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56" r:id="rId2"/>
    <p:sldId id="257" r:id="rId3"/>
    <p:sldId id="278" r:id="rId4"/>
    <p:sldId id="269" r:id="rId5"/>
    <p:sldId id="270" r:id="rId6"/>
    <p:sldId id="273" r:id="rId7"/>
    <p:sldId id="274" r:id="rId8"/>
    <p:sldId id="275" r:id="rId9"/>
    <p:sldId id="276" r:id="rId10"/>
    <p:sldId id="277" r:id="rId11"/>
    <p:sldId id="271"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2" autoAdjust="0"/>
    <p:restoredTop sz="94660"/>
  </p:normalViewPr>
  <p:slideViewPr>
    <p:cSldViewPr snapToGrid="0">
      <p:cViewPr varScale="1">
        <p:scale>
          <a:sx n="71" d="100"/>
          <a:sy n="71" d="100"/>
        </p:scale>
        <p:origin x="9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D74200-503D-4F57-A636-16A674811F32}" type="datetimeFigureOut">
              <a:rPr lang="fr-FR" smtClean="0"/>
              <a:t>21/02/2023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AF0CD9-AB5E-4999-8645-5F834D068EB3}" type="slidenum">
              <a:rPr lang="fr-FR" smtClean="0"/>
              <a:t>‹N°›</a:t>
            </a:fld>
            <a:endParaRPr lang="fr-FR"/>
          </a:p>
        </p:txBody>
      </p:sp>
    </p:spTree>
    <p:extLst>
      <p:ext uri="{BB962C8B-B14F-4D97-AF65-F5344CB8AC3E}">
        <p14:creationId xmlns:p14="http://schemas.microsoft.com/office/powerpoint/2010/main" val="705765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7F1A96-1D5A-4AC7-93F0-058AB3EBD91C}"/>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03739D40-B0C6-43B2-BCD0-5C9FFFFB1F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6161954F-63F5-46C1-AC40-9B7A628D4DB6}"/>
              </a:ext>
            </a:extLst>
          </p:cNvPr>
          <p:cNvSpPr>
            <a:spLocks noGrp="1"/>
          </p:cNvSpPr>
          <p:nvPr>
            <p:ph type="dt" sz="half" idx="10"/>
          </p:nvPr>
        </p:nvSpPr>
        <p:spPr/>
        <p:txBody>
          <a:bodyPr/>
          <a:lstStyle/>
          <a:p>
            <a:r>
              <a:rPr lang="fr-FR"/>
              <a:t>20/02/2023</a:t>
            </a:r>
          </a:p>
        </p:txBody>
      </p:sp>
      <p:sp>
        <p:nvSpPr>
          <p:cNvPr id="5" name="Espace réservé du pied de page 4">
            <a:extLst>
              <a:ext uri="{FF2B5EF4-FFF2-40B4-BE49-F238E27FC236}">
                <a16:creationId xmlns:a16="http://schemas.microsoft.com/office/drawing/2014/main" id="{57E29996-8FC0-4FC9-BC41-7B1A3263ACE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74640DE-A71E-4965-9AFA-4FC26A1DD102}"/>
              </a:ext>
            </a:extLst>
          </p:cNvPr>
          <p:cNvSpPr>
            <a:spLocks noGrp="1"/>
          </p:cNvSpPr>
          <p:nvPr>
            <p:ph type="sldNum" sz="quarter" idx="12"/>
          </p:nvPr>
        </p:nvSpPr>
        <p:spPr/>
        <p:txBody>
          <a:bodyPr/>
          <a:lstStyle/>
          <a:p>
            <a:fld id="{C99FA903-C54F-411A-976B-3CE528B42AEF}" type="slidenum">
              <a:rPr lang="fr-FR" smtClean="0"/>
              <a:t>‹N°›</a:t>
            </a:fld>
            <a:endParaRPr lang="fr-FR"/>
          </a:p>
        </p:txBody>
      </p:sp>
    </p:spTree>
    <p:extLst>
      <p:ext uri="{BB962C8B-B14F-4D97-AF65-F5344CB8AC3E}">
        <p14:creationId xmlns:p14="http://schemas.microsoft.com/office/powerpoint/2010/main" val="807085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817999-98B9-463A-AD2A-08AFFAF1628D}"/>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F0082BC-38F0-4C2C-97BF-0812B7A135F4}"/>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8DCD602-ED10-4D80-83E6-466A4490392B}"/>
              </a:ext>
            </a:extLst>
          </p:cNvPr>
          <p:cNvSpPr>
            <a:spLocks noGrp="1"/>
          </p:cNvSpPr>
          <p:nvPr>
            <p:ph type="dt" sz="half" idx="10"/>
          </p:nvPr>
        </p:nvSpPr>
        <p:spPr/>
        <p:txBody>
          <a:bodyPr/>
          <a:lstStyle/>
          <a:p>
            <a:r>
              <a:rPr lang="fr-FR"/>
              <a:t>20/02/2023</a:t>
            </a:r>
          </a:p>
        </p:txBody>
      </p:sp>
      <p:sp>
        <p:nvSpPr>
          <p:cNvPr id="5" name="Espace réservé du pied de page 4">
            <a:extLst>
              <a:ext uri="{FF2B5EF4-FFF2-40B4-BE49-F238E27FC236}">
                <a16:creationId xmlns:a16="http://schemas.microsoft.com/office/drawing/2014/main" id="{6114A7E9-5344-4E66-B66F-2854E5D663C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A07977A-FF1B-4C3A-A564-FE5F7BD821B5}"/>
              </a:ext>
            </a:extLst>
          </p:cNvPr>
          <p:cNvSpPr>
            <a:spLocks noGrp="1"/>
          </p:cNvSpPr>
          <p:nvPr>
            <p:ph type="sldNum" sz="quarter" idx="12"/>
          </p:nvPr>
        </p:nvSpPr>
        <p:spPr/>
        <p:txBody>
          <a:bodyPr/>
          <a:lstStyle/>
          <a:p>
            <a:fld id="{C99FA903-C54F-411A-976B-3CE528B42AEF}" type="slidenum">
              <a:rPr lang="fr-FR" smtClean="0"/>
              <a:t>‹N°›</a:t>
            </a:fld>
            <a:endParaRPr lang="fr-FR"/>
          </a:p>
        </p:txBody>
      </p:sp>
    </p:spTree>
    <p:extLst>
      <p:ext uri="{BB962C8B-B14F-4D97-AF65-F5344CB8AC3E}">
        <p14:creationId xmlns:p14="http://schemas.microsoft.com/office/powerpoint/2010/main" val="2805818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8308352-E9D8-4A83-B1E8-4BCD4F09E6CC}"/>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FF192434-DE68-4650-815C-CDD85DAF35D1}"/>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98F33DD-4F6D-41EA-A24B-22A1D39AF57A}"/>
              </a:ext>
            </a:extLst>
          </p:cNvPr>
          <p:cNvSpPr>
            <a:spLocks noGrp="1"/>
          </p:cNvSpPr>
          <p:nvPr>
            <p:ph type="dt" sz="half" idx="10"/>
          </p:nvPr>
        </p:nvSpPr>
        <p:spPr/>
        <p:txBody>
          <a:bodyPr/>
          <a:lstStyle/>
          <a:p>
            <a:r>
              <a:rPr lang="fr-FR"/>
              <a:t>20/02/2023</a:t>
            </a:r>
          </a:p>
        </p:txBody>
      </p:sp>
      <p:sp>
        <p:nvSpPr>
          <p:cNvPr id="5" name="Espace réservé du pied de page 4">
            <a:extLst>
              <a:ext uri="{FF2B5EF4-FFF2-40B4-BE49-F238E27FC236}">
                <a16:creationId xmlns:a16="http://schemas.microsoft.com/office/drawing/2014/main" id="{B8ECCCDB-6305-4947-9E35-45DFF6D4505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88441B7-2EFF-4B11-8B17-6790D2439886}"/>
              </a:ext>
            </a:extLst>
          </p:cNvPr>
          <p:cNvSpPr>
            <a:spLocks noGrp="1"/>
          </p:cNvSpPr>
          <p:nvPr>
            <p:ph type="sldNum" sz="quarter" idx="12"/>
          </p:nvPr>
        </p:nvSpPr>
        <p:spPr/>
        <p:txBody>
          <a:bodyPr/>
          <a:lstStyle/>
          <a:p>
            <a:fld id="{C99FA903-C54F-411A-976B-3CE528B42AEF}" type="slidenum">
              <a:rPr lang="fr-FR" smtClean="0"/>
              <a:t>‹N°›</a:t>
            </a:fld>
            <a:endParaRPr lang="fr-FR"/>
          </a:p>
        </p:txBody>
      </p:sp>
    </p:spTree>
    <p:extLst>
      <p:ext uri="{BB962C8B-B14F-4D97-AF65-F5344CB8AC3E}">
        <p14:creationId xmlns:p14="http://schemas.microsoft.com/office/powerpoint/2010/main" val="3796952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F05CCB6-36F1-4564-8A15-A28B23DC76A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96FF669-008E-4BAE-99E1-8B751125A641}"/>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B979A21-AFD0-413A-A6AC-2EA0508EFA3C}"/>
              </a:ext>
            </a:extLst>
          </p:cNvPr>
          <p:cNvSpPr>
            <a:spLocks noGrp="1"/>
          </p:cNvSpPr>
          <p:nvPr>
            <p:ph type="dt" sz="half" idx="10"/>
          </p:nvPr>
        </p:nvSpPr>
        <p:spPr/>
        <p:txBody>
          <a:bodyPr/>
          <a:lstStyle/>
          <a:p>
            <a:r>
              <a:rPr lang="fr-FR"/>
              <a:t>20/02/2023</a:t>
            </a:r>
          </a:p>
        </p:txBody>
      </p:sp>
      <p:sp>
        <p:nvSpPr>
          <p:cNvPr id="5" name="Espace réservé du pied de page 4">
            <a:extLst>
              <a:ext uri="{FF2B5EF4-FFF2-40B4-BE49-F238E27FC236}">
                <a16:creationId xmlns:a16="http://schemas.microsoft.com/office/drawing/2014/main" id="{2868C340-D7E1-4F3C-AFD6-A6040A6EFBB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DF293AC-FA2B-4E95-8171-BAE533B1170B}"/>
              </a:ext>
            </a:extLst>
          </p:cNvPr>
          <p:cNvSpPr>
            <a:spLocks noGrp="1"/>
          </p:cNvSpPr>
          <p:nvPr>
            <p:ph type="sldNum" sz="quarter" idx="12"/>
          </p:nvPr>
        </p:nvSpPr>
        <p:spPr/>
        <p:txBody>
          <a:bodyPr/>
          <a:lstStyle/>
          <a:p>
            <a:fld id="{C99FA903-C54F-411A-976B-3CE528B42AEF}" type="slidenum">
              <a:rPr lang="fr-FR" smtClean="0"/>
              <a:t>‹N°›</a:t>
            </a:fld>
            <a:endParaRPr lang="fr-FR"/>
          </a:p>
        </p:txBody>
      </p:sp>
    </p:spTree>
    <p:extLst>
      <p:ext uri="{BB962C8B-B14F-4D97-AF65-F5344CB8AC3E}">
        <p14:creationId xmlns:p14="http://schemas.microsoft.com/office/powerpoint/2010/main" val="2448947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197708-3788-40F2-AFAF-741391178E6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CC57BBD0-E411-4A70-A527-AB58595564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87F7596C-D4FE-4703-928D-30B5D72D9A87}"/>
              </a:ext>
            </a:extLst>
          </p:cNvPr>
          <p:cNvSpPr>
            <a:spLocks noGrp="1"/>
          </p:cNvSpPr>
          <p:nvPr>
            <p:ph type="dt" sz="half" idx="10"/>
          </p:nvPr>
        </p:nvSpPr>
        <p:spPr/>
        <p:txBody>
          <a:bodyPr/>
          <a:lstStyle/>
          <a:p>
            <a:r>
              <a:rPr lang="fr-FR"/>
              <a:t>20/02/2023</a:t>
            </a:r>
          </a:p>
        </p:txBody>
      </p:sp>
      <p:sp>
        <p:nvSpPr>
          <p:cNvPr id="5" name="Espace réservé du pied de page 4">
            <a:extLst>
              <a:ext uri="{FF2B5EF4-FFF2-40B4-BE49-F238E27FC236}">
                <a16:creationId xmlns:a16="http://schemas.microsoft.com/office/drawing/2014/main" id="{87A35DFD-A64C-4F97-9FF4-CC92B53A4A6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9B2ED5A-EB0C-43B6-B5B7-06E11B4A760E}"/>
              </a:ext>
            </a:extLst>
          </p:cNvPr>
          <p:cNvSpPr>
            <a:spLocks noGrp="1"/>
          </p:cNvSpPr>
          <p:nvPr>
            <p:ph type="sldNum" sz="quarter" idx="12"/>
          </p:nvPr>
        </p:nvSpPr>
        <p:spPr/>
        <p:txBody>
          <a:bodyPr/>
          <a:lstStyle/>
          <a:p>
            <a:fld id="{C99FA903-C54F-411A-976B-3CE528B42AEF}" type="slidenum">
              <a:rPr lang="fr-FR" smtClean="0"/>
              <a:t>‹N°›</a:t>
            </a:fld>
            <a:endParaRPr lang="fr-FR"/>
          </a:p>
        </p:txBody>
      </p:sp>
    </p:spTree>
    <p:extLst>
      <p:ext uri="{BB962C8B-B14F-4D97-AF65-F5344CB8AC3E}">
        <p14:creationId xmlns:p14="http://schemas.microsoft.com/office/powerpoint/2010/main" val="2949702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BA14F8-91EC-46CE-88B2-016E8F07B62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147073A-15A4-45BB-A924-D8DA30EDBD8A}"/>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5CE51D4-D662-402D-A9C5-B2D279384535}"/>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67AE090-FB65-4DD8-A985-2799D1430FE5}"/>
              </a:ext>
            </a:extLst>
          </p:cNvPr>
          <p:cNvSpPr>
            <a:spLocks noGrp="1"/>
          </p:cNvSpPr>
          <p:nvPr>
            <p:ph type="dt" sz="half" idx="10"/>
          </p:nvPr>
        </p:nvSpPr>
        <p:spPr/>
        <p:txBody>
          <a:bodyPr/>
          <a:lstStyle/>
          <a:p>
            <a:r>
              <a:rPr lang="fr-FR"/>
              <a:t>20/02/2023</a:t>
            </a:r>
          </a:p>
        </p:txBody>
      </p:sp>
      <p:sp>
        <p:nvSpPr>
          <p:cNvPr id="6" name="Espace réservé du pied de page 5">
            <a:extLst>
              <a:ext uri="{FF2B5EF4-FFF2-40B4-BE49-F238E27FC236}">
                <a16:creationId xmlns:a16="http://schemas.microsoft.com/office/drawing/2014/main" id="{5B148BDE-F59A-4063-B159-432DA549FA0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C90D2AD2-832E-497D-B990-3F1421B21715}"/>
              </a:ext>
            </a:extLst>
          </p:cNvPr>
          <p:cNvSpPr>
            <a:spLocks noGrp="1"/>
          </p:cNvSpPr>
          <p:nvPr>
            <p:ph type="sldNum" sz="quarter" idx="12"/>
          </p:nvPr>
        </p:nvSpPr>
        <p:spPr/>
        <p:txBody>
          <a:bodyPr/>
          <a:lstStyle/>
          <a:p>
            <a:fld id="{C99FA903-C54F-411A-976B-3CE528B42AEF}" type="slidenum">
              <a:rPr lang="fr-FR" smtClean="0"/>
              <a:t>‹N°›</a:t>
            </a:fld>
            <a:endParaRPr lang="fr-FR"/>
          </a:p>
        </p:txBody>
      </p:sp>
    </p:spTree>
    <p:extLst>
      <p:ext uri="{BB962C8B-B14F-4D97-AF65-F5344CB8AC3E}">
        <p14:creationId xmlns:p14="http://schemas.microsoft.com/office/powerpoint/2010/main" val="1301834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3C8331-C76A-4511-93B8-4C3372DE0F0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1CD5985-433A-476B-A2BD-E0BD9FEE0B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49989695-D6B4-4195-8ADE-8AEC1F63195C}"/>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B98CC8B-2585-4988-B792-28C7E0A43D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22B53D5D-2A96-43F0-9BA8-62E35BC9EEEC}"/>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61FCCBE-1021-4227-A7AF-688336875991}"/>
              </a:ext>
            </a:extLst>
          </p:cNvPr>
          <p:cNvSpPr>
            <a:spLocks noGrp="1"/>
          </p:cNvSpPr>
          <p:nvPr>
            <p:ph type="dt" sz="half" idx="10"/>
          </p:nvPr>
        </p:nvSpPr>
        <p:spPr/>
        <p:txBody>
          <a:bodyPr/>
          <a:lstStyle/>
          <a:p>
            <a:r>
              <a:rPr lang="fr-FR"/>
              <a:t>20/02/2023</a:t>
            </a:r>
          </a:p>
        </p:txBody>
      </p:sp>
      <p:sp>
        <p:nvSpPr>
          <p:cNvPr id="8" name="Espace réservé du pied de page 7">
            <a:extLst>
              <a:ext uri="{FF2B5EF4-FFF2-40B4-BE49-F238E27FC236}">
                <a16:creationId xmlns:a16="http://schemas.microsoft.com/office/drawing/2014/main" id="{4FC821BB-2213-46D1-8364-597A2420A8F4}"/>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3E743D51-F122-4BF2-9313-3B9235642C5E}"/>
              </a:ext>
            </a:extLst>
          </p:cNvPr>
          <p:cNvSpPr>
            <a:spLocks noGrp="1"/>
          </p:cNvSpPr>
          <p:nvPr>
            <p:ph type="sldNum" sz="quarter" idx="12"/>
          </p:nvPr>
        </p:nvSpPr>
        <p:spPr/>
        <p:txBody>
          <a:bodyPr/>
          <a:lstStyle/>
          <a:p>
            <a:fld id="{C99FA903-C54F-411A-976B-3CE528B42AEF}" type="slidenum">
              <a:rPr lang="fr-FR" smtClean="0"/>
              <a:t>‹N°›</a:t>
            </a:fld>
            <a:endParaRPr lang="fr-FR"/>
          </a:p>
        </p:txBody>
      </p:sp>
    </p:spTree>
    <p:extLst>
      <p:ext uri="{BB962C8B-B14F-4D97-AF65-F5344CB8AC3E}">
        <p14:creationId xmlns:p14="http://schemas.microsoft.com/office/powerpoint/2010/main" val="4209576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0A7A11-9CFF-48FC-998A-961115DA77E5}"/>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5AD4C0B0-3E48-4B2B-9655-4B6E57BED33E}"/>
              </a:ext>
            </a:extLst>
          </p:cNvPr>
          <p:cNvSpPr>
            <a:spLocks noGrp="1"/>
          </p:cNvSpPr>
          <p:nvPr>
            <p:ph type="dt" sz="half" idx="10"/>
          </p:nvPr>
        </p:nvSpPr>
        <p:spPr/>
        <p:txBody>
          <a:bodyPr/>
          <a:lstStyle/>
          <a:p>
            <a:r>
              <a:rPr lang="fr-FR"/>
              <a:t>20/02/2023</a:t>
            </a:r>
          </a:p>
        </p:txBody>
      </p:sp>
      <p:sp>
        <p:nvSpPr>
          <p:cNvPr id="4" name="Espace réservé du pied de page 3">
            <a:extLst>
              <a:ext uri="{FF2B5EF4-FFF2-40B4-BE49-F238E27FC236}">
                <a16:creationId xmlns:a16="http://schemas.microsoft.com/office/drawing/2014/main" id="{8C3C3370-FB51-4F4A-B3D4-DA0B229B00D4}"/>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5E60CEDB-3480-498C-9BD4-52F309266BDA}"/>
              </a:ext>
            </a:extLst>
          </p:cNvPr>
          <p:cNvSpPr>
            <a:spLocks noGrp="1"/>
          </p:cNvSpPr>
          <p:nvPr>
            <p:ph type="sldNum" sz="quarter" idx="12"/>
          </p:nvPr>
        </p:nvSpPr>
        <p:spPr/>
        <p:txBody>
          <a:bodyPr/>
          <a:lstStyle/>
          <a:p>
            <a:fld id="{C99FA903-C54F-411A-976B-3CE528B42AEF}" type="slidenum">
              <a:rPr lang="fr-FR" smtClean="0"/>
              <a:t>‹N°›</a:t>
            </a:fld>
            <a:endParaRPr lang="fr-FR"/>
          </a:p>
        </p:txBody>
      </p:sp>
    </p:spTree>
    <p:extLst>
      <p:ext uri="{BB962C8B-B14F-4D97-AF65-F5344CB8AC3E}">
        <p14:creationId xmlns:p14="http://schemas.microsoft.com/office/powerpoint/2010/main" val="3179691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DB5B646-4F12-4203-BF89-28653A473425}"/>
              </a:ext>
            </a:extLst>
          </p:cNvPr>
          <p:cNvSpPr>
            <a:spLocks noGrp="1"/>
          </p:cNvSpPr>
          <p:nvPr>
            <p:ph type="dt" sz="half" idx="10"/>
          </p:nvPr>
        </p:nvSpPr>
        <p:spPr/>
        <p:txBody>
          <a:bodyPr/>
          <a:lstStyle/>
          <a:p>
            <a:r>
              <a:rPr lang="fr-FR"/>
              <a:t>20/02/2023</a:t>
            </a:r>
          </a:p>
        </p:txBody>
      </p:sp>
      <p:sp>
        <p:nvSpPr>
          <p:cNvPr id="3" name="Espace réservé du pied de page 2">
            <a:extLst>
              <a:ext uri="{FF2B5EF4-FFF2-40B4-BE49-F238E27FC236}">
                <a16:creationId xmlns:a16="http://schemas.microsoft.com/office/drawing/2014/main" id="{7CC50B3E-16BE-4CEA-997B-C6AAB76F462D}"/>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BE975F10-DDB0-4E9C-8A1F-F55A2978EADF}"/>
              </a:ext>
            </a:extLst>
          </p:cNvPr>
          <p:cNvSpPr>
            <a:spLocks noGrp="1"/>
          </p:cNvSpPr>
          <p:nvPr>
            <p:ph type="sldNum" sz="quarter" idx="12"/>
          </p:nvPr>
        </p:nvSpPr>
        <p:spPr/>
        <p:txBody>
          <a:bodyPr/>
          <a:lstStyle/>
          <a:p>
            <a:fld id="{C99FA903-C54F-411A-976B-3CE528B42AEF}" type="slidenum">
              <a:rPr lang="fr-FR" smtClean="0"/>
              <a:t>‹N°›</a:t>
            </a:fld>
            <a:endParaRPr lang="fr-FR"/>
          </a:p>
        </p:txBody>
      </p:sp>
    </p:spTree>
    <p:extLst>
      <p:ext uri="{BB962C8B-B14F-4D97-AF65-F5344CB8AC3E}">
        <p14:creationId xmlns:p14="http://schemas.microsoft.com/office/powerpoint/2010/main" val="1800023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3FD733-B28E-4A6B-82C6-DDDF1F828F0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47DB89B0-2895-47D4-B98C-0F6A0B09BA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CCB2722-DB54-4AF1-BE3B-4A6B20965A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30592B82-1BB4-4F88-9FB6-7137FD62424E}"/>
              </a:ext>
            </a:extLst>
          </p:cNvPr>
          <p:cNvSpPr>
            <a:spLocks noGrp="1"/>
          </p:cNvSpPr>
          <p:nvPr>
            <p:ph type="dt" sz="half" idx="10"/>
          </p:nvPr>
        </p:nvSpPr>
        <p:spPr/>
        <p:txBody>
          <a:bodyPr/>
          <a:lstStyle/>
          <a:p>
            <a:r>
              <a:rPr lang="fr-FR"/>
              <a:t>20/02/2023</a:t>
            </a:r>
          </a:p>
        </p:txBody>
      </p:sp>
      <p:sp>
        <p:nvSpPr>
          <p:cNvPr id="6" name="Espace réservé du pied de page 5">
            <a:extLst>
              <a:ext uri="{FF2B5EF4-FFF2-40B4-BE49-F238E27FC236}">
                <a16:creationId xmlns:a16="http://schemas.microsoft.com/office/drawing/2014/main" id="{C7081434-8DE9-4589-844E-59BD4B30D11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CD05AC76-D29F-4C8B-837F-7C27E8125A9B}"/>
              </a:ext>
            </a:extLst>
          </p:cNvPr>
          <p:cNvSpPr>
            <a:spLocks noGrp="1"/>
          </p:cNvSpPr>
          <p:nvPr>
            <p:ph type="sldNum" sz="quarter" idx="12"/>
          </p:nvPr>
        </p:nvSpPr>
        <p:spPr/>
        <p:txBody>
          <a:bodyPr/>
          <a:lstStyle/>
          <a:p>
            <a:fld id="{C99FA903-C54F-411A-976B-3CE528B42AEF}" type="slidenum">
              <a:rPr lang="fr-FR" smtClean="0"/>
              <a:t>‹N°›</a:t>
            </a:fld>
            <a:endParaRPr lang="fr-FR"/>
          </a:p>
        </p:txBody>
      </p:sp>
    </p:spTree>
    <p:extLst>
      <p:ext uri="{BB962C8B-B14F-4D97-AF65-F5344CB8AC3E}">
        <p14:creationId xmlns:p14="http://schemas.microsoft.com/office/powerpoint/2010/main" val="1226630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217C41-EE09-4CE3-8620-B40208EAB4E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13C8D36-07E3-4DC4-B380-F4BA79F7FF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32B68DB7-E2EE-4B72-8F8A-86804FFC9A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52671C21-DF86-4F47-849B-B1E509856B74}"/>
              </a:ext>
            </a:extLst>
          </p:cNvPr>
          <p:cNvSpPr>
            <a:spLocks noGrp="1"/>
          </p:cNvSpPr>
          <p:nvPr>
            <p:ph type="dt" sz="half" idx="10"/>
          </p:nvPr>
        </p:nvSpPr>
        <p:spPr/>
        <p:txBody>
          <a:bodyPr/>
          <a:lstStyle/>
          <a:p>
            <a:r>
              <a:rPr lang="fr-FR"/>
              <a:t>20/02/2023</a:t>
            </a:r>
          </a:p>
        </p:txBody>
      </p:sp>
      <p:sp>
        <p:nvSpPr>
          <p:cNvPr id="6" name="Espace réservé du pied de page 5">
            <a:extLst>
              <a:ext uri="{FF2B5EF4-FFF2-40B4-BE49-F238E27FC236}">
                <a16:creationId xmlns:a16="http://schemas.microsoft.com/office/drawing/2014/main" id="{94AABD35-3AA2-4778-9F6C-42DA2A5D851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0F4B405-1D28-4C15-A451-9C8E658F083B}"/>
              </a:ext>
            </a:extLst>
          </p:cNvPr>
          <p:cNvSpPr>
            <a:spLocks noGrp="1"/>
          </p:cNvSpPr>
          <p:nvPr>
            <p:ph type="sldNum" sz="quarter" idx="12"/>
          </p:nvPr>
        </p:nvSpPr>
        <p:spPr/>
        <p:txBody>
          <a:bodyPr/>
          <a:lstStyle/>
          <a:p>
            <a:fld id="{C99FA903-C54F-411A-976B-3CE528B42AEF}" type="slidenum">
              <a:rPr lang="fr-FR" smtClean="0"/>
              <a:t>‹N°›</a:t>
            </a:fld>
            <a:endParaRPr lang="fr-FR"/>
          </a:p>
        </p:txBody>
      </p:sp>
    </p:spTree>
    <p:extLst>
      <p:ext uri="{BB962C8B-B14F-4D97-AF65-F5344CB8AC3E}">
        <p14:creationId xmlns:p14="http://schemas.microsoft.com/office/powerpoint/2010/main" val="2403687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5C80972-7D50-4EFA-A744-F9FE5D4D67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A99DA3C-5B56-4681-91E1-AE26EB3C73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A9E289A-BAC5-4220-A408-0E0A2440C8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20/02/2023</a:t>
            </a:r>
          </a:p>
        </p:txBody>
      </p:sp>
      <p:sp>
        <p:nvSpPr>
          <p:cNvPr id="5" name="Espace réservé du pied de page 4">
            <a:extLst>
              <a:ext uri="{FF2B5EF4-FFF2-40B4-BE49-F238E27FC236}">
                <a16:creationId xmlns:a16="http://schemas.microsoft.com/office/drawing/2014/main" id="{4F88E568-6FDB-40A9-8089-4BB815D405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CCF5BA9A-BC7B-4D68-A5A3-C47D5521EE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9FA903-C54F-411A-976B-3CE528B42AEF}" type="slidenum">
              <a:rPr lang="fr-FR" smtClean="0"/>
              <a:t>‹N°›</a:t>
            </a:fld>
            <a:endParaRPr lang="fr-FR"/>
          </a:p>
        </p:txBody>
      </p:sp>
    </p:spTree>
    <p:extLst>
      <p:ext uri="{BB962C8B-B14F-4D97-AF65-F5344CB8AC3E}">
        <p14:creationId xmlns:p14="http://schemas.microsoft.com/office/powerpoint/2010/main" val="2136448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Image 43">
            <a:extLst>
              <a:ext uri="{FF2B5EF4-FFF2-40B4-BE49-F238E27FC236}">
                <a16:creationId xmlns:a16="http://schemas.microsoft.com/office/drawing/2014/main" id="{EC0DA184-428C-458B-B885-F0D40CC2B541}"/>
              </a:ext>
            </a:extLst>
          </p:cNvPr>
          <p:cNvPicPr>
            <a:picLocks noChangeAspect="1"/>
          </p:cNvPicPr>
          <p:nvPr/>
        </p:nvPicPr>
        <p:blipFill>
          <a:blip r:embed="rId2"/>
          <a:stretch>
            <a:fillRect/>
          </a:stretch>
        </p:blipFill>
        <p:spPr>
          <a:xfrm>
            <a:off x="1392383" y="420549"/>
            <a:ext cx="10780580" cy="1085182"/>
          </a:xfrm>
          <a:prstGeom prst="rect">
            <a:avLst/>
          </a:prstGeom>
          <a:ln>
            <a:solidFill>
              <a:schemeClr val="bg1"/>
            </a:solidFill>
          </a:ln>
          <a:effectLst/>
        </p:spPr>
      </p:pic>
      <p:pic>
        <p:nvPicPr>
          <p:cNvPr id="12" name="Image 11">
            <a:extLst>
              <a:ext uri="{FF2B5EF4-FFF2-40B4-BE49-F238E27FC236}">
                <a16:creationId xmlns:a16="http://schemas.microsoft.com/office/drawing/2014/main" id="{6BBD0119-410C-4E73-A4A0-0C3524A125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37" y="8162"/>
            <a:ext cx="2077224" cy="1909956"/>
          </a:xfrm>
          <a:prstGeom prst="rect">
            <a:avLst/>
          </a:prstGeom>
        </p:spPr>
      </p:pic>
      <p:sp>
        <p:nvSpPr>
          <p:cNvPr id="2" name="Titre 1">
            <a:extLst>
              <a:ext uri="{FF2B5EF4-FFF2-40B4-BE49-F238E27FC236}">
                <a16:creationId xmlns:a16="http://schemas.microsoft.com/office/drawing/2014/main" id="{985DC695-21CD-4188-A30C-6668202BC9B1}"/>
              </a:ext>
            </a:extLst>
          </p:cNvPr>
          <p:cNvSpPr>
            <a:spLocks noGrp="1"/>
          </p:cNvSpPr>
          <p:nvPr>
            <p:ph type="ctrTitle"/>
          </p:nvPr>
        </p:nvSpPr>
        <p:spPr>
          <a:xfrm>
            <a:off x="2700593" y="651163"/>
            <a:ext cx="7638585" cy="591161"/>
          </a:xfrm>
          <a:ln>
            <a:solidFill>
              <a:schemeClr val="accent1"/>
            </a:solidFill>
          </a:ln>
        </p:spPr>
        <p:txBody>
          <a:bodyPr>
            <a:normAutofit/>
          </a:bodyPr>
          <a:lstStyle/>
          <a:p>
            <a:r>
              <a:rPr lang="fr-FR" sz="3600" b="1" dirty="0">
                <a:solidFill>
                  <a:schemeClr val="bg1"/>
                </a:solidFill>
                <a:latin typeface="Verdana" panose="020B0604030504040204" pitchFamily="34" charset="0"/>
                <a:ea typeface="Verdana" panose="020B0604030504040204" pitchFamily="34" charset="0"/>
                <a:cs typeface="Lucida Sans Unicode" panose="020B0602030504020204" pitchFamily="34" charset="0"/>
              </a:rPr>
              <a:t>KM3NeT-INFRADEV2</a:t>
            </a:r>
          </a:p>
        </p:txBody>
      </p:sp>
      <p:sp>
        <p:nvSpPr>
          <p:cNvPr id="3" name="Sous-titre 2">
            <a:extLst>
              <a:ext uri="{FF2B5EF4-FFF2-40B4-BE49-F238E27FC236}">
                <a16:creationId xmlns:a16="http://schemas.microsoft.com/office/drawing/2014/main" id="{B520B97C-B9DD-49CC-B702-8EA3DA807012}"/>
              </a:ext>
            </a:extLst>
          </p:cNvPr>
          <p:cNvSpPr>
            <a:spLocks noGrp="1"/>
          </p:cNvSpPr>
          <p:nvPr>
            <p:ph type="subTitle" idx="1"/>
          </p:nvPr>
        </p:nvSpPr>
        <p:spPr>
          <a:xfrm>
            <a:off x="1974541" y="2380256"/>
            <a:ext cx="8242917" cy="2781419"/>
          </a:xfrm>
          <a:ln w="12700">
            <a:solidFill>
              <a:schemeClr val="bg2"/>
            </a:solidFill>
          </a:ln>
        </p:spPr>
        <p:txBody>
          <a:bodyPr>
            <a:noAutofit/>
          </a:bodyPr>
          <a:lstStyle/>
          <a:p>
            <a:endParaRPr lang="fr-FR" sz="3200" b="1" dirty="0">
              <a:solidFill>
                <a:schemeClr val="accent1"/>
              </a:solidFill>
              <a:latin typeface="Verdana" panose="020B0604030504040204" pitchFamily="34" charset="0"/>
              <a:ea typeface="Verdana" panose="020B0604030504040204" pitchFamily="34" charset="0"/>
              <a:cs typeface="Lucida Sans Unicode" panose="020B0602030504020204" pitchFamily="34" charset="0"/>
            </a:endParaRPr>
          </a:p>
          <a:p>
            <a:r>
              <a:rPr lang="fr-FR" sz="3200" b="1" dirty="0">
                <a:solidFill>
                  <a:schemeClr val="accent1"/>
                </a:solidFill>
                <a:latin typeface="Verdana" panose="020B0604030504040204" pitchFamily="34" charset="0"/>
                <a:ea typeface="Verdana" panose="020B0604030504040204" pitchFamily="34" charset="0"/>
                <a:cs typeface="Lucida Sans Unicode" panose="020B0602030504020204" pitchFamily="34" charset="0"/>
              </a:rPr>
              <a:t>PREPARATORY MEETING FOR THE KICK-OFF</a:t>
            </a:r>
          </a:p>
          <a:p>
            <a:r>
              <a:rPr lang="fr-FR" sz="1400" dirty="0" err="1">
                <a:solidFill>
                  <a:schemeClr val="accent1"/>
                </a:solidFill>
                <a:latin typeface="Verdana" panose="020B0604030504040204" pitchFamily="34" charset="0"/>
                <a:ea typeface="Verdana" panose="020B0604030504040204" pitchFamily="34" charset="0"/>
                <a:cs typeface="Lucida Sans Unicode" panose="020B0602030504020204" pitchFamily="34" charset="0"/>
              </a:rPr>
              <a:t>Paschal</a:t>
            </a:r>
            <a:r>
              <a:rPr lang="fr-FR" sz="1400" dirty="0">
                <a:solidFill>
                  <a:schemeClr val="accent1"/>
                </a:solidFill>
                <a:latin typeface="Verdana" panose="020B0604030504040204" pitchFamily="34" charset="0"/>
                <a:ea typeface="Verdana" panose="020B0604030504040204" pitchFamily="34" charset="0"/>
                <a:cs typeface="Lucida Sans Unicode" panose="020B0602030504020204" pitchFamily="34" charset="0"/>
              </a:rPr>
              <a:t> </a:t>
            </a:r>
            <a:r>
              <a:rPr lang="fr-FR" sz="1400" dirty="0" err="1">
                <a:solidFill>
                  <a:schemeClr val="accent1"/>
                </a:solidFill>
                <a:latin typeface="Verdana" panose="020B0604030504040204" pitchFamily="34" charset="0"/>
                <a:ea typeface="Verdana" panose="020B0604030504040204" pitchFamily="34" charset="0"/>
                <a:cs typeface="Lucida Sans Unicode" panose="020B0602030504020204" pitchFamily="34" charset="0"/>
              </a:rPr>
              <a:t>Coyle</a:t>
            </a:r>
            <a:r>
              <a:rPr lang="fr-FR" sz="1400" dirty="0">
                <a:solidFill>
                  <a:schemeClr val="accent1"/>
                </a:solidFill>
                <a:latin typeface="Verdana" panose="020B0604030504040204" pitchFamily="34" charset="0"/>
                <a:ea typeface="Verdana" panose="020B0604030504040204" pitchFamily="34" charset="0"/>
                <a:cs typeface="Lucida Sans Unicode" panose="020B0602030504020204" pitchFamily="34" charset="0"/>
              </a:rPr>
              <a:t> &amp; Victoria Ciarlet Thaon, CPPM, WP1</a:t>
            </a:r>
          </a:p>
          <a:p>
            <a:r>
              <a:rPr lang="fr-FR" sz="1400" dirty="0">
                <a:solidFill>
                  <a:schemeClr val="accent1"/>
                </a:solidFill>
                <a:latin typeface="Verdana" panose="020B0604030504040204" pitchFamily="34" charset="0"/>
                <a:ea typeface="Verdana" panose="020B0604030504040204" pitchFamily="34" charset="0"/>
                <a:cs typeface="Lucida Sans Unicode" panose="020B0602030504020204" pitchFamily="34" charset="0"/>
              </a:rPr>
              <a:t>The 22nd of </a:t>
            </a:r>
            <a:r>
              <a:rPr lang="fr-FR" sz="1400" dirty="0" err="1">
                <a:solidFill>
                  <a:schemeClr val="accent1"/>
                </a:solidFill>
                <a:latin typeface="Verdana" panose="020B0604030504040204" pitchFamily="34" charset="0"/>
                <a:ea typeface="Verdana" panose="020B0604030504040204" pitchFamily="34" charset="0"/>
                <a:cs typeface="Lucida Sans Unicode" panose="020B0602030504020204" pitchFamily="34" charset="0"/>
              </a:rPr>
              <a:t>February</a:t>
            </a:r>
            <a:r>
              <a:rPr lang="fr-FR" sz="1400" dirty="0">
                <a:solidFill>
                  <a:schemeClr val="accent1"/>
                </a:solidFill>
                <a:latin typeface="Verdana" panose="020B0604030504040204" pitchFamily="34" charset="0"/>
                <a:ea typeface="Verdana" panose="020B0604030504040204" pitchFamily="34" charset="0"/>
                <a:cs typeface="Lucida Sans Unicode" panose="020B0602030504020204" pitchFamily="34" charset="0"/>
              </a:rPr>
              <a:t>, 2023, </a:t>
            </a:r>
            <a:r>
              <a:rPr lang="fr-FR" sz="1400" dirty="0" err="1">
                <a:solidFill>
                  <a:schemeClr val="accent1"/>
                </a:solidFill>
                <a:latin typeface="Verdana" panose="020B0604030504040204" pitchFamily="34" charset="0"/>
                <a:ea typeface="Verdana" panose="020B0604030504040204" pitchFamily="34" charset="0"/>
                <a:cs typeface="Lucida Sans Unicode" panose="020B0602030504020204" pitchFamily="34" charset="0"/>
              </a:rPr>
              <a:t>videoconference</a:t>
            </a:r>
            <a:endParaRPr lang="fr-FR" sz="1400" dirty="0">
              <a:solidFill>
                <a:schemeClr val="accent1"/>
              </a:solidFill>
              <a:latin typeface="Verdana" panose="020B0604030504040204" pitchFamily="34" charset="0"/>
              <a:ea typeface="Verdana" panose="020B0604030504040204" pitchFamily="34" charset="0"/>
              <a:cs typeface="Lucida Sans Unicode" panose="020B0602030504020204" pitchFamily="34" charset="0"/>
            </a:endParaRPr>
          </a:p>
          <a:p>
            <a:endParaRPr lang="fr-FR" sz="1400" dirty="0">
              <a:solidFill>
                <a:schemeClr val="accent1"/>
              </a:solidFill>
              <a:latin typeface="Verdana" panose="020B0604030504040204" pitchFamily="34" charset="0"/>
              <a:ea typeface="Verdana" panose="020B0604030504040204" pitchFamily="34" charset="0"/>
              <a:cs typeface="Lucida Sans Unicode" panose="020B0602030504020204" pitchFamily="34" charset="0"/>
            </a:endParaRPr>
          </a:p>
          <a:p>
            <a:endParaRPr lang="fr-FR" sz="1400" dirty="0">
              <a:solidFill>
                <a:schemeClr val="accent1"/>
              </a:solidFill>
              <a:latin typeface="Verdana" panose="020B0604030504040204" pitchFamily="34" charset="0"/>
              <a:ea typeface="Verdana" panose="020B0604030504040204" pitchFamily="34" charset="0"/>
              <a:cs typeface="Lucida Sans Unicode" panose="020B0602030504020204" pitchFamily="34" charset="0"/>
            </a:endParaRPr>
          </a:p>
          <a:p>
            <a:endParaRPr lang="fr-FR" sz="1400" dirty="0">
              <a:solidFill>
                <a:schemeClr val="accent1"/>
              </a:solidFill>
              <a:latin typeface="Verdana" panose="020B0604030504040204" pitchFamily="34" charset="0"/>
              <a:ea typeface="Verdana" panose="020B0604030504040204" pitchFamily="34" charset="0"/>
              <a:cs typeface="Lucida Sans Unicode" panose="020B0602030504020204" pitchFamily="34" charset="0"/>
            </a:endParaRPr>
          </a:p>
          <a:p>
            <a:endParaRPr lang="fr-FR" sz="1400" dirty="0">
              <a:solidFill>
                <a:schemeClr val="accent1"/>
              </a:solidFill>
              <a:latin typeface="Verdana" panose="020B0604030504040204" pitchFamily="34" charset="0"/>
              <a:ea typeface="Verdana" panose="020B0604030504040204" pitchFamily="34" charset="0"/>
              <a:cs typeface="Lucida Sans Unicode" panose="020B0602030504020204" pitchFamily="34" charset="0"/>
            </a:endParaRPr>
          </a:p>
        </p:txBody>
      </p:sp>
      <p:pic>
        <p:nvPicPr>
          <p:cNvPr id="15" name="Image 14">
            <a:extLst>
              <a:ext uri="{FF2B5EF4-FFF2-40B4-BE49-F238E27FC236}">
                <a16:creationId xmlns:a16="http://schemas.microsoft.com/office/drawing/2014/main" id="{12CACE68-E277-4C98-A097-9CC51379C8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715" y="6036201"/>
            <a:ext cx="2749418" cy="576814"/>
          </a:xfrm>
          <a:prstGeom prst="rect">
            <a:avLst/>
          </a:prstGeom>
        </p:spPr>
      </p:pic>
      <p:sp>
        <p:nvSpPr>
          <p:cNvPr id="10" name="ZoneTexte 9">
            <a:extLst>
              <a:ext uri="{FF2B5EF4-FFF2-40B4-BE49-F238E27FC236}">
                <a16:creationId xmlns:a16="http://schemas.microsoft.com/office/drawing/2014/main" id="{9F380304-4AC6-4031-9200-F5C86282078B}"/>
              </a:ext>
            </a:extLst>
          </p:cNvPr>
          <p:cNvSpPr txBox="1"/>
          <p:nvPr/>
        </p:nvSpPr>
        <p:spPr>
          <a:xfrm>
            <a:off x="3527303" y="6012851"/>
            <a:ext cx="5985164" cy="600164"/>
          </a:xfrm>
          <a:prstGeom prst="rect">
            <a:avLst/>
          </a:prstGeom>
          <a:noFill/>
        </p:spPr>
        <p:txBody>
          <a:bodyPr wrap="square" rtlCol="0">
            <a:spAutoFit/>
          </a:bodyPr>
          <a:lstStyle/>
          <a:p>
            <a:pPr algn="ctr"/>
            <a:r>
              <a:rPr lang="en-GB" sz="1100" i="1" dirty="0"/>
              <a:t>Funded by the European Union. Views and opinions expressed are however those of the author(s) only and do not necessarily reflect those of the European Union or the granting authority. Neither the European Union nor the granting authority can be held responsible for them</a:t>
            </a:r>
            <a:r>
              <a:rPr lang="en-GB" sz="1100" dirty="0"/>
              <a:t>.</a:t>
            </a:r>
            <a:endParaRPr lang="fr-FR" sz="1100" dirty="0"/>
          </a:p>
        </p:txBody>
      </p:sp>
      <p:pic>
        <p:nvPicPr>
          <p:cNvPr id="5" name="Image 4">
            <a:extLst>
              <a:ext uri="{FF2B5EF4-FFF2-40B4-BE49-F238E27FC236}">
                <a16:creationId xmlns:a16="http://schemas.microsoft.com/office/drawing/2014/main" id="{240E284D-CF83-49CE-9147-2F1A612E09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12582" y="5491859"/>
            <a:ext cx="1314703" cy="1266671"/>
          </a:xfrm>
          <a:prstGeom prst="rect">
            <a:avLst/>
          </a:prstGeom>
        </p:spPr>
      </p:pic>
    </p:spTree>
    <p:extLst>
      <p:ext uri="{BB962C8B-B14F-4D97-AF65-F5344CB8AC3E}">
        <p14:creationId xmlns:p14="http://schemas.microsoft.com/office/powerpoint/2010/main" val="1303930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B12D1C4-CE4C-4368-B6AC-0657C590F5B3}"/>
              </a:ext>
            </a:extLst>
          </p:cNvPr>
          <p:cNvSpPr/>
          <p:nvPr/>
        </p:nvSpPr>
        <p:spPr>
          <a:xfrm>
            <a:off x="1053381" y="1"/>
            <a:ext cx="11138619" cy="69087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985DC695-21CD-4188-A30C-6668202BC9B1}"/>
              </a:ext>
            </a:extLst>
          </p:cNvPr>
          <p:cNvSpPr>
            <a:spLocks noGrp="1"/>
          </p:cNvSpPr>
          <p:nvPr>
            <p:ph type="ctrTitle"/>
          </p:nvPr>
        </p:nvSpPr>
        <p:spPr>
          <a:xfrm>
            <a:off x="2950266" y="145111"/>
            <a:ext cx="7638585" cy="481609"/>
          </a:xfrm>
          <a:ln>
            <a:solidFill>
              <a:schemeClr val="accent1"/>
            </a:solidFill>
          </a:ln>
        </p:spPr>
        <p:txBody>
          <a:bodyPr>
            <a:normAutofit/>
          </a:bodyPr>
          <a:lstStyle/>
          <a:p>
            <a:r>
              <a:rPr lang="fr-FR" sz="2800" b="1" dirty="0">
                <a:solidFill>
                  <a:schemeClr val="bg1"/>
                </a:solidFill>
                <a:latin typeface="Verdana" panose="020B0604030504040204" pitchFamily="34" charset="0"/>
                <a:ea typeface="Verdana" panose="020B0604030504040204" pitchFamily="34" charset="0"/>
                <a:cs typeface="Lucida Sans Unicode" panose="020B0602030504020204" pitchFamily="34" charset="0"/>
              </a:rPr>
              <a:t>CONTENT – PROPOSITION 2</a:t>
            </a:r>
          </a:p>
        </p:txBody>
      </p:sp>
      <p:sp>
        <p:nvSpPr>
          <p:cNvPr id="4" name="Rectangle 3">
            <a:extLst>
              <a:ext uri="{FF2B5EF4-FFF2-40B4-BE49-F238E27FC236}">
                <a16:creationId xmlns:a16="http://schemas.microsoft.com/office/drawing/2014/main" id="{D46D0A3E-4CAE-498A-A58A-F26E9F7E1C5C}"/>
              </a:ext>
            </a:extLst>
          </p:cNvPr>
          <p:cNvSpPr/>
          <p:nvPr/>
        </p:nvSpPr>
        <p:spPr>
          <a:xfrm>
            <a:off x="8111798" y="1808368"/>
            <a:ext cx="3479796" cy="609911"/>
          </a:xfrm>
          <a:prstGeom prst="rect">
            <a:avLst/>
          </a:prstGeom>
        </p:spPr>
        <p:txBody>
          <a:bodyPr wrap="square">
            <a:spAutoFit/>
          </a:bodyPr>
          <a:lstStyle/>
          <a:p>
            <a:pPr algn="ctr">
              <a:lnSpc>
                <a:spcPct val="200000"/>
              </a:lnSpc>
            </a:pPr>
            <a:endParaRPr lang="fr-FR" sz="2000" dirty="0">
              <a:solidFill>
                <a:schemeClr val="accent1"/>
              </a:solidFill>
              <a:latin typeface="Malgun Gothic" panose="020B0503020000020004" pitchFamily="34" charset="-127"/>
              <a:ea typeface="Malgun Gothic" panose="020B0503020000020004" pitchFamily="34" charset="-127"/>
              <a:cs typeface="Lucida Sans Unicode" panose="020B0602030504020204" pitchFamily="34" charset="0"/>
            </a:endParaRPr>
          </a:p>
        </p:txBody>
      </p:sp>
      <p:sp>
        <p:nvSpPr>
          <p:cNvPr id="10" name="Espace réservé de la date 9">
            <a:extLst>
              <a:ext uri="{FF2B5EF4-FFF2-40B4-BE49-F238E27FC236}">
                <a16:creationId xmlns:a16="http://schemas.microsoft.com/office/drawing/2014/main" id="{C9ABC7D4-7AAF-47E8-8DBF-D499833345B1}"/>
              </a:ext>
            </a:extLst>
          </p:cNvPr>
          <p:cNvSpPr>
            <a:spLocks noGrp="1"/>
          </p:cNvSpPr>
          <p:nvPr>
            <p:ph type="dt" sz="half" idx="10"/>
          </p:nvPr>
        </p:nvSpPr>
        <p:spPr>
          <a:xfrm>
            <a:off x="400629" y="6492875"/>
            <a:ext cx="2743200" cy="365125"/>
          </a:xfrm>
        </p:spPr>
        <p:txBody>
          <a:bodyPr/>
          <a:lstStyle/>
          <a:p>
            <a:r>
              <a:rPr lang="fr-FR" dirty="0">
                <a:solidFill>
                  <a:schemeClr val="tx1"/>
                </a:solidFill>
              </a:rPr>
              <a:t>22/02/2023</a:t>
            </a:r>
          </a:p>
        </p:txBody>
      </p:sp>
      <p:sp>
        <p:nvSpPr>
          <p:cNvPr id="18" name="Espace réservé du pied de page 17">
            <a:extLst>
              <a:ext uri="{FF2B5EF4-FFF2-40B4-BE49-F238E27FC236}">
                <a16:creationId xmlns:a16="http://schemas.microsoft.com/office/drawing/2014/main" id="{38934A79-483D-4E9C-AC4B-FB5CAD1B64D9}"/>
              </a:ext>
            </a:extLst>
          </p:cNvPr>
          <p:cNvSpPr>
            <a:spLocks noGrp="1"/>
          </p:cNvSpPr>
          <p:nvPr>
            <p:ph type="ftr" sz="quarter" idx="11"/>
          </p:nvPr>
        </p:nvSpPr>
        <p:spPr>
          <a:xfrm>
            <a:off x="3442855" y="6492874"/>
            <a:ext cx="5306289" cy="365125"/>
          </a:xfrm>
        </p:spPr>
        <p:txBody>
          <a:bodyPr/>
          <a:lstStyle/>
          <a:p>
            <a:r>
              <a:rPr lang="fr-FR" dirty="0">
                <a:solidFill>
                  <a:schemeClr val="tx1"/>
                </a:solidFill>
              </a:rPr>
              <a:t>KM3NeT-INFRADEV2-Preparatory meeting for the Kick-Off – </a:t>
            </a:r>
            <a:r>
              <a:rPr lang="fr-FR" dirty="0" err="1">
                <a:solidFill>
                  <a:schemeClr val="tx1"/>
                </a:solidFill>
              </a:rPr>
              <a:t>Coyle</a:t>
            </a:r>
            <a:r>
              <a:rPr lang="fr-FR" dirty="0">
                <a:solidFill>
                  <a:schemeClr val="tx1"/>
                </a:solidFill>
              </a:rPr>
              <a:t> &amp; Ciarlet</a:t>
            </a:r>
          </a:p>
        </p:txBody>
      </p:sp>
      <p:sp>
        <p:nvSpPr>
          <p:cNvPr id="19" name="Espace réservé du numéro de diapositive 18">
            <a:extLst>
              <a:ext uri="{FF2B5EF4-FFF2-40B4-BE49-F238E27FC236}">
                <a16:creationId xmlns:a16="http://schemas.microsoft.com/office/drawing/2014/main" id="{00593F1F-0507-4B55-80A2-6E09C1BE6E35}"/>
              </a:ext>
            </a:extLst>
          </p:cNvPr>
          <p:cNvSpPr>
            <a:spLocks noGrp="1"/>
          </p:cNvSpPr>
          <p:nvPr>
            <p:ph type="sldNum" sz="quarter" idx="12"/>
          </p:nvPr>
        </p:nvSpPr>
        <p:spPr>
          <a:xfrm>
            <a:off x="9048171" y="6492875"/>
            <a:ext cx="2743200" cy="365125"/>
          </a:xfrm>
        </p:spPr>
        <p:txBody>
          <a:bodyPr/>
          <a:lstStyle/>
          <a:p>
            <a:fld id="{C99FA903-C54F-411A-976B-3CE528B42AEF}" type="slidenum">
              <a:rPr lang="fr-FR" smtClean="0">
                <a:solidFill>
                  <a:schemeClr val="tx1"/>
                </a:solidFill>
              </a:rPr>
              <a:t>10</a:t>
            </a:fld>
            <a:endParaRPr lang="fr-FR" dirty="0">
              <a:solidFill>
                <a:schemeClr val="tx1"/>
              </a:solidFill>
            </a:endParaRPr>
          </a:p>
        </p:txBody>
      </p:sp>
      <p:pic>
        <p:nvPicPr>
          <p:cNvPr id="11" name="Image 10">
            <a:extLst>
              <a:ext uri="{FF2B5EF4-FFF2-40B4-BE49-F238E27FC236}">
                <a16:creationId xmlns:a16="http://schemas.microsoft.com/office/drawing/2014/main" id="{CB386DDE-75C8-4FA8-8E4B-956D513F7644}"/>
              </a:ext>
            </a:extLst>
          </p:cNvPr>
          <p:cNvPicPr>
            <a:picLocks noChangeAspect="1"/>
          </p:cNvPicPr>
          <p:nvPr/>
        </p:nvPicPr>
        <p:blipFill>
          <a:blip r:embed="rId2"/>
          <a:stretch>
            <a:fillRect/>
          </a:stretch>
        </p:blipFill>
        <p:spPr>
          <a:xfrm>
            <a:off x="78896" y="0"/>
            <a:ext cx="838200" cy="771832"/>
          </a:xfrm>
          <a:prstGeom prst="rect">
            <a:avLst/>
          </a:prstGeom>
        </p:spPr>
      </p:pic>
      <p:graphicFrame>
        <p:nvGraphicFramePr>
          <p:cNvPr id="3" name="Tableau 2">
            <a:extLst>
              <a:ext uri="{FF2B5EF4-FFF2-40B4-BE49-F238E27FC236}">
                <a16:creationId xmlns:a16="http://schemas.microsoft.com/office/drawing/2014/main" id="{8680E321-DB93-4C18-AC2B-2A93E505E41B}"/>
              </a:ext>
            </a:extLst>
          </p:cNvPr>
          <p:cNvGraphicFramePr>
            <a:graphicFrameLocks noGrp="1"/>
          </p:cNvGraphicFramePr>
          <p:nvPr>
            <p:extLst>
              <p:ext uri="{D42A27DB-BD31-4B8C-83A1-F6EECF244321}">
                <p14:modId xmlns:p14="http://schemas.microsoft.com/office/powerpoint/2010/main" val="617159726"/>
              </p:ext>
            </p:extLst>
          </p:nvPr>
        </p:nvGraphicFramePr>
        <p:xfrm>
          <a:off x="2128473" y="1180560"/>
          <a:ext cx="9005223" cy="5138878"/>
        </p:xfrm>
        <a:graphic>
          <a:graphicData uri="http://schemas.openxmlformats.org/drawingml/2006/table">
            <a:tbl>
              <a:tblPr firstRow="1" bandRow="1">
                <a:tableStyleId>{F5AB1C69-6EDB-4FF4-983F-18BD219EF322}</a:tableStyleId>
              </a:tblPr>
              <a:tblGrid>
                <a:gridCol w="3056255">
                  <a:extLst>
                    <a:ext uri="{9D8B030D-6E8A-4147-A177-3AD203B41FA5}">
                      <a16:colId xmlns:a16="http://schemas.microsoft.com/office/drawing/2014/main" val="171539472"/>
                    </a:ext>
                  </a:extLst>
                </a:gridCol>
                <a:gridCol w="3039465">
                  <a:extLst>
                    <a:ext uri="{9D8B030D-6E8A-4147-A177-3AD203B41FA5}">
                      <a16:colId xmlns:a16="http://schemas.microsoft.com/office/drawing/2014/main" val="2284760125"/>
                    </a:ext>
                  </a:extLst>
                </a:gridCol>
                <a:gridCol w="2909503">
                  <a:extLst>
                    <a:ext uri="{9D8B030D-6E8A-4147-A177-3AD203B41FA5}">
                      <a16:colId xmlns:a16="http://schemas.microsoft.com/office/drawing/2014/main" val="3716942516"/>
                    </a:ext>
                  </a:extLst>
                </a:gridCol>
              </a:tblGrid>
              <a:tr h="484910">
                <a:tc>
                  <a:txBody>
                    <a:bodyPr/>
                    <a:lstStyle/>
                    <a:p>
                      <a:pPr algn="ctr"/>
                      <a:r>
                        <a:rPr lang="fr-FR" dirty="0" err="1"/>
                        <a:t>Subject</a:t>
                      </a:r>
                      <a:endParaRPr lang="fr-FR" dirty="0"/>
                    </a:p>
                  </a:txBody>
                  <a:tcPr/>
                </a:tc>
                <a:tc>
                  <a:txBody>
                    <a:bodyPr/>
                    <a:lstStyle/>
                    <a:p>
                      <a:pPr algn="ctr"/>
                      <a:r>
                        <a:rPr lang="fr-FR" dirty="0" err="1"/>
                        <a:t>Orator</a:t>
                      </a:r>
                      <a:endParaRPr lang="fr-FR" dirty="0"/>
                    </a:p>
                  </a:txBody>
                  <a:tcPr/>
                </a:tc>
                <a:tc>
                  <a:txBody>
                    <a:bodyPr/>
                    <a:lstStyle/>
                    <a:p>
                      <a:pPr algn="ctr"/>
                      <a:r>
                        <a:rPr lang="fr-FR" dirty="0"/>
                        <a:t>Duration</a:t>
                      </a:r>
                    </a:p>
                  </a:txBody>
                  <a:tcPr/>
                </a:tc>
                <a:extLst>
                  <a:ext uri="{0D108BD9-81ED-4DB2-BD59-A6C34878D82A}">
                    <a16:rowId xmlns:a16="http://schemas.microsoft.com/office/drawing/2014/main" val="583298885"/>
                  </a:ext>
                </a:extLst>
              </a:tr>
              <a:tr h="738909">
                <a:tc>
                  <a:txBody>
                    <a:bodyPr/>
                    <a:lstStyle/>
                    <a:p>
                      <a:r>
                        <a:rPr lang="fr-FR" dirty="0"/>
                        <a:t>Introduction </a:t>
                      </a:r>
                    </a:p>
                    <a:p>
                      <a:pPr marL="285750" indent="-285750">
                        <a:buFontTx/>
                        <a:buChar char="-"/>
                      </a:pPr>
                      <a:r>
                        <a:rPr lang="fr-FR" dirty="0" err="1"/>
                        <a:t>Opening</a:t>
                      </a:r>
                      <a:endParaRPr lang="fr-FR" dirty="0"/>
                    </a:p>
                    <a:p>
                      <a:pPr marL="285750" indent="-285750">
                        <a:buFontTx/>
                        <a:buChar char="-"/>
                      </a:pPr>
                      <a:r>
                        <a:rPr lang="fr-FR" dirty="0"/>
                        <a:t>Project </a:t>
                      </a:r>
                      <a:r>
                        <a:rPr lang="fr-FR" dirty="0" err="1"/>
                        <a:t>Officer</a:t>
                      </a:r>
                      <a:r>
                        <a:rPr lang="fr-FR" dirty="0"/>
                        <a:t> intervention</a:t>
                      </a:r>
                    </a:p>
                    <a:p>
                      <a:pPr marL="285750" indent="-285750">
                        <a:buFontTx/>
                        <a:buChar char="-"/>
                      </a:pPr>
                      <a:r>
                        <a:rPr lang="fr-FR" dirty="0"/>
                        <a:t>EPM / </a:t>
                      </a:r>
                      <a:r>
                        <a:rPr lang="fr-FR" dirty="0" err="1"/>
                        <a:t>presentation</a:t>
                      </a:r>
                      <a:r>
                        <a:rPr lang="fr-FR" dirty="0"/>
                        <a:t> of WP1</a:t>
                      </a:r>
                    </a:p>
                    <a:p>
                      <a:r>
                        <a:rPr lang="fr-FR" dirty="0"/>
                        <a:t>Questions</a:t>
                      </a:r>
                    </a:p>
                  </a:txBody>
                  <a:tcPr/>
                </a:tc>
                <a:tc>
                  <a:txBody>
                    <a:bodyPr/>
                    <a:lstStyle/>
                    <a:p>
                      <a:endParaRPr lang="fr-FR" dirty="0"/>
                    </a:p>
                    <a:p>
                      <a:r>
                        <a:rPr lang="fr-FR" dirty="0" err="1"/>
                        <a:t>Paschal</a:t>
                      </a:r>
                      <a:r>
                        <a:rPr lang="fr-FR" dirty="0"/>
                        <a:t> </a:t>
                      </a:r>
                      <a:r>
                        <a:rPr lang="fr-FR" dirty="0" err="1"/>
                        <a:t>Coyle</a:t>
                      </a:r>
                      <a:endParaRPr lang="fr-FR" dirty="0"/>
                    </a:p>
                    <a:p>
                      <a:endParaRPr lang="fr-FR" dirty="0"/>
                    </a:p>
                    <a:p>
                      <a:r>
                        <a:rPr lang="fr-FR" dirty="0"/>
                        <a:t>Victoria Ciarlet Thaon</a:t>
                      </a:r>
                    </a:p>
                  </a:txBody>
                  <a:tcPr/>
                </a:tc>
                <a:tc>
                  <a:txBody>
                    <a:bodyPr/>
                    <a:lstStyle/>
                    <a:p>
                      <a:endParaRPr lang="fr-FR" dirty="0"/>
                    </a:p>
                    <a:p>
                      <a:r>
                        <a:rPr lang="fr-FR" dirty="0"/>
                        <a:t>20-30min ? </a:t>
                      </a:r>
                    </a:p>
                    <a:p>
                      <a:r>
                        <a:rPr lang="fr-FR" dirty="0"/>
                        <a:t>20min</a:t>
                      </a:r>
                    </a:p>
                    <a:p>
                      <a:r>
                        <a:rPr lang="fr-FR" dirty="0"/>
                        <a:t>10-15min</a:t>
                      </a:r>
                    </a:p>
                    <a:p>
                      <a:r>
                        <a:rPr lang="fr-FR" dirty="0"/>
                        <a:t>20min</a:t>
                      </a:r>
                    </a:p>
                  </a:txBody>
                  <a:tcPr/>
                </a:tc>
                <a:extLst>
                  <a:ext uri="{0D108BD9-81ED-4DB2-BD59-A6C34878D82A}">
                    <a16:rowId xmlns:a16="http://schemas.microsoft.com/office/drawing/2014/main" val="3157210692"/>
                  </a:ext>
                </a:extLst>
              </a:tr>
              <a:tr h="609772">
                <a:tc>
                  <a:txBody>
                    <a:bodyPr/>
                    <a:lstStyle/>
                    <a:p>
                      <a:r>
                        <a:rPr lang="fr-FR" dirty="0"/>
                        <a:t>WP2 </a:t>
                      </a:r>
                      <a:r>
                        <a:rPr lang="fr-FR" dirty="0" err="1"/>
                        <a:t>Presentation</a:t>
                      </a:r>
                      <a:endParaRPr lang="fr-FR" dirty="0"/>
                    </a:p>
                  </a:txBody>
                  <a:tcPr/>
                </a:tc>
                <a:tc>
                  <a:txBody>
                    <a:bodyPr/>
                    <a:lstStyle/>
                    <a:p>
                      <a:endParaRPr lang="fr-FR" dirty="0"/>
                    </a:p>
                  </a:txBody>
                  <a:tcPr/>
                </a:tc>
                <a:tc>
                  <a:txBody>
                    <a:bodyPr/>
                    <a:lstStyle/>
                    <a:p>
                      <a:r>
                        <a:rPr lang="fr-FR" dirty="0"/>
                        <a:t>15min (+5min questions)</a:t>
                      </a:r>
                    </a:p>
                  </a:txBody>
                  <a:tcPr/>
                </a:tc>
                <a:extLst>
                  <a:ext uri="{0D108BD9-81ED-4DB2-BD59-A6C34878D82A}">
                    <a16:rowId xmlns:a16="http://schemas.microsoft.com/office/drawing/2014/main" val="1020034142"/>
                  </a:ext>
                </a:extLst>
              </a:tr>
              <a:tr h="645459">
                <a:tc>
                  <a:txBody>
                    <a:bodyPr/>
                    <a:lstStyle/>
                    <a:p>
                      <a:r>
                        <a:rPr lang="fr-FR" dirty="0"/>
                        <a:t>WP3 </a:t>
                      </a:r>
                      <a:r>
                        <a:rPr lang="fr-FR" dirty="0" err="1"/>
                        <a:t>Presentation</a:t>
                      </a:r>
                      <a:endParaRPr lang="fr-FR" dirty="0"/>
                    </a:p>
                  </a:txBody>
                  <a:tcPr/>
                </a:tc>
                <a:tc>
                  <a:txBody>
                    <a:bodyPr/>
                    <a:lstStyle/>
                    <a:p>
                      <a:endParaRPr lang="fr-FR" dirty="0"/>
                    </a:p>
                  </a:txBody>
                  <a:tcPr/>
                </a:tc>
                <a:tc>
                  <a:txBody>
                    <a:bodyPr/>
                    <a:lstStyle/>
                    <a:p>
                      <a:r>
                        <a:rPr lang="fr-FR" dirty="0"/>
                        <a:t>15min (+5min questions)</a:t>
                      </a:r>
                    </a:p>
                  </a:txBody>
                  <a:tcPr/>
                </a:tc>
                <a:extLst>
                  <a:ext uri="{0D108BD9-81ED-4DB2-BD59-A6C34878D82A}">
                    <a16:rowId xmlns:a16="http://schemas.microsoft.com/office/drawing/2014/main" val="2802260357"/>
                  </a:ext>
                </a:extLst>
              </a:tr>
              <a:tr h="618565">
                <a:tc>
                  <a:txBody>
                    <a:bodyPr/>
                    <a:lstStyle/>
                    <a:p>
                      <a:r>
                        <a:rPr lang="fr-FR" dirty="0"/>
                        <a:t>WP4 </a:t>
                      </a:r>
                      <a:r>
                        <a:rPr lang="fr-FR" dirty="0" err="1"/>
                        <a:t>Presentation</a:t>
                      </a:r>
                      <a:endParaRPr lang="fr-FR" dirty="0"/>
                    </a:p>
                  </a:txBody>
                  <a:tcPr/>
                </a:tc>
                <a:tc>
                  <a:txBody>
                    <a:bodyPr/>
                    <a:lstStyle/>
                    <a:p>
                      <a:endParaRPr lang="fr-F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15min (+5min questions)</a:t>
                      </a:r>
                    </a:p>
                  </a:txBody>
                  <a:tcPr/>
                </a:tc>
                <a:extLst>
                  <a:ext uri="{0D108BD9-81ED-4DB2-BD59-A6C34878D82A}">
                    <a16:rowId xmlns:a16="http://schemas.microsoft.com/office/drawing/2014/main" val="2627457890"/>
                  </a:ext>
                </a:extLst>
              </a:tr>
              <a:tr h="578223">
                <a:tc>
                  <a:txBody>
                    <a:bodyPr/>
                    <a:lstStyle/>
                    <a:p>
                      <a:r>
                        <a:rPr lang="fr-FR" dirty="0"/>
                        <a:t>WP5 </a:t>
                      </a:r>
                      <a:r>
                        <a:rPr lang="fr-FR" dirty="0" err="1"/>
                        <a:t>Presentation</a:t>
                      </a:r>
                      <a:endParaRPr lang="fr-FR" dirty="0"/>
                    </a:p>
                  </a:txBody>
                  <a:tcPr/>
                </a:tc>
                <a:tc>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15min (+5min questions)</a:t>
                      </a:r>
                    </a:p>
                  </a:txBody>
                  <a:tcPr/>
                </a:tc>
                <a:extLst>
                  <a:ext uri="{0D108BD9-81ED-4DB2-BD59-A6C34878D82A}">
                    <a16:rowId xmlns:a16="http://schemas.microsoft.com/office/drawing/2014/main" val="535426009"/>
                  </a:ext>
                </a:extLst>
              </a:tr>
              <a:tr h="7389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Organisational</a:t>
                      </a:r>
                      <a:r>
                        <a:rPr lang="fr-FR" dirty="0"/>
                        <a:t> workshop</a:t>
                      </a:r>
                    </a:p>
                    <a:p>
                      <a:endParaRPr lang="fr-FR" dirty="0"/>
                    </a:p>
                  </a:txBody>
                  <a:tcPr/>
                </a:tc>
                <a:tc>
                  <a:txBody>
                    <a:bodyPr/>
                    <a:lstStyle/>
                    <a:p>
                      <a:r>
                        <a:rPr lang="fr-FR" dirty="0"/>
                        <a:t>Victoria Ciarlet Thaon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1h30</a:t>
                      </a:r>
                    </a:p>
                  </a:txBody>
                  <a:tcPr/>
                </a:tc>
                <a:extLst>
                  <a:ext uri="{0D108BD9-81ED-4DB2-BD59-A6C34878D82A}">
                    <a16:rowId xmlns:a16="http://schemas.microsoft.com/office/drawing/2014/main" val="244032100"/>
                  </a:ext>
                </a:extLst>
              </a:tr>
            </a:tbl>
          </a:graphicData>
        </a:graphic>
      </p:graphicFrame>
    </p:spTree>
    <p:extLst>
      <p:ext uri="{BB962C8B-B14F-4D97-AF65-F5344CB8AC3E}">
        <p14:creationId xmlns:p14="http://schemas.microsoft.com/office/powerpoint/2010/main" val="2142296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B12D1C4-CE4C-4368-B6AC-0657C590F5B3}"/>
              </a:ext>
            </a:extLst>
          </p:cNvPr>
          <p:cNvSpPr/>
          <p:nvPr/>
        </p:nvSpPr>
        <p:spPr>
          <a:xfrm>
            <a:off x="1053381" y="1"/>
            <a:ext cx="11138619" cy="69087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985DC695-21CD-4188-A30C-6668202BC9B1}"/>
              </a:ext>
            </a:extLst>
          </p:cNvPr>
          <p:cNvSpPr>
            <a:spLocks noGrp="1"/>
          </p:cNvSpPr>
          <p:nvPr>
            <p:ph type="ctrTitle"/>
          </p:nvPr>
        </p:nvSpPr>
        <p:spPr>
          <a:xfrm>
            <a:off x="2950266" y="145111"/>
            <a:ext cx="7638585" cy="481609"/>
          </a:xfrm>
          <a:ln>
            <a:solidFill>
              <a:schemeClr val="accent1"/>
            </a:solidFill>
          </a:ln>
        </p:spPr>
        <p:txBody>
          <a:bodyPr>
            <a:normAutofit/>
          </a:bodyPr>
          <a:lstStyle/>
          <a:p>
            <a:r>
              <a:rPr lang="fr-FR" sz="2800" b="1" dirty="0">
                <a:solidFill>
                  <a:schemeClr val="bg1"/>
                </a:solidFill>
                <a:latin typeface="Verdana" panose="020B0604030504040204" pitchFamily="34" charset="0"/>
                <a:ea typeface="Verdana" panose="020B0604030504040204" pitchFamily="34" charset="0"/>
                <a:cs typeface="Lucida Sans Unicode" panose="020B0602030504020204" pitchFamily="34" charset="0"/>
              </a:rPr>
              <a:t>CONCLUSION</a:t>
            </a:r>
          </a:p>
        </p:txBody>
      </p:sp>
      <p:sp>
        <p:nvSpPr>
          <p:cNvPr id="4" name="Rectangle 3">
            <a:extLst>
              <a:ext uri="{FF2B5EF4-FFF2-40B4-BE49-F238E27FC236}">
                <a16:creationId xmlns:a16="http://schemas.microsoft.com/office/drawing/2014/main" id="{D46D0A3E-4CAE-498A-A58A-F26E9F7E1C5C}"/>
              </a:ext>
            </a:extLst>
          </p:cNvPr>
          <p:cNvSpPr/>
          <p:nvPr/>
        </p:nvSpPr>
        <p:spPr>
          <a:xfrm>
            <a:off x="8111798" y="1808368"/>
            <a:ext cx="3479796" cy="609911"/>
          </a:xfrm>
          <a:prstGeom prst="rect">
            <a:avLst/>
          </a:prstGeom>
        </p:spPr>
        <p:txBody>
          <a:bodyPr wrap="square">
            <a:spAutoFit/>
          </a:bodyPr>
          <a:lstStyle/>
          <a:p>
            <a:pPr algn="ctr">
              <a:lnSpc>
                <a:spcPct val="200000"/>
              </a:lnSpc>
            </a:pPr>
            <a:endParaRPr lang="fr-FR" sz="2000" dirty="0">
              <a:solidFill>
                <a:schemeClr val="accent1"/>
              </a:solidFill>
              <a:latin typeface="Malgun Gothic" panose="020B0503020000020004" pitchFamily="34" charset="-127"/>
              <a:ea typeface="Malgun Gothic" panose="020B0503020000020004" pitchFamily="34" charset="-127"/>
              <a:cs typeface="Lucida Sans Unicode" panose="020B0602030504020204" pitchFamily="34" charset="0"/>
            </a:endParaRPr>
          </a:p>
        </p:txBody>
      </p:sp>
      <p:pic>
        <p:nvPicPr>
          <p:cNvPr id="5" name="Image 4">
            <a:extLst>
              <a:ext uri="{FF2B5EF4-FFF2-40B4-BE49-F238E27FC236}">
                <a16:creationId xmlns:a16="http://schemas.microsoft.com/office/drawing/2014/main" id="{67841880-60EB-4051-A9D5-3BAB68F05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14933"/>
            <a:ext cx="12192000" cy="1243067"/>
          </a:xfrm>
          <a:prstGeom prst="rect">
            <a:avLst/>
          </a:prstGeom>
        </p:spPr>
      </p:pic>
      <p:sp>
        <p:nvSpPr>
          <p:cNvPr id="10" name="Espace réservé de la date 9">
            <a:extLst>
              <a:ext uri="{FF2B5EF4-FFF2-40B4-BE49-F238E27FC236}">
                <a16:creationId xmlns:a16="http://schemas.microsoft.com/office/drawing/2014/main" id="{C9ABC7D4-7AAF-47E8-8DBF-D499833345B1}"/>
              </a:ext>
            </a:extLst>
          </p:cNvPr>
          <p:cNvSpPr>
            <a:spLocks noGrp="1"/>
          </p:cNvSpPr>
          <p:nvPr>
            <p:ph type="dt" sz="half" idx="10"/>
          </p:nvPr>
        </p:nvSpPr>
        <p:spPr>
          <a:xfrm>
            <a:off x="400629" y="6492875"/>
            <a:ext cx="2743200" cy="365125"/>
          </a:xfrm>
        </p:spPr>
        <p:txBody>
          <a:bodyPr/>
          <a:lstStyle/>
          <a:p>
            <a:r>
              <a:rPr lang="fr-FR" dirty="0">
                <a:solidFill>
                  <a:schemeClr val="tx1"/>
                </a:solidFill>
              </a:rPr>
              <a:t>22/02/2023</a:t>
            </a:r>
          </a:p>
        </p:txBody>
      </p:sp>
      <p:sp>
        <p:nvSpPr>
          <p:cNvPr id="18" name="Espace réservé du pied de page 17">
            <a:extLst>
              <a:ext uri="{FF2B5EF4-FFF2-40B4-BE49-F238E27FC236}">
                <a16:creationId xmlns:a16="http://schemas.microsoft.com/office/drawing/2014/main" id="{38934A79-483D-4E9C-AC4B-FB5CAD1B64D9}"/>
              </a:ext>
            </a:extLst>
          </p:cNvPr>
          <p:cNvSpPr>
            <a:spLocks noGrp="1"/>
          </p:cNvSpPr>
          <p:nvPr>
            <p:ph type="ftr" sz="quarter" idx="11"/>
          </p:nvPr>
        </p:nvSpPr>
        <p:spPr>
          <a:xfrm>
            <a:off x="3322508" y="6492875"/>
            <a:ext cx="5325034" cy="365125"/>
          </a:xfrm>
        </p:spPr>
        <p:txBody>
          <a:bodyPr/>
          <a:lstStyle/>
          <a:p>
            <a:r>
              <a:rPr lang="fr-FR" dirty="0">
                <a:solidFill>
                  <a:schemeClr val="tx1"/>
                </a:solidFill>
              </a:rPr>
              <a:t>KM3NeT-INFRADEV2-Preparatory meeting for the Kick-Off – </a:t>
            </a:r>
            <a:r>
              <a:rPr lang="fr-FR" dirty="0" err="1">
                <a:solidFill>
                  <a:schemeClr val="tx1"/>
                </a:solidFill>
              </a:rPr>
              <a:t>Coyle</a:t>
            </a:r>
            <a:r>
              <a:rPr lang="fr-FR" dirty="0">
                <a:solidFill>
                  <a:schemeClr val="tx1"/>
                </a:solidFill>
              </a:rPr>
              <a:t> &amp; Ciarlet</a:t>
            </a:r>
          </a:p>
          <a:p>
            <a:endParaRPr lang="fr-FR" dirty="0">
              <a:solidFill>
                <a:schemeClr val="tx1"/>
              </a:solidFill>
            </a:endParaRPr>
          </a:p>
        </p:txBody>
      </p:sp>
      <p:sp>
        <p:nvSpPr>
          <p:cNvPr id="19" name="Espace réservé du numéro de diapositive 18">
            <a:extLst>
              <a:ext uri="{FF2B5EF4-FFF2-40B4-BE49-F238E27FC236}">
                <a16:creationId xmlns:a16="http://schemas.microsoft.com/office/drawing/2014/main" id="{00593F1F-0507-4B55-80A2-6E09C1BE6E35}"/>
              </a:ext>
            </a:extLst>
          </p:cNvPr>
          <p:cNvSpPr>
            <a:spLocks noGrp="1"/>
          </p:cNvSpPr>
          <p:nvPr>
            <p:ph type="sldNum" sz="quarter" idx="12"/>
          </p:nvPr>
        </p:nvSpPr>
        <p:spPr>
          <a:xfrm>
            <a:off x="9048171" y="6492875"/>
            <a:ext cx="2743200" cy="365125"/>
          </a:xfrm>
        </p:spPr>
        <p:txBody>
          <a:bodyPr/>
          <a:lstStyle/>
          <a:p>
            <a:fld id="{C99FA903-C54F-411A-976B-3CE528B42AEF}" type="slidenum">
              <a:rPr lang="fr-FR" smtClean="0">
                <a:solidFill>
                  <a:schemeClr val="tx1"/>
                </a:solidFill>
              </a:rPr>
              <a:t>11</a:t>
            </a:fld>
            <a:endParaRPr lang="fr-FR" dirty="0">
              <a:solidFill>
                <a:schemeClr val="tx1"/>
              </a:solidFill>
            </a:endParaRPr>
          </a:p>
        </p:txBody>
      </p:sp>
      <p:pic>
        <p:nvPicPr>
          <p:cNvPr id="11" name="Image 10">
            <a:extLst>
              <a:ext uri="{FF2B5EF4-FFF2-40B4-BE49-F238E27FC236}">
                <a16:creationId xmlns:a16="http://schemas.microsoft.com/office/drawing/2014/main" id="{CB386DDE-75C8-4FA8-8E4B-956D513F7644}"/>
              </a:ext>
            </a:extLst>
          </p:cNvPr>
          <p:cNvPicPr>
            <a:picLocks noChangeAspect="1"/>
          </p:cNvPicPr>
          <p:nvPr/>
        </p:nvPicPr>
        <p:blipFill>
          <a:blip r:embed="rId3"/>
          <a:stretch>
            <a:fillRect/>
          </a:stretch>
        </p:blipFill>
        <p:spPr>
          <a:xfrm>
            <a:off x="78896" y="0"/>
            <a:ext cx="838200" cy="771832"/>
          </a:xfrm>
          <a:prstGeom prst="rect">
            <a:avLst/>
          </a:prstGeom>
        </p:spPr>
      </p:pic>
      <p:sp>
        <p:nvSpPr>
          <p:cNvPr id="3" name="ZoneTexte 2">
            <a:extLst>
              <a:ext uri="{FF2B5EF4-FFF2-40B4-BE49-F238E27FC236}">
                <a16:creationId xmlns:a16="http://schemas.microsoft.com/office/drawing/2014/main" id="{87579BDD-B07D-4C70-A19A-7D8B5E81D94D}"/>
              </a:ext>
            </a:extLst>
          </p:cNvPr>
          <p:cNvSpPr txBox="1"/>
          <p:nvPr/>
        </p:nvSpPr>
        <p:spPr>
          <a:xfrm>
            <a:off x="1451389" y="1074509"/>
            <a:ext cx="10140205" cy="5078313"/>
          </a:xfrm>
          <a:prstGeom prst="rect">
            <a:avLst/>
          </a:prstGeom>
          <a:noFill/>
        </p:spPr>
        <p:txBody>
          <a:bodyPr wrap="square" rtlCol="0">
            <a:spAutoFit/>
          </a:bodyPr>
          <a:lstStyle/>
          <a:p>
            <a:pPr marL="285750" indent="-285750" algn="just">
              <a:buFont typeface="Arial" panose="020B0604020202020204" pitchFamily="34" charset="0"/>
              <a:buChar char="•"/>
            </a:pPr>
            <a:r>
              <a:rPr lang="fr-FR" sz="2400" dirty="0"/>
              <a:t>Complete the </a:t>
            </a:r>
            <a:r>
              <a:rPr lang="fr-FR" sz="2400" dirty="0" err="1"/>
              <a:t>working</a:t>
            </a:r>
            <a:r>
              <a:rPr lang="fr-FR" sz="2400" dirty="0"/>
              <a:t> groups on google drive, and if relevant : </a:t>
            </a:r>
            <a:r>
              <a:rPr lang="fr-FR" sz="2400" dirty="0" err="1"/>
              <a:t>send</a:t>
            </a:r>
            <a:r>
              <a:rPr lang="fr-FR" sz="2400" dirty="0"/>
              <a:t> me administrative contacts</a:t>
            </a:r>
          </a:p>
          <a:p>
            <a:endParaRPr lang="fr-FR" sz="2400" dirty="0"/>
          </a:p>
          <a:p>
            <a:pPr marL="285750" indent="-285750" algn="just">
              <a:buFont typeface="Arial" panose="020B0604020202020204" pitchFamily="34" charset="0"/>
              <a:buChar char="•"/>
            </a:pPr>
            <a:r>
              <a:rPr lang="fr-FR" sz="2400" dirty="0" err="1"/>
              <a:t>Create</a:t>
            </a:r>
            <a:r>
              <a:rPr lang="fr-FR" sz="2400" dirty="0"/>
              <a:t> a « Kick-Off Meeting » </a:t>
            </a:r>
            <a:r>
              <a:rPr lang="fr-FR" sz="2400" dirty="0" err="1"/>
              <a:t>event</a:t>
            </a:r>
            <a:r>
              <a:rPr lang="fr-FR" sz="2400" dirty="0"/>
              <a:t> on </a:t>
            </a:r>
            <a:r>
              <a:rPr lang="fr-FR" sz="2400" dirty="0" err="1"/>
              <a:t>Indico</a:t>
            </a:r>
            <a:r>
              <a:rPr lang="fr-FR" sz="2400" dirty="0"/>
              <a:t>, </a:t>
            </a:r>
            <a:r>
              <a:rPr lang="fr-FR" sz="2400" dirty="0" err="1"/>
              <a:t>including</a:t>
            </a:r>
            <a:r>
              <a:rPr lang="fr-FR" sz="2400" dirty="0"/>
              <a:t> the agenda, a registration </a:t>
            </a:r>
            <a:r>
              <a:rPr lang="fr-FR" sz="2400" dirty="0" err="1"/>
              <a:t>form</a:t>
            </a:r>
            <a:r>
              <a:rPr lang="fr-FR" sz="2400" dirty="0"/>
              <a:t> (to </a:t>
            </a:r>
            <a:r>
              <a:rPr lang="fr-FR" sz="2400" dirty="0" err="1"/>
              <a:t>make</a:t>
            </a:r>
            <a:r>
              <a:rPr lang="fr-FR" sz="2400" dirty="0"/>
              <a:t> a </a:t>
            </a:r>
            <a:r>
              <a:rPr lang="fr-FR" sz="2400" dirty="0" err="1"/>
              <a:t>list</a:t>
            </a:r>
            <a:r>
              <a:rPr lang="fr-FR" sz="2400" dirty="0"/>
              <a:t> of participants for the EU), all the </a:t>
            </a:r>
            <a:r>
              <a:rPr lang="fr-FR" sz="2400" dirty="0" err="1"/>
              <a:t>presentations</a:t>
            </a:r>
            <a:r>
              <a:rPr lang="fr-FR" sz="2400" dirty="0"/>
              <a:t> (</a:t>
            </a:r>
            <a:r>
              <a:rPr lang="fr-FR" sz="2400" dirty="0" err="1"/>
              <a:t>template</a:t>
            </a:r>
            <a:r>
              <a:rPr lang="fr-FR" sz="2400" dirty="0"/>
              <a:t> </a:t>
            </a:r>
            <a:r>
              <a:rPr lang="fr-FR" sz="2400" dirty="0" err="1"/>
              <a:t>available</a:t>
            </a:r>
            <a:r>
              <a:rPr lang="fr-FR" sz="2400" dirty="0"/>
              <a:t> on Google drive)</a:t>
            </a:r>
          </a:p>
          <a:p>
            <a:pPr algn="just"/>
            <a:r>
              <a:rPr lang="fr-FR" sz="2400" dirty="0"/>
              <a:t>=&gt; </a:t>
            </a:r>
            <a:r>
              <a:rPr lang="fr-FR" sz="2400" dirty="0" err="1"/>
              <a:t>Presentation</a:t>
            </a:r>
            <a:r>
              <a:rPr lang="fr-FR" sz="2400" dirty="0"/>
              <a:t> at </a:t>
            </a:r>
            <a:r>
              <a:rPr lang="fr-FR" sz="2400" dirty="0" err="1"/>
              <a:t>list</a:t>
            </a:r>
            <a:r>
              <a:rPr lang="fr-FR" sz="2400" dirty="0"/>
              <a:t> 2 </a:t>
            </a:r>
            <a:r>
              <a:rPr lang="fr-FR" sz="2400" dirty="0" err="1"/>
              <a:t>days</a:t>
            </a:r>
            <a:r>
              <a:rPr lang="fr-FR" sz="2400" dirty="0"/>
              <a:t> </a:t>
            </a:r>
            <a:r>
              <a:rPr lang="fr-FR" sz="2400" dirty="0" err="1"/>
              <a:t>before</a:t>
            </a:r>
            <a:r>
              <a:rPr lang="fr-FR" sz="2400" dirty="0"/>
              <a:t> the </a:t>
            </a:r>
            <a:r>
              <a:rPr lang="fr-FR" sz="2400" dirty="0" err="1"/>
              <a:t>event</a:t>
            </a:r>
            <a:endParaRPr lang="fr-FR" sz="2400" dirty="0"/>
          </a:p>
          <a:p>
            <a:pPr algn="just"/>
            <a:endParaRPr lang="fr-FR" sz="2400" dirty="0"/>
          </a:p>
          <a:p>
            <a:pPr marL="285750" indent="-285750" algn="just">
              <a:buFont typeface="Arial" panose="020B0604020202020204" pitchFamily="34" charset="0"/>
              <a:buChar char="•"/>
            </a:pPr>
            <a:r>
              <a:rPr lang="fr-FR" sz="2400" dirty="0" err="1"/>
              <a:t>Notify</a:t>
            </a:r>
            <a:r>
              <a:rPr lang="fr-FR" sz="2400" dirty="0"/>
              <a:t> </a:t>
            </a:r>
            <a:r>
              <a:rPr lang="fr-FR" sz="2400" dirty="0" err="1"/>
              <a:t>everyone</a:t>
            </a:r>
            <a:r>
              <a:rPr lang="fr-FR" sz="2400" dirty="0"/>
              <a:t> </a:t>
            </a:r>
            <a:r>
              <a:rPr lang="fr-FR" sz="2400" dirty="0" err="1"/>
              <a:t>involved</a:t>
            </a:r>
            <a:r>
              <a:rPr lang="fr-FR" sz="2400" dirty="0"/>
              <a:t> &amp; contact the PO to </a:t>
            </a:r>
            <a:r>
              <a:rPr lang="fr-FR" sz="2400" dirty="0" err="1"/>
              <a:t>confirm</a:t>
            </a:r>
            <a:r>
              <a:rPr lang="fr-FR" sz="2400" dirty="0"/>
              <a:t> </a:t>
            </a:r>
            <a:r>
              <a:rPr lang="fr-FR" sz="2400" dirty="0" err="1"/>
              <a:t>his</a:t>
            </a:r>
            <a:r>
              <a:rPr lang="fr-FR" sz="2400" dirty="0"/>
              <a:t> participation</a:t>
            </a:r>
          </a:p>
          <a:p>
            <a:endParaRPr lang="fr-FR" sz="2400" dirty="0"/>
          </a:p>
          <a:p>
            <a:pPr marL="285750" indent="-285750">
              <a:buFont typeface="Arial" panose="020B0604020202020204" pitchFamily="34" charset="0"/>
              <a:buChar char="•"/>
            </a:pPr>
            <a:r>
              <a:rPr lang="fr-FR" sz="2400" dirty="0"/>
              <a:t>Start the organisation of the </a:t>
            </a:r>
            <a:r>
              <a:rPr lang="fr-FR" sz="2400" dirty="0" err="1"/>
              <a:t>event</a:t>
            </a:r>
            <a:r>
              <a:rPr lang="fr-FR" sz="2400" dirty="0"/>
              <a:t> (if on site) and the drafting of the Kick-Off Meeting report</a:t>
            </a:r>
          </a:p>
          <a:p>
            <a:pPr marL="285750" indent="-285750">
              <a:buFont typeface="Arial" panose="020B0604020202020204" pitchFamily="34" charset="0"/>
              <a:buChar char="•"/>
            </a:pPr>
            <a:endParaRPr lang="fr-FR" dirty="0"/>
          </a:p>
          <a:p>
            <a:r>
              <a:rPr lang="fr-FR" dirty="0"/>
              <a:t> </a:t>
            </a:r>
          </a:p>
        </p:txBody>
      </p:sp>
    </p:spTree>
    <p:extLst>
      <p:ext uri="{BB962C8B-B14F-4D97-AF65-F5344CB8AC3E}">
        <p14:creationId xmlns:p14="http://schemas.microsoft.com/office/powerpoint/2010/main" val="1006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B12D1C4-CE4C-4368-B6AC-0657C590F5B3}"/>
              </a:ext>
            </a:extLst>
          </p:cNvPr>
          <p:cNvSpPr/>
          <p:nvPr/>
        </p:nvSpPr>
        <p:spPr>
          <a:xfrm>
            <a:off x="1053381" y="1"/>
            <a:ext cx="11138619" cy="69087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985DC695-21CD-4188-A30C-6668202BC9B1}"/>
              </a:ext>
            </a:extLst>
          </p:cNvPr>
          <p:cNvSpPr>
            <a:spLocks noGrp="1"/>
          </p:cNvSpPr>
          <p:nvPr>
            <p:ph type="ctrTitle"/>
          </p:nvPr>
        </p:nvSpPr>
        <p:spPr>
          <a:xfrm>
            <a:off x="2950266" y="145111"/>
            <a:ext cx="7638585" cy="481609"/>
          </a:xfrm>
          <a:ln>
            <a:solidFill>
              <a:schemeClr val="accent1"/>
            </a:solidFill>
          </a:ln>
        </p:spPr>
        <p:txBody>
          <a:bodyPr>
            <a:normAutofit/>
          </a:bodyPr>
          <a:lstStyle/>
          <a:p>
            <a:r>
              <a:rPr lang="fr-FR" sz="2800" b="1" dirty="0">
                <a:solidFill>
                  <a:schemeClr val="bg1"/>
                </a:solidFill>
                <a:latin typeface="Verdana" panose="020B0604030504040204" pitchFamily="34" charset="0"/>
                <a:ea typeface="Verdana" panose="020B0604030504040204" pitchFamily="34" charset="0"/>
                <a:cs typeface="Lucida Sans Unicode" panose="020B0602030504020204" pitchFamily="34" charset="0"/>
              </a:rPr>
              <a:t>AGENDA</a:t>
            </a:r>
          </a:p>
        </p:txBody>
      </p:sp>
      <p:sp>
        <p:nvSpPr>
          <p:cNvPr id="4" name="Rectangle 3">
            <a:extLst>
              <a:ext uri="{FF2B5EF4-FFF2-40B4-BE49-F238E27FC236}">
                <a16:creationId xmlns:a16="http://schemas.microsoft.com/office/drawing/2014/main" id="{D46D0A3E-4CAE-498A-A58A-F26E9F7E1C5C}"/>
              </a:ext>
            </a:extLst>
          </p:cNvPr>
          <p:cNvSpPr/>
          <p:nvPr/>
        </p:nvSpPr>
        <p:spPr>
          <a:xfrm>
            <a:off x="8111798" y="1808368"/>
            <a:ext cx="3479796" cy="609911"/>
          </a:xfrm>
          <a:prstGeom prst="rect">
            <a:avLst/>
          </a:prstGeom>
        </p:spPr>
        <p:txBody>
          <a:bodyPr wrap="square">
            <a:spAutoFit/>
          </a:bodyPr>
          <a:lstStyle/>
          <a:p>
            <a:pPr algn="ctr">
              <a:lnSpc>
                <a:spcPct val="200000"/>
              </a:lnSpc>
            </a:pPr>
            <a:endParaRPr lang="fr-FR" sz="2000" dirty="0">
              <a:solidFill>
                <a:schemeClr val="accent1"/>
              </a:solidFill>
              <a:latin typeface="Malgun Gothic" panose="020B0503020000020004" pitchFamily="34" charset="-127"/>
              <a:ea typeface="Malgun Gothic" panose="020B0503020000020004" pitchFamily="34" charset="-127"/>
              <a:cs typeface="Lucida Sans Unicode" panose="020B0602030504020204" pitchFamily="34" charset="0"/>
            </a:endParaRPr>
          </a:p>
        </p:txBody>
      </p:sp>
      <p:pic>
        <p:nvPicPr>
          <p:cNvPr id="5" name="Image 4">
            <a:extLst>
              <a:ext uri="{FF2B5EF4-FFF2-40B4-BE49-F238E27FC236}">
                <a16:creationId xmlns:a16="http://schemas.microsoft.com/office/drawing/2014/main" id="{67841880-60EB-4051-A9D5-3BAB68F05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224689"/>
            <a:ext cx="12192000" cy="1633312"/>
          </a:xfrm>
          <a:prstGeom prst="rect">
            <a:avLst/>
          </a:prstGeom>
        </p:spPr>
      </p:pic>
      <p:sp>
        <p:nvSpPr>
          <p:cNvPr id="10" name="Espace réservé de la date 9">
            <a:extLst>
              <a:ext uri="{FF2B5EF4-FFF2-40B4-BE49-F238E27FC236}">
                <a16:creationId xmlns:a16="http://schemas.microsoft.com/office/drawing/2014/main" id="{C9ABC7D4-7AAF-47E8-8DBF-D499833345B1}"/>
              </a:ext>
            </a:extLst>
          </p:cNvPr>
          <p:cNvSpPr>
            <a:spLocks noGrp="1"/>
          </p:cNvSpPr>
          <p:nvPr>
            <p:ph type="dt" sz="half" idx="10"/>
          </p:nvPr>
        </p:nvSpPr>
        <p:spPr>
          <a:xfrm>
            <a:off x="400629" y="6492875"/>
            <a:ext cx="2743200" cy="365125"/>
          </a:xfrm>
        </p:spPr>
        <p:txBody>
          <a:bodyPr/>
          <a:lstStyle/>
          <a:p>
            <a:r>
              <a:rPr lang="fr-FR" dirty="0">
                <a:solidFill>
                  <a:schemeClr val="tx1"/>
                </a:solidFill>
              </a:rPr>
              <a:t>22/02/2023</a:t>
            </a:r>
          </a:p>
        </p:txBody>
      </p:sp>
      <p:sp>
        <p:nvSpPr>
          <p:cNvPr id="18" name="Espace réservé du pied de page 17">
            <a:extLst>
              <a:ext uri="{FF2B5EF4-FFF2-40B4-BE49-F238E27FC236}">
                <a16:creationId xmlns:a16="http://schemas.microsoft.com/office/drawing/2014/main" id="{38934A79-483D-4E9C-AC4B-FB5CAD1B64D9}"/>
              </a:ext>
            </a:extLst>
          </p:cNvPr>
          <p:cNvSpPr>
            <a:spLocks noGrp="1"/>
          </p:cNvSpPr>
          <p:nvPr>
            <p:ph type="ftr" sz="quarter" idx="11"/>
          </p:nvPr>
        </p:nvSpPr>
        <p:spPr>
          <a:xfrm>
            <a:off x="3544458" y="6492874"/>
            <a:ext cx="5103084" cy="365125"/>
          </a:xfrm>
        </p:spPr>
        <p:txBody>
          <a:bodyPr/>
          <a:lstStyle/>
          <a:p>
            <a:r>
              <a:rPr lang="fr-FR" dirty="0">
                <a:solidFill>
                  <a:schemeClr val="tx1"/>
                </a:solidFill>
              </a:rPr>
              <a:t>KM3NeT-INFRADEV2-Preparatory meeting for the Kick-Off – </a:t>
            </a:r>
            <a:r>
              <a:rPr lang="fr-FR" dirty="0" err="1">
                <a:solidFill>
                  <a:schemeClr val="tx1"/>
                </a:solidFill>
              </a:rPr>
              <a:t>Coyle</a:t>
            </a:r>
            <a:r>
              <a:rPr lang="fr-FR" dirty="0">
                <a:solidFill>
                  <a:schemeClr val="tx1"/>
                </a:solidFill>
              </a:rPr>
              <a:t> &amp; Ciarlet</a:t>
            </a:r>
          </a:p>
        </p:txBody>
      </p:sp>
      <p:sp>
        <p:nvSpPr>
          <p:cNvPr id="19" name="Espace réservé du numéro de diapositive 18">
            <a:extLst>
              <a:ext uri="{FF2B5EF4-FFF2-40B4-BE49-F238E27FC236}">
                <a16:creationId xmlns:a16="http://schemas.microsoft.com/office/drawing/2014/main" id="{00593F1F-0507-4B55-80A2-6E09C1BE6E35}"/>
              </a:ext>
            </a:extLst>
          </p:cNvPr>
          <p:cNvSpPr>
            <a:spLocks noGrp="1"/>
          </p:cNvSpPr>
          <p:nvPr>
            <p:ph type="sldNum" sz="quarter" idx="12"/>
          </p:nvPr>
        </p:nvSpPr>
        <p:spPr>
          <a:xfrm>
            <a:off x="9048171" y="6492875"/>
            <a:ext cx="2743200" cy="365125"/>
          </a:xfrm>
        </p:spPr>
        <p:txBody>
          <a:bodyPr/>
          <a:lstStyle/>
          <a:p>
            <a:fld id="{C99FA903-C54F-411A-976B-3CE528B42AEF}" type="slidenum">
              <a:rPr lang="fr-FR" smtClean="0">
                <a:solidFill>
                  <a:schemeClr val="tx1"/>
                </a:solidFill>
              </a:rPr>
              <a:t>2</a:t>
            </a:fld>
            <a:endParaRPr lang="fr-FR" dirty="0">
              <a:solidFill>
                <a:schemeClr val="tx1"/>
              </a:solidFill>
            </a:endParaRPr>
          </a:p>
        </p:txBody>
      </p:sp>
      <p:pic>
        <p:nvPicPr>
          <p:cNvPr id="11" name="Image 10">
            <a:extLst>
              <a:ext uri="{FF2B5EF4-FFF2-40B4-BE49-F238E27FC236}">
                <a16:creationId xmlns:a16="http://schemas.microsoft.com/office/drawing/2014/main" id="{CB386DDE-75C8-4FA8-8E4B-956D513F7644}"/>
              </a:ext>
            </a:extLst>
          </p:cNvPr>
          <p:cNvPicPr>
            <a:picLocks noChangeAspect="1"/>
          </p:cNvPicPr>
          <p:nvPr/>
        </p:nvPicPr>
        <p:blipFill>
          <a:blip r:embed="rId3"/>
          <a:stretch>
            <a:fillRect/>
          </a:stretch>
        </p:blipFill>
        <p:spPr>
          <a:xfrm>
            <a:off x="78896" y="0"/>
            <a:ext cx="838200" cy="771832"/>
          </a:xfrm>
          <a:prstGeom prst="rect">
            <a:avLst/>
          </a:prstGeom>
        </p:spPr>
      </p:pic>
      <p:sp>
        <p:nvSpPr>
          <p:cNvPr id="3" name="ZoneTexte 2">
            <a:extLst>
              <a:ext uri="{FF2B5EF4-FFF2-40B4-BE49-F238E27FC236}">
                <a16:creationId xmlns:a16="http://schemas.microsoft.com/office/drawing/2014/main" id="{9440A884-66FB-488C-8E71-9327005EB5A2}"/>
              </a:ext>
            </a:extLst>
          </p:cNvPr>
          <p:cNvSpPr txBox="1"/>
          <p:nvPr/>
        </p:nvSpPr>
        <p:spPr>
          <a:xfrm>
            <a:off x="1620981" y="1340977"/>
            <a:ext cx="9628909" cy="3416320"/>
          </a:xfrm>
          <a:prstGeom prst="rect">
            <a:avLst/>
          </a:prstGeom>
          <a:noFill/>
        </p:spPr>
        <p:txBody>
          <a:bodyPr wrap="square" rtlCol="0">
            <a:spAutoFit/>
          </a:bodyPr>
          <a:lstStyle/>
          <a:p>
            <a:pPr marL="285750" indent="-285750">
              <a:buFont typeface="Arial" panose="020B0604020202020204" pitchFamily="34" charset="0"/>
              <a:buChar char="•"/>
            </a:pPr>
            <a:r>
              <a:rPr lang="fr-FR" sz="2400" dirty="0" err="1"/>
              <a:t>Welcome</a:t>
            </a:r>
            <a:r>
              <a:rPr lang="fr-FR" sz="2400" dirty="0"/>
              <a:t>, tour de table</a:t>
            </a:r>
          </a:p>
          <a:p>
            <a:endParaRPr lang="fr-FR" sz="2400" dirty="0"/>
          </a:p>
          <a:p>
            <a:pPr marL="285750" indent="-285750">
              <a:buFont typeface="Arial" panose="020B0604020202020204" pitchFamily="34" charset="0"/>
              <a:buChar char="•"/>
            </a:pPr>
            <a:r>
              <a:rPr lang="fr-FR" sz="2400" dirty="0"/>
              <a:t>General points</a:t>
            </a:r>
          </a:p>
          <a:p>
            <a:endParaRPr lang="fr-FR" sz="2400" dirty="0"/>
          </a:p>
          <a:p>
            <a:pPr marL="285750" indent="-285750">
              <a:buFont typeface="Arial" panose="020B0604020202020204" pitchFamily="34" charset="0"/>
              <a:buChar char="•"/>
            </a:pPr>
            <a:r>
              <a:rPr lang="fr-FR" sz="2400" dirty="0"/>
              <a:t>Dates and location for the kick-off meeting</a:t>
            </a:r>
          </a:p>
          <a:p>
            <a:endParaRPr lang="fr-FR" sz="2400" dirty="0"/>
          </a:p>
          <a:p>
            <a:pPr marL="285750" indent="-285750">
              <a:buFont typeface="Arial" panose="020B0604020202020204" pitchFamily="34" charset="0"/>
              <a:buChar char="•"/>
            </a:pPr>
            <a:r>
              <a:rPr lang="fr-FR" sz="2400" dirty="0"/>
              <a:t>Content of the </a:t>
            </a:r>
            <a:r>
              <a:rPr lang="fr-FR" sz="2400" dirty="0" err="1"/>
              <a:t>presentation</a:t>
            </a:r>
            <a:r>
              <a:rPr lang="fr-FR" sz="2400" dirty="0"/>
              <a:t> and speech distribution</a:t>
            </a:r>
          </a:p>
          <a:p>
            <a:endParaRPr lang="fr-FR" sz="2400" dirty="0"/>
          </a:p>
          <a:p>
            <a:pPr marL="285750" indent="-285750">
              <a:buFont typeface="Arial" panose="020B0604020202020204" pitchFamily="34" charset="0"/>
              <a:buChar char="•"/>
            </a:pPr>
            <a:r>
              <a:rPr lang="fr-FR" sz="2400" dirty="0"/>
              <a:t>Questions</a:t>
            </a:r>
          </a:p>
        </p:txBody>
      </p:sp>
    </p:spTree>
    <p:extLst>
      <p:ext uri="{BB962C8B-B14F-4D97-AF65-F5344CB8AC3E}">
        <p14:creationId xmlns:p14="http://schemas.microsoft.com/office/powerpoint/2010/main" val="1543120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B12D1C4-CE4C-4368-B6AC-0657C590F5B3}"/>
              </a:ext>
            </a:extLst>
          </p:cNvPr>
          <p:cNvSpPr/>
          <p:nvPr/>
        </p:nvSpPr>
        <p:spPr>
          <a:xfrm>
            <a:off x="1053381" y="1"/>
            <a:ext cx="11138619" cy="69087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985DC695-21CD-4188-A30C-6668202BC9B1}"/>
              </a:ext>
            </a:extLst>
          </p:cNvPr>
          <p:cNvSpPr>
            <a:spLocks noGrp="1"/>
          </p:cNvSpPr>
          <p:nvPr>
            <p:ph type="ctrTitle"/>
          </p:nvPr>
        </p:nvSpPr>
        <p:spPr>
          <a:xfrm>
            <a:off x="2950266" y="145111"/>
            <a:ext cx="7638585" cy="481609"/>
          </a:xfrm>
          <a:ln>
            <a:solidFill>
              <a:schemeClr val="accent1"/>
            </a:solidFill>
          </a:ln>
        </p:spPr>
        <p:txBody>
          <a:bodyPr>
            <a:normAutofit/>
          </a:bodyPr>
          <a:lstStyle/>
          <a:p>
            <a:r>
              <a:rPr lang="fr-FR" sz="2800" b="1" dirty="0">
                <a:solidFill>
                  <a:schemeClr val="bg1"/>
                </a:solidFill>
                <a:latin typeface="Verdana" panose="020B0604030504040204" pitchFamily="34" charset="0"/>
                <a:ea typeface="Verdana" panose="020B0604030504040204" pitchFamily="34" charset="0"/>
                <a:cs typeface="Lucida Sans Unicode" panose="020B0602030504020204" pitchFamily="34" charset="0"/>
              </a:rPr>
              <a:t>GENERAL POINTS</a:t>
            </a:r>
          </a:p>
        </p:txBody>
      </p:sp>
      <p:sp>
        <p:nvSpPr>
          <p:cNvPr id="4" name="Rectangle 3">
            <a:extLst>
              <a:ext uri="{FF2B5EF4-FFF2-40B4-BE49-F238E27FC236}">
                <a16:creationId xmlns:a16="http://schemas.microsoft.com/office/drawing/2014/main" id="{D46D0A3E-4CAE-498A-A58A-F26E9F7E1C5C}"/>
              </a:ext>
            </a:extLst>
          </p:cNvPr>
          <p:cNvSpPr/>
          <p:nvPr/>
        </p:nvSpPr>
        <p:spPr>
          <a:xfrm>
            <a:off x="8111798" y="1808368"/>
            <a:ext cx="3479796" cy="609911"/>
          </a:xfrm>
          <a:prstGeom prst="rect">
            <a:avLst/>
          </a:prstGeom>
        </p:spPr>
        <p:txBody>
          <a:bodyPr wrap="square">
            <a:spAutoFit/>
          </a:bodyPr>
          <a:lstStyle/>
          <a:p>
            <a:pPr algn="ctr">
              <a:lnSpc>
                <a:spcPct val="200000"/>
              </a:lnSpc>
            </a:pPr>
            <a:endParaRPr lang="fr-FR" sz="2000" dirty="0">
              <a:solidFill>
                <a:schemeClr val="accent1"/>
              </a:solidFill>
              <a:latin typeface="Malgun Gothic" panose="020B0503020000020004" pitchFamily="34" charset="-127"/>
              <a:ea typeface="Malgun Gothic" panose="020B0503020000020004" pitchFamily="34" charset="-127"/>
              <a:cs typeface="Lucida Sans Unicode" panose="020B0602030504020204" pitchFamily="34" charset="0"/>
            </a:endParaRPr>
          </a:p>
        </p:txBody>
      </p:sp>
      <p:sp>
        <p:nvSpPr>
          <p:cNvPr id="10" name="Espace réservé de la date 9">
            <a:extLst>
              <a:ext uri="{FF2B5EF4-FFF2-40B4-BE49-F238E27FC236}">
                <a16:creationId xmlns:a16="http://schemas.microsoft.com/office/drawing/2014/main" id="{C9ABC7D4-7AAF-47E8-8DBF-D499833345B1}"/>
              </a:ext>
            </a:extLst>
          </p:cNvPr>
          <p:cNvSpPr>
            <a:spLocks noGrp="1"/>
          </p:cNvSpPr>
          <p:nvPr>
            <p:ph type="dt" sz="half" idx="10"/>
          </p:nvPr>
        </p:nvSpPr>
        <p:spPr>
          <a:xfrm>
            <a:off x="400629" y="6492875"/>
            <a:ext cx="2743200" cy="365125"/>
          </a:xfrm>
        </p:spPr>
        <p:txBody>
          <a:bodyPr/>
          <a:lstStyle/>
          <a:p>
            <a:r>
              <a:rPr lang="fr-FR" dirty="0">
                <a:solidFill>
                  <a:schemeClr val="tx1"/>
                </a:solidFill>
              </a:rPr>
              <a:t>22/02/2023</a:t>
            </a:r>
          </a:p>
        </p:txBody>
      </p:sp>
      <p:sp>
        <p:nvSpPr>
          <p:cNvPr id="18" name="Espace réservé du pied de page 17">
            <a:extLst>
              <a:ext uri="{FF2B5EF4-FFF2-40B4-BE49-F238E27FC236}">
                <a16:creationId xmlns:a16="http://schemas.microsoft.com/office/drawing/2014/main" id="{38934A79-483D-4E9C-AC4B-FB5CAD1B64D9}"/>
              </a:ext>
            </a:extLst>
          </p:cNvPr>
          <p:cNvSpPr>
            <a:spLocks noGrp="1"/>
          </p:cNvSpPr>
          <p:nvPr>
            <p:ph type="ftr" sz="quarter" idx="11"/>
          </p:nvPr>
        </p:nvSpPr>
        <p:spPr>
          <a:xfrm>
            <a:off x="4338085" y="6492874"/>
            <a:ext cx="4862945" cy="365125"/>
          </a:xfrm>
        </p:spPr>
        <p:txBody>
          <a:bodyPr/>
          <a:lstStyle/>
          <a:p>
            <a:r>
              <a:rPr lang="fr-FR" dirty="0">
                <a:solidFill>
                  <a:schemeClr val="tx1"/>
                </a:solidFill>
              </a:rPr>
              <a:t>KM3NeT-INFRADEV2-Preparatory meeting for the Kick-Off – </a:t>
            </a:r>
            <a:r>
              <a:rPr lang="fr-FR" dirty="0" err="1">
                <a:solidFill>
                  <a:schemeClr val="tx1"/>
                </a:solidFill>
              </a:rPr>
              <a:t>Coyle</a:t>
            </a:r>
            <a:r>
              <a:rPr lang="fr-FR" dirty="0">
                <a:solidFill>
                  <a:schemeClr val="tx1"/>
                </a:solidFill>
              </a:rPr>
              <a:t> &amp; Ciarlet</a:t>
            </a:r>
          </a:p>
          <a:p>
            <a:endParaRPr lang="fr-FR" dirty="0">
              <a:solidFill>
                <a:schemeClr val="tx1"/>
              </a:solidFill>
            </a:endParaRPr>
          </a:p>
        </p:txBody>
      </p:sp>
      <p:sp>
        <p:nvSpPr>
          <p:cNvPr id="19" name="Espace réservé du numéro de diapositive 18">
            <a:extLst>
              <a:ext uri="{FF2B5EF4-FFF2-40B4-BE49-F238E27FC236}">
                <a16:creationId xmlns:a16="http://schemas.microsoft.com/office/drawing/2014/main" id="{00593F1F-0507-4B55-80A2-6E09C1BE6E35}"/>
              </a:ext>
            </a:extLst>
          </p:cNvPr>
          <p:cNvSpPr>
            <a:spLocks noGrp="1"/>
          </p:cNvSpPr>
          <p:nvPr>
            <p:ph type="sldNum" sz="quarter" idx="12"/>
          </p:nvPr>
        </p:nvSpPr>
        <p:spPr>
          <a:xfrm>
            <a:off x="9048171" y="6492875"/>
            <a:ext cx="2743200" cy="365125"/>
          </a:xfrm>
        </p:spPr>
        <p:txBody>
          <a:bodyPr/>
          <a:lstStyle/>
          <a:p>
            <a:fld id="{C99FA903-C54F-411A-976B-3CE528B42AEF}" type="slidenum">
              <a:rPr lang="fr-FR" smtClean="0">
                <a:solidFill>
                  <a:schemeClr val="tx1"/>
                </a:solidFill>
              </a:rPr>
              <a:t>3</a:t>
            </a:fld>
            <a:endParaRPr lang="fr-FR" dirty="0">
              <a:solidFill>
                <a:schemeClr val="tx1"/>
              </a:solidFill>
            </a:endParaRPr>
          </a:p>
        </p:txBody>
      </p:sp>
      <p:pic>
        <p:nvPicPr>
          <p:cNvPr id="11" name="Image 10">
            <a:extLst>
              <a:ext uri="{FF2B5EF4-FFF2-40B4-BE49-F238E27FC236}">
                <a16:creationId xmlns:a16="http://schemas.microsoft.com/office/drawing/2014/main" id="{CB386DDE-75C8-4FA8-8E4B-956D513F7644}"/>
              </a:ext>
            </a:extLst>
          </p:cNvPr>
          <p:cNvPicPr>
            <a:picLocks noChangeAspect="1"/>
          </p:cNvPicPr>
          <p:nvPr/>
        </p:nvPicPr>
        <p:blipFill>
          <a:blip r:embed="rId2"/>
          <a:stretch>
            <a:fillRect/>
          </a:stretch>
        </p:blipFill>
        <p:spPr>
          <a:xfrm>
            <a:off x="78896" y="0"/>
            <a:ext cx="838200" cy="771832"/>
          </a:xfrm>
          <a:prstGeom prst="rect">
            <a:avLst/>
          </a:prstGeom>
        </p:spPr>
      </p:pic>
      <p:sp>
        <p:nvSpPr>
          <p:cNvPr id="12" name="ZoneTexte 11">
            <a:extLst>
              <a:ext uri="{FF2B5EF4-FFF2-40B4-BE49-F238E27FC236}">
                <a16:creationId xmlns:a16="http://schemas.microsoft.com/office/drawing/2014/main" id="{3F7F279D-7FFC-4178-A65F-082E6B90BAEE}"/>
              </a:ext>
            </a:extLst>
          </p:cNvPr>
          <p:cNvSpPr txBox="1"/>
          <p:nvPr/>
        </p:nvSpPr>
        <p:spPr>
          <a:xfrm>
            <a:off x="1620981" y="2012282"/>
            <a:ext cx="9628909" cy="3046988"/>
          </a:xfrm>
          <a:prstGeom prst="rect">
            <a:avLst/>
          </a:prstGeom>
          <a:noFill/>
        </p:spPr>
        <p:txBody>
          <a:bodyPr wrap="square" rtlCol="0">
            <a:spAutoFit/>
          </a:bodyPr>
          <a:lstStyle/>
          <a:p>
            <a:pPr marL="285750" indent="-285750">
              <a:buFont typeface="Arial" panose="020B0604020202020204" pitchFamily="34" charset="0"/>
              <a:buChar char="•"/>
            </a:pPr>
            <a:r>
              <a:rPr lang="fr-FR" sz="2400" dirty="0"/>
              <a:t>Google drive and </a:t>
            </a:r>
            <a:r>
              <a:rPr lang="fr-FR" sz="2400" dirty="0" err="1"/>
              <a:t>Indico</a:t>
            </a:r>
            <a:endParaRPr lang="fr-FR" sz="2400" dirty="0"/>
          </a:p>
          <a:p>
            <a:endParaRPr lang="fr-FR" sz="2400" dirty="0"/>
          </a:p>
          <a:p>
            <a:pPr marL="285750" indent="-285750">
              <a:buFont typeface="Arial" panose="020B0604020202020204" pitchFamily="34" charset="0"/>
              <a:buChar char="•"/>
            </a:pPr>
            <a:r>
              <a:rPr lang="fr-FR" sz="2400" dirty="0"/>
              <a:t>WP </a:t>
            </a:r>
            <a:r>
              <a:rPr lang="fr-FR" sz="2400" dirty="0" err="1"/>
              <a:t>working</a:t>
            </a:r>
            <a:r>
              <a:rPr lang="fr-FR" sz="2400" dirty="0"/>
              <a:t> groups</a:t>
            </a:r>
          </a:p>
          <a:p>
            <a:endParaRPr lang="fr-FR" sz="2400" dirty="0"/>
          </a:p>
          <a:p>
            <a:pPr marL="285750" indent="-285750">
              <a:buFont typeface="Arial" panose="020B0604020202020204" pitchFamily="34" charset="0"/>
              <a:buChar char="•"/>
            </a:pPr>
            <a:r>
              <a:rPr lang="fr-FR" sz="2400" dirty="0"/>
              <a:t>Template for the Kick-Off + logo </a:t>
            </a:r>
          </a:p>
          <a:p>
            <a:endParaRPr lang="fr-FR" sz="2400" dirty="0"/>
          </a:p>
          <a:p>
            <a:pPr marL="285750" indent="-285750">
              <a:buFont typeface="Arial" panose="020B0604020202020204" pitchFamily="34" charset="0"/>
              <a:buChar char="•"/>
            </a:pPr>
            <a:r>
              <a:rPr lang="fr-FR" sz="2400" dirty="0"/>
              <a:t>EU portal and administrative contact</a:t>
            </a:r>
          </a:p>
          <a:p>
            <a:endParaRPr lang="fr-FR" sz="2400" dirty="0"/>
          </a:p>
        </p:txBody>
      </p:sp>
    </p:spTree>
    <p:extLst>
      <p:ext uri="{BB962C8B-B14F-4D97-AF65-F5344CB8AC3E}">
        <p14:creationId xmlns:p14="http://schemas.microsoft.com/office/powerpoint/2010/main" val="3402130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B12D1C4-CE4C-4368-B6AC-0657C590F5B3}"/>
              </a:ext>
            </a:extLst>
          </p:cNvPr>
          <p:cNvSpPr/>
          <p:nvPr/>
        </p:nvSpPr>
        <p:spPr>
          <a:xfrm>
            <a:off x="1053381" y="1"/>
            <a:ext cx="11138619" cy="69087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985DC695-21CD-4188-A30C-6668202BC9B1}"/>
              </a:ext>
            </a:extLst>
          </p:cNvPr>
          <p:cNvSpPr>
            <a:spLocks noGrp="1"/>
          </p:cNvSpPr>
          <p:nvPr>
            <p:ph type="ctrTitle"/>
          </p:nvPr>
        </p:nvSpPr>
        <p:spPr>
          <a:xfrm>
            <a:off x="2950266" y="145111"/>
            <a:ext cx="7638585" cy="481609"/>
          </a:xfrm>
          <a:ln>
            <a:solidFill>
              <a:schemeClr val="accent1"/>
            </a:solidFill>
          </a:ln>
        </p:spPr>
        <p:txBody>
          <a:bodyPr>
            <a:normAutofit/>
          </a:bodyPr>
          <a:lstStyle/>
          <a:p>
            <a:r>
              <a:rPr lang="fr-FR" sz="2800" b="1" dirty="0">
                <a:solidFill>
                  <a:schemeClr val="bg1"/>
                </a:solidFill>
                <a:latin typeface="Verdana" panose="020B0604030504040204" pitchFamily="34" charset="0"/>
                <a:ea typeface="Verdana" panose="020B0604030504040204" pitchFamily="34" charset="0"/>
                <a:cs typeface="Lucida Sans Unicode" panose="020B0602030504020204" pitchFamily="34" charset="0"/>
              </a:rPr>
              <a:t>DATES SELECTION</a:t>
            </a:r>
          </a:p>
        </p:txBody>
      </p:sp>
      <p:sp>
        <p:nvSpPr>
          <p:cNvPr id="4" name="Rectangle 3">
            <a:extLst>
              <a:ext uri="{FF2B5EF4-FFF2-40B4-BE49-F238E27FC236}">
                <a16:creationId xmlns:a16="http://schemas.microsoft.com/office/drawing/2014/main" id="{D46D0A3E-4CAE-498A-A58A-F26E9F7E1C5C}"/>
              </a:ext>
            </a:extLst>
          </p:cNvPr>
          <p:cNvSpPr/>
          <p:nvPr/>
        </p:nvSpPr>
        <p:spPr>
          <a:xfrm>
            <a:off x="8111798" y="1808368"/>
            <a:ext cx="3479796" cy="609911"/>
          </a:xfrm>
          <a:prstGeom prst="rect">
            <a:avLst/>
          </a:prstGeom>
        </p:spPr>
        <p:txBody>
          <a:bodyPr wrap="square">
            <a:spAutoFit/>
          </a:bodyPr>
          <a:lstStyle/>
          <a:p>
            <a:pPr algn="ctr">
              <a:lnSpc>
                <a:spcPct val="200000"/>
              </a:lnSpc>
            </a:pPr>
            <a:endParaRPr lang="fr-FR" sz="2000" dirty="0">
              <a:solidFill>
                <a:schemeClr val="accent1"/>
              </a:solidFill>
              <a:latin typeface="Malgun Gothic" panose="020B0503020000020004" pitchFamily="34" charset="-127"/>
              <a:ea typeface="Malgun Gothic" panose="020B0503020000020004" pitchFamily="34" charset="-127"/>
              <a:cs typeface="Lucida Sans Unicode" panose="020B0602030504020204" pitchFamily="34" charset="0"/>
            </a:endParaRPr>
          </a:p>
        </p:txBody>
      </p:sp>
      <p:sp>
        <p:nvSpPr>
          <p:cNvPr id="10" name="Espace réservé de la date 9">
            <a:extLst>
              <a:ext uri="{FF2B5EF4-FFF2-40B4-BE49-F238E27FC236}">
                <a16:creationId xmlns:a16="http://schemas.microsoft.com/office/drawing/2014/main" id="{C9ABC7D4-7AAF-47E8-8DBF-D499833345B1}"/>
              </a:ext>
            </a:extLst>
          </p:cNvPr>
          <p:cNvSpPr>
            <a:spLocks noGrp="1"/>
          </p:cNvSpPr>
          <p:nvPr>
            <p:ph type="dt" sz="half" idx="10"/>
          </p:nvPr>
        </p:nvSpPr>
        <p:spPr>
          <a:xfrm>
            <a:off x="400629" y="6492875"/>
            <a:ext cx="2743200" cy="365125"/>
          </a:xfrm>
        </p:spPr>
        <p:txBody>
          <a:bodyPr/>
          <a:lstStyle/>
          <a:p>
            <a:r>
              <a:rPr lang="fr-FR" dirty="0">
                <a:solidFill>
                  <a:schemeClr val="tx1"/>
                </a:solidFill>
              </a:rPr>
              <a:t>22/02/2023</a:t>
            </a:r>
          </a:p>
        </p:txBody>
      </p:sp>
      <p:sp>
        <p:nvSpPr>
          <p:cNvPr id="18" name="Espace réservé du pied de page 17">
            <a:extLst>
              <a:ext uri="{FF2B5EF4-FFF2-40B4-BE49-F238E27FC236}">
                <a16:creationId xmlns:a16="http://schemas.microsoft.com/office/drawing/2014/main" id="{38934A79-483D-4E9C-AC4B-FB5CAD1B64D9}"/>
              </a:ext>
            </a:extLst>
          </p:cNvPr>
          <p:cNvSpPr>
            <a:spLocks noGrp="1"/>
          </p:cNvSpPr>
          <p:nvPr>
            <p:ph type="ftr" sz="quarter" idx="11"/>
          </p:nvPr>
        </p:nvSpPr>
        <p:spPr>
          <a:xfrm>
            <a:off x="4338085" y="6492874"/>
            <a:ext cx="4862945" cy="365125"/>
          </a:xfrm>
        </p:spPr>
        <p:txBody>
          <a:bodyPr/>
          <a:lstStyle/>
          <a:p>
            <a:r>
              <a:rPr lang="fr-FR" dirty="0">
                <a:solidFill>
                  <a:schemeClr val="tx1"/>
                </a:solidFill>
              </a:rPr>
              <a:t>KM3NeT-INFRADEV2-Preparatory meeting for the Kick-Off – </a:t>
            </a:r>
            <a:r>
              <a:rPr lang="fr-FR" dirty="0" err="1">
                <a:solidFill>
                  <a:schemeClr val="tx1"/>
                </a:solidFill>
              </a:rPr>
              <a:t>Coyle</a:t>
            </a:r>
            <a:r>
              <a:rPr lang="fr-FR" dirty="0">
                <a:solidFill>
                  <a:schemeClr val="tx1"/>
                </a:solidFill>
              </a:rPr>
              <a:t> &amp; Ciarlet</a:t>
            </a:r>
          </a:p>
          <a:p>
            <a:endParaRPr lang="fr-FR" dirty="0">
              <a:solidFill>
                <a:schemeClr val="tx1"/>
              </a:solidFill>
            </a:endParaRPr>
          </a:p>
        </p:txBody>
      </p:sp>
      <p:sp>
        <p:nvSpPr>
          <p:cNvPr id="19" name="Espace réservé du numéro de diapositive 18">
            <a:extLst>
              <a:ext uri="{FF2B5EF4-FFF2-40B4-BE49-F238E27FC236}">
                <a16:creationId xmlns:a16="http://schemas.microsoft.com/office/drawing/2014/main" id="{00593F1F-0507-4B55-80A2-6E09C1BE6E35}"/>
              </a:ext>
            </a:extLst>
          </p:cNvPr>
          <p:cNvSpPr>
            <a:spLocks noGrp="1"/>
          </p:cNvSpPr>
          <p:nvPr>
            <p:ph type="sldNum" sz="quarter" idx="12"/>
          </p:nvPr>
        </p:nvSpPr>
        <p:spPr>
          <a:xfrm>
            <a:off x="9048171" y="6492875"/>
            <a:ext cx="2743200" cy="365125"/>
          </a:xfrm>
        </p:spPr>
        <p:txBody>
          <a:bodyPr/>
          <a:lstStyle/>
          <a:p>
            <a:fld id="{C99FA903-C54F-411A-976B-3CE528B42AEF}" type="slidenum">
              <a:rPr lang="fr-FR" smtClean="0">
                <a:solidFill>
                  <a:schemeClr val="tx1"/>
                </a:solidFill>
              </a:rPr>
              <a:t>4</a:t>
            </a:fld>
            <a:endParaRPr lang="fr-FR" dirty="0">
              <a:solidFill>
                <a:schemeClr val="tx1"/>
              </a:solidFill>
            </a:endParaRPr>
          </a:p>
        </p:txBody>
      </p:sp>
      <p:pic>
        <p:nvPicPr>
          <p:cNvPr id="11" name="Image 10">
            <a:extLst>
              <a:ext uri="{FF2B5EF4-FFF2-40B4-BE49-F238E27FC236}">
                <a16:creationId xmlns:a16="http://schemas.microsoft.com/office/drawing/2014/main" id="{CB386DDE-75C8-4FA8-8E4B-956D513F7644}"/>
              </a:ext>
            </a:extLst>
          </p:cNvPr>
          <p:cNvPicPr>
            <a:picLocks noChangeAspect="1"/>
          </p:cNvPicPr>
          <p:nvPr/>
        </p:nvPicPr>
        <p:blipFill>
          <a:blip r:embed="rId2"/>
          <a:stretch>
            <a:fillRect/>
          </a:stretch>
        </p:blipFill>
        <p:spPr>
          <a:xfrm>
            <a:off x="78896" y="0"/>
            <a:ext cx="838200" cy="771832"/>
          </a:xfrm>
          <a:prstGeom prst="rect">
            <a:avLst/>
          </a:prstGeom>
        </p:spPr>
      </p:pic>
      <p:graphicFrame>
        <p:nvGraphicFramePr>
          <p:cNvPr id="3" name="Tableau 2">
            <a:extLst>
              <a:ext uri="{FF2B5EF4-FFF2-40B4-BE49-F238E27FC236}">
                <a16:creationId xmlns:a16="http://schemas.microsoft.com/office/drawing/2014/main" id="{89C6DB97-5C88-46ED-9A79-34BD58F33020}"/>
              </a:ext>
            </a:extLst>
          </p:cNvPr>
          <p:cNvGraphicFramePr>
            <a:graphicFrameLocks noGrp="1"/>
          </p:cNvGraphicFramePr>
          <p:nvPr>
            <p:extLst>
              <p:ext uri="{D42A27DB-BD31-4B8C-83A1-F6EECF244321}">
                <p14:modId xmlns:p14="http://schemas.microsoft.com/office/powerpoint/2010/main" val="367129110"/>
              </p:ext>
            </p:extLst>
          </p:nvPr>
        </p:nvGraphicFramePr>
        <p:xfrm>
          <a:off x="2308154" y="2016241"/>
          <a:ext cx="8629072" cy="2377440"/>
        </p:xfrm>
        <a:graphic>
          <a:graphicData uri="http://schemas.openxmlformats.org/drawingml/2006/table">
            <a:tbl>
              <a:tblPr firstRow="1" bandRow="1">
                <a:tableStyleId>{F5AB1C69-6EDB-4FF4-983F-18BD219EF322}</a:tableStyleId>
              </a:tblPr>
              <a:tblGrid>
                <a:gridCol w="4314536">
                  <a:extLst>
                    <a:ext uri="{9D8B030D-6E8A-4147-A177-3AD203B41FA5}">
                      <a16:colId xmlns:a16="http://schemas.microsoft.com/office/drawing/2014/main" val="111532771"/>
                    </a:ext>
                  </a:extLst>
                </a:gridCol>
                <a:gridCol w="4314536">
                  <a:extLst>
                    <a:ext uri="{9D8B030D-6E8A-4147-A177-3AD203B41FA5}">
                      <a16:colId xmlns:a16="http://schemas.microsoft.com/office/drawing/2014/main" val="2880125790"/>
                    </a:ext>
                  </a:extLst>
                </a:gridCol>
              </a:tblGrid>
              <a:tr h="1042380">
                <a:tc>
                  <a:txBody>
                    <a:bodyPr/>
                    <a:lstStyle/>
                    <a:p>
                      <a:r>
                        <a:rPr lang="fr-FR" dirty="0">
                          <a:solidFill>
                            <a:schemeClr val="accent1"/>
                          </a:solidFill>
                        </a:rPr>
                        <a:t>Week 9</a:t>
                      </a:r>
                      <a:r>
                        <a:rPr lang="fr-FR" dirty="0">
                          <a:solidFill>
                            <a:schemeClr val="tx1"/>
                          </a:solidFill>
                        </a:rPr>
                        <a:t> </a:t>
                      </a:r>
                    </a:p>
                    <a:p>
                      <a:r>
                        <a:rPr lang="fr-FR" b="0" i="1" dirty="0">
                          <a:solidFill>
                            <a:schemeClr val="tx1"/>
                          </a:solidFill>
                        </a:rPr>
                        <a:t>(</a:t>
                      </a:r>
                      <a:r>
                        <a:rPr lang="fr-FR" b="0" i="1" dirty="0" err="1">
                          <a:solidFill>
                            <a:schemeClr val="tx1"/>
                          </a:solidFill>
                        </a:rPr>
                        <a:t>only</a:t>
                      </a:r>
                      <a:r>
                        <a:rPr lang="fr-FR" b="0" i="1" dirty="0">
                          <a:solidFill>
                            <a:schemeClr val="tx1"/>
                          </a:solidFill>
                        </a:rPr>
                        <a:t> on zoom)</a:t>
                      </a:r>
                    </a:p>
                  </a:txBody>
                  <a:tcPr>
                    <a:solidFill>
                      <a:schemeClr val="bg2"/>
                    </a:solidFill>
                  </a:tcPr>
                </a:tc>
                <a:tc>
                  <a:txBody>
                    <a:bodyPr/>
                    <a:lstStyle/>
                    <a:p>
                      <a:endParaRPr lang="fr-FR" b="0" dirty="0">
                        <a:solidFill>
                          <a:schemeClr val="tx1"/>
                        </a:solidFill>
                      </a:endParaRPr>
                    </a:p>
                    <a:p>
                      <a:r>
                        <a:rPr lang="fr-FR" b="0" dirty="0" err="1">
                          <a:solidFill>
                            <a:schemeClr val="tx1"/>
                          </a:solidFill>
                        </a:rPr>
                        <a:t>From</a:t>
                      </a:r>
                      <a:r>
                        <a:rPr lang="fr-FR" b="0" dirty="0">
                          <a:solidFill>
                            <a:schemeClr val="tx1"/>
                          </a:solidFill>
                        </a:rPr>
                        <a:t> </a:t>
                      </a:r>
                      <a:r>
                        <a:rPr lang="fr-FR" b="0" dirty="0" err="1">
                          <a:solidFill>
                            <a:schemeClr val="tx1"/>
                          </a:solidFill>
                        </a:rPr>
                        <a:t>Wednesday</a:t>
                      </a:r>
                      <a:r>
                        <a:rPr lang="fr-FR" b="0" dirty="0">
                          <a:solidFill>
                            <a:schemeClr val="tx1"/>
                          </a:solidFill>
                        </a:rPr>
                        <a:t> 01/03 to Thursday 02/03</a:t>
                      </a:r>
                    </a:p>
                    <a:p>
                      <a:r>
                        <a:rPr lang="fr-FR" b="0" i="1" dirty="0">
                          <a:solidFill>
                            <a:schemeClr val="tx1"/>
                          </a:solidFill>
                        </a:rPr>
                        <a:t>(</a:t>
                      </a:r>
                      <a:r>
                        <a:rPr lang="fr-FR" b="0" i="1" dirty="0" err="1">
                          <a:solidFill>
                            <a:schemeClr val="tx1"/>
                          </a:solidFill>
                        </a:rPr>
                        <a:t>Depending</a:t>
                      </a:r>
                      <a:r>
                        <a:rPr lang="fr-FR" b="0" i="1" dirty="0">
                          <a:solidFill>
                            <a:schemeClr val="tx1"/>
                          </a:solidFill>
                        </a:rPr>
                        <a:t> on </a:t>
                      </a:r>
                      <a:r>
                        <a:rPr lang="fr-FR" b="0" i="1" dirty="0" err="1">
                          <a:solidFill>
                            <a:schemeClr val="tx1"/>
                          </a:solidFill>
                        </a:rPr>
                        <a:t>Aart</a:t>
                      </a:r>
                      <a:r>
                        <a:rPr lang="fr-FR" b="0" i="1" dirty="0">
                          <a:solidFill>
                            <a:schemeClr val="tx1"/>
                          </a:solidFill>
                        </a:rPr>
                        <a:t> </a:t>
                      </a:r>
                      <a:r>
                        <a:rPr lang="fr-FR" b="0" i="1" dirty="0" err="1">
                          <a:solidFill>
                            <a:schemeClr val="tx1"/>
                          </a:solidFill>
                        </a:rPr>
                        <a:t>Heijboer</a:t>
                      </a:r>
                      <a:r>
                        <a:rPr lang="fr-FR" b="0" i="1" dirty="0">
                          <a:solidFill>
                            <a:schemeClr val="tx1"/>
                          </a:solidFill>
                        </a:rPr>
                        <a:t> </a:t>
                      </a:r>
                      <a:r>
                        <a:rPr lang="fr-FR" b="0" i="1" dirty="0" err="1">
                          <a:solidFill>
                            <a:schemeClr val="tx1"/>
                          </a:solidFill>
                        </a:rPr>
                        <a:t>presence</a:t>
                      </a:r>
                      <a:r>
                        <a:rPr lang="fr-FR" b="0" i="1" dirty="0">
                          <a:solidFill>
                            <a:schemeClr val="tx1"/>
                          </a:solidFill>
                        </a:rPr>
                        <a:t>)</a:t>
                      </a:r>
                    </a:p>
                    <a:p>
                      <a:endParaRPr lang="fr-FR" b="0" i="1" dirty="0">
                        <a:solidFill>
                          <a:schemeClr val="tx1"/>
                        </a:solidFill>
                      </a:endParaRPr>
                    </a:p>
                  </a:txBody>
                  <a:tcPr>
                    <a:solidFill>
                      <a:schemeClr val="bg2"/>
                    </a:solidFill>
                  </a:tcPr>
                </a:tc>
                <a:extLst>
                  <a:ext uri="{0D108BD9-81ED-4DB2-BD59-A6C34878D82A}">
                    <a16:rowId xmlns:a16="http://schemas.microsoft.com/office/drawing/2014/main" val="2103627347"/>
                  </a:ext>
                </a:extLst>
              </a:tr>
              <a:tr h="1042380">
                <a:tc>
                  <a:txBody>
                    <a:bodyPr/>
                    <a:lstStyle/>
                    <a:p>
                      <a:r>
                        <a:rPr lang="fr-FR" b="1" dirty="0">
                          <a:solidFill>
                            <a:schemeClr val="accent1"/>
                          </a:solidFill>
                        </a:rPr>
                        <a:t>Week 13 </a:t>
                      </a:r>
                    </a:p>
                  </a:txBody>
                  <a:tcPr>
                    <a:solidFill>
                      <a:schemeClr val="bg2"/>
                    </a:solidFill>
                  </a:tcPr>
                </a:tc>
                <a:tc>
                  <a:txBody>
                    <a:bodyPr/>
                    <a:lstStyle/>
                    <a:p>
                      <a:endParaRPr lang="en-GB" sz="1800" kern="1200" dirty="0">
                        <a:solidFill>
                          <a:schemeClr val="tx1"/>
                        </a:solidFill>
                        <a:effectLst/>
                        <a:latin typeface="+mn-lt"/>
                        <a:ea typeface="+mn-ea"/>
                        <a:cs typeface="+mn-cs"/>
                      </a:endParaRPr>
                    </a:p>
                    <a:p>
                      <a:r>
                        <a:rPr lang="en-GB" sz="1800" kern="1200" dirty="0">
                          <a:solidFill>
                            <a:schemeClr val="tx1"/>
                          </a:solidFill>
                          <a:effectLst/>
                          <a:latin typeface="+mn-lt"/>
                          <a:ea typeface="+mn-ea"/>
                          <a:cs typeface="+mn-cs"/>
                        </a:rPr>
                        <a:t>- From Monday 27/03 to Tuesday 28/03</a:t>
                      </a:r>
                      <a:endParaRPr lang="fr-FR" sz="1800" kern="1200" dirty="0">
                        <a:solidFill>
                          <a:schemeClr val="tx1"/>
                        </a:solidFill>
                        <a:effectLst/>
                        <a:latin typeface="+mn-lt"/>
                        <a:ea typeface="+mn-ea"/>
                        <a:cs typeface="+mn-cs"/>
                      </a:endParaRPr>
                    </a:p>
                    <a:p>
                      <a:r>
                        <a:rPr lang="en-GB" sz="1800" kern="1200" dirty="0">
                          <a:solidFill>
                            <a:schemeClr val="tx1"/>
                          </a:solidFill>
                          <a:effectLst/>
                          <a:latin typeface="+mn-lt"/>
                          <a:ea typeface="+mn-ea"/>
                          <a:cs typeface="+mn-cs"/>
                        </a:rPr>
                        <a:t>- From Tuesday 28/03 to Wednesday 29/03</a:t>
                      </a:r>
                      <a:endParaRPr lang="fr-FR" sz="1800" kern="1200" dirty="0">
                        <a:solidFill>
                          <a:schemeClr val="tx1"/>
                        </a:solidFill>
                        <a:effectLst/>
                        <a:latin typeface="+mn-lt"/>
                        <a:ea typeface="+mn-ea"/>
                        <a:cs typeface="+mn-cs"/>
                      </a:endParaRPr>
                    </a:p>
                    <a:p>
                      <a:endParaRPr lang="fr-FR" dirty="0">
                        <a:solidFill>
                          <a:schemeClr val="tx1"/>
                        </a:solidFill>
                      </a:endParaRPr>
                    </a:p>
                  </a:txBody>
                  <a:tcPr>
                    <a:solidFill>
                      <a:schemeClr val="bg2"/>
                    </a:solidFill>
                  </a:tcPr>
                </a:tc>
                <a:extLst>
                  <a:ext uri="{0D108BD9-81ED-4DB2-BD59-A6C34878D82A}">
                    <a16:rowId xmlns:a16="http://schemas.microsoft.com/office/drawing/2014/main" val="2928455645"/>
                  </a:ext>
                </a:extLst>
              </a:tr>
            </a:tbl>
          </a:graphicData>
        </a:graphic>
      </p:graphicFrame>
      <p:sp>
        <p:nvSpPr>
          <p:cNvPr id="5" name="ZoneTexte 4">
            <a:extLst>
              <a:ext uri="{FF2B5EF4-FFF2-40B4-BE49-F238E27FC236}">
                <a16:creationId xmlns:a16="http://schemas.microsoft.com/office/drawing/2014/main" id="{DA7D27AD-7308-494D-86A0-0A7D34DDBAB0}"/>
              </a:ext>
            </a:extLst>
          </p:cNvPr>
          <p:cNvSpPr txBox="1"/>
          <p:nvPr/>
        </p:nvSpPr>
        <p:spPr>
          <a:xfrm>
            <a:off x="497996" y="1925157"/>
            <a:ext cx="1580186" cy="369332"/>
          </a:xfrm>
          <a:prstGeom prst="rect">
            <a:avLst/>
          </a:prstGeom>
          <a:noFill/>
        </p:spPr>
        <p:txBody>
          <a:bodyPr wrap="square" rtlCol="0">
            <a:spAutoFit/>
          </a:bodyPr>
          <a:lstStyle/>
          <a:p>
            <a:r>
              <a:rPr lang="fr-FR" b="1" dirty="0">
                <a:solidFill>
                  <a:schemeClr val="accent1"/>
                </a:solidFill>
              </a:rPr>
              <a:t>Suggestions:</a:t>
            </a:r>
            <a:endParaRPr lang="fr-FR" dirty="0"/>
          </a:p>
        </p:txBody>
      </p:sp>
    </p:spTree>
    <p:extLst>
      <p:ext uri="{BB962C8B-B14F-4D97-AF65-F5344CB8AC3E}">
        <p14:creationId xmlns:p14="http://schemas.microsoft.com/office/powerpoint/2010/main" val="2027922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B12D1C4-CE4C-4368-B6AC-0657C590F5B3}"/>
              </a:ext>
            </a:extLst>
          </p:cNvPr>
          <p:cNvSpPr/>
          <p:nvPr/>
        </p:nvSpPr>
        <p:spPr>
          <a:xfrm>
            <a:off x="1053381" y="1"/>
            <a:ext cx="11138619" cy="69087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985DC695-21CD-4188-A30C-6668202BC9B1}"/>
              </a:ext>
            </a:extLst>
          </p:cNvPr>
          <p:cNvSpPr>
            <a:spLocks noGrp="1"/>
          </p:cNvSpPr>
          <p:nvPr>
            <p:ph type="ctrTitle"/>
          </p:nvPr>
        </p:nvSpPr>
        <p:spPr>
          <a:xfrm>
            <a:off x="2950266" y="145111"/>
            <a:ext cx="7638585" cy="481609"/>
          </a:xfrm>
          <a:ln>
            <a:solidFill>
              <a:schemeClr val="accent1"/>
            </a:solidFill>
          </a:ln>
        </p:spPr>
        <p:txBody>
          <a:bodyPr>
            <a:normAutofit/>
          </a:bodyPr>
          <a:lstStyle/>
          <a:p>
            <a:r>
              <a:rPr lang="fr-FR" sz="2800" b="1" dirty="0">
                <a:solidFill>
                  <a:schemeClr val="bg1"/>
                </a:solidFill>
                <a:latin typeface="Verdana" panose="020B0604030504040204" pitchFamily="34" charset="0"/>
                <a:ea typeface="Verdana" panose="020B0604030504040204" pitchFamily="34" charset="0"/>
                <a:cs typeface="Lucida Sans Unicode" panose="020B0602030504020204" pitchFamily="34" charset="0"/>
              </a:rPr>
              <a:t>KICK-OFF AGENDA - SUGGESTION</a:t>
            </a:r>
          </a:p>
        </p:txBody>
      </p:sp>
      <p:sp>
        <p:nvSpPr>
          <p:cNvPr id="4" name="Rectangle 3">
            <a:extLst>
              <a:ext uri="{FF2B5EF4-FFF2-40B4-BE49-F238E27FC236}">
                <a16:creationId xmlns:a16="http://schemas.microsoft.com/office/drawing/2014/main" id="{D46D0A3E-4CAE-498A-A58A-F26E9F7E1C5C}"/>
              </a:ext>
            </a:extLst>
          </p:cNvPr>
          <p:cNvSpPr/>
          <p:nvPr/>
        </p:nvSpPr>
        <p:spPr>
          <a:xfrm>
            <a:off x="8111798" y="1808368"/>
            <a:ext cx="3479796" cy="609911"/>
          </a:xfrm>
          <a:prstGeom prst="rect">
            <a:avLst/>
          </a:prstGeom>
        </p:spPr>
        <p:txBody>
          <a:bodyPr wrap="square">
            <a:spAutoFit/>
          </a:bodyPr>
          <a:lstStyle/>
          <a:p>
            <a:pPr algn="ctr">
              <a:lnSpc>
                <a:spcPct val="200000"/>
              </a:lnSpc>
            </a:pPr>
            <a:endParaRPr lang="fr-FR" sz="2000" dirty="0">
              <a:solidFill>
                <a:schemeClr val="accent1"/>
              </a:solidFill>
              <a:latin typeface="Malgun Gothic" panose="020B0503020000020004" pitchFamily="34" charset="-127"/>
              <a:ea typeface="Malgun Gothic" panose="020B0503020000020004" pitchFamily="34" charset="-127"/>
              <a:cs typeface="Lucida Sans Unicode" panose="020B0602030504020204" pitchFamily="34" charset="0"/>
            </a:endParaRPr>
          </a:p>
        </p:txBody>
      </p:sp>
      <p:sp>
        <p:nvSpPr>
          <p:cNvPr id="10" name="Espace réservé de la date 9">
            <a:extLst>
              <a:ext uri="{FF2B5EF4-FFF2-40B4-BE49-F238E27FC236}">
                <a16:creationId xmlns:a16="http://schemas.microsoft.com/office/drawing/2014/main" id="{C9ABC7D4-7AAF-47E8-8DBF-D499833345B1}"/>
              </a:ext>
            </a:extLst>
          </p:cNvPr>
          <p:cNvSpPr>
            <a:spLocks noGrp="1"/>
          </p:cNvSpPr>
          <p:nvPr>
            <p:ph type="dt" sz="half" idx="10"/>
          </p:nvPr>
        </p:nvSpPr>
        <p:spPr>
          <a:xfrm>
            <a:off x="400629" y="6492875"/>
            <a:ext cx="2743200" cy="365125"/>
          </a:xfrm>
        </p:spPr>
        <p:txBody>
          <a:bodyPr/>
          <a:lstStyle/>
          <a:p>
            <a:r>
              <a:rPr lang="fr-FR" dirty="0">
                <a:solidFill>
                  <a:schemeClr val="tx1"/>
                </a:solidFill>
              </a:rPr>
              <a:t>22/02/2023</a:t>
            </a:r>
          </a:p>
        </p:txBody>
      </p:sp>
      <p:sp>
        <p:nvSpPr>
          <p:cNvPr id="18" name="Espace réservé du pied de page 17">
            <a:extLst>
              <a:ext uri="{FF2B5EF4-FFF2-40B4-BE49-F238E27FC236}">
                <a16:creationId xmlns:a16="http://schemas.microsoft.com/office/drawing/2014/main" id="{38934A79-483D-4E9C-AC4B-FB5CAD1B64D9}"/>
              </a:ext>
            </a:extLst>
          </p:cNvPr>
          <p:cNvSpPr>
            <a:spLocks noGrp="1"/>
          </p:cNvSpPr>
          <p:nvPr>
            <p:ph type="ftr" sz="quarter" idx="11"/>
          </p:nvPr>
        </p:nvSpPr>
        <p:spPr>
          <a:xfrm>
            <a:off x="3574857" y="6492874"/>
            <a:ext cx="5042286" cy="365125"/>
          </a:xfrm>
        </p:spPr>
        <p:txBody>
          <a:bodyPr/>
          <a:lstStyle/>
          <a:p>
            <a:r>
              <a:rPr lang="fr-FR" dirty="0">
                <a:solidFill>
                  <a:schemeClr val="tx1"/>
                </a:solidFill>
              </a:rPr>
              <a:t>KM3NeT-INFRADEV2-Preparatory meeting for the Kick-Off – </a:t>
            </a:r>
            <a:r>
              <a:rPr lang="fr-FR" dirty="0" err="1">
                <a:solidFill>
                  <a:schemeClr val="tx1"/>
                </a:solidFill>
              </a:rPr>
              <a:t>Coyle</a:t>
            </a:r>
            <a:r>
              <a:rPr lang="fr-FR" dirty="0">
                <a:solidFill>
                  <a:schemeClr val="tx1"/>
                </a:solidFill>
              </a:rPr>
              <a:t> &amp; Ciarlet</a:t>
            </a:r>
          </a:p>
        </p:txBody>
      </p:sp>
      <p:sp>
        <p:nvSpPr>
          <p:cNvPr id="19" name="Espace réservé du numéro de diapositive 18">
            <a:extLst>
              <a:ext uri="{FF2B5EF4-FFF2-40B4-BE49-F238E27FC236}">
                <a16:creationId xmlns:a16="http://schemas.microsoft.com/office/drawing/2014/main" id="{00593F1F-0507-4B55-80A2-6E09C1BE6E35}"/>
              </a:ext>
            </a:extLst>
          </p:cNvPr>
          <p:cNvSpPr>
            <a:spLocks noGrp="1"/>
          </p:cNvSpPr>
          <p:nvPr>
            <p:ph type="sldNum" sz="quarter" idx="12"/>
          </p:nvPr>
        </p:nvSpPr>
        <p:spPr>
          <a:xfrm>
            <a:off x="9048171" y="6492875"/>
            <a:ext cx="2743200" cy="365125"/>
          </a:xfrm>
        </p:spPr>
        <p:txBody>
          <a:bodyPr/>
          <a:lstStyle/>
          <a:p>
            <a:fld id="{C99FA903-C54F-411A-976B-3CE528B42AEF}" type="slidenum">
              <a:rPr lang="fr-FR" smtClean="0">
                <a:solidFill>
                  <a:schemeClr val="tx1"/>
                </a:solidFill>
              </a:rPr>
              <a:t>5</a:t>
            </a:fld>
            <a:endParaRPr lang="fr-FR" dirty="0">
              <a:solidFill>
                <a:schemeClr val="tx1"/>
              </a:solidFill>
            </a:endParaRPr>
          </a:p>
        </p:txBody>
      </p:sp>
      <p:pic>
        <p:nvPicPr>
          <p:cNvPr id="11" name="Image 10">
            <a:extLst>
              <a:ext uri="{FF2B5EF4-FFF2-40B4-BE49-F238E27FC236}">
                <a16:creationId xmlns:a16="http://schemas.microsoft.com/office/drawing/2014/main" id="{CB386DDE-75C8-4FA8-8E4B-956D513F7644}"/>
              </a:ext>
            </a:extLst>
          </p:cNvPr>
          <p:cNvPicPr>
            <a:picLocks noChangeAspect="1"/>
          </p:cNvPicPr>
          <p:nvPr/>
        </p:nvPicPr>
        <p:blipFill>
          <a:blip r:embed="rId2"/>
          <a:stretch>
            <a:fillRect/>
          </a:stretch>
        </p:blipFill>
        <p:spPr>
          <a:xfrm>
            <a:off x="78896" y="0"/>
            <a:ext cx="838200" cy="771832"/>
          </a:xfrm>
          <a:prstGeom prst="rect">
            <a:avLst/>
          </a:prstGeom>
        </p:spPr>
      </p:pic>
      <p:sp>
        <p:nvSpPr>
          <p:cNvPr id="9" name="ZoneTexte 8">
            <a:extLst>
              <a:ext uri="{FF2B5EF4-FFF2-40B4-BE49-F238E27FC236}">
                <a16:creationId xmlns:a16="http://schemas.microsoft.com/office/drawing/2014/main" id="{2E4C04F8-69CE-42AD-AB7E-E6FB1FF944DE}"/>
              </a:ext>
            </a:extLst>
          </p:cNvPr>
          <p:cNvSpPr txBox="1"/>
          <p:nvPr/>
        </p:nvSpPr>
        <p:spPr>
          <a:xfrm>
            <a:off x="1370079" y="1385583"/>
            <a:ext cx="2204777" cy="369332"/>
          </a:xfrm>
          <a:prstGeom prst="rect">
            <a:avLst/>
          </a:prstGeom>
          <a:noFill/>
        </p:spPr>
        <p:txBody>
          <a:bodyPr wrap="square" rtlCol="0">
            <a:spAutoFit/>
          </a:bodyPr>
          <a:lstStyle/>
          <a:p>
            <a:r>
              <a:rPr lang="fr-FR" b="1" dirty="0">
                <a:solidFill>
                  <a:schemeClr val="accent1"/>
                </a:solidFill>
              </a:rPr>
              <a:t>On site: Option 1 </a:t>
            </a:r>
            <a:endParaRPr lang="fr-FR" dirty="0"/>
          </a:p>
        </p:txBody>
      </p:sp>
      <p:sp>
        <p:nvSpPr>
          <p:cNvPr id="5" name="ZoneTexte 4">
            <a:extLst>
              <a:ext uri="{FF2B5EF4-FFF2-40B4-BE49-F238E27FC236}">
                <a16:creationId xmlns:a16="http://schemas.microsoft.com/office/drawing/2014/main" id="{D8B23813-7355-48F9-94EE-89F7BA3553D4}"/>
              </a:ext>
            </a:extLst>
          </p:cNvPr>
          <p:cNvSpPr txBox="1"/>
          <p:nvPr/>
        </p:nvSpPr>
        <p:spPr>
          <a:xfrm>
            <a:off x="2616204" y="2075432"/>
            <a:ext cx="3479796" cy="3970318"/>
          </a:xfrm>
          <a:prstGeom prst="rect">
            <a:avLst/>
          </a:prstGeom>
          <a:noFill/>
          <a:ln>
            <a:solidFill>
              <a:schemeClr val="bg2">
                <a:lumMod val="90000"/>
              </a:schemeClr>
            </a:solidFill>
          </a:ln>
        </p:spPr>
        <p:txBody>
          <a:bodyPr wrap="square" rtlCol="0">
            <a:spAutoFit/>
          </a:bodyPr>
          <a:lstStyle/>
          <a:p>
            <a:r>
              <a:rPr lang="fr-FR" b="1" dirty="0">
                <a:solidFill>
                  <a:schemeClr val="bg2">
                    <a:lumMod val="50000"/>
                  </a:schemeClr>
                </a:solidFill>
              </a:rPr>
              <a:t>Day 1 – </a:t>
            </a:r>
            <a:r>
              <a:rPr lang="fr-FR" b="1" dirty="0" err="1">
                <a:solidFill>
                  <a:schemeClr val="bg2">
                    <a:lumMod val="50000"/>
                  </a:schemeClr>
                </a:solidFill>
              </a:rPr>
              <a:t>Afternoon</a:t>
            </a:r>
            <a:r>
              <a:rPr lang="fr-FR" b="1" dirty="0">
                <a:solidFill>
                  <a:schemeClr val="bg2">
                    <a:lumMod val="50000"/>
                  </a:schemeClr>
                </a:solidFill>
              </a:rPr>
              <a:t> :</a:t>
            </a:r>
          </a:p>
          <a:p>
            <a:endParaRPr lang="fr-FR" dirty="0"/>
          </a:p>
          <a:p>
            <a:r>
              <a:rPr lang="fr-FR" dirty="0"/>
              <a:t>14:00	 </a:t>
            </a:r>
            <a:r>
              <a:rPr lang="fr-FR" dirty="0" err="1"/>
              <a:t>Welcome</a:t>
            </a:r>
            <a:r>
              <a:rPr lang="fr-FR" dirty="0"/>
              <a:t>, coffee</a:t>
            </a:r>
          </a:p>
          <a:p>
            <a:endParaRPr lang="fr-FR" dirty="0"/>
          </a:p>
          <a:p>
            <a:r>
              <a:rPr lang="fr-FR" dirty="0"/>
              <a:t>14:30 	 </a:t>
            </a:r>
            <a:r>
              <a:rPr lang="fr-FR" dirty="0" err="1"/>
              <a:t>Opening</a:t>
            </a:r>
            <a:r>
              <a:rPr lang="fr-FR" dirty="0"/>
              <a:t>/Introduction</a:t>
            </a:r>
          </a:p>
          <a:p>
            <a:endParaRPr lang="fr-FR" dirty="0"/>
          </a:p>
          <a:p>
            <a:r>
              <a:rPr lang="fr-FR" dirty="0"/>
              <a:t>16:00	 Break</a:t>
            </a:r>
          </a:p>
          <a:p>
            <a:endParaRPr lang="fr-FR" dirty="0"/>
          </a:p>
          <a:p>
            <a:r>
              <a:rPr lang="fr-FR" dirty="0"/>
              <a:t>16:30 	 WP 2 &amp; 3 </a:t>
            </a:r>
            <a:r>
              <a:rPr lang="fr-FR" dirty="0" err="1"/>
              <a:t>presentations</a:t>
            </a:r>
            <a:endParaRPr lang="fr-FR" dirty="0"/>
          </a:p>
          <a:p>
            <a:endParaRPr lang="fr-FR" dirty="0"/>
          </a:p>
          <a:p>
            <a:r>
              <a:rPr lang="fr-FR" dirty="0"/>
              <a:t>18:00	 End </a:t>
            </a:r>
          </a:p>
          <a:p>
            <a:endParaRPr lang="fr-FR" dirty="0"/>
          </a:p>
          <a:p>
            <a:r>
              <a:rPr lang="fr-FR" dirty="0"/>
              <a:t>20:00 	 Diner</a:t>
            </a:r>
          </a:p>
          <a:p>
            <a:endParaRPr lang="fr-FR" dirty="0"/>
          </a:p>
        </p:txBody>
      </p:sp>
      <p:sp>
        <p:nvSpPr>
          <p:cNvPr id="12" name="ZoneTexte 11">
            <a:extLst>
              <a:ext uri="{FF2B5EF4-FFF2-40B4-BE49-F238E27FC236}">
                <a16:creationId xmlns:a16="http://schemas.microsoft.com/office/drawing/2014/main" id="{6D764556-3BBC-43B7-AFA1-C6F1AC598AE1}"/>
              </a:ext>
            </a:extLst>
          </p:cNvPr>
          <p:cNvSpPr txBox="1"/>
          <p:nvPr/>
        </p:nvSpPr>
        <p:spPr>
          <a:xfrm>
            <a:off x="6769558" y="2075432"/>
            <a:ext cx="3479796" cy="3970318"/>
          </a:xfrm>
          <a:prstGeom prst="rect">
            <a:avLst/>
          </a:prstGeom>
          <a:noFill/>
          <a:ln>
            <a:solidFill>
              <a:schemeClr val="bg2">
                <a:lumMod val="90000"/>
              </a:schemeClr>
            </a:solidFill>
          </a:ln>
        </p:spPr>
        <p:txBody>
          <a:bodyPr wrap="square" rtlCol="0">
            <a:spAutoFit/>
          </a:bodyPr>
          <a:lstStyle/>
          <a:p>
            <a:r>
              <a:rPr lang="fr-FR" b="1" dirty="0">
                <a:solidFill>
                  <a:schemeClr val="bg2">
                    <a:lumMod val="50000"/>
                  </a:schemeClr>
                </a:solidFill>
              </a:rPr>
              <a:t>Day 2 – Morning :</a:t>
            </a:r>
          </a:p>
          <a:p>
            <a:endParaRPr lang="fr-FR" dirty="0"/>
          </a:p>
          <a:p>
            <a:r>
              <a:rPr lang="fr-FR" dirty="0"/>
              <a:t>10:00	 </a:t>
            </a:r>
            <a:r>
              <a:rPr lang="fr-FR" dirty="0" err="1"/>
              <a:t>Welcome</a:t>
            </a:r>
            <a:r>
              <a:rPr lang="fr-FR" dirty="0"/>
              <a:t>, coffee</a:t>
            </a:r>
          </a:p>
          <a:p>
            <a:endParaRPr lang="fr-FR" dirty="0"/>
          </a:p>
          <a:p>
            <a:r>
              <a:rPr lang="fr-FR" dirty="0"/>
              <a:t>10:30 	 Introduction</a:t>
            </a:r>
          </a:p>
          <a:p>
            <a:endParaRPr lang="fr-FR" dirty="0"/>
          </a:p>
          <a:p>
            <a:r>
              <a:rPr lang="fr-FR" dirty="0"/>
              <a:t>10:45	 WP 4 &amp; 5 </a:t>
            </a:r>
            <a:r>
              <a:rPr lang="fr-FR" dirty="0" err="1"/>
              <a:t>presentations</a:t>
            </a:r>
            <a:endParaRPr lang="fr-FR" dirty="0"/>
          </a:p>
          <a:p>
            <a:endParaRPr lang="fr-FR" dirty="0"/>
          </a:p>
          <a:p>
            <a:r>
              <a:rPr lang="fr-FR" dirty="0"/>
              <a:t>11:15	 Conclusion</a:t>
            </a:r>
          </a:p>
          <a:p>
            <a:endParaRPr lang="fr-FR" dirty="0"/>
          </a:p>
          <a:p>
            <a:r>
              <a:rPr lang="fr-FR" dirty="0"/>
              <a:t>11:25	 </a:t>
            </a:r>
            <a:r>
              <a:rPr lang="fr-FR" dirty="0" err="1"/>
              <a:t>Visit</a:t>
            </a:r>
            <a:r>
              <a:rPr lang="fr-FR" dirty="0"/>
              <a:t> of the hall</a:t>
            </a:r>
          </a:p>
          <a:p>
            <a:endParaRPr lang="fr-FR" dirty="0"/>
          </a:p>
          <a:p>
            <a:r>
              <a:rPr lang="fr-FR" dirty="0"/>
              <a:t>12:30 	 Lunch ? </a:t>
            </a:r>
          </a:p>
          <a:p>
            <a:endParaRPr lang="fr-FR" dirty="0"/>
          </a:p>
        </p:txBody>
      </p:sp>
    </p:spTree>
    <p:extLst>
      <p:ext uri="{BB962C8B-B14F-4D97-AF65-F5344CB8AC3E}">
        <p14:creationId xmlns:p14="http://schemas.microsoft.com/office/powerpoint/2010/main" val="1758015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B12D1C4-CE4C-4368-B6AC-0657C590F5B3}"/>
              </a:ext>
            </a:extLst>
          </p:cNvPr>
          <p:cNvSpPr/>
          <p:nvPr/>
        </p:nvSpPr>
        <p:spPr>
          <a:xfrm>
            <a:off x="1053381" y="1"/>
            <a:ext cx="11138619" cy="69087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985DC695-21CD-4188-A30C-6668202BC9B1}"/>
              </a:ext>
            </a:extLst>
          </p:cNvPr>
          <p:cNvSpPr>
            <a:spLocks noGrp="1"/>
          </p:cNvSpPr>
          <p:nvPr>
            <p:ph type="ctrTitle"/>
          </p:nvPr>
        </p:nvSpPr>
        <p:spPr>
          <a:xfrm>
            <a:off x="2950266" y="145111"/>
            <a:ext cx="7638585" cy="481609"/>
          </a:xfrm>
          <a:ln>
            <a:solidFill>
              <a:schemeClr val="accent1"/>
            </a:solidFill>
          </a:ln>
        </p:spPr>
        <p:txBody>
          <a:bodyPr>
            <a:normAutofit/>
          </a:bodyPr>
          <a:lstStyle/>
          <a:p>
            <a:r>
              <a:rPr lang="fr-FR" sz="2800" b="1" dirty="0">
                <a:solidFill>
                  <a:schemeClr val="bg1"/>
                </a:solidFill>
                <a:latin typeface="Verdana" panose="020B0604030504040204" pitchFamily="34" charset="0"/>
                <a:ea typeface="Verdana" panose="020B0604030504040204" pitchFamily="34" charset="0"/>
                <a:cs typeface="Lucida Sans Unicode" panose="020B0602030504020204" pitchFamily="34" charset="0"/>
              </a:rPr>
              <a:t>CONTENT – SUGGESTION 1</a:t>
            </a:r>
          </a:p>
        </p:txBody>
      </p:sp>
      <p:sp>
        <p:nvSpPr>
          <p:cNvPr id="4" name="Rectangle 3">
            <a:extLst>
              <a:ext uri="{FF2B5EF4-FFF2-40B4-BE49-F238E27FC236}">
                <a16:creationId xmlns:a16="http://schemas.microsoft.com/office/drawing/2014/main" id="{D46D0A3E-4CAE-498A-A58A-F26E9F7E1C5C}"/>
              </a:ext>
            </a:extLst>
          </p:cNvPr>
          <p:cNvSpPr/>
          <p:nvPr/>
        </p:nvSpPr>
        <p:spPr>
          <a:xfrm>
            <a:off x="8111798" y="1808368"/>
            <a:ext cx="3479796" cy="609911"/>
          </a:xfrm>
          <a:prstGeom prst="rect">
            <a:avLst/>
          </a:prstGeom>
        </p:spPr>
        <p:txBody>
          <a:bodyPr wrap="square">
            <a:spAutoFit/>
          </a:bodyPr>
          <a:lstStyle/>
          <a:p>
            <a:pPr algn="ctr">
              <a:lnSpc>
                <a:spcPct val="200000"/>
              </a:lnSpc>
            </a:pPr>
            <a:endParaRPr lang="fr-FR" sz="2000" dirty="0">
              <a:solidFill>
                <a:schemeClr val="accent1"/>
              </a:solidFill>
              <a:latin typeface="Malgun Gothic" panose="020B0503020000020004" pitchFamily="34" charset="-127"/>
              <a:ea typeface="Malgun Gothic" panose="020B0503020000020004" pitchFamily="34" charset="-127"/>
              <a:cs typeface="Lucida Sans Unicode" panose="020B0602030504020204" pitchFamily="34" charset="0"/>
            </a:endParaRPr>
          </a:p>
        </p:txBody>
      </p:sp>
      <p:sp>
        <p:nvSpPr>
          <p:cNvPr id="10" name="Espace réservé de la date 9">
            <a:extLst>
              <a:ext uri="{FF2B5EF4-FFF2-40B4-BE49-F238E27FC236}">
                <a16:creationId xmlns:a16="http://schemas.microsoft.com/office/drawing/2014/main" id="{C9ABC7D4-7AAF-47E8-8DBF-D499833345B1}"/>
              </a:ext>
            </a:extLst>
          </p:cNvPr>
          <p:cNvSpPr>
            <a:spLocks noGrp="1"/>
          </p:cNvSpPr>
          <p:nvPr>
            <p:ph type="dt" sz="half" idx="10"/>
          </p:nvPr>
        </p:nvSpPr>
        <p:spPr>
          <a:xfrm>
            <a:off x="400629" y="6492875"/>
            <a:ext cx="2743200" cy="365125"/>
          </a:xfrm>
        </p:spPr>
        <p:txBody>
          <a:bodyPr/>
          <a:lstStyle/>
          <a:p>
            <a:r>
              <a:rPr lang="fr-FR" dirty="0">
                <a:solidFill>
                  <a:schemeClr val="tx1"/>
                </a:solidFill>
              </a:rPr>
              <a:t>22/02/2023</a:t>
            </a:r>
          </a:p>
        </p:txBody>
      </p:sp>
      <p:sp>
        <p:nvSpPr>
          <p:cNvPr id="18" name="Espace réservé du pied de page 17">
            <a:extLst>
              <a:ext uri="{FF2B5EF4-FFF2-40B4-BE49-F238E27FC236}">
                <a16:creationId xmlns:a16="http://schemas.microsoft.com/office/drawing/2014/main" id="{38934A79-483D-4E9C-AC4B-FB5CAD1B64D9}"/>
              </a:ext>
            </a:extLst>
          </p:cNvPr>
          <p:cNvSpPr>
            <a:spLocks noGrp="1"/>
          </p:cNvSpPr>
          <p:nvPr>
            <p:ph type="ftr" sz="quarter" idx="11"/>
          </p:nvPr>
        </p:nvSpPr>
        <p:spPr>
          <a:xfrm>
            <a:off x="3442855" y="6492874"/>
            <a:ext cx="5306289" cy="365125"/>
          </a:xfrm>
        </p:spPr>
        <p:txBody>
          <a:bodyPr/>
          <a:lstStyle/>
          <a:p>
            <a:r>
              <a:rPr lang="fr-FR" dirty="0">
                <a:solidFill>
                  <a:schemeClr val="tx1"/>
                </a:solidFill>
              </a:rPr>
              <a:t>KM3NeT-INFRADEV2-Preparatory meeting for the Kick-Off – </a:t>
            </a:r>
            <a:r>
              <a:rPr lang="fr-FR" dirty="0" err="1">
                <a:solidFill>
                  <a:schemeClr val="tx1"/>
                </a:solidFill>
              </a:rPr>
              <a:t>Coyle</a:t>
            </a:r>
            <a:r>
              <a:rPr lang="fr-FR" dirty="0">
                <a:solidFill>
                  <a:schemeClr val="tx1"/>
                </a:solidFill>
              </a:rPr>
              <a:t> &amp; Ciarlet</a:t>
            </a:r>
          </a:p>
        </p:txBody>
      </p:sp>
      <p:sp>
        <p:nvSpPr>
          <p:cNvPr id="19" name="Espace réservé du numéro de diapositive 18">
            <a:extLst>
              <a:ext uri="{FF2B5EF4-FFF2-40B4-BE49-F238E27FC236}">
                <a16:creationId xmlns:a16="http://schemas.microsoft.com/office/drawing/2014/main" id="{00593F1F-0507-4B55-80A2-6E09C1BE6E35}"/>
              </a:ext>
            </a:extLst>
          </p:cNvPr>
          <p:cNvSpPr>
            <a:spLocks noGrp="1"/>
          </p:cNvSpPr>
          <p:nvPr>
            <p:ph type="sldNum" sz="quarter" idx="12"/>
          </p:nvPr>
        </p:nvSpPr>
        <p:spPr>
          <a:xfrm>
            <a:off x="9048171" y="6492875"/>
            <a:ext cx="2743200" cy="365125"/>
          </a:xfrm>
        </p:spPr>
        <p:txBody>
          <a:bodyPr/>
          <a:lstStyle/>
          <a:p>
            <a:fld id="{C99FA903-C54F-411A-976B-3CE528B42AEF}" type="slidenum">
              <a:rPr lang="fr-FR" smtClean="0">
                <a:solidFill>
                  <a:schemeClr val="tx1"/>
                </a:solidFill>
              </a:rPr>
              <a:t>6</a:t>
            </a:fld>
            <a:endParaRPr lang="fr-FR" dirty="0">
              <a:solidFill>
                <a:schemeClr val="tx1"/>
              </a:solidFill>
            </a:endParaRPr>
          </a:p>
        </p:txBody>
      </p:sp>
      <p:pic>
        <p:nvPicPr>
          <p:cNvPr id="11" name="Image 10">
            <a:extLst>
              <a:ext uri="{FF2B5EF4-FFF2-40B4-BE49-F238E27FC236}">
                <a16:creationId xmlns:a16="http://schemas.microsoft.com/office/drawing/2014/main" id="{CB386DDE-75C8-4FA8-8E4B-956D513F7644}"/>
              </a:ext>
            </a:extLst>
          </p:cNvPr>
          <p:cNvPicPr>
            <a:picLocks noChangeAspect="1"/>
          </p:cNvPicPr>
          <p:nvPr/>
        </p:nvPicPr>
        <p:blipFill>
          <a:blip r:embed="rId2"/>
          <a:stretch>
            <a:fillRect/>
          </a:stretch>
        </p:blipFill>
        <p:spPr>
          <a:xfrm>
            <a:off x="78896" y="0"/>
            <a:ext cx="838200" cy="771832"/>
          </a:xfrm>
          <a:prstGeom prst="rect">
            <a:avLst/>
          </a:prstGeom>
        </p:spPr>
      </p:pic>
      <p:graphicFrame>
        <p:nvGraphicFramePr>
          <p:cNvPr id="3" name="Tableau 2">
            <a:extLst>
              <a:ext uri="{FF2B5EF4-FFF2-40B4-BE49-F238E27FC236}">
                <a16:creationId xmlns:a16="http://schemas.microsoft.com/office/drawing/2014/main" id="{8680E321-DB93-4C18-AC2B-2A93E505E41B}"/>
              </a:ext>
            </a:extLst>
          </p:cNvPr>
          <p:cNvGraphicFramePr>
            <a:graphicFrameLocks noGrp="1"/>
          </p:cNvGraphicFramePr>
          <p:nvPr>
            <p:extLst>
              <p:ext uri="{D42A27DB-BD31-4B8C-83A1-F6EECF244321}">
                <p14:modId xmlns:p14="http://schemas.microsoft.com/office/powerpoint/2010/main" val="3323515233"/>
              </p:ext>
            </p:extLst>
          </p:nvPr>
        </p:nvGraphicFramePr>
        <p:xfrm>
          <a:off x="2128473" y="1180560"/>
          <a:ext cx="8988433" cy="4903586"/>
        </p:xfrm>
        <a:graphic>
          <a:graphicData uri="http://schemas.openxmlformats.org/drawingml/2006/table">
            <a:tbl>
              <a:tblPr firstRow="1" bandRow="1">
                <a:tableStyleId>{F5AB1C69-6EDB-4FF4-983F-18BD219EF322}</a:tableStyleId>
              </a:tblPr>
              <a:tblGrid>
                <a:gridCol w="3039465">
                  <a:extLst>
                    <a:ext uri="{9D8B030D-6E8A-4147-A177-3AD203B41FA5}">
                      <a16:colId xmlns:a16="http://schemas.microsoft.com/office/drawing/2014/main" val="171539472"/>
                    </a:ext>
                  </a:extLst>
                </a:gridCol>
                <a:gridCol w="3039465">
                  <a:extLst>
                    <a:ext uri="{9D8B030D-6E8A-4147-A177-3AD203B41FA5}">
                      <a16:colId xmlns:a16="http://schemas.microsoft.com/office/drawing/2014/main" val="2284760125"/>
                    </a:ext>
                  </a:extLst>
                </a:gridCol>
                <a:gridCol w="2909503">
                  <a:extLst>
                    <a:ext uri="{9D8B030D-6E8A-4147-A177-3AD203B41FA5}">
                      <a16:colId xmlns:a16="http://schemas.microsoft.com/office/drawing/2014/main" val="3716942516"/>
                    </a:ext>
                  </a:extLst>
                </a:gridCol>
              </a:tblGrid>
              <a:tr h="484910">
                <a:tc>
                  <a:txBody>
                    <a:bodyPr/>
                    <a:lstStyle/>
                    <a:p>
                      <a:pPr algn="ctr"/>
                      <a:r>
                        <a:rPr lang="fr-FR" dirty="0" err="1"/>
                        <a:t>Subject</a:t>
                      </a:r>
                      <a:endParaRPr lang="fr-FR" dirty="0"/>
                    </a:p>
                  </a:txBody>
                  <a:tcPr/>
                </a:tc>
                <a:tc>
                  <a:txBody>
                    <a:bodyPr/>
                    <a:lstStyle/>
                    <a:p>
                      <a:pPr algn="ctr"/>
                      <a:r>
                        <a:rPr lang="fr-FR" dirty="0" err="1"/>
                        <a:t>Orator</a:t>
                      </a:r>
                      <a:endParaRPr lang="fr-FR" dirty="0"/>
                    </a:p>
                  </a:txBody>
                  <a:tcPr/>
                </a:tc>
                <a:tc>
                  <a:txBody>
                    <a:bodyPr/>
                    <a:lstStyle/>
                    <a:p>
                      <a:pPr algn="ctr"/>
                      <a:r>
                        <a:rPr lang="fr-FR" dirty="0"/>
                        <a:t>Duration</a:t>
                      </a:r>
                    </a:p>
                  </a:txBody>
                  <a:tcPr/>
                </a:tc>
                <a:extLst>
                  <a:ext uri="{0D108BD9-81ED-4DB2-BD59-A6C34878D82A}">
                    <a16:rowId xmlns:a16="http://schemas.microsoft.com/office/drawing/2014/main" val="583298885"/>
                  </a:ext>
                </a:extLst>
              </a:tr>
              <a:tr h="738909">
                <a:tc>
                  <a:txBody>
                    <a:bodyPr/>
                    <a:lstStyle/>
                    <a:p>
                      <a:r>
                        <a:rPr lang="fr-FR" dirty="0"/>
                        <a:t>Introduction </a:t>
                      </a:r>
                    </a:p>
                    <a:p>
                      <a:pPr marL="285750" indent="-285750">
                        <a:buFontTx/>
                        <a:buChar char="-"/>
                      </a:pPr>
                      <a:r>
                        <a:rPr lang="fr-FR" dirty="0" err="1"/>
                        <a:t>Opening</a:t>
                      </a:r>
                      <a:endParaRPr lang="fr-FR" dirty="0"/>
                    </a:p>
                    <a:p>
                      <a:pPr marL="285750" indent="-285750">
                        <a:buFontTx/>
                        <a:buChar char="-"/>
                      </a:pPr>
                      <a:r>
                        <a:rPr lang="fr-FR" dirty="0"/>
                        <a:t>Project </a:t>
                      </a:r>
                      <a:r>
                        <a:rPr lang="fr-FR" dirty="0" err="1"/>
                        <a:t>Officer</a:t>
                      </a:r>
                      <a:r>
                        <a:rPr lang="fr-FR" dirty="0"/>
                        <a:t> intervention</a:t>
                      </a:r>
                    </a:p>
                    <a:p>
                      <a:pPr marL="285750" indent="-285750">
                        <a:buFontTx/>
                        <a:buChar char="-"/>
                      </a:pPr>
                      <a:r>
                        <a:rPr lang="fr-FR" dirty="0"/>
                        <a:t>EPM / </a:t>
                      </a:r>
                      <a:r>
                        <a:rPr lang="fr-FR" dirty="0" err="1"/>
                        <a:t>presentation</a:t>
                      </a:r>
                      <a:r>
                        <a:rPr lang="fr-FR" dirty="0"/>
                        <a:t> of WP1</a:t>
                      </a:r>
                    </a:p>
                    <a:p>
                      <a:r>
                        <a:rPr lang="fr-FR" dirty="0"/>
                        <a:t>Questions</a:t>
                      </a:r>
                    </a:p>
                  </a:txBody>
                  <a:tcPr/>
                </a:tc>
                <a:tc>
                  <a:txBody>
                    <a:bodyPr/>
                    <a:lstStyle/>
                    <a:p>
                      <a:endParaRPr lang="fr-FR" dirty="0"/>
                    </a:p>
                    <a:p>
                      <a:r>
                        <a:rPr lang="fr-FR" dirty="0" err="1"/>
                        <a:t>Paschal</a:t>
                      </a:r>
                      <a:r>
                        <a:rPr lang="fr-FR" dirty="0"/>
                        <a:t> </a:t>
                      </a:r>
                      <a:r>
                        <a:rPr lang="fr-FR" dirty="0" err="1"/>
                        <a:t>Coyle</a:t>
                      </a:r>
                      <a:endParaRPr lang="fr-FR" dirty="0"/>
                    </a:p>
                    <a:p>
                      <a:endParaRPr lang="fr-FR" dirty="0"/>
                    </a:p>
                    <a:p>
                      <a:r>
                        <a:rPr lang="fr-FR" dirty="0"/>
                        <a:t>Victoria Ciarlet Thaon</a:t>
                      </a:r>
                    </a:p>
                  </a:txBody>
                  <a:tcPr/>
                </a:tc>
                <a:tc>
                  <a:txBody>
                    <a:bodyPr/>
                    <a:lstStyle/>
                    <a:p>
                      <a:endParaRPr lang="fr-FR" dirty="0"/>
                    </a:p>
                    <a:p>
                      <a:r>
                        <a:rPr lang="fr-FR" dirty="0"/>
                        <a:t>20-30min ? </a:t>
                      </a:r>
                    </a:p>
                    <a:p>
                      <a:r>
                        <a:rPr lang="fr-FR" dirty="0"/>
                        <a:t>20min</a:t>
                      </a:r>
                    </a:p>
                    <a:p>
                      <a:r>
                        <a:rPr lang="fr-FR" dirty="0"/>
                        <a:t>10-15min</a:t>
                      </a:r>
                    </a:p>
                    <a:p>
                      <a:endParaRPr lang="fr-FR" dirty="0"/>
                    </a:p>
                  </a:txBody>
                  <a:tcPr/>
                </a:tc>
                <a:extLst>
                  <a:ext uri="{0D108BD9-81ED-4DB2-BD59-A6C34878D82A}">
                    <a16:rowId xmlns:a16="http://schemas.microsoft.com/office/drawing/2014/main" val="3157210692"/>
                  </a:ext>
                </a:extLst>
              </a:tr>
              <a:tr h="738909">
                <a:tc>
                  <a:txBody>
                    <a:bodyPr/>
                    <a:lstStyle/>
                    <a:p>
                      <a:endParaRPr lang="fr-FR" dirty="0"/>
                    </a:p>
                    <a:p>
                      <a:r>
                        <a:rPr lang="fr-FR" dirty="0"/>
                        <a:t>WP2 </a:t>
                      </a:r>
                      <a:r>
                        <a:rPr lang="fr-FR" dirty="0" err="1"/>
                        <a:t>Presentation</a:t>
                      </a:r>
                      <a:endParaRPr lang="fr-FR" dirty="0"/>
                    </a:p>
                  </a:txBody>
                  <a:tcPr/>
                </a:tc>
                <a:tc>
                  <a:txBody>
                    <a:bodyPr/>
                    <a:lstStyle/>
                    <a:p>
                      <a:endParaRPr lang="fr-FR"/>
                    </a:p>
                  </a:txBody>
                  <a:tcPr/>
                </a:tc>
                <a:tc>
                  <a:txBody>
                    <a:bodyPr/>
                    <a:lstStyle/>
                    <a:p>
                      <a:endParaRPr lang="fr-FR" dirty="0"/>
                    </a:p>
                    <a:p>
                      <a:r>
                        <a:rPr lang="fr-FR" dirty="0"/>
                        <a:t>30min (+10min questions)</a:t>
                      </a:r>
                    </a:p>
                  </a:txBody>
                  <a:tcPr/>
                </a:tc>
                <a:extLst>
                  <a:ext uri="{0D108BD9-81ED-4DB2-BD59-A6C34878D82A}">
                    <a16:rowId xmlns:a16="http://schemas.microsoft.com/office/drawing/2014/main" val="1020034142"/>
                  </a:ext>
                </a:extLst>
              </a:tr>
              <a:tr h="738909">
                <a:tc>
                  <a:txBody>
                    <a:bodyPr/>
                    <a:lstStyle/>
                    <a:p>
                      <a:endParaRPr lang="fr-FR" dirty="0"/>
                    </a:p>
                    <a:p>
                      <a:r>
                        <a:rPr lang="fr-FR" dirty="0"/>
                        <a:t>WP3 </a:t>
                      </a:r>
                      <a:r>
                        <a:rPr lang="fr-FR" dirty="0" err="1"/>
                        <a:t>Presentation</a:t>
                      </a:r>
                      <a:endParaRPr lang="fr-FR" dirty="0"/>
                    </a:p>
                  </a:txBody>
                  <a:tcPr/>
                </a:tc>
                <a:tc>
                  <a:txBody>
                    <a:bodyPr/>
                    <a:lstStyle/>
                    <a:p>
                      <a:endParaRPr lang="fr-FR" dirty="0"/>
                    </a:p>
                  </a:txBody>
                  <a:tcPr/>
                </a:tc>
                <a:tc>
                  <a:txBody>
                    <a:bodyPr/>
                    <a:lstStyle/>
                    <a:p>
                      <a:endParaRPr lang="fr-FR" dirty="0"/>
                    </a:p>
                    <a:p>
                      <a:r>
                        <a:rPr lang="fr-FR" dirty="0"/>
                        <a:t>30min (+10min questions)</a:t>
                      </a:r>
                    </a:p>
                  </a:txBody>
                  <a:tcPr/>
                </a:tc>
                <a:extLst>
                  <a:ext uri="{0D108BD9-81ED-4DB2-BD59-A6C34878D82A}">
                    <a16:rowId xmlns:a16="http://schemas.microsoft.com/office/drawing/2014/main" val="2802260357"/>
                  </a:ext>
                </a:extLst>
              </a:tr>
              <a:tr h="738909">
                <a:tc>
                  <a:txBody>
                    <a:bodyPr/>
                    <a:lstStyle/>
                    <a:p>
                      <a:endParaRPr lang="fr-FR" dirty="0"/>
                    </a:p>
                    <a:p>
                      <a:r>
                        <a:rPr lang="fr-FR" dirty="0"/>
                        <a:t>WP4 </a:t>
                      </a:r>
                      <a:r>
                        <a:rPr lang="fr-FR" dirty="0" err="1"/>
                        <a:t>Presentation</a:t>
                      </a:r>
                      <a:endParaRPr lang="fr-FR" dirty="0"/>
                    </a:p>
                  </a:txBody>
                  <a:tcPr/>
                </a:tc>
                <a:tc>
                  <a:txBody>
                    <a:bodyPr/>
                    <a:lstStyle/>
                    <a:p>
                      <a:endParaRPr lang="fr-F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30min (+10min questions)</a:t>
                      </a:r>
                    </a:p>
                  </a:txBody>
                  <a:tcPr/>
                </a:tc>
                <a:extLst>
                  <a:ext uri="{0D108BD9-81ED-4DB2-BD59-A6C34878D82A}">
                    <a16:rowId xmlns:a16="http://schemas.microsoft.com/office/drawing/2014/main" val="2627457890"/>
                  </a:ext>
                </a:extLst>
              </a:tr>
              <a:tr h="738909">
                <a:tc>
                  <a:txBody>
                    <a:bodyPr/>
                    <a:lstStyle/>
                    <a:p>
                      <a:endParaRPr lang="fr-FR" dirty="0"/>
                    </a:p>
                    <a:p>
                      <a:r>
                        <a:rPr lang="fr-FR" dirty="0"/>
                        <a:t>WP5 </a:t>
                      </a:r>
                      <a:r>
                        <a:rPr lang="fr-FR" dirty="0" err="1"/>
                        <a:t>Presentation</a:t>
                      </a:r>
                      <a:endParaRPr lang="fr-FR" dirty="0"/>
                    </a:p>
                  </a:txBody>
                  <a:tcPr/>
                </a:tc>
                <a:tc>
                  <a:txBody>
                    <a:bodyPr/>
                    <a:lstStyle/>
                    <a:p>
                      <a:endParaRPr lang="fr-F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30min (+10min questions)</a:t>
                      </a:r>
                    </a:p>
                  </a:txBody>
                  <a:tcPr/>
                </a:tc>
                <a:extLst>
                  <a:ext uri="{0D108BD9-81ED-4DB2-BD59-A6C34878D82A}">
                    <a16:rowId xmlns:a16="http://schemas.microsoft.com/office/drawing/2014/main" val="535426009"/>
                  </a:ext>
                </a:extLst>
              </a:tr>
            </a:tbl>
          </a:graphicData>
        </a:graphic>
      </p:graphicFrame>
    </p:spTree>
    <p:extLst>
      <p:ext uri="{BB962C8B-B14F-4D97-AF65-F5344CB8AC3E}">
        <p14:creationId xmlns:p14="http://schemas.microsoft.com/office/powerpoint/2010/main" val="2490421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B12D1C4-CE4C-4368-B6AC-0657C590F5B3}"/>
              </a:ext>
            </a:extLst>
          </p:cNvPr>
          <p:cNvSpPr/>
          <p:nvPr/>
        </p:nvSpPr>
        <p:spPr>
          <a:xfrm>
            <a:off x="1053381" y="1"/>
            <a:ext cx="11138619" cy="69087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985DC695-21CD-4188-A30C-6668202BC9B1}"/>
              </a:ext>
            </a:extLst>
          </p:cNvPr>
          <p:cNvSpPr>
            <a:spLocks noGrp="1"/>
          </p:cNvSpPr>
          <p:nvPr>
            <p:ph type="ctrTitle"/>
          </p:nvPr>
        </p:nvSpPr>
        <p:spPr>
          <a:xfrm>
            <a:off x="2950266" y="145111"/>
            <a:ext cx="7638585" cy="481609"/>
          </a:xfrm>
          <a:ln>
            <a:solidFill>
              <a:schemeClr val="accent1"/>
            </a:solidFill>
          </a:ln>
        </p:spPr>
        <p:txBody>
          <a:bodyPr>
            <a:normAutofit/>
          </a:bodyPr>
          <a:lstStyle/>
          <a:p>
            <a:r>
              <a:rPr lang="fr-FR" sz="2800" b="1" dirty="0">
                <a:solidFill>
                  <a:schemeClr val="bg1"/>
                </a:solidFill>
                <a:latin typeface="Verdana" panose="020B0604030504040204" pitchFamily="34" charset="0"/>
                <a:ea typeface="Verdana" panose="020B0604030504040204" pitchFamily="34" charset="0"/>
                <a:cs typeface="Lucida Sans Unicode" panose="020B0602030504020204" pitchFamily="34" charset="0"/>
              </a:rPr>
              <a:t>KICK-OFF AGENDA - SUGGESTION</a:t>
            </a:r>
          </a:p>
        </p:txBody>
      </p:sp>
      <p:sp>
        <p:nvSpPr>
          <p:cNvPr id="4" name="Rectangle 3">
            <a:extLst>
              <a:ext uri="{FF2B5EF4-FFF2-40B4-BE49-F238E27FC236}">
                <a16:creationId xmlns:a16="http://schemas.microsoft.com/office/drawing/2014/main" id="{D46D0A3E-4CAE-498A-A58A-F26E9F7E1C5C}"/>
              </a:ext>
            </a:extLst>
          </p:cNvPr>
          <p:cNvSpPr/>
          <p:nvPr/>
        </p:nvSpPr>
        <p:spPr>
          <a:xfrm>
            <a:off x="8111798" y="1808368"/>
            <a:ext cx="3479796" cy="609911"/>
          </a:xfrm>
          <a:prstGeom prst="rect">
            <a:avLst/>
          </a:prstGeom>
        </p:spPr>
        <p:txBody>
          <a:bodyPr wrap="square">
            <a:spAutoFit/>
          </a:bodyPr>
          <a:lstStyle/>
          <a:p>
            <a:pPr algn="ctr">
              <a:lnSpc>
                <a:spcPct val="200000"/>
              </a:lnSpc>
            </a:pPr>
            <a:endParaRPr lang="fr-FR" sz="2000" dirty="0">
              <a:solidFill>
                <a:schemeClr val="accent1"/>
              </a:solidFill>
              <a:latin typeface="Malgun Gothic" panose="020B0503020000020004" pitchFamily="34" charset="-127"/>
              <a:ea typeface="Malgun Gothic" panose="020B0503020000020004" pitchFamily="34" charset="-127"/>
              <a:cs typeface="Lucida Sans Unicode" panose="020B0602030504020204" pitchFamily="34" charset="0"/>
            </a:endParaRPr>
          </a:p>
        </p:txBody>
      </p:sp>
      <p:sp>
        <p:nvSpPr>
          <p:cNvPr id="10" name="Espace réservé de la date 9">
            <a:extLst>
              <a:ext uri="{FF2B5EF4-FFF2-40B4-BE49-F238E27FC236}">
                <a16:creationId xmlns:a16="http://schemas.microsoft.com/office/drawing/2014/main" id="{C9ABC7D4-7AAF-47E8-8DBF-D499833345B1}"/>
              </a:ext>
            </a:extLst>
          </p:cNvPr>
          <p:cNvSpPr>
            <a:spLocks noGrp="1"/>
          </p:cNvSpPr>
          <p:nvPr>
            <p:ph type="dt" sz="half" idx="10"/>
          </p:nvPr>
        </p:nvSpPr>
        <p:spPr>
          <a:xfrm>
            <a:off x="400629" y="6492875"/>
            <a:ext cx="2743200" cy="365125"/>
          </a:xfrm>
        </p:spPr>
        <p:txBody>
          <a:bodyPr/>
          <a:lstStyle/>
          <a:p>
            <a:r>
              <a:rPr lang="fr-FR" dirty="0">
                <a:solidFill>
                  <a:schemeClr val="tx1"/>
                </a:solidFill>
              </a:rPr>
              <a:t>22/02/2023</a:t>
            </a:r>
          </a:p>
        </p:txBody>
      </p:sp>
      <p:sp>
        <p:nvSpPr>
          <p:cNvPr id="18" name="Espace réservé du pied de page 17">
            <a:extLst>
              <a:ext uri="{FF2B5EF4-FFF2-40B4-BE49-F238E27FC236}">
                <a16:creationId xmlns:a16="http://schemas.microsoft.com/office/drawing/2014/main" id="{38934A79-483D-4E9C-AC4B-FB5CAD1B64D9}"/>
              </a:ext>
            </a:extLst>
          </p:cNvPr>
          <p:cNvSpPr>
            <a:spLocks noGrp="1"/>
          </p:cNvSpPr>
          <p:nvPr>
            <p:ph type="ftr" sz="quarter" idx="11"/>
          </p:nvPr>
        </p:nvSpPr>
        <p:spPr>
          <a:xfrm>
            <a:off x="3574857" y="6492874"/>
            <a:ext cx="5042286" cy="365125"/>
          </a:xfrm>
        </p:spPr>
        <p:txBody>
          <a:bodyPr/>
          <a:lstStyle/>
          <a:p>
            <a:r>
              <a:rPr lang="fr-FR" dirty="0">
                <a:solidFill>
                  <a:schemeClr val="tx1"/>
                </a:solidFill>
              </a:rPr>
              <a:t>KM3NeT-INFRADEV2-Preparatory meeting for the Kick-Off – </a:t>
            </a:r>
            <a:r>
              <a:rPr lang="fr-FR" dirty="0" err="1">
                <a:solidFill>
                  <a:schemeClr val="tx1"/>
                </a:solidFill>
              </a:rPr>
              <a:t>Coyle</a:t>
            </a:r>
            <a:r>
              <a:rPr lang="fr-FR" dirty="0">
                <a:solidFill>
                  <a:schemeClr val="tx1"/>
                </a:solidFill>
              </a:rPr>
              <a:t> &amp; Ciarlet</a:t>
            </a:r>
          </a:p>
        </p:txBody>
      </p:sp>
      <p:sp>
        <p:nvSpPr>
          <p:cNvPr id="19" name="Espace réservé du numéro de diapositive 18">
            <a:extLst>
              <a:ext uri="{FF2B5EF4-FFF2-40B4-BE49-F238E27FC236}">
                <a16:creationId xmlns:a16="http://schemas.microsoft.com/office/drawing/2014/main" id="{00593F1F-0507-4B55-80A2-6E09C1BE6E35}"/>
              </a:ext>
            </a:extLst>
          </p:cNvPr>
          <p:cNvSpPr>
            <a:spLocks noGrp="1"/>
          </p:cNvSpPr>
          <p:nvPr>
            <p:ph type="sldNum" sz="quarter" idx="12"/>
          </p:nvPr>
        </p:nvSpPr>
        <p:spPr>
          <a:xfrm>
            <a:off x="9048171" y="6492875"/>
            <a:ext cx="2743200" cy="365125"/>
          </a:xfrm>
        </p:spPr>
        <p:txBody>
          <a:bodyPr/>
          <a:lstStyle/>
          <a:p>
            <a:fld id="{C99FA903-C54F-411A-976B-3CE528B42AEF}" type="slidenum">
              <a:rPr lang="fr-FR" smtClean="0">
                <a:solidFill>
                  <a:schemeClr val="tx1"/>
                </a:solidFill>
              </a:rPr>
              <a:t>7</a:t>
            </a:fld>
            <a:endParaRPr lang="fr-FR" dirty="0">
              <a:solidFill>
                <a:schemeClr val="tx1"/>
              </a:solidFill>
            </a:endParaRPr>
          </a:p>
        </p:txBody>
      </p:sp>
      <p:pic>
        <p:nvPicPr>
          <p:cNvPr id="11" name="Image 10">
            <a:extLst>
              <a:ext uri="{FF2B5EF4-FFF2-40B4-BE49-F238E27FC236}">
                <a16:creationId xmlns:a16="http://schemas.microsoft.com/office/drawing/2014/main" id="{CB386DDE-75C8-4FA8-8E4B-956D513F7644}"/>
              </a:ext>
            </a:extLst>
          </p:cNvPr>
          <p:cNvPicPr>
            <a:picLocks noChangeAspect="1"/>
          </p:cNvPicPr>
          <p:nvPr/>
        </p:nvPicPr>
        <p:blipFill>
          <a:blip r:embed="rId2"/>
          <a:stretch>
            <a:fillRect/>
          </a:stretch>
        </p:blipFill>
        <p:spPr>
          <a:xfrm>
            <a:off x="78896" y="0"/>
            <a:ext cx="838200" cy="771832"/>
          </a:xfrm>
          <a:prstGeom prst="rect">
            <a:avLst/>
          </a:prstGeom>
        </p:spPr>
      </p:pic>
      <p:sp>
        <p:nvSpPr>
          <p:cNvPr id="9" name="ZoneTexte 8">
            <a:extLst>
              <a:ext uri="{FF2B5EF4-FFF2-40B4-BE49-F238E27FC236}">
                <a16:creationId xmlns:a16="http://schemas.microsoft.com/office/drawing/2014/main" id="{2E4C04F8-69CE-42AD-AB7E-E6FB1FF944DE}"/>
              </a:ext>
            </a:extLst>
          </p:cNvPr>
          <p:cNvSpPr txBox="1"/>
          <p:nvPr/>
        </p:nvSpPr>
        <p:spPr>
          <a:xfrm>
            <a:off x="1370079" y="1385583"/>
            <a:ext cx="2204777" cy="369332"/>
          </a:xfrm>
          <a:prstGeom prst="rect">
            <a:avLst/>
          </a:prstGeom>
          <a:noFill/>
        </p:spPr>
        <p:txBody>
          <a:bodyPr wrap="square" rtlCol="0">
            <a:spAutoFit/>
          </a:bodyPr>
          <a:lstStyle/>
          <a:p>
            <a:r>
              <a:rPr lang="fr-FR" b="1" dirty="0">
                <a:solidFill>
                  <a:schemeClr val="accent1"/>
                </a:solidFill>
              </a:rPr>
              <a:t>On site: Option 2 </a:t>
            </a:r>
            <a:endParaRPr lang="fr-FR" dirty="0"/>
          </a:p>
        </p:txBody>
      </p:sp>
      <p:sp>
        <p:nvSpPr>
          <p:cNvPr id="5" name="ZoneTexte 4">
            <a:extLst>
              <a:ext uri="{FF2B5EF4-FFF2-40B4-BE49-F238E27FC236}">
                <a16:creationId xmlns:a16="http://schemas.microsoft.com/office/drawing/2014/main" id="{D8B23813-7355-48F9-94EE-89F7BA3553D4}"/>
              </a:ext>
            </a:extLst>
          </p:cNvPr>
          <p:cNvSpPr txBox="1"/>
          <p:nvPr/>
        </p:nvSpPr>
        <p:spPr>
          <a:xfrm>
            <a:off x="2616204" y="2075432"/>
            <a:ext cx="3479796" cy="3970318"/>
          </a:xfrm>
          <a:prstGeom prst="rect">
            <a:avLst/>
          </a:prstGeom>
          <a:noFill/>
          <a:ln>
            <a:solidFill>
              <a:schemeClr val="bg2">
                <a:lumMod val="90000"/>
              </a:schemeClr>
            </a:solidFill>
          </a:ln>
        </p:spPr>
        <p:txBody>
          <a:bodyPr wrap="square" rtlCol="0">
            <a:spAutoFit/>
          </a:bodyPr>
          <a:lstStyle/>
          <a:p>
            <a:r>
              <a:rPr lang="fr-FR" b="1" dirty="0">
                <a:solidFill>
                  <a:schemeClr val="bg2">
                    <a:lumMod val="50000"/>
                  </a:schemeClr>
                </a:solidFill>
              </a:rPr>
              <a:t>Day 1 – </a:t>
            </a:r>
            <a:r>
              <a:rPr lang="fr-FR" b="1" dirty="0" err="1">
                <a:solidFill>
                  <a:schemeClr val="bg2">
                    <a:lumMod val="50000"/>
                  </a:schemeClr>
                </a:solidFill>
              </a:rPr>
              <a:t>Afternoon</a:t>
            </a:r>
            <a:r>
              <a:rPr lang="fr-FR" b="1" dirty="0">
                <a:solidFill>
                  <a:schemeClr val="bg2">
                    <a:lumMod val="50000"/>
                  </a:schemeClr>
                </a:solidFill>
              </a:rPr>
              <a:t> :</a:t>
            </a:r>
          </a:p>
          <a:p>
            <a:endParaRPr lang="fr-FR" dirty="0"/>
          </a:p>
          <a:p>
            <a:r>
              <a:rPr lang="fr-FR" dirty="0"/>
              <a:t>14:00	 </a:t>
            </a:r>
            <a:r>
              <a:rPr lang="fr-FR" dirty="0" err="1"/>
              <a:t>Welcome</a:t>
            </a:r>
            <a:r>
              <a:rPr lang="fr-FR" dirty="0"/>
              <a:t>, coffee</a:t>
            </a:r>
          </a:p>
          <a:p>
            <a:endParaRPr lang="fr-FR" dirty="0"/>
          </a:p>
          <a:p>
            <a:r>
              <a:rPr lang="fr-FR" dirty="0"/>
              <a:t>14:30 	 </a:t>
            </a:r>
            <a:r>
              <a:rPr lang="fr-FR" dirty="0" err="1"/>
              <a:t>Opening</a:t>
            </a:r>
            <a:r>
              <a:rPr lang="fr-FR" dirty="0"/>
              <a:t>/Introduction</a:t>
            </a:r>
          </a:p>
          <a:p>
            <a:endParaRPr lang="fr-FR" dirty="0"/>
          </a:p>
          <a:p>
            <a:r>
              <a:rPr lang="fr-FR" dirty="0"/>
              <a:t>16:00	 Break</a:t>
            </a:r>
          </a:p>
          <a:p>
            <a:endParaRPr lang="fr-FR" dirty="0"/>
          </a:p>
          <a:p>
            <a:r>
              <a:rPr lang="fr-FR" dirty="0"/>
              <a:t>16:30 	 WP </a:t>
            </a:r>
            <a:r>
              <a:rPr lang="fr-FR" dirty="0" err="1"/>
              <a:t>presentations</a:t>
            </a:r>
            <a:endParaRPr lang="fr-FR" dirty="0"/>
          </a:p>
          <a:p>
            <a:endParaRPr lang="fr-FR" dirty="0"/>
          </a:p>
          <a:p>
            <a:r>
              <a:rPr lang="fr-FR" dirty="0"/>
              <a:t>18:00	 End </a:t>
            </a:r>
          </a:p>
          <a:p>
            <a:endParaRPr lang="fr-FR" dirty="0"/>
          </a:p>
          <a:p>
            <a:r>
              <a:rPr lang="fr-FR" dirty="0"/>
              <a:t>20:00 	 Diner</a:t>
            </a:r>
          </a:p>
          <a:p>
            <a:endParaRPr lang="fr-FR" dirty="0"/>
          </a:p>
        </p:txBody>
      </p:sp>
      <p:sp>
        <p:nvSpPr>
          <p:cNvPr id="12" name="ZoneTexte 11">
            <a:extLst>
              <a:ext uri="{FF2B5EF4-FFF2-40B4-BE49-F238E27FC236}">
                <a16:creationId xmlns:a16="http://schemas.microsoft.com/office/drawing/2014/main" id="{6D764556-3BBC-43B7-AFA1-C6F1AC598AE1}"/>
              </a:ext>
            </a:extLst>
          </p:cNvPr>
          <p:cNvSpPr txBox="1"/>
          <p:nvPr/>
        </p:nvSpPr>
        <p:spPr>
          <a:xfrm>
            <a:off x="6769558" y="2075432"/>
            <a:ext cx="3479796" cy="3970318"/>
          </a:xfrm>
          <a:prstGeom prst="rect">
            <a:avLst/>
          </a:prstGeom>
          <a:noFill/>
          <a:ln>
            <a:solidFill>
              <a:schemeClr val="bg2">
                <a:lumMod val="90000"/>
              </a:schemeClr>
            </a:solidFill>
          </a:ln>
        </p:spPr>
        <p:txBody>
          <a:bodyPr wrap="square" rtlCol="0">
            <a:spAutoFit/>
          </a:bodyPr>
          <a:lstStyle/>
          <a:p>
            <a:r>
              <a:rPr lang="fr-FR" b="1" dirty="0">
                <a:solidFill>
                  <a:schemeClr val="bg2">
                    <a:lumMod val="50000"/>
                  </a:schemeClr>
                </a:solidFill>
              </a:rPr>
              <a:t>Day 2 – Morning :</a:t>
            </a:r>
          </a:p>
          <a:p>
            <a:endParaRPr lang="fr-FR" dirty="0"/>
          </a:p>
          <a:p>
            <a:r>
              <a:rPr lang="fr-FR" dirty="0"/>
              <a:t>10:00	 </a:t>
            </a:r>
            <a:r>
              <a:rPr lang="fr-FR" dirty="0" err="1"/>
              <a:t>Welcome</a:t>
            </a:r>
            <a:r>
              <a:rPr lang="fr-FR" dirty="0"/>
              <a:t>, coffee</a:t>
            </a:r>
          </a:p>
          <a:p>
            <a:endParaRPr lang="fr-FR" dirty="0"/>
          </a:p>
          <a:p>
            <a:r>
              <a:rPr lang="fr-FR" dirty="0"/>
              <a:t>10:30 	 Introduction</a:t>
            </a:r>
          </a:p>
          <a:p>
            <a:endParaRPr lang="fr-FR" dirty="0"/>
          </a:p>
          <a:p>
            <a:r>
              <a:rPr lang="fr-FR" dirty="0"/>
              <a:t>10:45	</a:t>
            </a:r>
            <a:r>
              <a:rPr lang="fr-FR" dirty="0" err="1"/>
              <a:t>Organisational</a:t>
            </a:r>
            <a:r>
              <a:rPr lang="fr-FR" dirty="0"/>
              <a:t> workshop</a:t>
            </a:r>
          </a:p>
          <a:p>
            <a:endParaRPr lang="fr-FR" dirty="0"/>
          </a:p>
          <a:p>
            <a:r>
              <a:rPr lang="fr-FR" dirty="0"/>
              <a:t>11:15	 Conclusion</a:t>
            </a:r>
          </a:p>
          <a:p>
            <a:endParaRPr lang="fr-FR" dirty="0"/>
          </a:p>
          <a:p>
            <a:r>
              <a:rPr lang="fr-FR" dirty="0"/>
              <a:t>11:25	 </a:t>
            </a:r>
            <a:r>
              <a:rPr lang="fr-FR" dirty="0" err="1"/>
              <a:t>Visit</a:t>
            </a:r>
            <a:r>
              <a:rPr lang="fr-FR" dirty="0"/>
              <a:t> of the hall</a:t>
            </a:r>
          </a:p>
          <a:p>
            <a:endParaRPr lang="fr-FR" dirty="0"/>
          </a:p>
          <a:p>
            <a:r>
              <a:rPr lang="fr-FR" dirty="0"/>
              <a:t>12:30 	 Lunch ? </a:t>
            </a:r>
          </a:p>
          <a:p>
            <a:endParaRPr lang="fr-FR" dirty="0"/>
          </a:p>
        </p:txBody>
      </p:sp>
    </p:spTree>
    <p:extLst>
      <p:ext uri="{BB962C8B-B14F-4D97-AF65-F5344CB8AC3E}">
        <p14:creationId xmlns:p14="http://schemas.microsoft.com/office/powerpoint/2010/main" val="498302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B12D1C4-CE4C-4368-B6AC-0657C590F5B3}"/>
              </a:ext>
            </a:extLst>
          </p:cNvPr>
          <p:cNvSpPr/>
          <p:nvPr/>
        </p:nvSpPr>
        <p:spPr>
          <a:xfrm>
            <a:off x="1053381" y="1"/>
            <a:ext cx="11138619" cy="69087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985DC695-21CD-4188-A30C-6668202BC9B1}"/>
              </a:ext>
            </a:extLst>
          </p:cNvPr>
          <p:cNvSpPr>
            <a:spLocks noGrp="1"/>
          </p:cNvSpPr>
          <p:nvPr>
            <p:ph type="ctrTitle"/>
          </p:nvPr>
        </p:nvSpPr>
        <p:spPr>
          <a:xfrm>
            <a:off x="2950266" y="145111"/>
            <a:ext cx="7638585" cy="481609"/>
          </a:xfrm>
          <a:ln>
            <a:solidFill>
              <a:schemeClr val="accent1"/>
            </a:solidFill>
          </a:ln>
        </p:spPr>
        <p:txBody>
          <a:bodyPr>
            <a:normAutofit/>
          </a:bodyPr>
          <a:lstStyle/>
          <a:p>
            <a:r>
              <a:rPr lang="fr-FR" sz="2800" b="1" dirty="0">
                <a:solidFill>
                  <a:schemeClr val="bg1"/>
                </a:solidFill>
                <a:latin typeface="Verdana" panose="020B0604030504040204" pitchFamily="34" charset="0"/>
                <a:ea typeface="Verdana" panose="020B0604030504040204" pitchFamily="34" charset="0"/>
                <a:cs typeface="Lucida Sans Unicode" panose="020B0602030504020204" pitchFamily="34" charset="0"/>
              </a:rPr>
              <a:t>CONTENT – SUGGESTION 2</a:t>
            </a:r>
          </a:p>
        </p:txBody>
      </p:sp>
      <p:sp>
        <p:nvSpPr>
          <p:cNvPr id="4" name="Rectangle 3">
            <a:extLst>
              <a:ext uri="{FF2B5EF4-FFF2-40B4-BE49-F238E27FC236}">
                <a16:creationId xmlns:a16="http://schemas.microsoft.com/office/drawing/2014/main" id="{D46D0A3E-4CAE-498A-A58A-F26E9F7E1C5C}"/>
              </a:ext>
            </a:extLst>
          </p:cNvPr>
          <p:cNvSpPr/>
          <p:nvPr/>
        </p:nvSpPr>
        <p:spPr>
          <a:xfrm>
            <a:off x="8111798" y="1808368"/>
            <a:ext cx="3479796" cy="609911"/>
          </a:xfrm>
          <a:prstGeom prst="rect">
            <a:avLst/>
          </a:prstGeom>
        </p:spPr>
        <p:txBody>
          <a:bodyPr wrap="square">
            <a:spAutoFit/>
          </a:bodyPr>
          <a:lstStyle/>
          <a:p>
            <a:pPr algn="ctr">
              <a:lnSpc>
                <a:spcPct val="200000"/>
              </a:lnSpc>
            </a:pPr>
            <a:endParaRPr lang="fr-FR" sz="2000" dirty="0">
              <a:solidFill>
                <a:schemeClr val="accent1"/>
              </a:solidFill>
              <a:latin typeface="Malgun Gothic" panose="020B0503020000020004" pitchFamily="34" charset="-127"/>
              <a:ea typeface="Malgun Gothic" panose="020B0503020000020004" pitchFamily="34" charset="-127"/>
              <a:cs typeface="Lucida Sans Unicode" panose="020B0602030504020204" pitchFamily="34" charset="0"/>
            </a:endParaRPr>
          </a:p>
        </p:txBody>
      </p:sp>
      <p:sp>
        <p:nvSpPr>
          <p:cNvPr id="10" name="Espace réservé de la date 9">
            <a:extLst>
              <a:ext uri="{FF2B5EF4-FFF2-40B4-BE49-F238E27FC236}">
                <a16:creationId xmlns:a16="http://schemas.microsoft.com/office/drawing/2014/main" id="{C9ABC7D4-7AAF-47E8-8DBF-D499833345B1}"/>
              </a:ext>
            </a:extLst>
          </p:cNvPr>
          <p:cNvSpPr>
            <a:spLocks noGrp="1"/>
          </p:cNvSpPr>
          <p:nvPr>
            <p:ph type="dt" sz="half" idx="10"/>
          </p:nvPr>
        </p:nvSpPr>
        <p:spPr>
          <a:xfrm>
            <a:off x="400629" y="6492875"/>
            <a:ext cx="2743200" cy="365125"/>
          </a:xfrm>
        </p:spPr>
        <p:txBody>
          <a:bodyPr/>
          <a:lstStyle/>
          <a:p>
            <a:r>
              <a:rPr lang="fr-FR" dirty="0">
                <a:solidFill>
                  <a:schemeClr val="tx1"/>
                </a:solidFill>
              </a:rPr>
              <a:t>22/02/2023</a:t>
            </a:r>
          </a:p>
        </p:txBody>
      </p:sp>
      <p:sp>
        <p:nvSpPr>
          <p:cNvPr id="18" name="Espace réservé du pied de page 17">
            <a:extLst>
              <a:ext uri="{FF2B5EF4-FFF2-40B4-BE49-F238E27FC236}">
                <a16:creationId xmlns:a16="http://schemas.microsoft.com/office/drawing/2014/main" id="{38934A79-483D-4E9C-AC4B-FB5CAD1B64D9}"/>
              </a:ext>
            </a:extLst>
          </p:cNvPr>
          <p:cNvSpPr>
            <a:spLocks noGrp="1"/>
          </p:cNvSpPr>
          <p:nvPr>
            <p:ph type="ftr" sz="quarter" idx="11"/>
          </p:nvPr>
        </p:nvSpPr>
        <p:spPr>
          <a:xfrm>
            <a:off x="3442855" y="6492874"/>
            <a:ext cx="5306289" cy="365125"/>
          </a:xfrm>
        </p:spPr>
        <p:txBody>
          <a:bodyPr/>
          <a:lstStyle/>
          <a:p>
            <a:r>
              <a:rPr lang="fr-FR" dirty="0">
                <a:solidFill>
                  <a:schemeClr val="tx1"/>
                </a:solidFill>
              </a:rPr>
              <a:t>KM3NeT-INFRADEV2-Preparatory meeting for the Kick-Off – </a:t>
            </a:r>
            <a:r>
              <a:rPr lang="fr-FR" dirty="0" err="1">
                <a:solidFill>
                  <a:schemeClr val="tx1"/>
                </a:solidFill>
              </a:rPr>
              <a:t>Coyle</a:t>
            </a:r>
            <a:r>
              <a:rPr lang="fr-FR" dirty="0">
                <a:solidFill>
                  <a:schemeClr val="tx1"/>
                </a:solidFill>
              </a:rPr>
              <a:t> &amp; Ciarlet</a:t>
            </a:r>
          </a:p>
        </p:txBody>
      </p:sp>
      <p:sp>
        <p:nvSpPr>
          <p:cNvPr id="19" name="Espace réservé du numéro de diapositive 18">
            <a:extLst>
              <a:ext uri="{FF2B5EF4-FFF2-40B4-BE49-F238E27FC236}">
                <a16:creationId xmlns:a16="http://schemas.microsoft.com/office/drawing/2014/main" id="{00593F1F-0507-4B55-80A2-6E09C1BE6E35}"/>
              </a:ext>
            </a:extLst>
          </p:cNvPr>
          <p:cNvSpPr>
            <a:spLocks noGrp="1"/>
          </p:cNvSpPr>
          <p:nvPr>
            <p:ph type="sldNum" sz="quarter" idx="12"/>
          </p:nvPr>
        </p:nvSpPr>
        <p:spPr>
          <a:xfrm>
            <a:off x="9048171" y="6492875"/>
            <a:ext cx="2743200" cy="365125"/>
          </a:xfrm>
        </p:spPr>
        <p:txBody>
          <a:bodyPr/>
          <a:lstStyle/>
          <a:p>
            <a:fld id="{C99FA903-C54F-411A-976B-3CE528B42AEF}" type="slidenum">
              <a:rPr lang="fr-FR" smtClean="0">
                <a:solidFill>
                  <a:schemeClr val="tx1"/>
                </a:solidFill>
              </a:rPr>
              <a:t>8</a:t>
            </a:fld>
            <a:endParaRPr lang="fr-FR" dirty="0">
              <a:solidFill>
                <a:schemeClr val="tx1"/>
              </a:solidFill>
            </a:endParaRPr>
          </a:p>
        </p:txBody>
      </p:sp>
      <p:pic>
        <p:nvPicPr>
          <p:cNvPr id="11" name="Image 10">
            <a:extLst>
              <a:ext uri="{FF2B5EF4-FFF2-40B4-BE49-F238E27FC236}">
                <a16:creationId xmlns:a16="http://schemas.microsoft.com/office/drawing/2014/main" id="{CB386DDE-75C8-4FA8-8E4B-956D513F7644}"/>
              </a:ext>
            </a:extLst>
          </p:cNvPr>
          <p:cNvPicPr>
            <a:picLocks noChangeAspect="1"/>
          </p:cNvPicPr>
          <p:nvPr/>
        </p:nvPicPr>
        <p:blipFill>
          <a:blip r:embed="rId2"/>
          <a:stretch>
            <a:fillRect/>
          </a:stretch>
        </p:blipFill>
        <p:spPr>
          <a:xfrm>
            <a:off x="78896" y="0"/>
            <a:ext cx="838200" cy="771832"/>
          </a:xfrm>
          <a:prstGeom prst="rect">
            <a:avLst/>
          </a:prstGeom>
        </p:spPr>
      </p:pic>
      <p:graphicFrame>
        <p:nvGraphicFramePr>
          <p:cNvPr id="3" name="Tableau 2">
            <a:extLst>
              <a:ext uri="{FF2B5EF4-FFF2-40B4-BE49-F238E27FC236}">
                <a16:creationId xmlns:a16="http://schemas.microsoft.com/office/drawing/2014/main" id="{8680E321-DB93-4C18-AC2B-2A93E505E41B}"/>
              </a:ext>
            </a:extLst>
          </p:cNvPr>
          <p:cNvGraphicFramePr>
            <a:graphicFrameLocks noGrp="1"/>
          </p:cNvGraphicFramePr>
          <p:nvPr>
            <p:extLst>
              <p:ext uri="{D42A27DB-BD31-4B8C-83A1-F6EECF244321}">
                <p14:modId xmlns:p14="http://schemas.microsoft.com/office/powerpoint/2010/main" val="479226121"/>
              </p:ext>
            </p:extLst>
          </p:nvPr>
        </p:nvGraphicFramePr>
        <p:xfrm>
          <a:off x="2128473" y="1180560"/>
          <a:ext cx="9005223" cy="5138878"/>
        </p:xfrm>
        <a:graphic>
          <a:graphicData uri="http://schemas.openxmlformats.org/drawingml/2006/table">
            <a:tbl>
              <a:tblPr firstRow="1" bandRow="1">
                <a:tableStyleId>{F5AB1C69-6EDB-4FF4-983F-18BD219EF322}</a:tableStyleId>
              </a:tblPr>
              <a:tblGrid>
                <a:gridCol w="3056255">
                  <a:extLst>
                    <a:ext uri="{9D8B030D-6E8A-4147-A177-3AD203B41FA5}">
                      <a16:colId xmlns:a16="http://schemas.microsoft.com/office/drawing/2014/main" val="171539472"/>
                    </a:ext>
                  </a:extLst>
                </a:gridCol>
                <a:gridCol w="3039465">
                  <a:extLst>
                    <a:ext uri="{9D8B030D-6E8A-4147-A177-3AD203B41FA5}">
                      <a16:colId xmlns:a16="http://schemas.microsoft.com/office/drawing/2014/main" val="2284760125"/>
                    </a:ext>
                  </a:extLst>
                </a:gridCol>
                <a:gridCol w="2909503">
                  <a:extLst>
                    <a:ext uri="{9D8B030D-6E8A-4147-A177-3AD203B41FA5}">
                      <a16:colId xmlns:a16="http://schemas.microsoft.com/office/drawing/2014/main" val="3716942516"/>
                    </a:ext>
                  </a:extLst>
                </a:gridCol>
              </a:tblGrid>
              <a:tr h="484910">
                <a:tc>
                  <a:txBody>
                    <a:bodyPr/>
                    <a:lstStyle/>
                    <a:p>
                      <a:pPr algn="ctr"/>
                      <a:r>
                        <a:rPr lang="fr-FR" dirty="0" err="1"/>
                        <a:t>Subject</a:t>
                      </a:r>
                      <a:endParaRPr lang="fr-FR" dirty="0"/>
                    </a:p>
                  </a:txBody>
                  <a:tcPr/>
                </a:tc>
                <a:tc>
                  <a:txBody>
                    <a:bodyPr/>
                    <a:lstStyle/>
                    <a:p>
                      <a:pPr algn="ctr"/>
                      <a:r>
                        <a:rPr lang="fr-FR" dirty="0" err="1"/>
                        <a:t>Orator</a:t>
                      </a:r>
                      <a:endParaRPr lang="fr-FR" dirty="0"/>
                    </a:p>
                  </a:txBody>
                  <a:tcPr/>
                </a:tc>
                <a:tc>
                  <a:txBody>
                    <a:bodyPr/>
                    <a:lstStyle/>
                    <a:p>
                      <a:pPr algn="ctr"/>
                      <a:r>
                        <a:rPr lang="fr-FR" dirty="0"/>
                        <a:t>Duration</a:t>
                      </a:r>
                    </a:p>
                  </a:txBody>
                  <a:tcPr/>
                </a:tc>
                <a:extLst>
                  <a:ext uri="{0D108BD9-81ED-4DB2-BD59-A6C34878D82A}">
                    <a16:rowId xmlns:a16="http://schemas.microsoft.com/office/drawing/2014/main" val="583298885"/>
                  </a:ext>
                </a:extLst>
              </a:tr>
              <a:tr h="738909">
                <a:tc>
                  <a:txBody>
                    <a:bodyPr/>
                    <a:lstStyle/>
                    <a:p>
                      <a:r>
                        <a:rPr lang="fr-FR" dirty="0"/>
                        <a:t>Introduction </a:t>
                      </a:r>
                    </a:p>
                    <a:p>
                      <a:pPr marL="285750" indent="-285750">
                        <a:buFontTx/>
                        <a:buChar char="-"/>
                      </a:pPr>
                      <a:r>
                        <a:rPr lang="fr-FR" dirty="0" err="1"/>
                        <a:t>Opening</a:t>
                      </a:r>
                      <a:endParaRPr lang="fr-FR" dirty="0"/>
                    </a:p>
                    <a:p>
                      <a:pPr marL="285750" indent="-285750">
                        <a:buFontTx/>
                        <a:buChar char="-"/>
                      </a:pPr>
                      <a:r>
                        <a:rPr lang="fr-FR" dirty="0"/>
                        <a:t>Project </a:t>
                      </a:r>
                      <a:r>
                        <a:rPr lang="fr-FR" dirty="0" err="1"/>
                        <a:t>Officer</a:t>
                      </a:r>
                      <a:r>
                        <a:rPr lang="fr-FR" dirty="0"/>
                        <a:t> intervention</a:t>
                      </a:r>
                    </a:p>
                    <a:p>
                      <a:pPr marL="285750" indent="-285750">
                        <a:buFontTx/>
                        <a:buChar char="-"/>
                      </a:pPr>
                      <a:r>
                        <a:rPr lang="fr-FR" dirty="0"/>
                        <a:t>EPM / </a:t>
                      </a:r>
                      <a:r>
                        <a:rPr lang="fr-FR" dirty="0" err="1"/>
                        <a:t>presentation</a:t>
                      </a:r>
                      <a:r>
                        <a:rPr lang="fr-FR" dirty="0"/>
                        <a:t> of WP1</a:t>
                      </a:r>
                    </a:p>
                    <a:p>
                      <a:r>
                        <a:rPr lang="fr-FR" dirty="0"/>
                        <a:t>Questions</a:t>
                      </a:r>
                    </a:p>
                  </a:txBody>
                  <a:tcPr/>
                </a:tc>
                <a:tc>
                  <a:txBody>
                    <a:bodyPr/>
                    <a:lstStyle/>
                    <a:p>
                      <a:endParaRPr lang="fr-FR" dirty="0"/>
                    </a:p>
                    <a:p>
                      <a:r>
                        <a:rPr lang="fr-FR" dirty="0" err="1"/>
                        <a:t>Paschal</a:t>
                      </a:r>
                      <a:r>
                        <a:rPr lang="fr-FR" dirty="0"/>
                        <a:t> </a:t>
                      </a:r>
                      <a:r>
                        <a:rPr lang="fr-FR" dirty="0" err="1"/>
                        <a:t>Coyle</a:t>
                      </a:r>
                      <a:endParaRPr lang="fr-FR" dirty="0"/>
                    </a:p>
                    <a:p>
                      <a:endParaRPr lang="fr-FR" dirty="0"/>
                    </a:p>
                    <a:p>
                      <a:r>
                        <a:rPr lang="fr-FR" dirty="0"/>
                        <a:t>Victoria Ciarlet Thaon</a:t>
                      </a:r>
                    </a:p>
                  </a:txBody>
                  <a:tcPr/>
                </a:tc>
                <a:tc>
                  <a:txBody>
                    <a:bodyPr/>
                    <a:lstStyle/>
                    <a:p>
                      <a:endParaRPr lang="fr-FR" dirty="0"/>
                    </a:p>
                    <a:p>
                      <a:r>
                        <a:rPr lang="fr-FR" dirty="0"/>
                        <a:t>20-30min ? </a:t>
                      </a:r>
                    </a:p>
                    <a:p>
                      <a:r>
                        <a:rPr lang="fr-FR" dirty="0"/>
                        <a:t>20min</a:t>
                      </a:r>
                    </a:p>
                    <a:p>
                      <a:r>
                        <a:rPr lang="fr-FR" dirty="0"/>
                        <a:t>10-15min</a:t>
                      </a:r>
                    </a:p>
                    <a:p>
                      <a:r>
                        <a:rPr lang="fr-FR" dirty="0"/>
                        <a:t>20min</a:t>
                      </a:r>
                    </a:p>
                  </a:txBody>
                  <a:tcPr/>
                </a:tc>
                <a:extLst>
                  <a:ext uri="{0D108BD9-81ED-4DB2-BD59-A6C34878D82A}">
                    <a16:rowId xmlns:a16="http://schemas.microsoft.com/office/drawing/2014/main" val="3157210692"/>
                  </a:ext>
                </a:extLst>
              </a:tr>
              <a:tr h="609772">
                <a:tc>
                  <a:txBody>
                    <a:bodyPr/>
                    <a:lstStyle/>
                    <a:p>
                      <a:r>
                        <a:rPr lang="fr-FR" dirty="0"/>
                        <a:t>WP2 </a:t>
                      </a:r>
                      <a:r>
                        <a:rPr lang="fr-FR" dirty="0" err="1"/>
                        <a:t>Presentation</a:t>
                      </a:r>
                      <a:endParaRPr lang="fr-FR" dirty="0"/>
                    </a:p>
                  </a:txBody>
                  <a:tcPr/>
                </a:tc>
                <a:tc>
                  <a:txBody>
                    <a:bodyPr/>
                    <a:lstStyle/>
                    <a:p>
                      <a:endParaRPr lang="fr-FR" dirty="0"/>
                    </a:p>
                  </a:txBody>
                  <a:tcPr/>
                </a:tc>
                <a:tc>
                  <a:txBody>
                    <a:bodyPr/>
                    <a:lstStyle/>
                    <a:p>
                      <a:r>
                        <a:rPr lang="fr-FR" dirty="0"/>
                        <a:t>15min (+5min questions)</a:t>
                      </a:r>
                    </a:p>
                  </a:txBody>
                  <a:tcPr/>
                </a:tc>
                <a:extLst>
                  <a:ext uri="{0D108BD9-81ED-4DB2-BD59-A6C34878D82A}">
                    <a16:rowId xmlns:a16="http://schemas.microsoft.com/office/drawing/2014/main" val="1020034142"/>
                  </a:ext>
                </a:extLst>
              </a:tr>
              <a:tr h="645459">
                <a:tc>
                  <a:txBody>
                    <a:bodyPr/>
                    <a:lstStyle/>
                    <a:p>
                      <a:r>
                        <a:rPr lang="fr-FR" dirty="0"/>
                        <a:t>WP3 </a:t>
                      </a:r>
                      <a:r>
                        <a:rPr lang="fr-FR" dirty="0" err="1"/>
                        <a:t>Presentation</a:t>
                      </a:r>
                      <a:endParaRPr lang="fr-FR" dirty="0"/>
                    </a:p>
                  </a:txBody>
                  <a:tcPr/>
                </a:tc>
                <a:tc>
                  <a:txBody>
                    <a:bodyPr/>
                    <a:lstStyle/>
                    <a:p>
                      <a:endParaRPr lang="fr-FR" dirty="0"/>
                    </a:p>
                  </a:txBody>
                  <a:tcPr/>
                </a:tc>
                <a:tc>
                  <a:txBody>
                    <a:bodyPr/>
                    <a:lstStyle/>
                    <a:p>
                      <a:r>
                        <a:rPr lang="fr-FR" dirty="0"/>
                        <a:t>15min (+5min questions)</a:t>
                      </a:r>
                    </a:p>
                  </a:txBody>
                  <a:tcPr/>
                </a:tc>
                <a:extLst>
                  <a:ext uri="{0D108BD9-81ED-4DB2-BD59-A6C34878D82A}">
                    <a16:rowId xmlns:a16="http://schemas.microsoft.com/office/drawing/2014/main" val="2802260357"/>
                  </a:ext>
                </a:extLst>
              </a:tr>
              <a:tr h="618565">
                <a:tc>
                  <a:txBody>
                    <a:bodyPr/>
                    <a:lstStyle/>
                    <a:p>
                      <a:r>
                        <a:rPr lang="fr-FR" dirty="0"/>
                        <a:t>WP4 </a:t>
                      </a:r>
                      <a:r>
                        <a:rPr lang="fr-FR" dirty="0" err="1"/>
                        <a:t>Presentation</a:t>
                      </a:r>
                      <a:endParaRPr lang="fr-FR" dirty="0"/>
                    </a:p>
                  </a:txBody>
                  <a:tcPr/>
                </a:tc>
                <a:tc>
                  <a:txBody>
                    <a:bodyPr/>
                    <a:lstStyle/>
                    <a:p>
                      <a:endParaRPr lang="fr-F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15min (+5min questions)</a:t>
                      </a:r>
                    </a:p>
                  </a:txBody>
                  <a:tcPr/>
                </a:tc>
                <a:extLst>
                  <a:ext uri="{0D108BD9-81ED-4DB2-BD59-A6C34878D82A}">
                    <a16:rowId xmlns:a16="http://schemas.microsoft.com/office/drawing/2014/main" val="2627457890"/>
                  </a:ext>
                </a:extLst>
              </a:tr>
              <a:tr h="578223">
                <a:tc>
                  <a:txBody>
                    <a:bodyPr/>
                    <a:lstStyle/>
                    <a:p>
                      <a:r>
                        <a:rPr lang="fr-FR" dirty="0"/>
                        <a:t>WP5 </a:t>
                      </a:r>
                      <a:r>
                        <a:rPr lang="fr-FR" dirty="0" err="1"/>
                        <a:t>Presentation</a:t>
                      </a:r>
                      <a:endParaRPr lang="fr-FR" dirty="0"/>
                    </a:p>
                  </a:txBody>
                  <a:tcPr/>
                </a:tc>
                <a:tc>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15min (+5min questions)</a:t>
                      </a:r>
                    </a:p>
                  </a:txBody>
                  <a:tcPr/>
                </a:tc>
                <a:extLst>
                  <a:ext uri="{0D108BD9-81ED-4DB2-BD59-A6C34878D82A}">
                    <a16:rowId xmlns:a16="http://schemas.microsoft.com/office/drawing/2014/main" val="535426009"/>
                  </a:ext>
                </a:extLst>
              </a:tr>
              <a:tr h="7389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Organisational</a:t>
                      </a:r>
                      <a:r>
                        <a:rPr lang="fr-FR" dirty="0"/>
                        <a:t> workshop</a:t>
                      </a:r>
                    </a:p>
                    <a:p>
                      <a:endParaRPr lang="fr-FR" dirty="0"/>
                    </a:p>
                  </a:txBody>
                  <a:tcPr/>
                </a:tc>
                <a:tc>
                  <a:txBody>
                    <a:bodyPr/>
                    <a:lstStyle/>
                    <a:p>
                      <a:r>
                        <a:rPr lang="fr-FR" dirty="0"/>
                        <a:t>Victoria Ciarlet Thaon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1h30</a:t>
                      </a:r>
                    </a:p>
                  </a:txBody>
                  <a:tcPr/>
                </a:tc>
                <a:extLst>
                  <a:ext uri="{0D108BD9-81ED-4DB2-BD59-A6C34878D82A}">
                    <a16:rowId xmlns:a16="http://schemas.microsoft.com/office/drawing/2014/main" val="244032100"/>
                  </a:ext>
                </a:extLst>
              </a:tr>
            </a:tbl>
          </a:graphicData>
        </a:graphic>
      </p:graphicFrame>
    </p:spTree>
    <p:extLst>
      <p:ext uri="{BB962C8B-B14F-4D97-AF65-F5344CB8AC3E}">
        <p14:creationId xmlns:p14="http://schemas.microsoft.com/office/powerpoint/2010/main" val="1232256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B12D1C4-CE4C-4368-B6AC-0657C590F5B3}"/>
              </a:ext>
            </a:extLst>
          </p:cNvPr>
          <p:cNvSpPr/>
          <p:nvPr/>
        </p:nvSpPr>
        <p:spPr>
          <a:xfrm>
            <a:off x="1053381" y="1"/>
            <a:ext cx="11138619" cy="69087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985DC695-21CD-4188-A30C-6668202BC9B1}"/>
              </a:ext>
            </a:extLst>
          </p:cNvPr>
          <p:cNvSpPr>
            <a:spLocks noGrp="1"/>
          </p:cNvSpPr>
          <p:nvPr>
            <p:ph type="ctrTitle"/>
          </p:nvPr>
        </p:nvSpPr>
        <p:spPr>
          <a:xfrm>
            <a:off x="2950266" y="145111"/>
            <a:ext cx="7638585" cy="481609"/>
          </a:xfrm>
          <a:ln>
            <a:solidFill>
              <a:schemeClr val="accent1"/>
            </a:solidFill>
          </a:ln>
        </p:spPr>
        <p:txBody>
          <a:bodyPr>
            <a:normAutofit/>
          </a:bodyPr>
          <a:lstStyle/>
          <a:p>
            <a:r>
              <a:rPr lang="fr-FR" sz="2800" b="1" dirty="0">
                <a:solidFill>
                  <a:schemeClr val="bg1"/>
                </a:solidFill>
                <a:latin typeface="Verdana" panose="020B0604030504040204" pitchFamily="34" charset="0"/>
                <a:ea typeface="Verdana" panose="020B0604030504040204" pitchFamily="34" charset="0"/>
                <a:cs typeface="Lucida Sans Unicode" panose="020B0602030504020204" pitchFamily="34" charset="0"/>
              </a:rPr>
              <a:t>KICK-OFF AGENDA - SUGGESTION</a:t>
            </a:r>
          </a:p>
        </p:txBody>
      </p:sp>
      <p:sp>
        <p:nvSpPr>
          <p:cNvPr id="4" name="Rectangle 3">
            <a:extLst>
              <a:ext uri="{FF2B5EF4-FFF2-40B4-BE49-F238E27FC236}">
                <a16:creationId xmlns:a16="http://schemas.microsoft.com/office/drawing/2014/main" id="{D46D0A3E-4CAE-498A-A58A-F26E9F7E1C5C}"/>
              </a:ext>
            </a:extLst>
          </p:cNvPr>
          <p:cNvSpPr/>
          <p:nvPr/>
        </p:nvSpPr>
        <p:spPr>
          <a:xfrm>
            <a:off x="8111798" y="1808368"/>
            <a:ext cx="3479796" cy="609911"/>
          </a:xfrm>
          <a:prstGeom prst="rect">
            <a:avLst/>
          </a:prstGeom>
        </p:spPr>
        <p:txBody>
          <a:bodyPr wrap="square">
            <a:spAutoFit/>
          </a:bodyPr>
          <a:lstStyle/>
          <a:p>
            <a:pPr algn="ctr">
              <a:lnSpc>
                <a:spcPct val="200000"/>
              </a:lnSpc>
            </a:pPr>
            <a:endParaRPr lang="fr-FR" sz="2000" dirty="0">
              <a:solidFill>
                <a:schemeClr val="accent1"/>
              </a:solidFill>
              <a:latin typeface="Malgun Gothic" panose="020B0503020000020004" pitchFamily="34" charset="-127"/>
              <a:ea typeface="Malgun Gothic" panose="020B0503020000020004" pitchFamily="34" charset="-127"/>
              <a:cs typeface="Lucida Sans Unicode" panose="020B0602030504020204" pitchFamily="34" charset="0"/>
            </a:endParaRPr>
          </a:p>
        </p:txBody>
      </p:sp>
      <p:sp>
        <p:nvSpPr>
          <p:cNvPr id="10" name="Espace réservé de la date 9">
            <a:extLst>
              <a:ext uri="{FF2B5EF4-FFF2-40B4-BE49-F238E27FC236}">
                <a16:creationId xmlns:a16="http://schemas.microsoft.com/office/drawing/2014/main" id="{C9ABC7D4-7AAF-47E8-8DBF-D499833345B1}"/>
              </a:ext>
            </a:extLst>
          </p:cNvPr>
          <p:cNvSpPr>
            <a:spLocks noGrp="1"/>
          </p:cNvSpPr>
          <p:nvPr>
            <p:ph type="dt" sz="half" idx="10"/>
          </p:nvPr>
        </p:nvSpPr>
        <p:spPr>
          <a:xfrm>
            <a:off x="400629" y="6492875"/>
            <a:ext cx="2743200" cy="365125"/>
          </a:xfrm>
        </p:spPr>
        <p:txBody>
          <a:bodyPr/>
          <a:lstStyle/>
          <a:p>
            <a:r>
              <a:rPr lang="fr-FR" dirty="0">
                <a:solidFill>
                  <a:schemeClr val="tx1"/>
                </a:solidFill>
              </a:rPr>
              <a:t>22/02/2023</a:t>
            </a:r>
          </a:p>
        </p:txBody>
      </p:sp>
      <p:sp>
        <p:nvSpPr>
          <p:cNvPr id="18" name="Espace réservé du pied de page 17">
            <a:extLst>
              <a:ext uri="{FF2B5EF4-FFF2-40B4-BE49-F238E27FC236}">
                <a16:creationId xmlns:a16="http://schemas.microsoft.com/office/drawing/2014/main" id="{38934A79-483D-4E9C-AC4B-FB5CAD1B64D9}"/>
              </a:ext>
            </a:extLst>
          </p:cNvPr>
          <p:cNvSpPr>
            <a:spLocks noGrp="1"/>
          </p:cNvSpPr>
          <p:nvPr>
            <p:ph type="ftr" sz="quarter" idx="11"/>
          </p:nvPr>
        </p:nvSpPr>
        <p:spPr>
          <a:xfrm>
            <a:off x="3574857" y="6492874"/>
            <a:ext cx="5042286" cy="365125"/>
          </a:xfrm>
        </p:spPr>
        <p:txBody>
          <a:bodyPr/>
          <a:lstStyle/>
          <a:p>
            <a:r>
              <a:rPr lang="fr-FR" dirty="0">
                <a:solidFill>
                  <a:schemeClr val="tx1"/>
                </a:solidFill>
              </a:rPr>
              <a:t>KM3NeT-INFRADEV2-Preparatory meeting for the Kick-Off – </a:t>
            </a:r>
            <a:r>
              <a:rPr lang="fr-FR" dirty="0" err="1">
                <a:solidFill>
                  <a:schemeClr val="tx1"/>
                </a:solidFill>
              </a:rPr>
              <a:t>Coyle</a:t>
            </a:r>
            <a:r>
              <a:rPr lang="fr-FR" dirty="0">
                <a:solidFill>
                  <a:schemeClr val="tx1"/>
                </a:solidFill>
              </a:rPr>
              <a:t> &amp; Ciarlet</a:t>
            </a:r>
          </a:p>
        </p:txBody>
      </p:sp>
      <p:sp>
        <p:nvSpPr>
          <p:cNvPr id="19" name="Espace réservé du numéro de diapositive 18">
            <a:extLst>
              <a:ext uri="{FF2B5EF4-FFF2-40B4-BE49-F238E27FC236}">
                <a16:creationId xmlns:a16="http://schemas.microsoft.com/office/drawing/2014/main" id="{00593F1F-0507-4B55-80A2-6E09C1BE6E35}"/>
              </a:ext>
            </a:extLst>
          </p:cNvPr>
          <p:cNvSpPr>
            <a:spLocks noGrp="1"/>
          </p:cNvSpPr>
          <p:nvPr>
            <p:ph type="sldNum" sz="quarter" idx="12"/>
          </p:nvPr>
        </p:nvSpPr>
        <p:spPr>
          <a:xfrm>
            <a:off x="9048171" y="6492875"/>
            <a:ext cx="2743200" cy="365125"/>
          </a:xfrm>
        </p:spPr>
        <p:txBody>
          <a:bodyPr/>
          <a:lstStyle/>
          <a:p>
            <a:fld id="{C99FA903-C54F-411A-976B-3CE528B42AEF}" type="slidenum">
              <a:rPr lang="fr-FR" smtClean="0">
                <a:solidFill>
                  <a:schemeClr val="tx1"/>
                </a:solidFill>
              </a:rPr>
              <a:t>9</a:t>
            </a:fld>
            <a:endParaRPr lang="fr-FR" dirty="0">
              <a:solidFill>
                <a:schemeClr val="tx1"/>
              </a:solidFill>
            </a:endParaRPr>
          </a:p>
        </p:txBody>
      </p:sp>
      <p:pic>
        <p:nvPicPr>
          <p:cNvPr id="11" name="Image 10">
            <a:extLst>
              <a:ext uri="{FF2B5EF4-FFF2-40B4-BE49-F238E27FC236}">
                <a16:creationId xmlns:a16="http://schemas.microsoft.com/office/drawing/2014/main" id="{CB386DDE-75C8-4FA8-8E4B-956D513F7644}"/>
              </a:ext>
            </a:extLst>
          </p:cNvPr>
          <p:cNvPicPr>
            <a:picLocks noChangeAspect="1"/>
          </p:cNvPicPr>
          <p:nvPr/>
        </p:nvPicPr>
        <p:blipFill>
          <a:blip r:embed="rId2"/>
          <a:stretch>
            <a:fillRect/>
          </a:stretch>
        </p:blipFill>
        <p:spPr>
          <a:xfrm>
            <a:off x="78896" y="0"/>
            <a:ext cx="838200" cy="771832"/>
          </a:xfrm>
          <a:prstGeom prst="rect">
            <a:avLst/>
          </a:prstGeom>
        </p:spPr>
      </p:pic>
      <p:sp>
        <p:nvSpPr>
          <p:cNvPr id="9" name="ZoneTexte 8">
            <a:extLst>
              <a:ext uri="{FF2B5EF4-FFF2-40B4-BE49-F238E27FC236}">
                <a16:creationId xmlns:a16="http://schemas.microsoft.com/office/drawing/2014/main" id="{2E4C04F8-69CE-42AD-AB7E-E6FB1FF944DE}"/>
              </a:ext>
            </a:extLst>
          </p:cNvPr>
          <p:cNvSpPr txBox="1"/>
          <p:nvPr/>
        </p:nvSpPr>
        <p:spPr>
          <a:xfrm>
            <a:off x="1370079" y="1385583"/>
            <a:ext cx="2204777" cy="369332"/>
          </a:xfrm>
          <a:prstGeom prst="rect">
            <a:avLst/>
          </a:prstGeom>
          <a:noFill/>
        </p:spPr>
        <p:txBody>
          <a:bodyPr wrap="square" rtlCol="0">
            <a:spAutoFit/>
          </a:bodyPr>
          <a:lstStyle/>
          <a:p>
            <a:r>
              <a:rPr lang="fr-FR" b="1" dirty="0">
                <a:solidFill>
                  <a:schemeClr val="accent1"/>
                </a:solidFill>
              </a:rPr>
              <a:t>On zoom:</a:t>
            </a:r>
            <a:endParaRPr lang="fr-FR" dirty="0"/>
          </a:p>
        </p:txBody>
      </p:sp>
      <p:sp>
        <p:nvSpPr>
          <p:cNvPr id="5" name="ZoneTexte 4">
            <a:extLst>
              <a:ext uri="{FF2B5EF4-FFF2-40B4-BE49-F238E27FC236}">
                <a16:creationId xmlns:a16="http://schemas.microsoft.com/office/drawing/2014/main" id="{D8B23813-7355-48F9-94EE-89F7BA3553D4}"/>
              </a:ext>
            </a:extLst>
          </p:cNvPr>
          <p:cNvSpPr txBox="1"/>
          <p:nvPr/>
        </p:nvSpPr>
        <p:spPr>
          <a:xfrm>
            <a:off x="2616204" y="2075432"/>
            <a:ext cx="3479796" cy="3416320"/>
          </a:xfrm>
          <a:prstGeom prst="rect">
            <a:avLst/>
          </a:prstGeom>
          <a:noFill/>
          <a:ln>
            <a:solidFill>
              <a:schemeClr val="bg2">
                <a:lumMod val="90000"/>
              </a:schemeClr>
            </a:solidFill>
          </a:ln>
        </p:spPr>
        <p:txBody>
          <a:bodyPr wrap="square" rtlCol="0">
            <a:spAutoFit/>
          </a:bodyPr>
          <a:lstStyle/>
          <a:p>
            <a:r>
              <a:rPr lang="fr-FR" b="1" dirty="0">
                <a:solidFill>
                  <a:schemeClr val="bg2">
                    <a:lumMod val="50000"/>
                  </a:schemeClr>
                </a:solidFill>
              </a:rPr>
              <a:t>Day 1 – </a:t>
            </a:r>
            <a:r>
              <a:rPr lang="fr-FR" b="1" dirty="0" err="1">
                <a:solidFill>
                  <a:schemeClr val="bg2">
                    <a:lumMod val="50000"/>
                  </a:schemeClr>
                </a:solidFill>
              </a:rPr>
              <a:t>Afternoon</a:t>
            </a:r>
            <a:r>
              <a:rPr lang="fr-FR" b="1" dirty="0">
                <a:solidFill>
                  <a:schemeClr val="bg2">
                    <a:lumMod val="50000"/>
                  </a:schemeClr>
                </a:solidFill>
              </a:rPr>
              <a:t> :</a:t>
            </a:r>
          </a:p>
          <a:p>
            <a:endParaRPr lang="fr-FR" dirty="0"/>
          </a:p>
          <a:p>
            <a:r>
              <a:rPr lang="fr-FR" dirty="0"/>
              <a:t>14:00	 </a:t>
            </a:r>
            <a:r>
              <a:rPr lang="fr-FR" dirty="0" err="1"/>
              <a:t>Opening</a:t>
            </a:r>
            <a:r>
              <a:rPr lang="fr-FR" dirty="0"/>
              <a:t>/Introduction</a:t>
            </a:r>
          </a:p>
          <a:p>
            <a:endParaRPr lang="fr-FR" dirty="0"/>
          </a:p>
          <a:p>
            <a:r>
              <a:rPr lang="fr-FR" dirty="0"/>
              <a:t>15:30 	 Break</a:t>
            </a:r>
          </a:p>
          <a:p>
            <a:endParaRPr lang="fr-FR" dirty="0"/>
          </a:p>
          <a:p>
            <a:r>
              <a:rPr lang="fr-FR" dirty="0"/>
              <a:t>16:00	 WP </a:t>
            </a:r>
            <a:r>
              <a:rPr lang="fr-FR" dirty="0" err="1"/>
              <a:t>presentations</a:t>
            </a:r>
            <a:endParaRPr lang="fr-FR" dirty="0"/>
          </a:p>
          <a:p>
            <a:endParaRPr lang="fr-FR" dirty="0"/>
          </a:p>
          <a:p>
            <a:r>
              <a:rPr lang="fr-FR" dirty="0"/>
              <a:t>17:30 	 Conclusion</a:t>
            </a:r>
          </a:p>
          <a:p>
            <a:endParaRPr lang="fr-FR" dirty="0"/>
          </a:p>
          <a:p>
            <a:r>
              <a:rPr lang="fr-FR" dirty="0"/>
              <a:t>17:45	  End </a:t>
            </a:r>
          </a:p>
          <a:p>
            <a:endParaRPr lang="fr-FR" dirty="0"/>
          </a:p>
        </p:txBody>
      </p:sp>
      <p:sp>
        <p:nvSpPr>
          <p:cNvPr id="12" name="ZoneTexte 11">
            <a:extLst>
              <a:ext uri="{FF2B5EF4-FFF2-40B4-BE49-F238E27FC236}">
                <a16:creationId xmlns:a16="http://schemas.microsoft.com/office/drawing/2014/main" id="{6D764556-3BBC-43B7-AFA1-C6F1AC598AE1}"/>
              </a:ext>
            </a:extLst>
          </p:cNvPr>
          <p:cNvSpPr txBox="1"/>
          <p:nvPr/>
        </p:nvSpPr>
        <p:spPr>
          <a:xfrm>
            <a:off x="6769558" y="2075432"/>
            <a:ext cx="3479796" cy="3416320"/>
          </a:xfrm>
          <a:prstGeom prst="rect">
            <a:avLst/>
          </a:prstGeom>
          <a:noFill/>
          <a:ln>
            <a:solidFill>
              <a:schemeClr val="bg2">
                <a:lumMod val="90000"/>
              </a:schemeClr>
            </a:solidFill>
          </a:ln>
        </p:spPr>
        <p:txBody>
          <a:bodyPr wrap="square" rtlCol="0">
            <a:spAutoFit/>
          </a:bodyPr>
          <a:lstStyle/>
          <a:p>
            <a:r>
              <a:rPr lang="fr-FR" b="1" dirty="0">
                <a:solidFill>
                  <a:schemeClr val="bg2">
                    <a:lumMod val="50000"/>
                  </a:schemeClr>
                </a:solidFill>
              </a:rPr>
              <a:t>Day 2 – Morning :</a:t>
            </a:r>
          </a:p>
          <a:p>
            <a:endParaRPr lang="fr-FR" dirty="0"/>
          </a:p>
          <a:p>
            <a:r>
              <a:rPr lang="fr-FR" dirty="0"/>
              <a:t>10:00	 Introduction</a:t>
            </a:r>
          </a:p>
          <a:p>
            <a:endParaRPr lang="fr-FR" dirty="0"/>
          </a:p>
          <a:p>
            <a:r>
              <a:rPr lang="fr-FR" dirty="0"/>
              <a:t>10:15 	</a:t>
            </a:r>
            <a:r>
              <a:rPr lang="fr-FR" dirty="0" err="1"/>
              <a:t>Organisational</a:t>
            </a:r>
            <a:r>
              <a:rPr lang="fr-FR" dirty="0"/>
              <a:t> workshop</a:t>
            </a:r>
          </a:p>
          <a:p>
            <a:r>
              <a:rPr lang="fr-FR" dirty="0"/>
              <a:t>	</a:t>
            </a:r>
          </a:p>
          <a:p>
            <a:r>
              <a:rPr lang="fr-FR" dirty="0"/>
              <a:t>11:45	 Conclusion</a:t>
            </a:r>
          </a:p>
          <a:p>
            <a:endParaRPr lang="fr-FR" dirty="0"/>
          </a:p>
          <a:p>
            <a:r>
              <a:rPr lang="fr-FR" dirty="0"/>
              <a:t>12:00	 End</a:t>
            </a:r>
          </a:p>
          <a:p>
            <a:endParaRPr lang="fr-FR" dirty="0"/>
          </a:p>
          <a:p>
            <a:endParaRPr lang="fr-FR" dirty="0"/>
          </a:p>
          <a:p>
            <a:endParaRPr lang="fr-FR" dirty="0"/>
          </a:p>
        </p:txBody>
      </p:sp>
    </p:spTree>
    <p:extLst>
      <p:ext uri="{BB962C8B-B14F-4D97-AF65-F5344CB8AC3E}">
        <p14:creationId xmlns:p14="http://schemas.microsoft.com/office/powerpoint/2010/main" val="175529059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309</TotalTime>
  <Words>763</Words>
  <Application>Microsoft Office PowerPoint</Application>
  <PresentationFormat>Grand écran</PresentationFormat>
  <Paragraphs>248</Paragraphs>
  <Slides>11</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11</vt:i4>
      </vt:variant>
    </vt:vector>
  </HeadingPairs>
  <TitlesOfParts>
    <vt:vector size="18" baseType="lpstr">
      <vt:lpstr>Malgun Gothic</vt:lpstr>
      <vt:lpstr>Arial</vt:lpstr>
      <vt:lpstr>Calibri</vt:lpstr>
      <vt:lpstr>Calibri Light</vt:lpstr>
      <vt:lpstr>Lucida Sans Unicode</vt:lpstr>
      <vt:lpstr>Verdana</vt:lpstr>
      <vt:lpstr>Thème Office</vt:lpstr>
      <vt:lpstr>KM3NeT-INFRADEV2</vt:lpstr>
      <vt:lpstr>AGENDA</vt:lpstr>
      <vt:lpstr>GENERAL POINTS</vt:lpstr>
      <vt:lpstr>DATES SELECTION</vt:lpstr>
      <vt:lpstr>KICK-OFF AGENDA - SUGGESTION</vt:lpstr>
      <vt:lpstr>CONTENT – SUGGESTION 1</vt:lpstr>
      <vt:lpstr>KICK-OFF AGENDA - SUGGESTION</vt:lpstr>
      <vt:lpstr>CONTENT – SUGGESTION 2</vt:lpstr>
      <vt:lpstr>KICK-OFF AGENDA - SUGGESTION</vt:lpstr>
      <vt:lpstr>CONTENT – PROPOSITION 2</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KM3NeT-INFRADEV2</dc:title>
  <dc:creator>victoria ciarlet</dc:creator>
  <cp:lastModifiedBy>Victoria Ciarlet</cp:lastModifiedBy>
  <cp:revision>45</cp:revision>
  <dcterms:created xsi:type="dcterms:W3CDTF">2023-02-10T10:48:52Z</dcterms:created>
  <dcterms:modified xsi:type="dcterms:W3CDTF">2023-02-21T07:07:41Z</dcterms:modified>
</cp:coreProperties>
</file>