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23"/>
  </p:notesMasterIdLst>
  <p:sldIdLst>
    <p:sldId id="256" r:id="rId2"/>
    <p:sldId id="374" r:id="rId3"/>
    <p:sldId id="365" r:id="rId4"/>
    <p:sldId id="375" r:id="rId5"/>
    <p:sldId id="385" r:id="rId6"/>
    <p:sldId id="387" r:id="rId7"/>
    <p:sldId id="388" r:id="rId8"/>
    <p:sldId id="386" r:id="rId9"/>
    <p:sldId id="389" r:id="rId10"/>
    <p:sldId id="403" r:id="rId11"/>
    <p:sldId id="391" r:id="rId12"/>
    <p:sldId id="392" r:id="rId13"/>
    <p:sldId id="398" r:id="rId14"/>
    <p:sldId id="404" r:id="rId15"/>
    <p:sldId id="401" r:id="rId16"/>
    <p:sldId id="402" r:id="rId17"/>
    <p:sldId id="394" r:id="rId18"/>
    <p:sldId id="405" r:id="rId19"/>
    <p:sldId id="406" r:id="rId20"/>
    <p:sldId id="390" r:id="rId21"/>
    <p:sldId id="258" r:id="rId22"/>
  </p:sldIdLst>
  <p:sldSz cx="12192000" cy="6858000"/>
  <p:notesSz cx="6858000" cy="12192000"/>
  <p:defaultTextStyle>
    <a:defPPr>
      <a:defRPr lang="en-US"/>
    </a:defPPr>
    <a:lvl1pPr marL="0" algn="l" defTabSz="9144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1F60"/>
    <a:srgbClr val="0033A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4694"/>
  </p:normalViewPr>
  <p:slideViewPr>
    <p:cSldViewPr>
      <p:cViewPr varScale="1">
        <p:scale>
          <a:sx n="116" d="100"/>
          <a:sy n="116" d="100"/>
        </p:scale>
        <p:origin x="102" y="366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6111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6111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FBA86E3-09BE-9B44-945E-0C19024254B9}" type="datetimeFigureOut">
              <a:rPr lang="en-GB" smtClean="0"/>
              <a:t>22/02/2023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-228600" y="1524000"/>
            <a:ext cx="7315200" cy="41148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5867400"/>
            <a:ext cx="5486400" cy="48006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11580813"/>
            <a:ext cx="2971800" cy="6111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11580813"/>
            <a:ext cx="2971800" cy="6111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791BDB-5D64-5B40-9EC3-22B391AE401D}" type="slidenum">
              <a:rPr lang="en-GB" smtClean="0"/>
              <a:t>‹N°›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355113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Logo Slide">
    <p:bg>
      <p:bgPr>
        <a:solidFill>
          <a:srgbClr val="0033A0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4836403" y="2169047"/>
            <a:ext cx="2520000" cy="249467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1_Blue block lef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AC9539B8-F3C1-41F9-8713-0539AECE6938}" type="datetime1">
              <a:rPr lang="fr-FR" smtClean="0"/>
              <a:t>23/02/2023</a:t>
            </a:fld>
            <a:endParaRPr dirty="0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fr-FR"/>
              <a:t>Jean-Baptiste MAYOLINI EN-ACE-INT - https://edms.cern.ch/document/2827296/1</a:t>
            </a:r>
            <a:endParaRPr dirty="0"/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‹N°›</a:t>
            </a:fld>
            <a:endParaRPr lang="en-US" dirty="0"/>
          </a:p>
        </p:txBody>
      </p:sp>
      <p:pic>
        <p:nvPicPr>
          <p:cNvPr id="10" name="Picture 9" descr="Shape&#10;&#10;Description automatically generated with medium confidence">
            <a:extLst>
              <a:ext uri="{FF2B5EF4-FFF2-40B4-BE49-F238E27FC236}">
                <a16:creationId xmlns:a16="http://schemas.microsoft.com/office/drawing/2014/main" id="{EA66BE72-525E-1A42-B073-B64459EADA78}"/>
              </a:ext>
            </a:extLst>
          </p:cNvPr>
          <p:cNvPicPr>
            <a:picLocks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1"/>
            <a:ext cx="4121999" cy="6238799"/>
          </a:xfrm>
          <a:prstGeom prst="rect">
            <a:avLst/>
          </a:prstGeom>
        </p:spPr>
      </p:pic>
      <p:sp>
        <p:nvSpPr>
          <p:cNvPr id="12" name="Title 6">
            <a:extLst>
              <a:ext uri="{FF2B5EF4-FFF2-40B4-BE49-F238E27FC236}">
                <a16:creationId xmlns:a16="http://schemas.microsoft.com/office/drawing/2014/main" id="{9590FA24-3C11-9440-A077-0FA94C2D561C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479376" y="2708920"/>
            <a:ext cx="3383756" cy="2623359"/>
          </a:xfrm>
        </p:spPr>
        <p:txBody>
          <a:bodyPr/>
          <a:lstStyle>
            <a:lvl1pPr algn="r"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891BE221-7FC4-3D4A-B864-DE2AAF2E1AB2}"/>
              </a:ext>
            </a:extLst>
          </p:cNvPr>
          <p:cNvSpPr>
            <a:spLocks noGrp="1"/>
          </p:cNvSpPr>
          <p:nvPr>
            <p:ph idx="1"/>
          </p:nvPr>
        </p:nvSpPr>
        <p:spPr bwMode="auto">
          <a:xfrm>
            <a:off x="4511823" y="332656"/>
            <a:ext cx="7272189" cy="5868119"/>
          </a:xfrm>
        </p:spPr>
        <p:txBody>
          <a:bodyPr/>
          <a:lstStyle>
            <a:lvl1pPr>
              <a:defRPr>
                <a:solidFill>
                  <a:srgbClr val="002060"/>
                </a:solidFill>
              </a:defRPr>
            </a:lvl1pPr>
            <a:lvl2pPr marL="324000" indent="-324000">
              <a:buFont typeface="Arial"/>
              <a:buChar char="•"/>
              <a:defRPr sz="1800">
                <a:solidFill>
                  <a:srgbClr val="002060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>
                <a:solidFill>
                  <a:srgbClr val="002060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rgbClr val="002060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35013781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2 Conten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2264"/>
            <a:ext cx="5616575" cy="4608512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6172199" y="1592264"/>
            <a:ext cx="5611813" cy="4608511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7" name="Date Placeholder 7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FE0E286F-0EAA-49E9-BFF1-8EFEB6FE240A}" type="datetime1">
              <a:rPr lang="fr-FR" smtClean="0"/>
              <a:t>23/02/2023</a:t>
            </a:fld>
            <a:endParaRPr dirty="0"/>
          </a:p>
        </p:txBody>
      </p:sp>
      <p:sp>
        <p:nvSpPr>
          <p:cNvPr id="8" name="Footer Placeholder 8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fr-FR"/>
              <a:t>Jean-Baptiste MAYOLINI EN-ACE-INT - https://edms.cern.ch/document/2827296/1</a:t>
            </a:r>
            <a:endParaRPr dirty="0"/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 and Comparis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759619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rgbClr val="FF66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rgbClr val="FF66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8" name="Content Placeholder 5"/>
          <p:cNvSpPr>
            <a:spLocks noGrp="1"/>
          </p:cNvSpPr>
          <p:nvPr>
            <p:ph sz="quarter" idx="4"/>
          </p:nvPr>
        </p:nvSpPr>
        <p:spPr bwMode="auto"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9" name="Date Placeholder 9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78579B15-4B36-4A9E-AE5D-2F8EC2AB61C1}" type="datetime1">
              <a:rPr lang="fr-FR" smtClean="0"/>
              <a:t>23/02/2023</a:t>
            </a:fld>
            <a:endParaRPr dirty="0"/>
          </a:p>
        </p:txBody>
      </p:sp>
      <p:sp>
        <p:nvSpPr>
          <p:cNvPr id="10" name="Footer Placeholder 10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fr-FR"/>
              <a:t>Jean-Baptiste MAYOLINI EN-ACE-INT - https://edms.cern.ch/document/2827296/1</a:t>
            </a:r>
            <a:endParaRPr dirty="0"/>
          </a:p>
        </p:txBody>
      </p:sp>
      <p:sp>
        <p:nvSpPr>
          <p:cNvPr id="11" name="Slide Number Placeholder 11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561657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rgbClr val="002060"/>
                </a:solidFill>
              </a:defRPr>
            </a:lvl1pPr>
            <a:lvl2pPr>
              <a:lnSpc>
                <a:spcPct val="100000"/>
              </a:lnSpc>
              <a:defRPr>
                <a:solidFill>
                  <a:srgbClr val="002060"/>
                </a:solidFill>
              </a:defRPr>
            </a:lvl2pPr>
            <a:lvl3pPr>
              <a:defRPr>
                <a:solidFill>
                  <a:srgbClr val="002060"/>
                </a:solidFill>
              </a:defRPr>
            </a:lvl3pPr>
            <a:lvl4pPr>
              <a:defRPr>
                <a:solidFill>
                  <a:srgbClr val="002060"/>
                </a:solidFill>
              </a:defRPr>
            </a:lvl4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Picture Placeholder 8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8" y="0"/>
            <a:ext cx="6024562" cy="6317986"/>
          </a:xfrm>
          <a:prstGeom prst="rect">
            <a:avLst/>
          </a:prstGeom>
          <a:noFill/>
          <a:ln w="0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 dirty="0"/>
              <a:t>Drag and Drop picture</a:t>
            </a:r>
            <a:endParaRPr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A0CC5183-B766-48B1-828B-EE6B1D9D51DA}" type="datetime1">
              <a:rPr lang="fr-FR" smtClean="0"/>
              <a:t>23/02/2023</a:t>
            </a:fld>
            <a:endParaRPr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fr-FR"/>
              <a:t>Jean-Baptiste MAYOLINI EN-ACE-INT - https://edms.cern.ch/document/2827296/1</a:t>
            </a:r>
            <a:endParaRPr dirty="0"/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2 Pictures horizontal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 dirty="0"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rgbClr val="002060"/>
                </a:solidFill>
              </a:defRPr>
            </a:lvl1pPr>
            <a:lvl2pPr>
              <a:lnSpc>
                <a:spcPct val="100000"/>
              </a:lnSpc>
              <a:defRPr>
                <a:solidFill>
                  <a:srgbClr val="002060"/>
                </a:solidFill>
              </a:defRPr>
            </a:lvl2pPr>
            <a:lvl3pPr>
              <a:defRPr>
                <a:solidFill>
                  <a:srgbClr val="002060"/>
                </a:solidFill>
              </a:defRPr>
            </a:lvl3pPr>
            <a:lvl4pPr>
              <a:defRPr>
                <a:solidFill>
                  <a:srgbClr val="002060"/>
                </a:solidFill>
              </a:defRPr>
            </a:lvl4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6994F914-C9AA-4F1A-9B5B-D5860CFA8077}" type="datetime1">
              <a:rPr lang="fr-FR" smtClean="0"/>
              <a:t>23/02/2023</a:t>
            </a:fld>
            <a:endParaRPr dirty="0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fr-FR"/>
              <a:t>Jean-Baptiste MAYOLINI EN-ACE-INT - https://edms.cern.ch/document/2827296/1</a:t>
            </a:r>
            <a:endParaRPr dirty="0"/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‹N°›</a:t>
            </a:fld>
            <a:endParaRPr lang="en-US" dirty="0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8" y="1592263"/>
            <a:ext cx="5616575" cy="2232025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 dirty="0"/>
              <a:t>Drag and drop picture</a:t>
            </a:r>
            <a:endParaRPr dirty="0"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6167438" y="3969703"/>
            <a:ext cx="5616575" cy="2232025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 dirty="0"/>
              <a:t>Drag and drop picture</a:t>
            </a:r>
            <a:endParaRPr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4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rgbClr val="002060"/>
                </a:solidFill>
              </a:defRPr>
            </a:lvl1pPr>
            <a:lvl2pPr>
              <a:lnSpc>
                <a:spcPct val="120000"/>
              </a:lnSpc>
              <a:defRPr>
                <a:solidFill>
                  <a:srgbClr val="002060"/>
                </a:solidFill>
              </a:defRPr>
            </a:lvl2pPr>
            <a:lvl3pPr>
              <a:defRPr>
                <a:solidFill>
                  <a:srgbClr val="002060"/>
                </a:solidFill>
              </a:defRPr>
            </a:lvl3pPr>
            <a:lvl4pPr>
              <a:defRPr>
                <a:solidFill>
                  <a:srgbClr val="002060"/>
                </a:solidFill>
              </a:defRPr>
            </a:lvl4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3FC3C440-E93C-4663-A2A5-D5CD557EE1DF}" type="datetime1">
              <a:rPr lang="fr-FR" smtClean="0"/>
              <a:t>23/02/2023</a:t>
            </a:fld>
            <a:endParaRPr dirty="0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fr-FR"/>
              <a:t>Jean-Baptiste MAYOLINI EN-ACE-INT - https://edms.cern.ch/document/2827296/1</a:t>
            </a:r>
            <a:endParaRPr dirty="0"/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‹N°›</a:t>
            </a:fld>
            <a:endParaRPr lang="en-US" dirty="0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8075613" y="1592263"/>
            <a:ext cx="3708400" cy="2232025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 dirty="0"/>
              <a:t>Drag and drop picture</a:t>
            </a:r>
            <a:endParaRPr dirty="0"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8075613" y="3969703"/>
            <a:ext cx="3708400" cy="2232025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 dirty="0"/>
              <a:t>Drag and drop picture</a:t>
            </a:r>
            <a:endParaRPr dirty="0"/>
          </a:p>
        </p:txBody>
      </p:sp>
      <p:sp>
        <p:nvSpPr>
          <p:cNvPr id="11" name="Picture Placeholder 5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4259263" y="1592263"/>
            <a:ext cx="3708000" cy="2232025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 dirty="0"/>
              <a:t>Drag and drop picture</a:t>
            </a:r>
            <a:endParaRPr dirty="0"/>
          </a:p>
        </p:txBody>
      </p:sp>
      <p:sp>
        <p:nvSpPr>
          <p:cNvPr id="12" name="Picture Placeholder 5"/>
          <p:cNvSpPr>
            <a:spLocks noGrp="1"/>
          </p:cNvSpPr>
          <p:nvPr>
            <p:ph type="pic" sz="quarter" idx="19" hasCustomPrompt="1"/>
          </p:nvPr>
        </p:nvSpPr>
        <p:spPr bwMode="auto">
          <a:xfrm>
            <a:off x="4259263" y="3978015"/>
            <a:ext cx="3708000" cy="2232025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 dirty="0"/>
              <a:t>Drag and drop picture</a:t>
            </a:r>
            <a:endParaRPr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s and 2 Pictures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rgbClr val="FF66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rgbClr val="FF66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2420938"/>
            <a:ext cx="5616575" cy="3779837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 dirty="0"/>
              <a:t>Drag and Drop picture</a:t>
            </a:r>
            <a:endParaRPr dirty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5"/>
          </p:nvPr>
        </p:nvSpPr>
        <p:spPr bwMode="auto"/>
        <p:txBody>
          <a:bodyPr/>
          <a:lstStyle/>
          <a:p>
            <a:pPr>
              <a:defRPr/>
            </a:pPr>
            <a:fld id="{5CA46716-6294-4388-9D5C-6B372D9D005C}" type="datetime1">
              <a:rPr lang="fr-FR" smtClean="0"/>
              <a:t>23/02/2023</a:t>
            </a:fld>
            <a:endParaRPr dirty="0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6"/>
          </p:nvPr>
        </p:nvSpPr>
        <p:spPr bwMode="auto"/>
        <p:txBody>
          <a:bodyPr/>
          <a:lstStyle/>
          <a:p>
            <a:pPr>
              <a:defRPr/>
            </a:pPr>
            <a:r>
              <a:rPr lang="fr-FR"/>
              <a:t>Jean-Baptiste MAYOLINI EN-ACE-INT - https://edms.cern.ch/document/2827296/1</a:t>
            </a:r>
            <a:endParaRPr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7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‹N°›</a:t>
            </a:fld>
            <a:endParaRPr lang="en-US" dirty="0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6172200" y="2420938"/>
            <a:ext cx="5616575" cy="3779837"/>
          </a:xfrm>
          <a:prstGeom prst="rect">
            <a:avLst/>
          </a:prstGeom>
          <a:noFill/>
          <a:ln w="3175">
            <a:noFill/>
          </a:ln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GB" dirty="0"/>
              <a:t>Drag and Drop picture</a:t>
            </a:r>
            <a:endParaRPr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 and 3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rgbClr val="FF66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rgbClr val="FF66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9" y="2416175"/>
            <a:ext cx="3708400" cy="3779837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 dirty="0"/>
              <a:t>Drag and Drop picture</a:t>
            </a:r>
            <a:endParaRPr dirty="0"/>
          </a:p>
        </p:txBody>
      </p:sp>
      <p:sp>
        <p:nvSpPr>
          <p:cNvPr id="8" name="Picture Placeholder 12"/>
          <p:cNvSpPr>
            <a:spLocks noGrp="1"/>
          </p:cNvSpPr>
          <p:nvPr>
            <p:ph type="pic" sz="quarter" idx="14" hasCustomPrompt="1"/>
          </p:nvPr>
        </p:nvSpPr>
        <p:spPr bwMode="auto">
          <a:xfrm>
            <a:off x="8075613" y="2416175"/>
            <a:ext cx="3708000" cy="3779837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marL="0" marR="0" indent="0" algn="ctr" defTabSz="91440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defRPr b="1"/>
            </a:lvl1pPr>
          </a:lstStyle>
          <a:p>
            <a:pPr>
              <a:defRPr/>
            </a:pPr>
            <a:r>
              <a:rPr lang="en-US" dirty="0"/>
              <a:t>Drag and Drop picture</a:t>
            </a:r>
            <a:endParaRPr dirty="0"/>
          </a:p>
        </p:txBody>
      </p:sp>
      <p:sp>
        <p:nvSpPr>
          <p:cNvPr id="9" name="Text Placeholder 2"/>
          <p:cNvSpPr>
            <a:spLocks noGrp="1"/>
          </p:cNvSpPr>
          <p:nvPr>
            <p:ph type="body" idx="15"/>
          </p:nvPr>
        </p:nvSpPr>
        <p:spPr bwMode="auto"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rgbClr val="FF66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10" name="Picture Placeholder 10"/>
          <p:cNvSpPr>
            <a:spLocks noGrp="1"/>
          </p:cNvSpPr>
          <p:nvPr>
            <p:ph type="pic" sz="quarter" idx="16" hasCustomPrompt="1"/>
          </p:nvPr>
        </p:nvSpPr>
        <p:spPr bwMode="auto">
          <a:xfrm>
            <a:off x="4253848" y="2416175"/>
            <a:ext cx="3708400" cy="3779837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 dirty="0"/>
              <a:t>Drag and Drop picture</a:t>
            </a:r>
            <a:endParaRPr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7"/>
          </p:nvPr>
        </p:nvSpPr>
        <p:spPr bwMode="auto"/>
        <p:txBody>
          <a:bodyPr/>
          <a:lstStyle/>
          <a:p>
            <a:pPr>
              <a:defRPr/>
            </a:pPr>
            <a:fld id="{C447E76B-F833-43F3-975C-0706FCB5DB4E}" type="datetime1">
              <a:rPr lang="fr-FR" smtClean="0"/>
              <a:t>23/02/2023</a:t>
            </a:fld>
            <a:endParaRPr dirty="0"/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8"/>
          </p:nvPr>
        </p:nvSpPr>
        <p:spPr bwMode="auto"/>
        <p:txBody>
          <a:bodyPr/>
          <a:lstStyle/>
          <a:p>
            <a:pPr>
              <a:defRPr/>
            </a:pPr>
            <a:r>
              <a:rPr lang="fr-FR"/>
              <a:t>Jean-Baptiste MAYOLINI EN-ACE-INT - https://edms.cern.ch/document/2827296/1</a:t>
            </a:r>
            <a:endParaRPr dirty="0"/>
          </a:p>
        </p:txBody>
      </p:sp>
      <p:sp>
        <p:nvSpPr>
          <p:cNvPr id="13" name="Slide Number Placeholder 13"/>
          <p:cNvSpPr>
            <a:spLocks noGrp="1"/>
          </p:cNvSpPr>
          <p:nvPr>
            <p:ph type="sldNum" sz="quarter" idx="19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3 Pictures with box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Text Placeholder 2"/>
          <p:cNvSpPr>
            <a:spLocks noGrp="1"/>
          </p:cNvSpPr>
          <p:nvPr>
            <p:ph type="body" idx="15"/>
          </p:nvPr>
        </p:nvSpPr>
        <p:spPr bwMode="auto">
          <a:xfrm>
            <a:off x="4116386" y="1601376"/>
            <a:ext cx="3960000" cy="1131215"/>
          </a:xfrm>
          <a:prstGeom prst="rect">
            <a:avLst/>
          </a:prstGeom>
          <a:solidFill>
            <a:srgbClr val="0033A0"/>
          </a:solidFill>
          <a:ln w="3175"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Picture Placeholder 10"/>
          <p:cNvSpPr>
            <a:spLocks noGrp="1"/>
          </p:cNvSpPr>
          <p:nvPr>
            <p:ph type="pic" sz="quarter" idx="16" hasCustomPrompt="1"/>
          </p:nvPr>
        </p:nvSpPr>
        <p:spPr bwMode="auto">
          <a:xfrm>
            <a:off x="4115612" y="2732442"/>
            <a:ext cx="3960774" cy="3477297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 dirty="0"/>
              <a:t>Drag and Drop picture</a:t>
            </a:r>
            <a:endParaRPr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7"/>
          </p:nvPr>
        </p:nvSpPr>
        <p:spPr bwMode="auto"/>
        <p:txBody>
          <a:bodyPr/>
          <a:lstStyle/>
          <a:p>
            <a:pPr>
              <a:defRPr/>
            </a:pPr>
            <a:fld id="{B202185A-F759-4397-9AB8-F2B6472A78B6}" type="datetime1">
              <a:rPr lang="fr-FR" smtClean="0"/>
              <a:t>23/02/2023</a:t>
            </a:fld>
            <a:endParaRPr dirty="0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8"/>
          </p:nvPr>
        </p:nvSpPr>
        <p:spPr bwMode="auto"/>
        <p:txBody>
          <a:bodyPr/>
          <a:lstStyle/>
          <a:p>
            <a:pPr>
              <a:defRPr/>
            </a:pPr>
            <a:r>
              <a:rPr lang="fr-FR"/>
              <a:t>Jean-Baptiste MAYOLINI EN-ACE-INT - https://edms.cern.ch/document/2827296/1</a:t>
            </a:r>
            <a:endParaRPr dirty="0"/>
          </a:p>
        </p:txBody>
      </p:sp>
      <p:sp>
        <p:nvSpPr>
          <p:cNvPr id="9" name="Slide Number Placeholder 13"/>
          <p:cNvSpPr>
            <a:spLocks noGrp="1"/>
          </p:cNvSpPr>
          <p:nvPr>
            <p:ph type="sldNum" sz="quarter" idx="19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‹N°›</a:t>
            </a:fld>
            <a:endParaRPr lang="en-US" dirty="0"/>
          </a:p>
        </p:txBody>
      </p:sp>
      <p:sp>
        <p:nvSpPr>
          <p:cNvPr id="10" name="Text Placeholder 2"/>
          <p:cNvSpPr>
            <a:spLocks noGrp="1"/>
          </p:cNvSpPr>
          <p:nvPr>
            <p:ph type="body" idx="20"/>
          </p:nvPr>
        </p:nvSpPr>
        <p:spPr bwMode="auto">
          <a:xfrm>
            <a:off x="3275" y="5078524"/>
            <a:ext cx="3960000" cy="1131215"/>
          </a:xfrm>
          <a:prstGeom prst="rect">
            <a:avLst/>
          </a:prstGeom>
          <a:solidFill>
            <a:srgbClr val="0033A0"/>
          </a:solidFill>
          <a:ln w="3175"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21" hasCustomPrompt="1"/>
          </p:nvPr>
        </p:nvSpPr>
        <p:spPr bwMode="auto">
          <a:xfrm>
            <a:off x="4050" y="1601376"/>
            <a:ext cx="3959225" cy="3477297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 dirty="0"/>
              <a:t>Drag and Drop picture</a:t>
            </a:r>
            <a:endParaRPr dirty="0"/>
          </a:p>
        </p:txBody>
      </p:sp>
      <p:sp>
        <p:nvSpPr>
          <p:cNvPr id="12" name="Text Placeholder 2"/>
          <p:cNvSpPr>
            <a:spLocks noGrp="1"/>
          </p:cNvSpPr>
          <p:nvPr>
            <p:ph type="body" idx="22"/>
          </p:nvPr>
        </p:nvSpPr>
        <p:spPr bwMode="auto">
          <a:xfrm>
            <a:off x="8228722" y="5078524"/>
            <a:ext cx="3963665" cy="1131215"/>
          </a:xfrm>
          <a:prstGeom prst="rect">
            <a:avLst/>
          </a:prstGeom>
          <a:solidFill>
            <a:srgbClr val="0033A0"/>
          </a:solidFill>
          <a:ln w="3175"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13" name="Picture Placeholder 10"/>
          <p:cNvSpPr>
            <a:spLocks noGrp="1"/>
          </p:cNvSpPr>
          <p:nvPr>
            <p:ph type="pic" sz="quarter" idx="23" hasCustomPrompt="1"/>
          </p:nvPr>
        </p:nvSpPr>
        <p:spPr bwMode="auto">
          <a:xfrm>
            <a:off x="8232388" y="1601376"/>
            <a:ext cx="3959225" cy="3477297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 dirty="0"/>
              <a:t>Drag and Drop picture</a:t>
            </a:r>
            <a:endParaRPr dirty="0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Picture Horizontal and tex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12776" y="1592263"/>
            <a:ext cx="11376024" cy="2563906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 dirty="0"/>
              <a:t>Drag and Drop picture</a:t>
            </a:r>
            <a:endParaRPr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 bwMode="auto">
          <a:xfrm>
            <a:off x="407989" y="4294188"/>
            <a:ext cx="3708400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5"/>
          </p:nvPr>
        </p:nvSpPr>
        <p:spPr bwMode="auto">
          <a:xfrm>
            <a:off x="4267201" y="4294188"/>
            <a:ext cx="3665537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6"/>
          </p:nvPr>
        </p:nvSpPr>
        <p:spPr bwMode="auto"/>
        <p:txBody>
          <a:bodyPr/>
          <a:lstStyle/>
          <a:p>
            <a:pPr>
              <a:defRPr/>
            </a:pPr>
            <a:fld id="{871B6505-103D-4FBD-8DC7-C7AA1CF3BF0E}" type="datetime1">
              <a:rPr lang="fr-FR" smtClean="0"/>
              <a:t>23/02/2023</a:t>
            </a:fld>
            <a:endParaRPr dirty="0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7"/>
          </p:nvPr>
        </p:nvSpPr>
        <p:spPr bwMode="auto"/>
        <p:txBody>
          <a:bodyPr/>
          <a:lstStyle/>
          <a:p>
            <a:pPr>
              <a:defRPr/>
            </a:pPr>
            <a:r>
              <a:rPr lang="fr-FR"/>
              <a:t>Jean-Baptiste MAYOLINI EN-ACE-INT - https://edms.cern.ch/document/2827296/1</a:t>
            </a:r>
            <a:endParaRPr dirty="0"/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8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‹N°›</a:t>
            </a:fld>
            <a:endParaRPr lang="en-US" dirty="0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9"/>
          </p:nvPr>
        </p:nvSpPr>
        <p:spPr bwMode="auto">
          <a:xfrm>
            <a:off x="8085668" y="4294188"/>
            <a:ext cx="3703132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itle Slide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 bwMode="auto"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 bwMode="auto"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  <a:endParaRPr/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F78569E2-F58F-477A-A4B7-70E1831CC42E}" type="datetime1">
              <a:rPr lang="fr-FR" smtClean="0"/>
              <a:t>23/02/2023</a:t>
            </a:fld>
            <a:endParaRPr dirty="0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fr-FR"/>
              <a:t>Jean-Baptiste MAYOLINI EN-ACE-INT - https://edms.cern.ch/document/2827296/1</a:t>
            </a:r>
            <a:endParaRPr dirty="0"/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‹N°›</a:t>
            </a:fld>
            <a:endParaRPr lang="en-US" dirty="0"/>
          </a:p>
        </p:txBody>
      </p:sp>
      <p:sp>
        <p:nvSpPr>
          <p:cNvPr id="9" name="Text Placeholder 13">
            <a:extLst>
              <a:ext uri="{FF2B5EF4-FFF2-40B4-BE49-F238E27FC236}">
                <a16:creationId xmlns:a16="http://schemas.microsoft.com/office/drawing/2014/main" id="{47F53EEE-535E-1A49-98AC-2DBBC32C4C3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auto">
          <a:xfrm>
            <a:off x="8710613" y="5390280"/>
            <a:ext cx="1957387" cy="431800"/>
          </a:xfrm>
        </p:spPr>
        <p:txBody>
          <a:bodyPr anchor="ctr"/>
          <a:lstStyle>
            <a:lvl1pPr>
              <a:defRPr b="0"/>
            </a:lvl1pPr>
          </a:lstStyle>
          <a:p>
            <a:pPr lvl="0"/>
            <a:r>
              <a:rPr lang="en-GB" dirty="0"/>
              <a:t>EDMS #</a:t>
            </a: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Picture Horizontal and text in box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0" y="1592263"/>
            <a:ext cx="12192000" cy="2945870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 dirty="0"/>
              <a:t>Drag and Drop picture</a:t>
            </a:r>
            <a:endParaRPr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 bwMode="auto">
          <a:xfrm>
            <a:off x="407989" y="4294188"/>
            <a:ext cx="3708400" cy="1906587"/>
          </a:xfrm>
          <a:prstGeom prst="rect">
            <a:avLst/>
          </a:prstGeom>
          <a:solidFill>
            <a:srgbClr val="0033A0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5"/>
          </p:nvPr>
        </p:nvSpPr>
        <p:spPr bwMode="auto">
          <a:xfrm>
            <a:off x="4267201" y="4294188"/>
            <a:ext cx="3665537" cy="1906587"/>
          </a:xfrm>
          <a:prstGeom prst="rect">
            <a:avLst/>
          </a:prstGeom>
          <a:solidFill>
            <a:srgbClr val="0033A0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6"/>
          </p:nvPr>
        </p:nvSpPr>
        <p:spPr bwMode="auto"/>
        <p:txBody>
          <a:bodyPr/>
          <a:lstStyle/>
          <a:p>
            <a:pPr>
              <a:defRPr/>
            </a:pPr>
            <a:fld id="{C77A2CDA-E8FB-40C0-959A-BC2185A4DB80}" type="datetime1">
              <a:rPr lang="fr-FR" smtClean="0"/>
              <a:t>23/02/2023</a:t>
            </a:fld>
            <a:endParaRPr dirty="0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7"/>
          </p:nvPr>
        </p:nvSpPr>
        <p:spPr bwMode="auto"/>
        <p:txBody>
          <a:bodyPr/>
          <a:lstStyle/>
          <a:p>
            <a:pPr>
              <a:defRPr/>
            </a:pPr>
            <a:r>
              <a:rPr lang="fr-FR"/>
              <a:t>Jean-Baptiste MAYOLINI EN-ACE-INT - https://edms.cern.ch/document/2827296/1</a:t>
            </a:r>
            <a:endParaRPr dirty="0"/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8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‹N°›</a:t>
            </a:fld>
            <a:endParaRPr lang="en-US" dirty="0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9"/>
          </p:nvPr>
        </p:nvSpPr>
        <p:spPr bwMode="auto">
          <a:xfrm>
            <a:off x="8085668" y="4294188"/>
            <a:ext cx="3703132" cy="1906587"/>
          </a:xfrm>
          <a:prstGeom prst="rect">
            <a:avLst/>
          </a:prstGeom>
          <a:solidFill>
            <a:srgbClr val="0033A0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secHead" preserve="1" userDrawn="1">
  <p:cSld name="Chapter Header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rgbClr val="FF6600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18214D09-5319-4E84-9449-FBEBE3658A91}" type="datetime1">
              <a:rPr lang="fr-FR" smtClean="0"/>
              <a:t>23/02/2023</a:t>
            </a:fld>
            <a:endParaRPr dirty="0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fr-FR"/>
              <a:t>Jean-Baptiste MAYOLINI EN-ACE-INT - https://edms.cern.ch/document/2827296/1</a:t>
            </a:r>
            <a:endParaRPr dirty="0"/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Only" preserve="1" userDrawn="1">
  <p:cSld name="Title Only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Date Placeholder 5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D59A4E0-F9F5-4D64-A66B-152C54DE6893}" type="datetime1">
              <a:rPr lang="fr-FR" smtClean="0"/>
              <a:t>23/02/2023</a:t>
            </a:fld>
            <a:endParaRPr dirty="0"/>
          </a:p>
        </p:txBody>
      </p:sp>
      <p:sp>
        <p:nvSpPr>
          <p:cNvPr id="6" name="Footer Placeholder 6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fr-FR"/>
              <a:t>Jean-Baptiste MAYOLINI EN-ACE-INT - https://edms.cern.ch/document/2827296/1</a:t>
            </a:r>
            <a:endParaRPr dirty="0"/>
          </a:p>
        </p:txBody>
      </p:sp>
      <p:sp>
        <p:nvSpPr>
          <p:cNvPr id="7" name="Slide Number Placeholder 7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blank" preserve="1" userDrawn="1">
  <p:cSld name="1_Blank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Date Placeholder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0E5FCE14-8AD1-4772-9C61-32C69E746DE1}" type="datetime1">
              <a:rPr lang="fr-FR" smtClean="0"/>
              <a:t>23/02/2023</a:t>
            </a:fld>
            <a:endParaRPr dirty="0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fr-FR"/>
              <a:t>Jean-Baptiste MAYOLINI EN-ACE-INT - https://edms.cern.ch/document/2827296/1</a:t>
            </a:r>
            <a:endParaRPr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blank" preserve="1" userDrawn="1">
  <p:cSld name="Last slide Whit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2ABA9E84-8482-BC45-8A3B-A21DEF1E2B6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b="44750"/>
          <a:stretch/>
        </p:blipFill>
        <p:spPr>
          <a:xfrm>
            <a:off x="4336631" y="2742943"/>
            <a:ext cx="3518737" cy="137211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blank" preserve="1" userDrawn="1">
  <p:cSld name="Last Slide Blue">
    <p:bg>
      <p:bgPr>
        <a:solidFill>
          <a:srgbClr val="0033A0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D53BC63E-E32E-9349-9435-EEC2B70C129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b="42650"/>
          <a:stretch/>
        </p:blipFill>
        <p:spPr>
          <a:xfrm>
            <a:off x="4296000" y="2727000"/>
            <a:ext cx="3600000" cy="140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11721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Title Slide with logo White"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ctrTitle"/>
          </p:nvPr>
        </p:nvSpPr>
        <p:spPr bwMode="auto">
          <a:xfrm>
            <a:off x="1091754" y="1808460"/>
            <a:ext cx="10008492" cy="2153265"/>
          </a:xfrm>
        </p:spPr>
        <p:txBody>
          <a:bodyPr anchor="t" anchorCtr="0"/>
          <a:lstStyle>
            <a:lvl1pPr algn="l">
              <a:defRPr sz="5000">
                <a:solidFill>
                  <a:srgbClr val="002060"/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 bwMode="auto">
          <a:xfrm>
            <a:off x="1091754" y="4137381"/>
            <a:ext cx="10008492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rgbClr val="002060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  <a:endParaRPr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5390788-0832-6043-AE66-1B49DC4836E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b="43700"/>
          <a:stretch/>
        </p:blipFill>
        <p:spPr>
          <a:xfrm>
            <a:off x="9840416" y="525600"/>
            <a:ext cx="1688400" cy="6660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17CCC031-9052-5D42-B0CA-CA4794CC07D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457200" y="457200"/>
            <a:ext cx="802800" cy="802800"/>
          </a:xfrm>
          <a:prstGeom prst="rect">
            <a:avLst/>
          </a:prstGeom>
        </p:spPr>
      </p:pic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1FB0F3D4-EF4E-EB4B-A193-6C76C69C5EE5}"/>
              </a:ext>
            </a:extLst>
          </p:cNvPr>
          <p:cNvSpPr>
            <a:spLocks noGrp="1"/>
          </p:cNvSpPr>
          <p:nvPr>
            <p:ph type="dt" sz="half" idx="2"/>
          </p:nvPr>
        </p:nvSpPr>
        <p:spPr bwMode="auto">
          <a:xfrm>
            <a:off x="1559496" y="6350851"/>
            <a:ext cx="867862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rgbClr val="002060"/>
                </a:solidFill>
              </a:defRPr>
            </a:lvl1pPr>
          </a:lstStyle>
          <a:p>
            <a:pPr algn="l">
              <a:defRPr/>
            </a:pPr>
            <a:fld id="{D5668254-5345-42B4-9837-309E38AA6D6C}" type="datetime1">
              <a:rPr lang="fr-FR" smtClean="0"/>
              <a:t>23/02/2023</a:t>
            </a:fld>
            <a:endParaRPr lang="de-CH" dirty="0"/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7313B146-0E2B-574E-9B67-521EAE7575B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 bwMode="auto">
          <a:xfrm>
            <a:off x="941851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rgbClr val="002060"/>
                </a:solidFill>
              </a:defRPr>
            </a:lvl1pPr>
          </a:lstStyle>
          <a:p>
            <a:pPr>
              <a:defRPr/>
            </a:pPr>
            <a:fld id="{36B5EA5A-BC32-A742-B11B-8E7414D5B535}" type="slidenum">
              <a:rPr lang="en-US" smtClean="0"/>
              <a:pPr>
                <a:defRPr/>
              </a:pPr>
              <a:t>‹N°›</a:t>
            </a:fld>
            <a:endParaRPr lang="en-US" dirty="0"/>
          </a:p>
        </p:txBody>
      </p:sp>
      <p:sp>
        <p:nvSpPr>
          <p:cNvPr id="12" name="Footer Placeholder 6">
            <a:extLst>
              <a:ext uri="{FF2B5EF4-FFF2-40B4-BE49-F238E27FC236}">
                <a16:creationId xmlns:a16="http://schemas.microsoft.com/office/drawing/2014/main" id="{3276F105-0670-D24A-952A-94DBDAAE1A6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 bwMode="auto">
          <a:xfrm>
            <a:off x="257023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002060"/>
                </a:solidFill>
              </a:defRPr>
            </a:lvl1pPr>
          </a:lstStyle>
          <a:p>
            <a:pPr>
              <a:defRPr/>
            </a:pPr>
            <a:r>
              <a:rPr lang="fr-FR"/>
              <a:t>Jean-Baptiste MAYOLINI EN-ACE-INT - https://edms.cern.ch/document/2827296/1</a:t>
            </a:r>
            <a:endParaRPr lang="en-US" dirty="0"/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5B9784AA-07CD-844E-B749-8372A5F79CE9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9142413" y="5157788"/>
            <a:ext cx="1957387" cy="431800"/>
          </a:xfrm>
        </p:spPr>
        <p:txBody>
          <a:bodyPr anchor="ctr"/>
          <a:lstStyle>
            <a:lvl1pPr>
              <a:defRPr b="0"/>
            </a:lvl1pPr>
          </a:lstStyle>
          <a:p>
            <a:pPr lvl="0"/>
            <a:r>
              <a:rPr lang="en-GB" dirty="0"/>
              <a:t>EDMS #</a:t>
            </a:r>
          </a:p>
        </p:txBody>
      </p:sp>
    </p:spTree>
    <p:extLst>
      <p:ext uri="{BB962C8B-B14F-4D97-AF65-F5344CB8AC3E}">
        <p14:creationId xmlns:p14="http://schemas.microsoft.com/office/powerpoint/2010/main" val="352079493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Title Slide with logo Blue">
    <p:bg>
      <p:bgPr>
        <a:solidFill>
          <a:srgbClr val="0033A0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457200" y="457200"/>
            <a:ext cx="811380" cy="803226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 bwMode="auto">
          <a:xfrm>
            <a:off x="1091754" y="1808460"/>
            <a:ext cx="10008492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br>
              <a:rPr lang="en-US"/>
            </a:br>
            <a:endParaRPr lang="en-US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 bwMode="auto">
          <a:xfrm>
            <a:off x="1091754" y="4137381"/>
            <a:ext cx="10008492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  <a:endParaRPr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B529C194-B1B7-F24A-BFCF-B3FC6C12A1C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/>
          <a:srcRect b="44099"/>
          <a:stretch/>
        </p:blipFill>
        <p:spPr>
          <a:xfrm>
            <a:off x="9840416" y="525744"/>
            <a:ext cx="1688400" cy="666137"/>
          </a:xfrm>
          <a:prstGeom prst="rect">
            <a:avLst/>
          </a:prstGeom>
        </p:spPr>
      </p:pic>
      <p:sp>
        <p:nvSpPr>
          <p:cNvPr id="7" name="Text Placeholder 13">
            <a:extLst>
              <a:ext uri="{FF2B5EF4-FFF2-40B4-BE49-F238E27FC236}">
                <a16:creationId xmlns:a16="http://schemas.microsoft.com/office/drawing/2014/main" id="{6BD0E434-E9FD-C945-87F4-09AB99433DDE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 bwMode="auto">
          <a:xfrm>
            <a:off x="9142413" y="5157788"/>
            <a:ext cx="1957387" cy="431800"/>
          </a:xfrm>
        </p:spPr>
        <p:txBody>
          <a:bodyPr anchor="ctr"/>
          <a:lstStyle>
            <a:lvl1pPr>
              <a:defRPr b="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dirty="0"/>
              <a:t>EDMS #</a:t>
            </a:r>
          </a:p>
        </p:txBody>
      </p:sp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C95A36CB-3D69-5545-ADDC-E8B53AED9459}"/>
              </a:ext>
            </a:extLst>
          </p:cNvPr>
          <p:cNvSpPr>
            <a:spLocks noGrp="1"/>
          </p:cNvSpPr>
          <p:nvPr>
            <p:ph type="dt" sz="half" idx="2"/>
          </p:nvPr>
        </p:nvSpPr>
        <p:spPr bwMode="auto">
          <a:xfrm>
            <a:off x="1559496" y="6350851"/>
            <a:ext cx="867862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pPr algn="l">
              <a:defRPr/>
            </a:pPr>
            <a:fld id="{0852EAA3-C546-4245-B522-B782D0807037}" type="datetime1">
              <a:rPr lang="fr-FR" smtClean="0"/>
              <a:t>23/02/2023</a:t>
            </a:fld>
            <a:endParaRPr lang="de-CH" dirty="0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20A830B9-CB84-0B41-B11C-9CB39FFA095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 bwMode="auto">
          <a:xfrm>
            <a:off x="941851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36B5EA5A-BC32-A742-B11B-8E7414D5B535}" type="slidenum">
              <a:rPr lang="en-US" smtClean="0"/>
              <a:pPr>
                <a:defRPr/>
              </a:pPr>
              <a:t>‹N°›</a:t>
            </a:fld>
            <a:endParaRPr lang="en-US" dirty="0"/>
          </a:p>
        </p:txBody>
      </p:sp>
      <p:sp>
        <p:nvSpPr>
          <p:cNvPr id="10" name="Footer Placeholder 6">
            <a:extLst>
              <a:ext uri="{FF2B5EF4-FFF2-40B4-BE49-F238E27FC236}">
                <a16:creationId xmlns:a16="http://schemas.microsoft.com/office/drawing/2014/main" id="{D9BAC18D-90BE-9C4D-A9E3-1B241A1B67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 bwMode="auto">
          <a:xfrm>
            <a:off x="257023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fr-FR"/>
              <a:t>Jean-Baptiste MAYOLINI EN-ACE-INT - https://edms.cern.ch/document/2827296/1</a:t>
            </a:r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Content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 bwMode="auto"/>
        <p:txBody>
          <a:bodyPr/>
          <a:lstStyle>
            <a:lvl1pPr>
              <a:defRPr>
                <a:solidFill>
                  <a:srgbClr val="002060"/>
                </a:solidFill>
              </a:defRPr>
            </a:lvl1pPr>
            <a:lvl2pPr marL="324000" indent="-324000">
              <a:buFont typeface="Arial"/>
              <a:buChar char="•"/>
              <a:defRPr sz="1800">
                <a:solidFill>
                  <a:srgbClr val="002060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>
                <a:solidFill>
                  <a:srgbClr val="002060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rgbClr val="002060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E5D8A191-5503-4E9C-8100-C973BEC3E23F}" type="datetime1">
              <a:rPr lang="fr-FR" smtClean="0"/>
              <a:t>23/02/2023</a:t>
            </a:fld>
            <a:endParaRPr dirty="0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fr-FR"/>
              <a:t>Jean-Baptiste MAYOLINI EN-ACE-INT - https://edms.cern.ch/document/2827296/1</a:t>
            </a:r>
            <a:endParaRPr dirty="0"/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ulleted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 hasCustomPrompt="1"/>
          </p:nvPr>
        </p:nvSpPr>
        <p:spPr bwMode="auto"/>
        <p:txBody>
          <a:bodyPr/>
          <a:lstStyle>
            <a:lvl1pPr marL="342900" indent="-342900">
              <a:buFont typeface="Arial"/>
              <a:buChar char="•"/>
              <a:defRPr>
                <a:solidFill>
                  <a:srgbClr val="002060"/>
                </a:solidFill>
              </a:defRPr>
            </a:lvl1pPr>
            <a:lvl2pPr marL="628650" indent="-261938">
              <a:buFont typeface="Arial"/>
              <a:buChar char="•"/>
              <a:defRPr sz="1800">
                <a:solidFill>
                  <a:srgbClr val="002060"/>
                </a:solidFill>
              </a:defRPr>
            </a:lvl2pPr>
            <a:lvl3pPr marL="889000" indent="-260350">
              <a:buSzPct val="100000"/>
              <a:buFont typeface="Arial"/>
              <a:buChar char="•"/>
              <a:defRPr sz="1800">
                <a:solidFill>
                  <a:srgbClr val="002060"/>
                </a:solidFill>
              </a:defRPr>
            </a:lvl3pPr>
            <a:lvl4pPr marL="1209675" indent="-269875">
              <a:buSzPct val="100000"/>
              <a:buFont typeface="Arial"/>
              <a:buChar char="•"/>
              <a:defRPr sz="1600">
                <a:solidFill>
                  <a:srgbClr val="002060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 dirty="0"/>
              <a:t>Click to edit Master text styles</a:t>
            </a:r>
            <a:endParaRPr dirty="0"/>
          </a:p>
          <a:p>
            <a:pPr lvl="1">
              <a:defRPr/>
            </a:pPr>
            <a:r>
              <a:rPr lang="en-US" dirty="0"/>
              <a:t>Second level</a:t>
            </a:r>
            <a:endParaRPr dirty="0"/>
          </a:p>
          <a:p>
            <a:pPr lvl="2">
              <a:defRPr/>
            </a:pPr>
            <a:r>
              <a:rPr lang="en-US" dirty="0"/>
              <a:t>Third level</a:t>
            </a:r>
            <a:endParaRPr dirty="0"/>
          </a:p>
          <a:p>
            <a:pPr lvl="3">
              <a:defRPr/>
            </a:pPr>
            <a:r>
              <a:rPr lang="en-US" dirty="0"/>
              <a:t>Fourth level</a:t>
            </a:r>
            <a:endParaRPr dirty="0"/>
          </a:p>
          <a:p>
            <a:pPr lvl="0">
              <a:defRPr/>
            </a:pPr>
            <a:endParaRPr lang="en-US" dirty="0"/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 dirty="0"/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6DA9A20B-3BD5-44C8-AD01-2B86043AC1CC}" type="datetime1">
              <a:rPr lang="fr-FR" smtClean="0"/>
              <a:t>23/02/2023</a:t>
            </a:fld>
            <a:endParaRPr dirty="0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fr-FR"/>
              <a:t>Jean-Baptiste MAYOLINI EN-ACE-INT - https://edms.cern.ch/document/2827296/1</a:t>
            </a:r>
            <a:endParaRPr dirty="0"/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ig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7067E830-78D6-452C-9EB9-9AFBCD25EE95}" type="datetime1">
              <a:rPr lang="fr-FR" smtClean="0"/>
              <a:t>23/02/2023</a:t>
            </a:fld>
            <a:endParaRPr dirty="0"/>
          </a:p>
        </p:txBody>
      </p:sp>
      <p:sp>
        <p:nvSpPr>
          <p:cNvPr id="6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fr-FR"/>
              <a:t>Jean-Baptiste MAYOLINI EN-ACE-INT - https://edms.cern.ch/document/2827296/1</a:t>
            </a:r>
            <a:endParaRPr dirty="0"/>
          </a:p>
        </p:txBody>
      </p:sp>
      <p:sp>
        <p:nvSpPr>
          <p:cNvPr id="7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‹N°›</a:t>
            </a:fld>
            <a:endParaRPr lang="en-US" dirty="0"/>
          </a:p>
        </p:txBody>
      </p:sp>
      <p:sp>
        <p:nvSpPr>
          <p:cNvPr id="8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1439863"/>
            <a:ext cx="11376025" cy="4760912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 dirty="0"/>
              <a:t>Drag and drop picture</a:t>
            </a:r>
            <a:endParaRPr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lue block righ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0" y="1"/>
            <a:ext cx="12192000" cy="6238799"/>
          </a:xfrm>
          <a:prstGeom prst="rect">
            <a:avLst/>
          </a:prstGeom>
          <a:noFill/>
          <a:ln w="3175">
            <a:noFill/>
          </a:ln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US" dirty="0"/>
              <a:t>Drag and drop picture</a:t>
            </a:r>
            <a:endParaRPr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 bwMode="auto">
          <a:xfrm>
            <a:off x="8075612" y="0"/>
            <a:ext cx="4116387" cy="6238799"/>
          </a:xfrm>
          <a:prstGeom prst="rect">
            <a:avLst/>
          </a:prstGeom>
          <a:solidFill>
            <a:srgbClr val="0033A0"/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/>
              <a:buChar char="•"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A3AD2A7A-3E6E-47A9-8C26-02EC94F5779D}" type="datetime1">
              <a:rPr lang="fr-FR" smtClean="0"/>
              <a:t>23/02/2023</a:t>
            </a:fld>
            <a:endParaRPr dirty="0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fr-FR"/>
              <a:t>Jean-Baptiste MAYOLINI EN-ACE-INT - https://edms.cern.ch/document/2827296/1</a:t>
            </a:r>
            <a:endParaRPr dirty="0"/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lue block lef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0" y="1"/>
            <a:ext cx="12192000" cy="6238799"/>
          </a:xfrm>
          <a:prstGeom prst="rect">
            <a:avLst/>
          </a:prstGeom>
          <a:noFill/>
          <a:ln w="3175">
            <a:noFill/>
          </a:ln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US" dirty="0"/>
              <a:t>Drag and drop picture</a:t>
            </a:r>
            <a:endParaRPr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 bwMode="auto">
          <a:xfrm>
            <a:off x="0" y="0"/>
            <a:ext cx="4116387" cy="6238799"/>
          </a:xfrm>
          <a:prstGeom prst="rect">
            <a:avLst/>
          </a:prstGeom>
          <a:solidFill>
            <a:srgbClr val="0033A0"/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/>
              <a:buChar char="•"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68817E10-3C0B-46D0-8B9A-0006ECF4FF85}" type="datetime1">
              <a:rPr lang="fr-FR" smtClean="0"/>
              <a:t>23/02/2023</a:t>
            </a:fld>
            <a:endParaRPr dirty="0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fr-FR"/>
              <a:t>Jean-Baptiste MAYOLINI EN-ACE-INT - https://edms.cern.ch/document/2827296/1</a:t>
            </a:r>
            <a:endParaRPr dirty="0"/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43079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image" Target="../media/image2.emf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image" Target="../media/image1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Rectangle 1"/>
          <p:cNvSpPr/>
          <p:nvPr userDrawn="1"/>
        </p:nvSpPr>
        <p:spPr bwMode="auto">
          <a:xfrm>
            <a:off x="-10800" y="6237312"/>
            <a:ext cx="12196800" cy="620688"/>
          </a:xfrm>
          <a:prstGeom prst="rect">
            <a:avLst/>
          </a:prstGeom>
          <a:solidFill>
            <a:srgbClr val="0033A0"/>
          </a:solidFill>
          <a:ln>
            <a:solidFill>
              <a:srgbClr val="0033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fr-CH" dirty="0">
              <a:solidFill>
                <a:srgbClr val="0033A0"/>
              </a:solidFill>
            </a:endParaRPr>
          </a:p>
        </p:txBody>
      </p:sp>
      <p:sp>
        <p:nvSpPr>
          <p:cNvPr id="5" name="Title Placeholder 1"/>
          <p:cNvSpPr>
            <a:spLocks noGrp="1"/>
          </p:cNvSpPr>
          <p:nvPr>
            <p:ph type="title"/>
          </p:nvPr>
        </p:nvSpPr>
        <p:spPr bwMode="auto">
          <a:xfrm>
            <a:off x="407988" y="373593"/>
            <a:ext cx="11376025" cy="751151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>
              <a:defRPr/>
            </a:pPr>
            <a:r>
              <a:rPr lang="en-US"/>
              <a:t>Click to edit Master title style</a:t>
            </a:r>
            <a:endParaRPr dirty="0"/>
          </a:p>
        </p:txBody>
      </p:sp>
      <p:sp>
        <p:nvSpPr>
          <p:cNvPr id="6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>
              <a:defRPr/>
            </a:pPr>
            <a:r>
              <a:rPr lang="en-US" dirty="0"/>
              <a:t>Click to edit Master text styles</a:t>
            </a:r>
            <a:endParaRPr dirty="0"/>
          </a:p>
          <a:p>
            <a:pPr lvl="1">
              <a:defRPr/>
            </a:pPr>
            <a:r>
              <a:rPr lang="en-US" dirty="0"/>
              <a:t>Second level</a:t>
            </a:r>
            <a:endParaRPr dirty="0"/>
          </a:p>
          <a:p>
            <a:pPr lvl="2">
              <a:defRPr/>
            </a:pPr>
            <a:r>
              <a:rPr lang="en-US" dirty="0"/>
              <a:t>Third level</a:t>
            </a:r>
            <a:endParaRPr dirty="0"/>
          </a:p>
          <a:p>
            <a:pPr lvl="3">
              <a:defRPr/>
            </a:pPr>
            <a:r>
              <a:rPr lang="en-US" dirty="0"/>
              <a:t>Fourth level</a:t>
            </a:r>
            <a:endParaRPr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 bwMode="auto">
          <a:xfrm>
            <a:off x="1559496" y="6350851"/>
            <a:ext cx="867862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pPr algn="l">
              <a:defRPr/>
            </a:pPr>
            <a:fld id="{5E7615AC-68D2-46FD-BE3B-34C59C507AF1}" type="datetime1">
              <a:rPr lang="fr-FR" smtClean="0"/>
              <a:t>23/02/2023</a:t>
            </a:fld>
            <a:endParaRPr lang="de-CH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941851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36B5EA5A-BC32-A742-B11B-8E7414D5B535}" type="slidenum">
              <a:rPr lang="en-US"/>
              <a:t>‹N°›</a:t>
            </a:fld>
            <a:endParaRPr lang="en-US" dirty="0"/>
          </a:p>
        </p:txBody>
      </p:sp>
      <p:sp>
        <p:nvSpPr>
          <p:cNvPr id="9" name="Footer Placeholder 6"/>
          <p:cNvSpPr>
            <a:spLocks noGrp="1"/>
          </p:cNvSpPr>
          <p:nvPr>
            <p:ph type="ftr" sz="quarter" idx="3"/>
          </p:nvPr>
        </p:nvSpPr>
        <p:spPr bwMode="auto">
          <a:xfrm>
            <a:off x="257023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fr-FR"/>
              <a:t>Jean-Baptiste MAYOLINI EN-ACE-INT - https://edms.cern.ch/document/2827296/1</a:t>
            </a:r>
            <a:endParaRPr dirty="0"/>
          </a:p>
        </p:txBody>
      </p:sp>
      <p:pic>
        <p:nvPicPr>
          <p:cNvPr id="22" name="Image 2" descr="logooutline.eps"/>
          <p:cNvPicPr/>
          <p:nvPr userDrawn="1"/>
        </p:nvPicPr>
        <p:blipFill>
          <a:blip r:embed="rId27"/>
          <a:stretch/>
        </p:blipFill>
        <p:spPr bwMode="auto">
          <a:xfrm>
            <a:off x="426313" y="6350851"/>
            <a:ext cx="399415" cy="395605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15412249-467A-DC4A-8F91-5FFDDE08645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8"/>
          <a:srcRect b="39588"/>
          <a:stretch/>
        </p:blipFill>
        <p:spPr>
          <a:xfrm>
            <a:off x="10836932" y="6353623"/>
            <a:ext cx="928755" cy="396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72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70" r:id="rId9"/>
    <p:sldLayoutId id="2147483675" r:id="rId10"/>
    <p:sldLayoutId id="2147483656" r:id="rId11"/>
    <p:sldLayoutId id="2147483657" r:id="rId12"/>
    <p:sldLayoutId id="2147483658" r:id="rId13"/>
    <p:sldLayoutId id="2147483659" r:id="rId14"/>
    <p:sldLayoutId id="2147483660" r:id="rId15"/>
    <p:sldLayoutId id="2147483661" r:id="rId16"/>
    <p:sldLayoutId id="2147483662" r:id="rId17"/>
    <p:sldLayoutId id="2147483663" r:id="rId18"/>
    <p:sldLayoutId id="2147483664" r:id="rId19"/>
    <p:sldLayoutId id="2147483665" r:id="rId20"/>
    <p:sldLayoutId id="2147483666" r:id="rId21"/>
    <p:sldLayoutId id="2147483667" r:id="rId22"/>
    <p:sldLayoutId id="2147483668" r:id="rId23"/>
    <p:sldLayoutId id="2147483669" r:id="rId24"/>
    <p:sldLayoutId id="2147483671" r:id="rId25"/>
  </p:sldLayoutIdLst>
  <p:hf hdr="0"/>
  <p:txStyles>
    <p:titleStyle>
      <a:lvl1pPr algn="l" defTabSz="914400" eaLnBrk="1" hangingPunct="1">
        <a:lnSpc>
          <a:spcPct val="90000"/>
        </a:lnSpc>
        <a:spcBef>
          <a:spcPts val="0"/>
        </a:spcBef>
        <a:buNone/>
        <a:defRPr sz="3600" b="1">
          <a:solidFill>
            <a:srgbClr val="002060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eaLnBrk="1" hangingPunct="1">
        <a:lnSpc>
          <a:spcPct val="100000"/>
        </a:lnSpc>
        <a:spcBef>
          <a:spcPts val="0"/>
        </a:spcBef>
        <a:spcAft>
          <a:spcPts val="600"/>
        </a:spcAft>
        <a:buFont typeface="Arial"/>
        <a:buNone/>
        <a:defRPr sz="2100" b="1">
          <a:solidFill>
            <a:srgbClr val="002060"/>
          </a:solidFill>
          <a:latin typeface="+mn-lt"/>
          <a:ea typeface="+mn-ea"/>
          <a:cs typeface="+mn-cs"/>
        </a:defRPr>
      </a:lvl1pPr>
      <a:lvl2pPr marL="323850" indent="-324000" algn="l" defTabSz="914400" eaLnBrk="1" hangingPunct="1">
        <a:lnSpc>
          <a:spcPct val="100000"/>
        </a:lnSpc>
        <a:spcBef>
          <a:spcPts val="0"/>
        </a:spcBef>
        <a:spcAft>
          <a:spcPts val="600"/>
        </a:spcAft>
        <a:buFont typeface="Arial"/>
        <a:buChar char="•"/>
        <a:defRPr sz="1800">
          <a:solidFill>
            <a:srgbClr val="002060"/>
          </a:solidFill>
          <a:latin typeface="+mn-lt"/>
          <a:ea typeface="+mn-ea"/>
          <a:cs typeface="+mn-cs"/>
        </a:defRPr>
      </a:lvl2pPr>
      <a:lvl3pPr marL="648000" indent="-324000" algn="l" defTabSz="914400" eaLnBrk="1" hangingPunct="1">
        <a:lnSpc>
          <a:spcPct val="100000"/>
        </a:lnSpc>
        <a:spcBef>
          <a:spcPts val="0"/>
        </a:spcBef>
        <a:spcAft>
          <a:spcPts val="600"/>
        </a:spcAft>
        <a:buFont typeface="Arial"/>
        <a:buChar char="•"/>
        <a:defRPr sz="1700">
          <a:solidFill>
            <a:srgbClr val="002060"/>
          </a:solidFill>
          <a:latin typeface="+mn-lt"/>
          <a:ea typeface="+mn-ea"/>
          <a:cs typeface="+mn-cs"/>
        </a:defRPr>
      </a:lvl3pPr>
      <a:lvl4pPr marL="972000" indent="-324000" algn="l" defTabSz="914400" eaLnBrk="1" hangingPunct="1">
        <a:lnSpc>
          <a:spcPct val="100000"/>
        </a:lnSpc>
        <a:spcBef>
          <a:spcPts val="0"/>
        </a:spcBef>
        <a:spcAft>
          <a:spcPts val="600"/>
        </a:spcAft>
        <a:buFont typeface="Arial"/>
        <a:buChar char="•"/>
        <a:defRPr sz="1600">
          <a:solidFill>
            <a:srgbClr val="002060"/>
          </a:solidFill>
          <a:latin typeface="+mn-lt"/>
          <a:ea typeface="+mn-ea"/>
          <a:cs typeface="+mn-cs"/>
        </a:defRPr>
      </a:lvl4pPr>
      <a:lvl5pPr marL="20574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6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4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5.png"/><Relationship Id="rId4" Type="http://schemas.openxmlformats.org/officeDocument/2006/relationships/image" Target="../media/image11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 bwMode="auto"/>
        <p:txBody>
          <a:bodyPr/>
          <a:lstStyle/>
          <a:p>
            <a:pPr algn="ctr">
              <a:defRPr/>
            </a:pPr>
            <a:r>
              <a:rPr lang="fr-FR" dirty="0"/>
              <a:t>Intégration Galerie 825</a:t>
            </a:r>
            <a:endParaRPr dirty="0"/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 bwMode="auto">
          <a:xfrm>
            <a:off x="1091754" y="4019903"/>
            <a:ext cx="10008492" cy="803787"/>
          </a:xfrm>
        </p:spPr>
        <p:txBody>
          <a:bodyPr/>
          <a:lstStyle/>
          <a:p>
            <a:pPr algn="l">
              <a:defRPr/>
            </a:pPr>
            <a:endParaRPr b="1" i="1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2110E67-A1CF-284D-A541-1F26B30457A3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algn="l">
              <a:defRPr/>
            </a:pPr>
            <a:fld id="{5CB7631C-E99F-4F96-AFF0-FD01C05C0735}" type="datetime1">
              <a:rPr lang="fr-FR" smtClean="0"/>
              <a:t>23/02/2023</a:t>
            </a:fld>
            <a:endParaRPr lang="de-CH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8EB1DC0-E1F6-C843-B0F2-8ED443C84E0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Jean-Baptiste MAYOLINI EN-ACE-INT - https://edms.cern.ch/document/2827296/1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7FA90D6-0D42-7140-AC5A-A6230AF9E4D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pPr>
                <a:defRPr/>
              </a:pPr>
              <a:t>1</a:t>
            </a:fld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 10">
            <a:extLst>
              <a:ext uri="{FF2B5EF4-FFF2-40B4-BE49-F238E27FC236}">
                <a16:creationId xmlns:a16="http://schemas.microsoft.com/office/drawing/2014/main" id="{DAE04C79-BBED-A5AD-F204-DAB03D2F147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22024"/>
          <a:stretch/>
        </p:blipFill>
        <p:spPr>
          <a:xfrm>
            <a:off x="94941" y="1504454"/>
            <a:ext cx="5785036" cy="4143040"/>
          </a:xfrm>
          <a:prstGeom prst="rect">
            <a:avLst/>
          </a:prstGeom>
        </p:spPr>
      </p:pic>
      <p:pic>
        <p:nvPicPr>
          <p:cNvPr id="20" name="Image 19">
            <a:extLst>
              <a:ext uri="{FF2B5EF4-FFF2-40B4-BE49-F238E27FC236}">
                <a16:creationId xmlns:a16="http://schemas.microsoft.com/office/drawing/2014/main" id="{417644FA-A18E-0CFD-66D8-E1F113CE9C3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23072"/>
          <a:stretch/>
        </p:blipFill>
        <p:spPr>
          <a:xfrm>
            <a:off x="4337383" y="2549941"/>
            <a:ext cx="3702835" cy="3423167"/>
          </a:xfrm>
          <a:prstGeom prst="rect">
            <a:avLst/>
          </a:prstGeom>
        </p:spPr>
      </p:pic>
      <p:pic>
        <p:nvPicPr>
          <p:cNvPr id="7" name="Picture 9">
            <a:extLst>
              <a:ext uri="{FF2B5EF4-FFF2-40B4-BE49-F238E27FC236}">
                <a16:creationId xmlns:a16="http://schemas.microsoft.com/office/drawing/2014/main" id="{A8A6375A-6617-6804-7675-E61A56180850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srgbClr val="F8F8F8">
                <a:shade val="45000"/>
                <a:satMod val="135000"/>
              </a:srgbClr>
              <a:prstClr val="white"/>
            </a:duotone>
          </a:blip>
          <a:stretch>
            <a:fillRect/>
          </a:stretch>
        </p:blipFill>
        <p:spPr>
          <a:xfrm>
            <a:off x="9048327" y="564905"/>
            <a:ext cx="2969179" cy="911456"/>
          </a:xfrm>
          <a:prstGeom prst="rect">
            <a:avLst/>
          </a:prstGeom>
        </p:spPr>
      </p:pic>
      <p:pic>
        <p:nvPicPr>
          <p:cNvPr id="8" name="Picture 10">
            <a:extLst>
              <a:ext uri="{FF2B5EF4-FFF2-40B4-BE49-F238E27FC236}">
                <a16:creationId xmlns:a16="http://schemas.microsoft.com/office/drawing/2014/main" id="{E0129F0D-9198-DDCF-90FB-F9D956EFF265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32040" t="52298" r="48844" b="-600"/>
          <a:stretch/>
        </p:blipFill>
        <p:spPr>
          <a:xfrm>
            <a:off x="9999617" y="1036105"/>
            <a:ext cx="567566" cy="440256"/>
          </a:xfrm>
          <a:prstGeom prst="rect">
            <a:avLst/>
          </a:prstGeom>
        </p:spPr>
      </p:pic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83FA0BF-60FD-1947-A39C-20C93AF5EA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5360" y="559433"/>
            <a:ext cx="11376024" cy="5413675"/>
          </a:xfrm>
        </p:spPr>
        <p:txBody>
          <a:bodyPr/>
          <a:lstStyle/>
          <a:p>
            <a:pPr marL="0" indent="0">
              <a:buNone/>
            </a:pPr>
            <a:r>
              <a:rPr lang="fr-CH" sz="1800" b="0" u="sng" dirty="0">
                <a:latin typeface="Calibri" panose="020F0502020204030204" pitchFamily="34" charset="0"/>
              </a:rPr>
              <a:t>zone ouest (Partie 4) </a:t>
            </a:r>
            <a:r>
              <a:rPr lang="fr-CH" sz="1800" u="sng" dirty="0">
                <a:solidFill>
                  <a:srgbClr val="FF0000"/>
                </a:solidFill>
                <a:latin typeface="Calibri" panose="020F0502020204030204" pitchFamily="34" charset="0"/>
              </a:rPr>
              <a:t>Reverse Eng </a:t>
            </a:r>
            <a:r>
              <a:rPr lang="fr-CH" sz="1800" b="0" u="sng" dirty="0">
                <a:solidFill>
                  <a:srgbClr val="FF0000"/>
                </a:solidFill>
                <a:latin typeface="Calibri" panose="020F0502020204030204" pitchFamily="34" charset="0"/>
              </a:rPr>
              <a:t>en cours:</a:t>
            </a:r>
          </a:p>
          <a:p>
            <a:pPr marL="0" indent="0">
              <a:buNone/>
            </a:pPr>
            <a:r>
              <a:rPr lang="fr-CH" sz="1200" dirty="0"/>
              <a:t>Jonction 825 </a:t>
            </a:r>
            <a:r>
              <a:rPr lang="fr-CH" sz="1200" dirty="0" err="1"/>
              <a:t>Dcum</a:t>
            </a:r>
            <a:r>
              <a:rPr lang="fr-CH" sz="1200" dirty="0"/>
              <a:t> D-0030</a:t>
            </a:r>
            <a:endParaRPr lang="fr-FR" sz="1800" b="0" dirty="0">
              <a:latin typeface="Calibri" panose="020F0502020204030204" pitchFamily="34" charset="0"/>
            </a:endParaRPr>
          </a:p>
          <a:p>
            <a:r>
              <a:rPr lang="fr-FR" sz="1600" b="0" dirty="0">
                <a:latin typeface="Calibri" panose="020F0502020204030204" pitchFamily="34" charset="0"/>
              </a:rPr>
              <a:t>deux autres tuyauteries origine?</a:t>
            </a:r>
            <a:endParaRPr lang="fr-CH" sz="1600" b="0" dirty="0">
              <a:latin typeface="Calibri" panose="020F0502020204030204" pitchFamily="34" charset="0"/>
            </a:endParaRPr>
          </a:p>
          <a:p>
            <a:endParaRPr lang="fr-CH" sz="1800" b="0" dirty="0">
              <a:latin typeface="Calibri" panose="020F0502020204030204" pitchFamily="34" charset="0"/>
            </a:endParaRPr>
          </a:p>
          <a:p>
            <a:pPr marL="0" indent="0">
              <a:buNone/>
            </a:pPr>
            <a:endParaRPr lang="fr-FR" sz="1800" b="0" dirty="0">
              <a:latin typeface="Calibri" panose="020F0502020204030204" pitchFamily="34" charset="0"/>
            </a:endParaRPr>
          </a:p>
          <a:p>
            <a:pPr marL="0" indent="0">
              <a:buNone/>
            </a:pPr>
            <a:endParaRPr lang="en-GB" sz="1800" dirty="0">
              <a:latin typeface="Calibri" panose="020F0502020204030204" pitchFamily="34" charset="0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A4AFB66-B5C0-5F49-8EC0-F180FDC347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82761"/>
            <a:ext cx="11376025" cy="476672"/>
          </a:xfrm>
        </p:spPr>
        <p:txBody>
          <a:bodyPr/>
          <a:lstStyle/>
          <a:p>
            <a:pPr algn="ctr"/>
            <a:r>
              <a:rPr lang="fr-FR" sz="3200" dirty="0"/>
              <a:t>Intégration Galerie 825</a:t>
            </a:r>
            <a:endParaRPr lang="en-GB" sz="32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F501861-C206-D849-9D23-59FFB3FF75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72B303D-0910-454E-A69C-ED16A2D6C2E5}" type="datetime1">
              <a:rPr lang="fr-FR" smtClean="0"/>
              <a:t>23/02/2023</a:t>
            </a:fld>
            <a:endParaRPr lang="de-CH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84BBC4E-9077-DD48-9C8A-78ADCCF251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Jean-Baptiste MAYOLINI EN-ACE-INT - https://edms.cern.ch/document/2827296/1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4F5A542-C865-A740-81EA-E4980887A2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18363" y="6298567"/>
            <a:ext cx="681254" cy="365125"/>
          </a:xfrm>
        </p:spPr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10</a:t>
            </a:fld>
            <a:endParaRPr lang="en-US" dirty="0"/>
          </a:p>
        </p:txBody>
      </p:sp>
      <p:sp>
        <p:nvSpPr>
          <p:cNvPr id="10" name="TextBox 20">
            <a:extLst>
              <a:ext uri="{FF2B5EF4-FFF2-40B4-BE49-F238E27FC236}">
                <a16:creationId xmlns:a16="http://schemas.microsoft.com/office/drawing/2014/main" id="{FFDD6C2A-0977-2730-E39E-8E44C2033B8E}"/>
              </a:ext>
            </a:extLst>
          </p:cNvPr>
          <p:cNvSpPr txBox="1"/>
          <p:nvPr/>
        </p:nvSpPr>
        <p:spPr bwMode="auto">
          <a:xfrm>
            <a:off x="8967080" y="1273622"/>
            <a:ext cx="46839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b="1" dirty="0">
                <a:solidFill>
                  <a:schemeClr val="bg1"/>
                </a:solidFill>
              </a:rPr>
              <a:t>b.188</a:t>
            </a:r>
          </a:p>
        </p:txBody>
      </p:sp>
      <p:sp>
        <p:nvSpPr>
          <p:cNvPr id="13" name="TextBox 21">
            <a:extLst>
              <a:ext uri="{FF2B5EF4-FFF2-40B4-BE49-F238E27FC236}">
                <a16:creationId xmlns:a16="http://schemas.microsoft.com/office/drawing/2014/main" id="{BAD0E221-4929-66DC-7A5E-7684E2A84844}"/>
              </a:ext>
            </a:extLst>
          </p:cNvPr>
          <p:cNvSpPr txBox="1"/>
          <p:nvPr/>
        </p:nvSpPr>
        <p:spPr bwMode="auto">
          <a:xfrm>
            <a:off x="9666508" y="1218087"/>
            <a:ext cx="40748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b="1" dirty="0">
                <a:solidFill>
                  <a:schemeClr val="bg1">
                    <a:lumMod val="50000"/>
                  </a:schemeClr>
                </a:solidFill>
              </a:rPr>
              <a:t>b.35</a:t>
            </a:r>
          </a:p>
        </p:txBody>
      </p:sp>
      <p:sp>
        <p:nvSpPr>
          <p:cNvPr id="14" name="TextBox 22">
            <a:extLst>
              <a:ext uri="{FF2B5EF4-FFF2-40B4-BE49-F238E27FC236}">
                <a16:creationId xmlns:a16="http://schemas.microsoft.com/office/drawing/2014/main" id="{5793D5DE-011A-D087-F055-2C48B99A67C0}"/>
              </a:ext>
            </a:extLst>
          </p:cNvPr>
          <p:cNvSpPr txBox="1"/>
          <p:nvPr/>
        </p:nvSpPr>
        <p:spPr bwMode="auto">
          <a:xfrm>
            <a:off x="10523107" y="1265892"/>
            <a:ext cx="46839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b="1" dirty="0">
                <a:solidFill>
                  <a:schemeClr val="bg1">
                    <a:lumMod val="50000"/>
                  </a:schemeClr>
                </a:solidFill>
              </a:rPr>
              <a:t>b.182</a:t>
            </a:r>
          </a:p>
        </p:txBody>
      </p:sp>
      <p:sp>
        <p:nvSpPr>
          <p:cNvPr id="15" name="TextBox 23">
            <a:extLst>
              <a:ext uri="{FF2B5EF4-FFF2-40B4-BE49-F238E27FC236}">
                <a16:creationId xmlns:a16="http://schemas.microsoft.com/office/drawing/2014/main" id="{A1A5B5D1-0220-2707-1EB4-48E37CBAB0D3}"/>
              </a:ext>
            </a:extLst>
          </p:cNvPr>
          <p:cNvSpPr txBox="1"/>
          <p:nvPr/>
        </p:nvSpPr>
        <p:spPr bwMode="auto">
          <a:xfrm>
            <a:off x="10829934" y="1124744"/>
            <a:ext cx="68961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b="1" dirty="0">
                <a:solidFill>
                  <a:schemeClr val="bg1">
                    <a:lumMod val="50000"/>
                  </a:schemeClr>
                </a:solidFill>
              </a:rPr>
              <a:t>b.110/192</a:t>
            </a:r>
          </a:p>
        </p:txBody>
      </p:sp>
      <p:sp>
        <p:nvSpPr>
          <p:cNvPr id="17" name="TextBox 11">
            <a:extLst>
              <a:ext uri="{FF2B5EF4-FFF2-40B4-BE49-F238E27FC236}">
                <a16:creationId xmlns:a16="http://schemas.microsoft.com/office/drawing/2014/main" id="{22A0807D-C572-4AF6-024F-749B8F260322}"/>
              </a:ext>
            </a:extLst>
          </p:cNvPr>
          <p:cNvSpPr txBox="1"/>
          <p:nvPr/>
        </p:nvSpPr>
        <p:spPr bwMode="auto">
          <a:xfrm>
            <a:off x="4875156" y="1273622"/>
            <a:ext cx="857927" cy="230832"/>
          </a:xfrm>
          <a:prstGeom prst="rect">
            <a:avLst/>
          </a:prstGeom>
          <a:solidFill>
            <a:srgbClr val="FFFFFF">
              <a:alpha val="50196"/>
            </a:srgbClr>
          </a:solidFill>
        </p:spPr>
        <p:txBody>
          <a:bodyPr wrap="none" rtlCol="0">
            <a:spAutoFit/>
          </a:bodyPr>
          <a:lstStyle/>
          <a:p>
            <a:r>
              <a:rPr lang="en-GB" sz="900" dirty="0"/>
              <a:t>Direction b.35</a:t>
            </a:r>
          </a:p>
        </p:txBody>
      </p:sp>
      <p:sp>
        <p:nvSpPr>
          <p:cNvPr id="19" name="Ellipse 18">
            <a:extLst>
              <a:ext uri="{FF2B5EF4-FFF2-40B4-BE49-F238E27FC236}">
                <a16:creationId xmlns:a16="http://schemas.microsoft.com/office/drawing/2014/main" id="{24FCB9DA-661B-E712-5BA6-21A1725542B0}"/>
              </a:ext>
            </a:extLst>
          </p:cNvPr>
          <p:cNvSpPr/>
          <p:nvPr/>
        </p:nvSpPr>
        <p:spPr>
          <a:xfrm>
            <a:off x="2141268" y="2700460"/>
            <a:ext cx="2010516" cy="1448619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8" name="Ellipse 17">
            <a:extLst>
              <a:ext uri="{FF2B5EF4-FFF2-40B4-BE49-F238E27FC236}">
                <a16:creationId xmlns:a16="http://schemas.microsoft.com/office/drawing/2014/main" id="{90AFC014-2347-7EF6-566D-F46855430AFD}"/>
              </a:ext>
            </a:extLst>
          </p:cNvPr>
          <p:cNvSpPr/>
          <p:nvPr/>
        </p:nvSpPr>
        <p:spPr>
          <a:xfrm>
            <a:off x="5596212" y="4077072"/>
            <a:ext cx="1435892" cy="1276474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0F096CCF-B8FC-DFC5-2867-01983A6FD0B0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r="19717"/>
          <a:stretch/>
        </p:blipFill>
        <p:spPr>
          <a:xfrm>
            <a:off x="8216695" y="2578272"/>
            <a:ext cx="3316469" cy="33948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344598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83FA0BF-60FD-1947-A39C-20C93AF5EA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5360" y="559433"/>
            <a:ext cx="11376024" cy="5413675"/>
          </a:xfrm>
        </p:spPr>
        <p:txBody>
          <a:bodyPr/>
          <a:lstStyle/>
          <a:p>
            <a:pPr marL="0" indent="0">
              <a:buNone/>
            </a:pPr>
            <a:r>
              <a:rPr lang="fr-CH" sz="1800" b="0" u="sng" dirty="0">
                <a:latin typeface="Calibri" panose="020F0502020204030204" pitchFamily="34" charset="0"/>
              </a:rPr>
              <a:t>zone ouest (Partie 4) </a:t>
            </a:r>
            <a:r>
              <a:rPr lang="fr-CH" sz="1800" u="sng" dirty="0">
                <a:solidFill>
                  <a:srgbClr val="FFC000"/>
                </a:solidFill>
                <a:latin typeface="Calibri" panose="020F0502020204030204" pitchFamily="34" charset="0"/>
              </a:rPr>
              <a:t>Future Configuration </a:t>
            </a:r>
            <a:r>
              <a:rPr lang="fr-CH" sz="1800" b="0" u="sng" dirty="0">
                <a:solidFill>
                  <a:srgbClr val="FFC000"/>
                </a:solidFill>
                <a:latin typeface="Calibri" panose="020F0502020204030204" pitchFamily="34" charset="0"/>
              </a:rPr>
              <a:t>en cours:</a:t>
            </a:r>
          </a:p>
          <a:p>
            <a:pPr marL="0" indent="0">
              <a:buNone/>
            </a:pPr>
            <a:r>
              <a:rPr lang="fr-CH" sz="1200" dirty="0"/>
              <a:t>Jonction 825/b.188 </a:t>
            </a:r>
            <a:r>
              <a:rPr lang="fr-CH" sz="1200" dirty="0" err="1"/>
              <a:t>Dcum</a:t>
            </a:r>
            <a:r>
              <a:rPr lang="fr-CH" sz="1200" dirty="0"/>
              <a:t> A-1190</a:t>
            </a:r>
            <a:endParaRPr lang="fr-FR" sz="1200" b="0" dirty="0">
              <a:latin typeface="Calibri" panose="020F0502020204030204" pitchFamily="34" charset="0"/>
            </a:endParaRPr>
          </a:p>
          <a:p>
            <a:pPr marL="0" indent="0">
              <a:buNone/>
            </a:pPr>
            <a:endParaRPr lang="fr-FR" sz="1200" b="0" dirty="0">
              <a:latin typeface="Calibri" panose="020F0502020204030204" pitchFamily="34" charset="0"/>
            </a:endParaRPr>
          </a:p>
          <a:p>
            <a:endParaRPr lang="fr-FR" sz="1500" b="0" dirty="0">
              <a:latin typeface="Calibri" panose="020F0502020204030204" pitchFamily="34" charset="0"/>
            </a:endParaRPr>
          </a:p>
          <a:p>
            <a:endParaRPr lang="fr-FR" sz="1800" b="0" dirty="0">
              <a:latin typeface="Calibri" panose="020F0502020204030204" pitchFamily="34" charset="0"/>
            </a:endParaRPr>
          </a:p>
          <a:p>
            <a:endParaRPr lang="fr-CH" sz="1800" b="0" dirty="0">
              <a:latin typeface="Calibri" panose="020F0502020204030204" pitchFamily="34" charset="0"/>
            </a:endParaRPr>
          </a:p>
          <a:p>
            <a:endParaRPr lang="fr-CH" sz="1800" b="0" dirty="0">
              <a:latin typeface="Calibri" panose="020F0502020204030204" pitchFamily="34" charset="0"/>
            </a:endParaRPr>
          </a:p>
          <a:p>
            <a:pPr marL="0" indent="0">
              <a:buNone/>
            </a:pPr>
            <a:endParaRPr lang="fr-FR" sz="1800" b="0" dirty="0">
              <a:latin typeface="Calibri" panose="020F0502020204030204" pitchFamily="34" charset="0"/>
            </a:endParaRPr>
          </a:p>
          <a:p>
            <a:pPr marL="0" indent="0">
              <a:buNone/>
            </a:pPr>
            <a:endParaRPr lang="en-GB" sz="1800" dirty="0">
              <a:latin typeface="Calibri" panose="020F0502020204030204" pitchFamily="34" charset="0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A4AFB66-B5C0-5F49-8EC0-F180FDC347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82761"/>
            <a:ext cx="11376025" cy="476672"/>
          </a:xfrm>
        </p:spPr>
        <p:txBody>
          <a:bodyPr/>
          <a:lstStyle/>
          <a:p>
            <a:pPr algn="ctr"/>
            <a:r>
              <a:rPr lang="fr-FR" sz="3200" dirty="0"/>
              <a:t>Intégration Galerie 825</a:t>
            </a:r>
            <a:endParaRPr lang="en-GB" sz="32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F501861-C206-D849-9D23-59FFB3FF75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84F3E76-8EB8-47B7-8817-0A65D2C9667E}" type="datetime1">
              <a:rPr lang="fr-FR" smtClean="0"/>
              <a:t>23/02/2023</a:t>
            </a:fld>
            <a:endParaRPr lang="de-CH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84BBC4E-9077-DD48-9C8A-78ADCCF251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Jean-Baptiste MAYOLINI EN-ACE-INT - https://edms.cern.ch/document/2827296/1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4F5A542-C865-A740-81EA-E4980887A2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18363" y="6298567"/>
            <a:ext cx="681254" cy="365125"/>
          </a:xfrm>
        </p:spPr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11</a:t>
            </a:fld>
            <a:endParaRPr lang="en-US" dirty="0"/>
          </a:p>
        </p:txBody>
      </p:sp>
      <p:pic>
        <p:nvPicPr>
          <p:cNvPr id="7" name="Picture 9">
            <a:extLst>
              <a:ext uri="{FF2B5EF4-FFF2-40B4-BE49-F238E27FC236}">
                <a16:creationId xmlns:a16="http://schemas.microsoft.com/office/drawing/2014/main" id="{1E9B403F-AAC4-8914-B4B9-DB98D428FEE7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rgbClr val="F8F8F8">
                <a:shade val="45000"/>
                <a:satMod val="135000"/>
              </a:srgbClr>
              <a:prstClr val="white"/>
            </a:duotone>
          </a:blip>
          <a:stretch>
            <a:fillRect/>
          </a:stretch>
        </p:blipFill>
        <p:spPr>
          <a:xfrm>
            <a:off x="9048327" y="564905"/>
            <a:ext cx="2969179" cy="911456"/>
          </a:xfrm>
          <a:prstGeom prst="rect">
            <a:avLst/>
          </a:prstGeom>
        </p:spPr>
      </p:pic>
      <p:pic>
        <p:nvPicPr>
          <p:cNvPr id="8" name="Picture 10">
            <a:extLst>
              <a:ext uri="{FF2B5EF4-FFF2-40B4-BE49-F238E27FC236}">
                <a16:creationId xmlns:a16="http://schemas.microsoft.com/office/drawing/2014/main" id="{19966061-A100-CF58-3C39-1BEE563DBB6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-3" r="90302"/>
          <a:stretch/>
        </p:blipFill>
        <p:spPr>
          <a:xfrm>
            <a:off x="9048328" y="559433"/>
            <a:ext cx="288032" cy="911456"/>
          </a:xfrm>
          <a:prstGeom prst="rect">
            <a:avLst/>
          </a:prstGeom>
        </p:spPr>
      </p:pic>
      <p:sp>
        <p:nvSpPr>
          <p:cNvPr id="10" name="TextBox 20">
            <a:extLst>
              <a:ext uri="{FF2B5EF4-FFF2-40B4-BE49-F238E27FC236}">
                <a16:creationId xmlns:a16="http://schemas.microsoft.com/office/drawing/2014/main" id="{FFDD6C2A-0977-2730-E39E-8E44C2033B8E}"/>
              </a:ext>
            </a:extLst>
          </p:cNvPr>
          <p:cNvSpPr txBox="1"/>
          <p:nvPr/>
        </p:nvSpPr>
        <p:spPr bwMode="auto">
          <a:xfrm>
            <a:off x="8967080" y="1273622"/>
            <a:ext cx="46839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b="1" dirty="0">
                <a:solidFill>
                  <a:schemeClr val="bg1"/>
                </a:solidFill>
              </a:rPr>
              <a:t>b.188</a:t>
            </a:r>
          </a:p>
        </p:txBody>
      </p:sp>
      <p:sp>
        <p:nvSpPr>
          <p:cNvPr id="13" name="TextBox 21">
            <a:extLst>
              <a:ext uri="{FF2B5EF4-FFF2-40B4-BE49-F238E27FC236}">
                <a16:creationId xmlns:a16="http://schemas.microsoft.com/office/drawing/2014/main" id="{BAD0E221-4929-66DC-7A5E-7684E2A84844}"/>
              </a:ext>
            </a:extLst>
          </p:cNvPr>
          <p:cNvSpPr txBox="1"/>
          <p:nvPr/>
        </p:nvSpPr>
        <p:spPr bwMode="auto">
          <a:xfrm>
            <a:off x="9759143" y="1126420"/>
            <a:ext cx="40748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b="1" dirty="0">
                <a:solidFill>
                  <a:schemeClr val="bg1">
                    <a:lumMod val="50000"/>
                  </a:schemeClr>
                </a:solidFill>
              </a:rPr>
              <a:t>b.35</a:t>
            </a:r>
          </a:p>
        </p:txBody>
      </p:sp>
      <p:sp>
        <p:nvSpPr>
          <p:cNvPr id="14" name="TextBox 22">
            <a:extLst>
              <a:ext uri="{FF2B5EF4-FFF2-40B4-BE49-F238E27FC236}">
                <a16:creationId xmlns:a16="http://schemas.microsoft.com/office/drawing/2014/main" id="{5793D5DE-011A-D087-F055-2C48B99A67C0}"/>
              </a:ext>
            </a:extLst>
          </p:cNvPr>
          <p:cNvSpPr txBox="1"/>
          <p:nvPr/>
        </p:nvSpPr>
        <p:spPr bwMode="auto">
          <a:xfrm>
            <a:off x="10416480" y="1256592"/>
            <a:ext cx="46839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b="1" dirty="0">
                <a:solidFill>
                  <a:schemeClr val="bg1">
                    <a:lumMod val="50000"/>
                  </a:schemeClr>
                </a:solidFill>
              </a:rPr>
              <a:t>b.182</a:t>
            </a:r>
          </a:p>
        </p:txBody>
      </p:sp>
      <p:sp>
        <p:nvSpPr>
          <p:cNvPr id="15" name="TextBox 23">
            <a:extLst>
              <a:ext uri="{FF2B5EF4-FFF2-40B4-BE49-F238E27FC236}">
                <a16:creationId xmlns:a16="http://schemas.microsoft.com/office/drawing/2014/main" id="{A1A5B5D1-0220-2707-1EB4-48E37CBAB0D3}"/>
              </a:ext>
            </a:extLst>
          </p:cNvPr>
          <p:cNvSpPr txBox="1"/>
          <p:nvPr/>
        </p:nvSpPr>
        <p:spPr bwMode="auto">
          <a:xfrm>
            <a:off x="10829934" y="1124744"/>
            <a:ext cx="68961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b="1" dirty="0">
                <a:solidFill>
                  <a:schemeClr val="bg1">
                    <a:lumMod val="50000"/>
                  </a:schemeClr>
                </a:solidFill>
              </a:rPr>
              <a:t>b.110/192</a:t>
            </a:r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AECD5407-7B7F-5C87-7EF7-A27EE449F5F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40808" y="1545372"/>
            <a:ext cx="8031067" cy="45615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521245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 11">
            <a:extLst>
              <a:ext uri="{FF2B5EF4-FFF2-40B4-BE49-F238E27FC236}">
                <a16:creationId xmlns:a16="http://schemas.microsoft.com/office/drawing/2014/main" id="{198372A2-990A-9A77-7456-7765A24149F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61087" y="1899412"/>
            <a:ext cx="5968886" cy="3391261"/>
          </a:xfrm>
          <a:prstGeom prst="rect">
            <a:avLst/>
          </a:prstGeom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49703049-3BE1-E8ED-AB04-2C56214AD22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287" y="1902024"/>
            <a:ext cx="5968886" cy="3399786"/>
          </a:xfrm>
          <a:prstGeom prst="rect">
            <a:avLst/>
          </a:prstGeom>
        </p:spPr>
      </p:pic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83FA0BF-60FD-1947-A39C-20C93AF5EA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5360" y="559433"/>
            <a:ext cx="11376024" cy="5413675"/>
          </a:xfrm>
        </p:spPr>
        <p:txBody>
          <a:bodyPr/>
          <a:lstStyle/>
          <a:p>
            <a:pPr marL="0" indent="0">
              <a:buNone/>
            </a:pPr>
            <a:r>
              <a:rPr lang="fr-CH" sz="1800" b="0" u="sng" dirty="0">
                <a:latin typeface="Calibri" panose="020F0502020204030204" pitchFamily="34" charset="0"/>
              </a:rPr>
              <a:t>zone ouest (Partie 4) </a:t>
            </a:r>
            <a:r>
              <a:rPr lang="fr-CH" sz="1800" u="sng" dirty="0">
                <a:solidFill>
                  <a:srgbClr val="FFC000"/>
                </a:solidFill>
                <a:latin typeface="Calibri" panose="020F0502020204030204" pitchFamily="34" charset="0"/>
              </a:rPr>
              <a:t>Future Configuration </a:t>
            </a:r>
            <a:r>
              <a:rPr lang="fr-CH" sz="1800" b="0" u="sng" dirty="0">
                <a:solidFill>
                  <a:srgbClr val="FFC000"/>
                </a:solidFill>
                <a:latin typeface="Calibri" panose="020F0502020204030204" pitchFamily="34" charset="0"/>
              </a:rPr>
              <a:t>en cours:</a:t>
            </a:r>
          </a:p>
          <a:p>
            <a:pPr marL="0" indent="0">
              <a:buNone/>
            </a:pPr>
            <a:r>
              <a:rPr lang="fr-CH" sz="1200" dirty="0"/>
              <a:t>Jonction 825/</a:t>
            </a:r>
            <a:r>
              <a:rPr lang="fr-CH" sz="1200" dirty="0" err="1"/>
              <a:t>Dcum</a:t>
            </a:r>
            <a:r>
              <a:rPr lang="fr-CH" sz="1200" dirty="0"/>
              <a:t> A-1090</a:t>
            </a:r>
            <a:endParaRPr lang="fr-FR" sz="1200" b="0" dirty="0">
              <a:latin typeface="Calibri" panose="020F0502020204030204" pitchFamily="34" charset="0"/>
            </a:endParaRPr>
          </a:p>
          <a:p>
            <a:pPr marL="0" indent="0">
              <a:buNone/>
            </a:pPr>
            <a:endParaRPr lang="fr-FR" sz="1800" b="0" dirty="0">
              <a:latin typeface="Calibri" panose="020F0502020204030204" pitchFamily="34" charset="0"/>
            </a:endParaRPr>
          </a:p>
          <a:p>
            <a:endParaRPr lang="fr-CH" sz="1800" b="0" dirty="0">
              <a:latin typeface="Calibri" panose="020F0502020204030204" pitchFamily="34" charset="0"/>
            </a:endParaRPr>
          </a:p>
          <a:p>
            <a:endParaRPr lang="fr-CH" sz="1800" b="0" dirty="0">
              <a:latin typeface="Calibri" panose="020F0502020204030204" pitchFamily="34" charset="0"/>
            </a:endParaRPr>
          </a:p>
          <a:p>
            <a:pPr marL="0" indent="0">
              <a:buNone/>
            </a:pPr>
            <a:endParaRPr lang="fr-FR" sz="1800" b="0" dirty="0">
              <a:latin typeface="Calibri" panose="020F0502020204030204" pitchFamily="34" charset="0"/>
            </a:endParaRPr>
          </a:p>
          <a:p>
            <a:pPr marL="0" indent="0">
              <a:buNone/>
            </a:pPr>
            <a:endParaRPr lang="en-GB" sz="1800" dirty="0">
              <a:latin typeface="Calibri" panose="020F0502020204030204" pitchFamily="34" charset="0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A4AFB66-B5C0-5F49-8EC0-F180FDC347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82761"/>
            <a:ext cx="11376025" cy="476672"/>
          </a:xfrm>
        </p:spPr>
        <p:txBody>
          <a:bodyPr/>
          <a:lstStyle/>
          <a:p>
            <a:pPr algn="ctr"/>
            <a:r>
              <a:rPr lang="fr-FR" sz="3200" dirty="0"/>
              <a:t>Intégration Galerie 825</a:t>
            </a:r>
            <a:endParaRPr lang="en-GB" sz="32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F501861-C206-D849-9D23-59FFB3FF75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A142CBC-B7C7-4222-962D-0E7E2C2476A7}" type="datetime1">
              <a:rPr lang="fr-FR" smtClean="0"/>
              <a:t>23/02/2023</a:t>
            </a:fld>
            <a:endParaRPr lang="de-CH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84BBC4E-9077-DD48-9C8A-78ADCCF251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Jean-Baptiste MAYOLINI EN-ACE-INT - https://edms.cern.ch/document/2827296/1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4F5A542-C865-A740-81EA-E4980887A2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18363" y="6298567"/>
            <a:ext cx="681254" cy="365125"/>
          </a:xfrm>
        </p:spPr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12</a:t>
            </a:fld>
            <a:endParaRPr lang="en-US" dirty="0"/>
          </a:p>
        </p:txBody>
      </p:sp>
      <p:sp>
        <p:nvSpPr>
          <p:cNvPr id="10" name="TextBox 20">
            <a:extLst>
              <a:ext uri="{FF2B5EF4-FFF2-40B4-BE49-F238E27FC236}">
                <a16:creationId xmlns:a16="http://schemas.microsoft.com/office/drawing/2014/main" id="{FFDD6C2A-0977-2730-E39E-8E44C2033B8E}"/>
              </a:ext>
            </a:extLst>
          </p:cNvPr>
          <p:cNvSpPr txBox="1"/>
          <p:nvPr/>
        </p:nvSpPr>
        <p:spPr bwMode="auto">
          <a:xfrm>
            <a:off x="8967080" y="1273622"/>
            <a:ext cx="46839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b="1" dirty="0">
                <a:solidFill>
                  <a:schemeClr val="bg1"/>
                </a:solidFill>
              </a:rPr>
              <a:t>b.188</a:t>
            </a:r>
          </a:p>
        </p:txBody>
      </p:sp>
      <p:sp>
        <p:nvSpPr>
          <p:cNvPr id="13" name="TextBox 21">
            <a:extLst>
              <a:ext uri="{FF2B5EF4-FFF2-40B4-BE49-F238E27FC236}">
                <a16:creationId xmlns:a16="http://schemas.microsoft.com/office/drawing/2014/main" id="{BAD0E221-4929-66DC-7A5E-7684E2A84844}"/>
              </a:ext>
            </a:extLst>
          </p:cNvPr>
          <p:cNvSpPr txBox="1"/>
          <p:nvPr/>
        </p:nvSpPr>
        <p:spPr bwMode="auto">
          <a:xfrm>
            <a:off x="9759143" y="1126420"/>
            <a:ext cx="40748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b="1" dirty="0">
                <a:solidFill>
                  <a:schemeClr val="bg1">
                    <a:lumMod val="50000"/>
                  </a:schemeClr>
                </a:solidFill>
              </a:rPr>
              <a:t>b.35</a:t>
            </a:r>
          </a:p>
        </p:txBody>
      </p:sp>
      <p:sp>
        <p:nvSpPr>
          <p:cNvPr id="14" name="TextBox 22">
            <a:extLst>
              <a:ext uri="{FF2B5EF4-FFF2-40B4-BE49-F238E27FC236}">
                <a16:creationId xmlns:a16="http://schemas.microsoft.com/office/drawing/2014/main" id="{5793D5DE-011A-D087-F055-2C48B99A67C0}"/>
              </a:ext>
            </a:extLst>
          </p:cNvPr>
          <p:cNvSpPr txBox="1"/>
          <p:nvPr/>
        </p:nvSpPr>
        <p:spPr bwMode="auto">
          <a:xfrm>
            <a:off x="10416480" y="1256592"/>
            <a:ext cx="46839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b="1" dirty="0">
                <a:solidFill>
                  <a:schemeClr val="bg1">
                    <a:lumMod val="50000"/>
                  </a:schemeClr>
                </a:solidFill>
              </a:rPr>
              <a:t>b.182</a:t>
            </a:r>
          </a:p>
        </p:txBody>
      </p:sp>
      <p:sp>
        <p:nvSpPr>
          <p:cNvPr id="15" name="TextBox 23">
            <a:extLst>
              <a:ext uri="{FF2B5EF4-FFF2-40B4-BE49-F238E27FC236}">
                <a16:creationId xmlns:a16="http://schemas.microsoft.com/office/drawing/2014/main" id="{A1A5B5D1-0220-2707-1EB4-48E37CBAB0D3}"/>
              </a:ext>
            </a:extLst>
          </p:cNvPr>
          <p:cNvSpPr txBox="1"/>
          <p:nvPr/>
        </p:nvSpPr>
        <p:spPr bwMode="auto">
          <a:xfrm>
            <a:off x="10829934" y="1124744"/>
            <a:ext cx="68961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b="1" dirty="0">
                <a:solidFill>
                  <a:schemeClr val="bg1">
                    <a:lumMod val="50000"/>
                  </a:schemeClr>
                </a:solidFill>
              </a:rPr>
              <a:t>b.110/192</a:t>
            </a:r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B067E243-77CD-C621-03B9-8E342A305C5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892348" y="580908"/>
            <a:ext cx="3048264" cy="969348"/>
          </a:xfrm>
          <a:prstGeom prst="rect">
            <a:avLst/>
          </a:prstGeom>
        </p:spPr>
      </p:pic>
      <p:sp>
        <p:nvSpPr>
          <p:cNvPr id="22" name="TextBox 11">
            <a:extLst>
              <a:ext uri="{FF2B5EF4-FFF2-40B4-BE49-F238E27FC236}">
                <a16:creationId xmlns:a16="http://schemas.microsoft.com/office/drawing/2014/main" id="{B106DA18-86E0-52AD-2DF1-4E38545416BA}"/>
              </a:ext>
            </a:extLst>
          </p:cNvPr>
          <p:cNvSpPr txBox="1"/>
          <p:nvPr/>
        </p:nvSpPr>
        <p:spPr bwMode="auto">
          <a:xfrm>
            <a:off x="76310" y="1902024"/>
            <a:ext cx="1071127" cy="230832"/>
          </a:xfrm>
          <a:prstGeom prst="rect">
            <a:avLst/>
          </a:prstGeom>
          <a:solidFill>
            <a:srgbClr val="FFFFFF">
              <a:alpha val="50196"/>
            </a:srgbClr>
          </a:solidFill>
        </p:spPr>
        <p:txBody>
          <a:bodyPr wrap="none" rtlCol="0">
            <a:spAutoFit/>
          </a:bodyPr>
          <a:lstStyle/>
          <a:p>
            <a:r>
              <a:rPr lang="en-GB" sz="900" dirty="0"/>
              <a:t>Direction b.35/182</a:t>
            </a:r>
          </a:p>
        </p:txBody>
      </p:sp>
      <p:sp>
        <p:nvSpPr>
          <p:cNvPr id="23" name="TextBox 14">
            <a:extLst>
              <a:ext uri="{FF2B5EF4-FFF2-40B4-BE49-F238E27FC236}">
                <a16:creationId xmlns:a16="http://schemas.microsoft.com/office/drawing/2014/main" id="{492BD905-3F68-829C-9368-F735E8AC607F}"/>
              </a:ext>
            </a:extLst>
          </p:cNvPr>
          <p:cNvSpPr txBox="1"/>
          <p:nvPr/>
        </p:nvSpPr>
        <p:spPr bwMode="auto">
          <a:xfrm>
            <a:off x="4367808" y="2132856"/>
            <a:ext cx="915635" cy="230832"/>
          </a:xfrm>
          <a:prstGeom prst="rect">
            <a:avLst/>
          </a:prstGeom>
          <a:solidFill>
            <a:srgbClr val="FFFFFF">
              <a:alpha val="50196"/>
            </a:srgbClr>
          </a:solidFill>
        </p:spPr>
        <p:txBody>
          <a:bodyPr wrap="none" rtlCol="0">
            <a:spAutoFit/>
          </a:bodyPr>
          <a:lstStyle/>
          <a:p>
            <a:r>
              <a:rPr lang="en-GB" sz="900" dirty="0"/>
              <a:t>Direction b.188</a:t>
            </a:r>
          </a:p>
        </p:txBody>
      </p:sp>
      <p:sp>
        <p:nvSpPr>
          <p:cNvPr id="24" name="TextBox 11">
            <a:extLst>
              <a:ext uri="{FF2B5EF4-FFF2-40B4-BE49-F238E27FC236}">
                <a16:creationId xmlns:a16="http://schemas.microsoft.com/office/drawing/2014/main" id="{57EC37A2-49E6-3EEC-9B90-64B0FC6AC87B}"/>
              </a:ext>
            </a:extLst>
          </p:cNvPr>
          <p:cNvSpPr txBox="1"/>
          <p:nvPr/>
        </p:nvSpPr>
        <p:spPr bwMode="auto">
          <a:xfrm>
            <a:off x="10502695" y="2017440"/>
            <a:ext cx="1071127" cy="230832"/>
          </a:xfrm>
          <a:prstGeom prst="rect">
            <a:avLst/>
          </a:prstGeom>
          <a:solidFill>
            <a:srgbClr val="FFFFFF">
              <a:alpha val="50196"/>
            </a:srgbClr>
          </a:solidFill>
        </p:spPr>
        <p:txBody>
          <a:bodyPr wrap="none" rtlCol="0">
            <a:spAutoFit/>
          </a:bodyPr>
          <a:lstStyle/>
          <a:p>
            <a:r>
              <a:rPr lang="en-GB" sz="900" dirty="0"/>
              <a:t>Direction b.35/182</a:t>
            </a:r>
          </a:p>
        </p:txBody>
      </p:sp>
      <p:sp>
        <p:nvSpPr>
          <p:cNvPr id="25" name="TextBox 11">
            <a:extLst>
              <a:ext uri="{FF2B5EF4-FFF2-40B4-BE49-F238E27FC236}">
                <a16:creationId xmlns:a16="http://schemas.microsoft.com/office/drawing/2014/main" id="{5F953617-BBA6-F525-DD99-2AC6D8213F56}"/>
              </a:ext>
            </a:extLst>
          </p:cNvPr>
          <p:cNvSpPr txBox="1"/>
          <p:nvPr/>
        </p:nvSpPr>
        <p:spPr bwMode="auto">
          <a:xfrm>
            <a:off x="7377198" y="2265552"/>
            <a:ext cx="1128835" cy="230832"/>
          </a:xfrm>
          <a:prstGeom prst="rect">
            <a:avLst/>
          </a:prstGeom>
          <a:solidFill>
            <a:srgbClr val="FFFFFF">
              <a:alpha val="50196"/>
            </a:srgbClr>
          </a:solidFill>
        </p:spPr>
        <p:txBody>
          <a:bodyPr wrap="none" rtlCol="0">
            <a:spAutoFit/>
          </a:bodyPr>
          <a:lstStyle/>
          <a:p>
            <a:r>
              <a:rPr lang="en-GB" sz="900" dirty="0"/>
              <a:t>Direction b.110/192</a:t>
            </a:r>
          </a:p>
        </p:txBody>
      </p:sp>
    </p:spTree>
    <p:extLst>
      <p:ext uri="{BB962C8B-B14F-4D97-AF65-F5344CB8AC3E}">
        <p14:creationId xmlns:p14="http://schemas.microsoft.com/office/powerpoint/2010/main" val="392149828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>
            <a:extLst>
              <a:ext uri="{FF2B5EF4-FFF2-40B4-BE49-F238E27FC236}">
                <a16:creationId xmlns:a16="http://schemas.microsoft.com/office/drawing/2014/main" id="{FDC29725-BDEE-E500-8E08-16B261998C9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7376"/>
          <a:stretch/>
        </p:blipFill>
        <p:spPr>
          <a:xfrm>
            <a:off x="0" y="1837126"/>
            <a:ext cx="4931733" cy="3399786"/>
          </a:xfrm>
          <a:prstGeom prst="rect">
            <a:avLst/>
          </a:prstGeom>
        </p:spPr>
      </p:pic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83FA0BF-60FD-1947-A39C-20C93AF5EA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3602" y="522322"/>
            <a:ext cx="11376024" cy="5413675"/>
          </a:xfrm>
        </p:spPr>
        <p:txBody>
          <a:bodyPr/>
          <a:lstStyle/>
          <a:p>
            <a:pPr marL="0" indent="0">
              <a:buNone/>
            </a:pPr>
            <a:r>
              <a:rPr lang="fr-CH" sz="1800" b="0" u="sng" dirty="0">
                <a:latin typeface="Calibri" panose="020F0502020204030204" pitchFamily="34" charset="0"/>
              </a:rPr>
              <a:t>zone ouest (Partie 4) </a:t>
            </a:r>
            <a:r>
              <a:rPr lang="fr-CH" sz="1800" u="sng" dirty="0">
                <a:solidFill>
                  <a:srgbClr val="FFC000"/>
                </a:solidFill>
                <a:latin typeface="Calibri" panose="020F0502020204030204" pitchFamily="34" charset="0"/>
              </a:rPr>
              <a:t>Future Configuration </a:t>
            </a:r>
            <a:r>
              <a:rPr lang="fr-CH" sz="1800" b="0" u="sng" dirty="0">
                <a:solidFill>
                  <a:srgbClr val="FFC000"/>
                </a:solidFill>
                <a:latin typeface="Calibri" panose="020F0502020204030204" pitchFamily="34" charset="0"/>
              </a:rPr>
              <a:t>en cours:</a:t>
            </a:r>
          </a:p>
          <a:p>
            <a:pPr marL="0" indent="0">
              <a:buNone/>
            </a:pPr>
            <a:r>
              <a:rPr lang="fr-CH" sz="1200" dirty="0"/>
              <a:t>Jonction 825/</a:t>
            </a:r>
            <a:r>
              <a:rPr lang="fr-CH" sz="1200" dirty="0" err="1"/>
              <a:t>Dcum</a:t>
            </a:r>
            <a:r>
              <a:rPr lang="fr-CH" sz="1200" dirty="0"/>
              <a:t> A-1090</a:t>
            </a:r>
            <a:endParaRPr lang="fr-FR" sz="1200" b="0" dirty="0">
              <a:latin typeface="Calibri" panose="020F0502020204030204" pitchFamily="34" charset="0"/>
            </a:endParaRPr>
          </a:p>
          <a:p>
            <a:r>
              <a:rPr lang="fr-FR" sz="1800" b="0" dirty="0">
                <a:latin typeface="Calibri" panose="020F0502020204030204" pitchFamily="34" charset="0"/>
              </a:rPr>
              <a:t>Interférence tuyauteries CV / support SCE</a:t>
            </a:r>
          </a:p>
          <a:p>
            <a:endParaRPr lang="fr-CH" sz="1800" b="0" dirty="0">
              <a:latin typeface="Calibri" panose="020F0502020204030204" pitchFamily="34" charset="0"/>
            </a:endParaRPr>
          </a:p>
          <a:p>
            <a:endParaRPr lang="fr-CH" sz="1800" b="0" dirty="0">
              <a:latin typeface="Calibri" panose="020F0502020204030204" pitchFamily="34" charset="0"/>
            </a:endParaRPr>
          </a:p>
          <a:p>
            <a:pPr marL="0" indent="0">
              <a:buNone/>
            </a:pPr>
            <a:endParaRPr lang="fr-FR" sz="1800" b="0" dirty="0">
              <a:latin typeface="Calibri" panose="020F0502020204030204" pitchFamily="34" charset="0"/>
            </a:endParaRPr>
          </a:p>
          <a:p>
            <a:pPr marL="0" indent="0">
              <a:buNone/>
            </a:pPr>
            <a:endParaRPr lang="en-GB" sz="1800" dirty="0">
              <a:latin typeface="Calibri" panose="020F0502020204030204" pitchFamily="34" charset="0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A4AFB66-B5C0-5F49-8EC0-F180FDC347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82761"/>
            <a:ext cx="11376025" cy="476672"/>
          </a:xfrm>
        </p:spPr>
        <p:txBody>
          <a:bodyPr/>
          <a:lstStyle/>
          <a:p>
            <a:pPr algn="ctr"/>
            <a:r>
              <a:rPr lang="fr-FR" sz="3200" dirty="0"/>
              <a:t>Intégration Galerie 825</a:t>
            </a:r>
            <a:endParaRPr lang="en-GB" sz="32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F501861-C206-D849-9D23-59FFB3FF75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934C9F0-36D3-4F24-B6FC-5EA396D11065}" type="datetime1">
              <a:rPr lang="fr-FR" smtClean="0"/>
              <a:t>23/02/2023</a:t>
            </a:fld>
            <a:endParaRPr lang="de-CH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84BBC4E-9077-DD48-9C8A-78ADCCF251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Jean-Baptiste MAYOLINI EN-ACE-INT - https://edms.cern.ch/document/2827296/1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4F5A542-C865-A740-81EA-E4980887A2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18363" y="6298567"/>
            <a:ext cx="681254" cy="365125"/>
          </a:xfrm>
        </p:spPr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13</a:t>
            </a:fld>
            <a:endParaRPr lang="en-US" dirty="0"/>
          </a:p>
        </p:txBody>
      </p:sp>
      <p:sp>
        <p:nvSpPr>
          <p:cNvPr id="10" name="TextBox 20">
            <a:extLst>
              <a:ext uri="{FF2B5EF4-FFF2-40B4-BE49-F238E27FC236}">
                <a16:creationId xmlns:a16="http://schemas.microsoft.com/office/drawing/2014/main" id="{FFDD6C2A-0977-2730-E39E-8E44C2033B8E}"/>
              </a:ext>
            </a:extLst>
          </p:cNvPr>
          <p:cNvSpPr txBox="1"/>
          <p:nvPr/>
        </p:nvSpPr>
        <p:spPr bwMode="auto">
          <a:xfrm>
            <a:off x="8967080" y="1273622"/>
            <a:ext cx="46839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b="1" dirty="0">
                <a:solidFill>
                  <a:schemeClr val="bg1"/>
                </a:solidFill>
              </a:rPr>
              <a:t>b.188</a:t>
            </a:r>
          </a:p>
        </p:txBody>
      </p:sp>
      <p:sp>
        <p:nvSpPr>
          <p:cNvPr id="13" name="TextBox 21">
            <a:extLst>
              <a:ext uri="{FF2B5EF4-FFF2-40B4-BE49-F238E27FC236}">
                <a16:creationId xmlns:a16="http://schemas.microsoft.com/office/drawing/2014/main" id="{BAD0E221-4929-66DC-7A5E-7684E2A84844}"/>
              </a:ext>
            </a:extLst>
          </p:cNvPr>
          <p:cNvSpPr txBox="1"/>
          <p:nvPr/>
        </p:nvSpPr>
        <p:spPr bwMode="auto">
          <a:xfrm>
            <a:off x="9759143" y="1126420"/>
            <a:ext cx="40748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b="1" dirty="0">
                <a:solidFill>
                  <a:schemeClr val="bg1">
                    <a:lumMod val="50000"/>
                  </a:schemeClr>
                </a:solidFill>
              </a:rPr>
              <a:t>b.35</a:t>
            </a:r>
          </a:p>
        </p:txBody>
      </p:sp>
      <p:sp>
        <p:nvSpPr>
          <p:cNvPr id="14" name="TextBox 22">
            <a:extLst>
              <a:ext uri="{FF2B5EF4-FFF2-40B4-BE49-F238E27FC236}">
                <a16:creationId xmlns:a16="http://schemas.microsoft.com/office/drawing/2014/main" id="{5793D5DE-011A-D087-F055-2C48B99A67C0}"/>
              </a:ext>
            </a:extLst>
          </p:cNvPr>
          <p:cNvSpPr txBox="1"/>
          <p:nvPr/>
        </p:nvSpPr>
        <p:spPr bwMode="auto">
          <a:xfrm>
            <a:off x="10416480" y="1256592"/>
            <a:ext cx="46839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b="1" dirty="0">
                <a:solidFill>
                  <a:schemeClr val="bg1">
                    <a:lumMod val="50000"/>
                  </a:schemeClr>
                </a:solidFill>
              </a:rPr>
              <a:t>b.182</a:t>
            </a:r>
          </a:p>
        </p:txBody>
      </p:sp>
      <p:sp>
        <p:nvSpPr>
          <p:cNvPr id="15" name="TextBox 23">
            <a:extLst>
              <a:ext uri="{FF2B5EF4-FFF2-40B4-BE49-F238E27FC236}">
                <a16:creationId xmlns:a16="http://schemas.microsoft.com/office/drawing/2014/main" id="{A1A5B5D1-0220-2707-1EB4-48E37CBAB0D3}"/>
              </a:ext>
            </a:extLst>
          </p:cNvPr>
          <p:cNvSpPr txBox="1"/>
          <p:nvPr/>
        </p:nvSpPr>
        <p:spPr bwMode="auto">
          <a:xfrm>
            <a:off x="10829934" y="1124744"/>
            <a:ext cx="68961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b="1" dirty="0">
                <a:solidFill>
                  <a:schemeClr val="bg1">
                    <a:lumMod val="50000"/>
                  </a:schemeClr>
                </a:solidFill>
              </a:rPr>
              <a:t>b.110/192</a:t>
            </a:r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B067E243-77CD-C621-03B9-8E342A305C5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92348" y="580908"/>
            <a:ext cx="3048264" cy="969348"/>
          </a:xfrm>
          <a:prstGeom prst="rect">
            <a:avLst/>
          </a:prstGeom>
        </p:spPr>
      </p:pic>
      <p:sp>
        <p:nvSpPr>
          <p:cNvPr id="22" name="TextBox 11">
            <a:extLst>
              <a:ext uri="{FF2B5EF4-FFF2-40B4-BE49-F238E27FC236}">
                <a16:creationId xmlns:a16="http://schemas.microsoft.com/office/drawing/2014/main" id="{B106DA18-86E0-52AD-2DF1-4E38545416BA}"/>
              </a:ext>
            </a:extLst>
          </p:cNvPr>
          <p:cNvSpPr txBox="1"/>
          <p:nvPr/>
        </p:nvSpPr>
        <p:spPr bwMode="auto">
          <a:xfrm>
            <a:off x="76310" y="1902024"/>
            <a:ext cx="1071127" cy="230832"/>
          </a:xfrm>
          <a:prstGeom prst="rect">
            <a:avLst/>
          </a:prstGeom>
          <a:solidFill>
            <a:srgbClr val="FFFFFF">
              <a:alpha val="50196"/>
            </a:srgbClr>
          </a:solidFill>
        </p:spPr>
        <p:txBody>
          <a:bodyPr wrap="none" rtlCol="0">
            <a:spAutoFit/>
          </a:bodyPr>
          <a:lstStyle/>
          <a:p>
            <a:r>
              <a:rPr lang="en-GB" sz="900" dirty="0"/>
              <a:t>Direction b.35/182</a:t>
            </a:r>
          </a:p>
        </p:txBody>
      </p:sp>
      <p:sp>
        <p:nvSpPr>
          <p:cNvPr id="23" name="TextBox 14">
            <a:extLst>
              <a:ext uri="{FF2B5EF4-FFF2-40B4-BE49-F238E27FC236}">
                <a16:creationId xmlns:a16="http://schemas.microsoft.com/office/drawing/2014/main" id="{492BD905-3F68-829C-9368-F735E8AC607F}"/>
              </a:ext>
            </a:extLst>
          </p:cNvPr>
          <p:cNvSpPr txBox="1"/>
          <p:nvPr/>
        </p:nvSpPr>
        <p:spPr bwMode="auto">
          <a:xfrm>
            <a:off x="3215680" y="2016696"/>
            <a:ext cx="915635" cy="230832"/>
          </a:xfrm>
          <a:prstGeom prst="rect">
            <a:avLst/>
          </a:prstGeom>
          <a:solidFill>
            <a:srgbClr val="FFFFFF">
              <a:alpha val="50196"/>
            </a:srgbClr>
          </a:solidFill>
        </p:spPr>
        <p:txBody>
          <a:bodyPr wrap="none" rtlCol="0">
            <a:spAutoFit/>
          </a:bodyPr>
          <a:lstStyle/>
          <a:p>
            <a:r>
              <a:rPr lang="en-GB" sz="900" dirty="0"/>
              <a:t>Direction b.188</a:t>
            </a:r>
          </a:p>
        </p:txBody>
      </p:sp>
      <p:sp>
        <p:nvSpPr>
          <p:cNvPr id="20" name="Ellipse 19">
            <a:extLst>
              <a:ext uri="{FF2B5EF4-FFF2-40B4-BE49-F238E27FC236}">
                <a16:creationId xmlns:a16="http://schemas.microsoft.com/office/drawing/2014/main" id="{EDF0699E-CBD0-41DA-C8BB-343F98A44715}"/>
              </a:ext>
            </a:extLst>
          </p:cNvPr>
          <p:cNvSpPr/>
          <p:nvPr/>
        </p:nvSpPr>
        <p:spPr>
          <a:xfrm>
            <a:off x="2989506" y="2960425"/>
            <a:ext cx="683991" cy="601907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FE86F9CE-089E-C9BE-1F49-7D82E3D4C707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9167" t="10101" b="7395"/>
          <a:stretch/>
        </p:blipFill>
        <p:spPr>
          <a:xfrm>
            <a:off x="5018497" y="1655309"/>
            <a:ext cx="4500361" cy="3613897"/>
          </a:xfrm>
          <a:prstGeom prst="rect">
            <a:avLst/>
          </a:prstGeom>
        </p:spPr>
      </p:pic>
      <p:sp>
        <p:nvSpPr>
          <p:cNvPr id="17" name="Ellipse 16">
            <a:extLst>
              <a:ext uri="{FF2B5EF4-FFF2-40B4-BE49-F238E27FC236}">
                <a16:creationId xmlns:a16="http://schemas.microsoft.com/office/drawing/2014/main" id="{405ED0EC-51C9-7606-6F48-9EEC22453ED4}"/>
              </a:ext>
            </a:extLst>
          </p:cNvPr>
          <p:cNvSpPr/>
          <p:nvPr/>
        </p:nvSpPr>
        <p:spPr>
          <a:xfrm>
            <a:off x="6349828" y="4305015"/>
            <a:ext cx="2016224" cy="792690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42392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 10">
            <a:extLst>
              <a:ext uri="{FF2B5EF4-FFF2-40B4-BE49-F238E27FC236}">
                <a16:creationId xmlns:a16="http://schemas.microsoft.com/office/drawing/2014/main" id="{844A396B-16FD-CE7A-DE24-BDA7FF6ADDA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19936" y="2079482"/>
            <a:ext cx="5529960" cy="3140968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FDC29725-BDEE-E500-8E08-16B261998C9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7376"/>
          <a:stretch/>
        </p:blipFill>
        <p:spPr>
          <a:xfrm>
            <a:off x="76310" y="1891288"/>
            <a:ext cx="4931733" cy="3399786"/>
          </a:xfrm>
          <a:prstGeom prst="rect">
            <a:avLst/>
          </a:prstGeom>
        </p:spPr>
      </p:pic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83FA0BF-60FD-1947-A39C-20C93AF5EA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3602" y="522322"/>
            <a:ext cx="11376024" cy="5413675"/>
          </a:xfrm>
        </p:spPr>
        <p:txBody>
          <a:bodyPr/>
          <a:lstStyle/>
          <a:p>
            <a:pPr marL="0" indent="0">
              <a:buNone/>
            </a:pPr>
            <a:r>
              <a:rPr lang="fr-CH" sz="1800" b="0" u="sng" dirty="0">
                <a:latin typeface="Calibri" panose="020F0502020204030204" pitchFamily="34" charset="0"/>
              </a:rPr>
              <a:t>zone ouest (Partie 4) </a:t>
            </a:r>
            <a:r>
              <a:rPr lang="fr-CH" sz="1800" u="sng" dirty="0">
                <a:solidFill>
                  <a:srgbClr val="FFC000"/>
                </a:solidFill>
                <a:latin typeface="Calibri" panose="020F0502020204030204" pitchFamily="34" charset="0"/>
              </a:rPr>
              <a:t>Future Configuration </a:t>
            </a:r>
            <a:r>
              <a:rPr lang="fr-CH" sz="1800" b="0" u="sng" dirty="0">
                <a:solidFill>
                  <a:srgbClr val="FFC000"/>
                </a:solidFill>
                <a:latin typeface="Calibri" panose="020F0502020204030204" pitchFamily="34" charset="0"/>
              </a:rPr>
              <a:t>en cours:</a:t>
            </a:r>
          </a:p>
          <a:p>
            <a:pPr marL="0" indent="0">
              <a:buNone/>
            </a:pPr>
            <a:r>
              <a:rPr lang="fr-CH" sz="1200" dirty="0"/>
              <a:t>Jonction 825/</a:t>
            </a:r>
            <a:r>
              <a:rPr lang="fr-CH" sz="1200" dirty="0" err="1"/>
              <a:t>Dcum</a:t>
            </a:r>
            <a:r>
              <a:rPr lang="fr-CH" sz="1200" dirty="0"/>
              <a:t> A-1090</a:t>
            </a:r>
            <a:endParaRPr lang="fr-FR" sz="1200" b="0" dirty="0">
              <a:latin typeface="Calibri" panose="020F0502020204030204" pitchFamily="34" charset="0"/>
            </a:endParaRPr>
          </a:p>
          <a:p>
            <a:r>
              <a:rPr lang="fr-FR" sz="1800" b="0" dirty="0">
                <a:latin typeface="Calibri" panose="020F0502020204030204" pitchFamily="34" charset="0"/>
              </a:rPr>
              <a:t>Interférence AC / SCE</a:t>
            </a:r>
          </a:p>
          <a:p>
            <a:endParaRPr lang="fr-FR" sz="1800" b="0" dirty="0">
              <a:latin typeface="Calibri" panose="020F0502020204030204" pitchFamily="34" charset="0"/>
            </a:endParaRPr>
          </a:p>
          <a:p>
            <a:endParaRPr lang="fr-CH" sz="1800" b="0" dirty="0">
              <a:latin typeface="Calibri" panose="020F0502020204030204" pitchFamily="34" charset="0"/>
            </a:endParaRPr>
          </a:p>
          <a:p>
            <a:endParaRPr lang="fr-CH" sz="1800" b="0" dirty="0">
              <a:latin typeface="Calibri" panose="020F0502020204030204" pitchFamily="34" charset="0"/>
            </a:endParaRPr>
          </a:p>
          <a:p>
            <a:pPr marL="0" indent="0">
              <a:buNone/>
            </a:pPr>
            <a:endParaRPr lang="fr-FR" sz="1800" b="0" dirty="0">
              <a:latin typeface="Calibri" panose="020F0502020204030204" pitchFamily="34" charset="0"/>
            </a:endParaRPr>
          </a:p>
          <a:p>
            <a:pPr marL="0" indent="0">
              <a:buNone/>
            </a:pPr>
            <a:endParaRPr lang="en-GB" sz="1800" dirty="0">
              <a:latin typeface="Calibri" panose="020F0502020204030204" pitchFamily="34" charset="0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A4AFB66-B5C0-5F49-8EC0-F180FDC347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82761"/>
            <a:ext cx="11376025" cy="476672"/>
          </a:xfrm>
        </p:spPr>
        <p:txBody>
          <a:bodyPr/>
          <a:lstStyle/>
          <a:p>
            <a:pPr algn="ctr"/>
            <a:r>
              <a:rPr lang="fr-FR" sz="3200" dirty="0"/>
              <a:t>Intégration Galerie 825</a:t>
            </a:r>
            <a:endParaRPr lang="en-GB" sz="32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F501861-C206-D849-9D23-59FFB3FF75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352A9FB-340D-4EF4-9CBA-98B1C68B497D}" type="datetime1">
              <a:rPr lang="fr-FR" smtClean="0"/>
              <a:t>23/02/2023</a:t>
            </a:fld>
            <a:endParaRPr lang="de-CH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84BBC4E-9077-DD48-9C8A-78ADCCF251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Jean-Baptiste MAYOLINI EN-ACE-INT - https://edms.cern.ch/document/2827296/1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4F5A542-C865-A740-81EA-E4980887A2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18363" y="6298567"/>
            <a:ext cx="681254" cy="365125"/>
          </a:xfrm>
        </p:spPr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14</a:t>
            </a:fld>
            <a:endParaRPr lang="en-US" dirty="0"/>
          </a:p>
        </p:txBody>
      </p:sp>
      <p:sp>
        <p:nvSpPr>
          <p:cNvPr id="10" name="TextBox 20">
            <a:extLst>
              <a:ext uri="{FF2B5EF4-FFF2-40B4-BE49-F238E27FC236}">
                <a16:creationId xmlns:a16="http://schemas.microsoft.com/office/drawing/2014/main" id="{FFDD6C2A-0977-2730-E39E-8E44C2033B8E}"/>
              </a:ext>
            </a:extLst>
          </p:cNvPr>
          <p:cNvSpPr txBox="1"/>
          <p:nvPr/>
        </p:nvSpPr>
        <p:spPr bwMode="auto">
          <a:xfrm>
            <a:off x="8967080" y="1273622"/>
            <a:ext cx="46839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b="1" dirty="0">
                <a:solidFill>
                  <a:schemeClr val="bg1"/>
                </a:solidFill>
              </a:rPr>
              <a:t>b.188</a:t>
            </a:r>
          </a:p>
        </p:txBody>
      </p:sp>
      <p:sp>
        <p:nvSpPr>
          <p:cNvPr id="13" name="TextBox 21">
            <a:extLst>
              <a:ext uri="{FF2B5EF4-FFF2-40B4-BE49-F238E27FC236}">
                <a16:creationId xmlns:a16="http://schemas.microsoft.com/office/drawing/2014/main" id="{BAD0E221-4929-66DC-7A5E-7684E2A84844}"/>
              </a:ext>
            </a:extLst>
          </p:cNvPr>
          <p:cNvSpPr txBox="1"/>
          <p:nvPr/>
        </p:nvSpPr>
        <p:spPr bwMode="auto">
          <a:xfrm>
            <a:off x="9759143" y="1126420"/>
            <a:ext cx="40748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b="1" dirty="0">
                <a:solidFill>
                  <a:schemeClr val="bg1">
                    <a:lumMod val="50000"/>
                  </a:schemeClr>
                </a:solidFill>
              </a:rPr>
              <a:t>b.35</a:t>
            </a:r>
          </a:p>
        </p:txBody>
      </p:sp>
      <p:sp>
        <p:nvSpPr>
          <p:cNvPr id="14" name="TextBox 22">
            <a:extLst>
              <a:ext uri="{FF2B5EF4-FFF2-40B4-BE49-F238E27FC236}">
                <a16:creationId xmlns:a16="http://schemas.microsoft.com/office/drawing/2014/main" id="{5793D5DE-011A-D087-F055-2C48B99A67C0}"/>
              </a:ext>
            </a:extLst>
          </p:cNvPr>
          <p:cNvSpPr txBox="1"/>
          <p:nvPr/>
        </p:nvSpPr>
        <p:spPr bwMode="auto">
          <a:xfrm>
            <a:off x="10416480" y="1256592"/>
            <a:ext cx="46839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b="1" dirty="0">
                <a:solidFill>
                  <a:schemeClr val="bg1">
                    <a:lumMod val="50000"/>
                  </a:schemeClr>
                </a:solidFill>
              </a:rPr>
              <a:t>b.182</a:t>
            </a:r>
          </a:p>
        </p:txBody>
      </p:sp>
      <p:sp>
        <p:nvSpPr>
          <p:cNvPr id="15" name="TextBox 23">
            <a:extLst>
              <a:ext uri="{FF2B5EF4-FFF2-40B4-BE49-F238E27FC236}">
                <a16:creationId xmlns:a16="http://schemas.microsoft.com/office/drawing/2014/main" id="{A1A5B5D1-0220-2707-1EB4-48E37CBAB0D3}"/>
              </a:ext>
            </a:extLst>
          </p:cNvPr>
          <p:cNvSpPr txBox="1"/>
          <p:nvPr/>
        </p:nvSpPr>
        <p:spPr bwMode="auto">
          <a:xfrm>
            <a:off x="10829934" y="1124744"/>
            <a:ext cx="68961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b="1" dirty="0">
                <a:solidFill>
                  <a:schemeClr val="bg1">
                    <a:lumMod val="50000"/>
                  </a:schemeClr>
                </a:solidFill>
              </a:rPr>
              <a:t>b.110/192</a:t>
            </a:r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B067E243-77CD-C621-03B9-8E342A305C5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892348" y="580908"/>
            <a:ext cx="3048264" cy="969348"/>
          </a:xfrm>
          <a:prstGeom prst="rect">
            <a:avLst/>
          </a:prstGeom>
        </p:spPr>
      </p:pic>
      <p:sp>
        <p:nvSpPr>
          <p:cNvPr id="22" name="TextBox 11">
            <a:extLst>
              <a:ext uri="{FF2B5EF4-FFF2-40B4-BE49-F238E27FC236}">
                <a16:creationId xmlns:a16="http://schemas.microsoft.com/office/drawing/2014/main" id="{B106DA18-86E0-52AD-2DF1-4E38545416BA}"/>
              </a:ext>
            </a:extLst>
          </p:cNvPr>
          <p:cNvSpPr txBox="1"/>
          <p:nvPr/>
        </p:nvSpPr>
        <p:spPr bwMode="auto">
          <a:xfrm>
            <a:off x="76310" y="1902024"/>
            <a:ext cx="1071127" cy="230832"/>
          </a:xfrm>
          <a:prstGeom prst="rect">
            <a:avLst/>
          </a:prstGeom>
          <a:solidFill>
            <a:srgbClr val="FFFFFF">
              <a:alpha val="50196"/>
            </a:srgbClr>
          </a:solidFill>
        </p:spPr>
        <p:txBody>
          <a:bodyPr wrap="none" rtlCol="0">
            <a:spAutoFit/>
          </a:bodyPr>
          <a:lstStyle/>
          <a:p>
            <a:r>
              <a:rPr lang="en-GB" sz="900" dirty="0"/>
              <a:t>Direction b.35/182</a:t>
            </a:r>
          </a:p>
        </p:txBody>
      </p:sp>
      <p:sp>
        <p:nvSpPr>
          <p:cNvPr id="23" name="TextBox 14">
            <a:extLst>
              <a:ext uri="{FF2B5EF4-FFF2-40B4-BE49-F238E27FC236}">
                <a16:creationId xmlns:a16="http://schemas.microsoft.com/office/drawing/2014/main" id="{492BD905-3F68-829C-9368-F735E8AC607F}"/>
              </a:ext>
            </a:extLst>
          </p:cNvPr>
          <p:cNvSpPr txBox="1"/>
          <p:nvPr/>
        </p:nvSpPr>
        <p:spPr bwMode="auto">
          <a:xfrm>
            <a:off x="3215680" y="2016696"/>
            <a:ext cx="915635" cy="230832"/>
          </a:xfrm>
          <a:prstGeom prst="rect">
            <a:avLst/>
          </a:prstGeom>
          <a:solidFill>
            <a:srgbClr val="FFFFFF">
              <a:alpha val="50196"/>
            </a:srgbClr>
          </a:solidFill>
        </p:spPr>
        <p:txBody>
          <a:bodyPr wrap="none" rtlCol="0">
            <a:spAutoFit/>
          </a:bodyPr>
          <a:lstStyle/>
          <a:p>
            <a:r>
              <a:rPr lang="en-GB" sz="900" dirty="0"/>
              <a:t>Direction b.188</a:t>
            </a:r>
          </a:p>
        </p:txBody>
      </p:sp>
      <p:sp>
        <p:nvSpPr>
          <p:cNvPr id="20" name="Ellipse 19">
            <a:extLst>
              <a:ext uri="{FF2B5EF4-FFF2-40B4-BE49-F238E27FC236}">
                <a16:creationId xmlns:a16="http://schemas.microsoft.com/office/drawing/2014/main" id="{EDF0699E-CBD0-41DA-C8BB-343F98A44715}"/>
              </a:ext>
            </a:extLst>
          </p:cNvPr>
          <p:cNvSpPr/>
          <p:nvPr/>
        </p:nvSpPr>
        <p:spPr>
          <a:xfrm>
            <a:off x="6384031" y="3356992"/>
            <a:ext cx="3782595" cy="801725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49389178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 10">
            <a:extLst>
              <a:ext uri="{FF2B5EF4-FFF2-40B4-BE49-F238E27FC236}">
                <a16:creationId xmlns:a16="http://schemas.microsoft.com/office/drawing/2014/main" id="{66CCFBD7-04EA-0F22-F71D-DB70C3F1CAE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3602" y="1550256"/>
            <a:ext cx="7624571" cy="4331949"/>
          </a:xfrm>
          <a:prstGeom prst="rect">
            <a:avLst/>
          </a:prstGeom>
        </p:spPr>
      </p:pic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83FA0BF-60FD-1947-A39C-20C93AF5EA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3602" y="522322"/>
            <a:ext cx="11376024" cy="5413675"/>
          </a:xfrm>
        </p:spPr>
        <p:txBody>
          <a:bodyPr/>
          <a:lstStyle/>
          <a:p>
            <a:pPr marL="0" indent="0">
              <a:buNone/>
            </a:pPr>
            <a:r>
              <a:rPr lang="fr-CH" sz="1800" b="0" u="sng" dirty="0">
                <a:latin typeface="Calibri" panose="020F0502020204030204" pitchFamily="34" charset="0"/>
              </a:rPr>
              <a:t>zone ouest (Partie 4) </a:t>
            </a:r>
            <a:r>
              <a:rPr lang="fr-CH" sz="1800" u="sng" dirty="0">
                <a:solidFill>
                  <a:srgbClr val="FFC000"/>
                </a:solidFill>
                <a:latin typeface="Calibri" panose="020F0502020204030204" pitchFamily="34" charset="0"/>
              </a:rPr>
              <a:t>Future Configuration </a:t>
            </a:r>
            <a:r>
              <a:rPr lang="fr-CH" sz="1800" b="0" u="sng" dirty="0">
                <a:solidFill>
                  <a:srgbClr val="FFC000"/>
                </a:solidFill>
                <a:latin typeface="Calibri" panose="020F0502020204030204" pitchFamily="34" charset="0"/>
              </a:rPr>
              <a:t>en cours:</a:t>
            </a:r>
          </a:p>
          <a:p>
            <a:pPr marL="0" indent="0">
              <a:buNone/>
            </a:pPr>
            <a:r>
              <a:rPr lang="fr-CH" sz="1200" dirty="0"/>
              <a:t>Jonction 825/</a:t>
            </a:r>
            <a:r>
              <a:rPr lang="fr-CH" sz="1200" dirty="0" err="1"/>
              <a:t>Dcum</a:t>
            </a:r>
            <a:r>
              <a:rPr lang="fr-CH" sz="1200" dirty="0"/>
              <a:t> A-1090</a:t>
            </a:r>
            <a:endParaRPr lang="fr-FR" sz="1200" b="0" dirty="0">
              <a:latin typeface="Calibri" panose="020F0502020204030204" pitchFamily="34" charset="0"/>
            </a:endParaRPr>
          </a:p>
          <a:p>
            <a:r>
              <a:rPr lang="fr-FR" sz="1600" b="0" dirty="0">
                <a:latin typeface="Calibri" panose="020F0502020204030204" pitchFamily="34" charset="0"/>
              </a:rPr>
              <a:t>Interférence CV / Echelle à câble</a:t>
            </a:r>
          </a:p>
          <a:p>
            <a:endParaRPr lang="fr-FR" sz="1600" b="0" dirty="0">
              <a:latin typeface="Calibri" panose="020F0502020204030204" pitchFamily="34" charset="0"/>
            </a:endParaRPr>
          </a:p>
          <a:p>
            <a:endParaRPr lang="fr-FR" sz="1600" b="0" dirty="0">
              <a:latin typeface="Calibri" panose="020F0502020204030204" pitchFamily="34" charset="0"/>
            </a:endParaRPr>
          </a:p>
          <a:p>
            <a:endParaRPr lang="fr-CH" sz="1800" b="0" dirty="0">
              <a:latin typeface="Calibri" panose="020F0502020204030204" pitchFamily="34" charset="0"/>
            </a:endParaRPr>
          </a:p>
          <a:p>
            <a:endParaRPr lang="fr-CH" sz="1800" b="0" dirty="0">
              <a:latin typeface="Calibri" panose="020F0502020204030204" pitchFamily="34" charset="0"/>
            </a:endParaRPr>
          </a:p>
          <a:p>
            <a:pPr marL="0" indent="0">
              <a:buNone/>
            </a:pPr>
            <a:endParaRPr lang="fr-FR" sz="1800" b="0" dirty="0">
              <a:latin typeface="Calibri" panose="020F0502020204030204" pitchFamily="34" charset="0"/>
            </a:endParaRPr>
          </a:p>
          <a:p>
            <a:pPr marL="0" indent="0">
              <a:buNone/>
            </a:pPr>
            <a:endParaRPr lang="en-GB" sz="1800" dirty="0">
              <a:latin typeface="Calibri" panose="020F0502020204030204" pitchFamily="34" charset="0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A4AFB66-B5C0-5F49-8EC0-F180FDC347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82761"/>
            <a:ext cx="11376025" cy="476672"/>
          </a:xfrm>
        </p:spPr>
        <p:txBody>
          <a:bodyPr/>
          <a:lstStyle/>
          <a:p>
            <a:pPr algn="ctr"/>
            <a:r>
              <a:rPr lang="fr-FR" sz="3200" dirty="0"/>
              <a:t>Intégration Galerie 825</a:t>
            </a:r>
            <a:endParaRPr lang="en-GB" sz="32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F501861-C206-D849-9D23-59FFB3FF75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17286CC-526F-40EE-8EF9-F9B644D8CE32}" type="datetime1">
              <a:rPr lang="fr-FR" smtClean="0"/>
              <a:t>23/02/2023</a:t>
            </a:fld>
            <a:endParaRPr lang="de-CH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84BBC4E-9077-DD48-9C8A-78ADCCF251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Jean-Baptiste MAYOLINI EN-ACE-INT - https://edms.cern.ch/document/2827296/1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4F5A542-C865-A740-81EA-E4980887A2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18363" y="6298567"/>
            <a:ext cx="681254" cy="365125"/>
          </a:xfrm>
        </p:spPr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15</a:t>
            </a:fld>
            <a:endParaRPr lang="en-US" dirty="0"/>
          </a:p>
        </p:txBody>
      </p:sp>
      <p:sp>
        <p:nvSpPr>
          <p:cNvPr id="10" name="TextBox 20">
            <a:extLst>
              <a:ext uri="{FF2B5EF4-FFF2-40B4-BE49-F238E27FC236}">
                <a16:creationId xmlns:a16="http://schemas.microsoft.com/office/drawing/2014/main" id="{FFDD6C2A-0977-2730-E39E-8E44C2033B8E}"/>
              </a:ext>
            </a:extLst>
          </p:cNvPr>
          <p:cNvSpPr txBox="1"/>
          <p:nvPr/>
        </p:nvSpPr>
        <p:spPr bwMode="auto">
          <a:xfrm>
            <a:off x="8967080" y="1273622"/>
            <a:ext cx="46839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b="1" dirty="0">
                <a:solidFill>
                  <a:schemeClr val="bg1"/>
                </a:solidFill>
              </a:rPr>
              <a:t>b.188</a:t>
            </a:r>
          </a:p>
        </p:txBody>
      </p:sp>
      <p:sp>
        <p:nvSpPr>
          <p:cNvPr id="13" name="TextBox 21">
            <a:extLst>
              <a:ext uri="{FF2B5EF4-FFF2-40B4-BE49-F238E27FC236}">
                <a16:creationId xmlns:a16="http://schemas.microsoft.com/office/drawing/2014/main" id="{BAD0E221-4929-66DC-7A5E-7684E2A84844}"/>
              </a:ext>
            </a:extLst>
          </p:cNvPr>
          <p:cNvSpPr txBox="1"/>
          <p:nvPr/>
        </p:nvSpPr>
        <p:spPr bwMode="auto">
          <a:xfrm>
            <a:off x="9759143" y="1126420"/>
            <a:ext cx="40748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b="1" dirty="0">
                <a:solidFill>
                  <a:schemeClr val="bg1">
                    <a:lumMod val="50000"/>
                  </a:schemeClr>
                </a:solidFill>
              </a:rPr>
              <a:t>b.35</a:t>
            </a:r>
          </a:p>
        </p:txBody>
      </p:sp>
      <p:sp>
        <p:nvSpPr>
          <p:cNvPr id="14" name="TextBox 22">
            <a:extLst>
              <a:ext uri="{FF2B5EF4-FFF2-40B4-BE49-F238E27FC236}">
                <a16:creationId xmlns:a16="http://schemas.microsoft.com/office/drawing/2014/main" id="{5793D5DE-011A-D087-F055-2C48B99A67C0}"/>
              </a:ext>
            </a:extLst>
          </p:cNvPr>
          <p:cNvSpPr txBox="1"/>
          <p:nvPr/>
        </p:nvSpPr>
        <p:spPr bwMode="auto">
          <a:xfrm>
            <a:off x="10416480" y="1256592"/>
            <a:ext cx="46839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b="1" dirty="0">
                <a:solidFill>
                  <a:schemeClr val="bg1">
                    <a:lumMod val="50000"/>
                  </a:schemeClr>
                </a:solidFill>
              </a:rPr>
              <a:t>b.182</a:t>
            </a:r>
          </a:p>
        </p:txBody>
      </p:sp>
      <p:sp>
        <p:nvSpPr>
          <p:cNvPr id="15" name="TextBox 23">
            <a:extLst>
              <a:ext uri="{FF2B5EF4-FFF2-40B4-BE49-F238E27FC236}">
                <a16:creationId xmlns:a16="http://schemas.microsoft.com/office/drawing/2014/main" id="{A1A5B5D1-0220-2707-1EB4-48E37CBAB0D3}"/>
              </a:ext>
            </a:extLst>
          </p:cNvPr>
          <p:cNvSpPr txBox="1"/>
          <p:nvPr/>
        </p:nvSpPr>
        <p:spPr bwMode="auto">
          <a:xfrm>
            <a:off x="10829934" y="1124744"/>
            <a:ext cx="68961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b="1" dirty="0">
                <a:solidFill>
                  <a:schemeClr val="bg1">
                    <a:lumMod val="50000"/>
                  </a:schemeClr>
                </a:solidFill>
              </a:rPr>
              <a:t>b.110/192</a:t>
            </a:r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B067E243-77CD-C621-03B9-8E342A305C5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92348" y="580908"/>
            <a:ext cx="3048264" cy="969348"/>
          </a:xfrm>
          <a:prstGeom prst="rect">
            <a:avLst/>
          </a:prstGeom>
        </p:spPr>
      </p:pic>
      <p:sp>
        <p:nvSpPr>
          <p:cNvPr id="20" name="Ellipse 19">
            <a:extLst>
              <a:ext uri="{FF2B5EF4-FFF2-40B4-BE49-F238E27FC236}">
                <a16:creationId xmlns:a16="http://schemas.microsoft.com/office/drawing/2014/main" id="{EDF0699E-CBD0-41DA-C8BB-343F98A44715}"/>
              </a:ext>
            </a:extLst>
          </p:cNvPr>
          <p:cNvSpPr/>
          <p:nvPr/>
        </p:nvSpPr>
        <p:spPr>
          <a:xfrm>
            <a:off x="3543756" y="3716230"/>
            <a:ext cx="659105" cy="560968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Ellipse 11">
            <a:extLst>
              <a:ext uri="{FF2B5EF4-FFF2-40B4-BE49-F238E27FC236}">
                <a16:creationId xmlns:a16="http://schemas.microsoft.com/office/drawing/2014/main" id="{9E8E2194-C192-094D-93EE-5B20A364AD9A}"/>
              </a:ext>
            </a:extLst>
          </p:cNvPr>
          <p:cNvSpPr/>
          <p:nvPr/>
        </p:nvSpPr>
        <p:spPr>
          <a:xfrm>
            <a:off x="3431704" y="2861286"/>
            <a:ext cx="659105" cy="560968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20569125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>
            <a:extLst>
              <a:ext uri="{FF2B5EF4-FFF2-40B4-BE49-F238E27FC236}">
                <a16:creationId xmlns:a16="http://schemas.microsoft.com/office/drawing/2014/main" id="{CEE3ABBC-6583-2210-6520-E42E6235C39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41986" y="1483378"/>
            <a:ext cx="6415976" cy="4664901"/>
          </a:xfrm>
          <a:prstGeom prst="rect">
            <a:avLst/>
          </a:prstGeom>
        </p:spPr>
      </p:pic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83FA0BF-60FD-1947-A39C-20C93AF5EA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3602" y="522322"/>
            <a:ext cx="11376024" cy="5413675"/>
          </a:xfrm>
        </p:spPr>
        <p:txBody>
          <a:bodyPr/>
          <a:lstStyle/>
          <a:p>
            <a:pPr marL="0" indent="0">
              <a:buNone/>
            </a:pPr>
            <a:r>
              <a:rPr lang="fr-CH" sz="1800" b="0" u="sng" dirty="0">
                <a:latin typeface="Calibri" panose="020F0502020204030204" pitchFamily="34" charset="0"/>
              </a:rPr>
              <a:t>zone ouest (Partie 4) </a:t>
            </a:r>
            <a:r>
              <a:rPr lang="fr-CH" sz="1800" u="sng" dirty="0">
                <a:solidFill>
                  <a:srgbClr val="FFC000"/>
                </a:solidFill>
                <a:latin typeface="Calibri" panose="020F0502020204030204" pitchFamily="34" charset="0"/>
              </a:rPr>
              <a:t>Future Configuration </a:t>
            </a:r>
            <a:r>
              <a:rPr lang="fr-CH" sz="1800" b="0" u="sng" dirty="0">
                <a:solidFill>
                  <a:srgbClr val="FFC000"/>
                </a:solidFill>
                <a:latin typeface="Calibri" panose="020F0502020204030204" pitchFamily="34" charset="0"/>
              </a:rPr>
              <a:t>en cours:</a:t>
            </a:r>
          </a:p>
          <a:p>
            <a:pPr marL="0" indent="0">
              <a:buNone/>
            </a:pPr>
            <a:r>
              <a:rPr lang="fr-CH" sz="1200" dirty="0"/>
              <a:t>Jonction 825/</a:t>
            </a:r>
            <a:r>
              <a:rPr lang="fr-CH" sz="1200" dirty="0" err="1"/>
              <a:t>Dcum</a:t>
            </a:r>
            <a:r>
              <a:rPr lang="fr-CH" sz="1200" dirty="0"/>
              <a:t> A-1090</a:t>
            </a:r>
            <a:endParaRPr lang="fr-FR" sz="1200" b="0" dirty="0">
              <a:latin typeface="Calibri" panose="020F0502020204030204" pitchFamily="34" charset="0"/>
            </a:endParaRPr>
          </a:p>
          <a:p>
            <a:r>
              <a:rPr lang="fr-FR" sz="1600" b="0" dirty="0">
                <a:latin typeface="Calibri" panose="020F0502020204030204" pitchFamily="34" charset="0"/>
              </a:rPr>
              <a:t>Interférence ED / Support</a:t>
            </a:r>
          </a:p>
          <a:p>
            <a:endParaRPr lang="fr-CH" sz="1800" b="0" dirty="0">
              <a:latin typeface="Calibri" panose="020F0502020204030204" pitchFamily="34" charset="0"/>
            </a:endParaRPr>
          </a:p>
          <a:p>
            <a:endParaRPr lang="fr-CH" sz="1800" b="0" dirty="0">
              <a:latin typeface="Calibri" panose="020F0502020204030204" pitchFamily="34" charset="0"/>
            </a:endParaRPr>
          </a:p>
          <a:p>
            <a:pPr marL="0" indent="0">
              <a:buNone/>
            </a:pPr>
            <a:endParaRPr lang="fr-FR" sz="1800" b="0" dirty="0">
              <a:latin typeface="Calibri" panose="020F0502020204030204" pitchFamily="34" charset="0"/>
            </a:endParaRPr>
          </a:p>
          <a:p>
            <a:pPr marL="0" indent="0">
              <a:buNone/>
            </a:pPr>
            <a:endParaRPr lang="en-GB" sz="1800" dirty="0">
              <a:latin typeface="Calibri" panose="020F0502020204030204" pitchFamily="34" charset="0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A4AFB66-B5C0-5F49-8EC0-F180FDC347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82761"/>
            <a:ext cx="11376025" cy="476672"/>
          </a:xfrm>
        </p:spPr>
        <p:txBody>
          <a:bodyPr/>
          <a:lstStyle/>
          <a:p>
            <a:pPr algn="ctr"/>
            <a:r>
              <a:rPr lang="fr-FR" sz="3200" dirty="0"/>
              <a:t>Intégration Galerie 825</a:t>
            </a:r>
            <a:endParaRPr lang="en-GB" sz="32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F501861-C206-D849-9D23-59FFB3FF75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E6DBD54-DA76-4E66-968D-2DBFFFFB8085}" type="datetime1">
              <a:rPr lang="fr-FR" smtClean="0"/>
              <a:t>23/02/2023</a:t>
            </a:fld>
            <a:endParaRPr lang="de-CH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84BBC4E-9077-DD48-9C8A-78ADCCF251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Jean-Baptiste MAYOLINI EN-ACE-INT - https://edms.cern.ch/document/2827296/1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4F5A542-C865-A740-81EA-E4980887A2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18363" y="6298567"/>
            <a:ext cx="681254" cy="365125"/>
          </a:xfrm>
        </p:spPr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16</a:t>
            </a:fld>
            <a:endParaRPr lang="en-US" dirty="0"/>
          </a:p>
        </p:txBody>
      </p:sp>
      <p:sp>
        <p:nvSpPr>
          <p:cNvPr id="10" name="TextBox 20">
            <a:extLst>
              <a:ext uri="{FF2B5EF4-FFF2-40B4-BE49-F238E27FC236}">
                <a16:creationId xmlns:a16="http://schemas.microsoft.com/office/drawing/2014/main" id="{FFDD6C2A-0977-2730-E39E-8E44C2033B8E}"/>
              </a:ext>
            </a:extLst>
          </p:cNvPr>
          <p:cNvSpPr txBox="1"/>
          <p:nvPr/>
        </p:nvSpPr>
        <p:spPr bwMode="auto">
          <a:xfrm>
            <a:off x="8967080" y="1273622"/>
            <a:ext cx="46839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b="1" dirty="0">
                <a:solidFill>
                  <a:schemeClr val="bg1"/>
                </a:solidFill>
              </a:rPr>
              <a:t>b.188</a:t>
            </a:r>
          </a:p>
        </p:txBody>
      </p:sp>
      <p:sp>
        <p:nvSpPr>
          <p:cNvPr id="13" name="TextBox 21">
            <a:extLst>
              <a:ext uri="{FF2B5EF4-FFF2-40B4-BE49-F238E27FC236}">
                <a16:creationId xmlns:a16="http://schemas.microsoft.com/office/drawing/2014/main" id="{BAD0E221-4929-66DC-7A5E-7684E2A84844}"/>
              </a:ext>
            </a:extLst>
          </p:cNvPr>
          <p:cNvSpPr txBox="1"/>
          <p:nvPr/>
        </p:nvSpPr>
        <p:spPr bwMode="auto">
          <a:xfrm>
            <a:off x="9759143" y="1126420"/>
            <a:ext cx="40748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b="1" dirty="0">
                <a:solidFill>
                  <a:schemeClr val="bg1">
                    <a:lumMod val="50000"/>
                  </a:schemeClr>
                </a:solidFill>
              </a:rPr>
              <a:t>b.35</a:t>
            </a:r>
          </a:p>
        </p:txBody>
      </p:sp>
      <p:sp>
        <p:nvSpPr>
          <p:cNvPr id="14" name="TextBox 22">
            <a:extLst>
              <a:ext uri="{FF2B5EF4-FFF2-40B4-BE49-F238E27FC236}">
                <a16:creationId xmlns:a16="http://schemas.microsoft.com/office/drawing/2014/main" id="{5793D5DE-011A-D087-F055-2C48B99A67C0}"/>
              </a:ext>
            </a:extLst>
          </p:cNvPr>
          <p:cNvSpPr txBox="1"/>
          <p:nvPr/>
        </p:nvSpPr>
        <p:spPr bwMode="auto">
          <a:xfrm>
            <a:off x="10416480" y="1256592"/>
            <a:ext cx="46839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b="1" dirty="0">
                <a:solidFill>
                  <a:schemeClr val="bg1">
                    <a:lumMod val="50000"/>
                  </a:schemeClr>
                </a:solidFill>
              </a:rPr>
              <a:t>b.182</a:t>
            </a:r>
          </a:p>
        </p:txBody>
      </p:sp>
      <p:sp>
        <p:nvSpPr>
          <p:cNvPr id="15" name="TextBox 23">
            <a:extLst>
              <a:ext uri="{FF2B5EF4-FFF2-40B4-BE49-F238E27FC236}">
                <a16:creationId xmlns:a16="http://schemas.microsoft.com/office/drawing/2014/main" id="{A1A5B5D1-0220-2707-1EB4-48E37CBAB0D3}"/>
              </a:ext>
            </a:extLst>
          </p:cNvPr>
          <p:cNvSpPr txBox="1"/>
          <p:nvPr/>
        </p:nvSpPr>
        <p:spPr bwMode="auto">
          <a:xfrm>
            <a:off x="10829934" y="1124744"/>
            <a:ext cx="68961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b="1" dirty="0">
                <a:solidFill>
                  <a:schemeClr val="bg1">
                    <a:lumMod val="50000"/>
                  </a:schemeClr>
                </a:solidFill>
              </a:rPr>
              <a:t>b.110/192</a:t>
            </a:r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B067E243-77CD-C621-03B9-8E342A305C5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92348" y="580908"/>
            <a:ext cx="3048264" cy="969348"/>
          </a:xfrm>
          <a:prstGeom prst="rect">
            <a:avLst/>
          </a:prstGeom>
        </p:spPr>
      </p:pic>
      <p:sp>
        <p:nvSpPr>
          <p:cNvPr id="22" name="Ellipse 21">
            <a:extLst>
              <a:ext uri="{FF2B5EF4-FFF2-40B4-BE49-F238E27FC236}">
                <a16:creationId xmlns:a16="http://schemas.microsoft.com/office/drawing/2014/main" id="{F5649B4F-CBF3-32AD-10D1-A2FEA242E6DC}"/>
              </a:ext>
            </a:extLst>
          </p:cNvPr>
          <p:cNvSpPr/>
          <p:nvPr/>
        </p:nvSpPr>
        <p:spPr>
          <a:xfrm>
            <a:off x="4223792" y="4509120"/>
            <a:ext cx="1596140" cy="648072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71735202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Image 22">
            <a:extLst>
              <a:ext uri="{FF2B5EF4-FFF2-40B4-BE49-F238E27FC236}">
                <a16:creationId xmlns:a16="http://schemas.microsoft.com/office/drawing/2014/main" id="{2C3180C2-0D72-119B-F935-D8BFECE938E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43652" y="1765554"/>
            <a:ext cx="3167732" cy="4178210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8C9D41F0-6D7C-5C81-17DF-5F75FEA8F80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9845" y="1496724"/>
            <a:ext cx="7986237" cy="4531642"/>
          </a:xfrm>
          <a:prstGeom prst="rect">
            <a:avLst/>
          </a:prstGeom>
        </p:spPr>
      </p:pic>
      <p:pic>
        <p:nvPicPr>
          <p:cNvPr id="7" name="Picture 9">
            <a:extLst>
              <a:ext uri="{FF2B5EF4-FFF2-40B4-BE49-F238E27FC236}">
                <a16:creationId xmlns:a16="http://schemas.microsoft.com/office/drawing/2014/main" id="{A8A6375A-6617-6804-7675-E61A56180850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srgbClr val="F8F8F8">
                <a:shade val="45000"/>
                <a:satMod val="135000"/>
              </a:srgbClr>
              <a:prstClr val="white"/>
            </a:duotone>
          </a:blip>
          <a:stretch>
            <a:fillRect/>
          </a:stretch>
        </p:blipFill>
        <p:spPr>
          <a:xfrm>
            <a:off x="9048327" y="564905"/>
            <a:ext cx="2969179" cy="911456"/>
          </a:xfrm>
          <a:prstGeom prst="rect">
            <a:avLst/>
          </a:prstGeom>
        </p:spPr>
      </p:pic>
      <p:pic>
        <p:nvPicPr>
          <p:cNvPr id="8" name="Picture 10">
            <a:extLst>
              <a:ext uri="{FF2B5EF4-FFF2-40B4-BE49-F238E27FC236}">
                <a16:creationId xmlns:a16="http://schemas.microsoft.com/office/drawing/2014/main" id="{E0129F0D-9198-DDCF-90FB-F9D956EFF265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32040" t="52298" r="48844" b="-600"/>
          <a:stretch/>
        </p:blipFill>
        <p:spPr>
          <a:xfrm>
            <a:off x="9999617" y="1036105"/>
            <a:ext cx="567566" cy="440256"/>
          </a:xfrm>
          <a:prstGeom prst="rect">
            <a:avLst/>
          </a:prstGeom>
        </p:spPr>
      </p:pic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83FA0BF-60FD-1947-A39C-20C93AF5EA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5360" y="559433"/>
            <a:ext cx="11376024" cy="5413675"/>
          </a:xfrm>
        </p:spPr>
        <p:txBody>
          <a:bodyPr/>
          <a:lstStyle/>
          <a:p>
            <a:pPr marL="0" indent="0">
              <a:buNone/>
            </a:pPr>
            <a:r>
              <a:rPr lang="fr-CH" sz="1800" b="0" u="sng" dirty="0">
                <a:latin typeface="Calibri" panose="020F0502020204030204" pitchFamily="34" charset="0"/>
              </a:rPr>
              <a:t>zone ouest (Partie 4) </a:t>
            </a:r>
            <a:r>
              <a:rPr lang="fr-CH" sz="1800" u="sng" dirty="0">
                <a:solidFill>
                  <a:srgbClr val="FFC000"/>
                </a:solidFill>
                <a:latin typeface="Calibri" panose="020F0502020204030204" pitchFamily="34" charset="0"/>
              </a:rPr>
              <a:t>Future Configuration </a:t>
            </a:r>
            <a:r>
              <a:rPr lang="fr-CH" sz="1800" b="0" u="sng" dirty="0">
                <a:solidFill>
                  <a:srgbClr val="FFC000"/>
                </a:solidFill>
                <a:latin typeface="Calibri" panose="020F0502020204030204" pitchFamily="34" charset="0"/>
              </a:rPr>
              <a:t>en cours:</a:t>
            </a:r>
          </a:p>
          <a:p>
            <a:pPr marL="0" indent="0">
              <a:buNone/>
            </a:pPr>
            <a:r>
              <a:rPr lang="fr-CH" sz="1200" dirty="0"/>
              <a:t>Jonction 825 </a:t>
            </a:r>
            <a:r>
              <a:rPr lang="fr-CH" sz="1200" dirty="0" err="1"/>
              <a:t>Dcum</a:t>
            </a:r>
            <a:r>
              <a:rPr lang="fr-CH" sz="1200" dirty="0"/>
              <a:t> D-0030</a:t>
            </a:r>
          </a:p>
          <a:p>
            <a:r>
              <a:rPr lang="fr-CH" sz="1200" b="0" dirty="0">
                <a:latin typeface="Calibri" panose="020F0502020204030204" pitchFamily="34" charset="0"/>
              </a:rPr>
              <a:t>ED a retirer ou déplacer</a:t>
            </a:r>
            <a:endParaRPr lang="fr-FR" sz="1800" b="0" dirty="0">
              <a:latin typeface="Calibri" panose="020F0502020204030204" pitchFamily="34" charset="0"/>
            </a:endParaRPr>
          </a:p>
          <a:p>
            <a:endParaRPr lang="fr-CH" sz="1800" b="0" dirty="0">
              <a:latin typeface="Calibri" panose="020F0502020204030204" pitchFamily="34" charset="0"/>
            </a:endParaRPr>
          </a:p>
          <a:p>
            <a:pPr marL="0" indent="0">
              <a:buNone/>
            </a:pPr>
            <a:endParaRPr lang="fr-FR" sz="1800" b="0" dirty="0">
              <a:latin typeface="Calibri" panose="020F0502020204030204" pitchFamily="34" charset="0"/>
            </a:endParaRPr>
          </a:p>
          <a:p>
            <a:pPr marL="0" indent="0">
              <a:buNone/>
            </a:pPr>
            <a:endParaRPr lang="en-GB" sz="1800" dirty="0">
              <a:latin typeface="Calibri" panose="020F0502020204030204" pitchFamily="34" charset="0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A4AFB66-B5C0-5F49-8EC0-F180FDC347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82761"/>
            <a:ext cx="11376025" cy="476672"/>
          </a:xfrm>
        </p:spPr>
        <p:txBody>
          <a:bodyPr/>
          <a:lstStyle/>
          <a:p>
            <a:pPr algn="ctr"/>
            <a:r>
              <a:rPr lang="fr-FR" sz="3200" dirty="0"/>
              <a:t>Intégration Galerie 825</a:t>
            </a:r>
            <a:endParaRPr lang="en-GB" sz="32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F501861-C206-D849-9D23-59FFB3FF75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2F44FA2-881F-462B-AE25-CD7FEA5C8BDD}" type="datetime1">
              <a:rPr lang="fr-FR" smtClean="0"/>
              <a:t>23/02/2023</a:t>
            </a:fld>
            <a:endParaRPr lang="de-CH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84BBC4E-9077-DD48-9C8A-78ADCCF251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Jean-Baptiste MAYOLINI EN-ACE-INT - https://edms.cern.ch/document/2827296/1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4F5A542-C865-A740-81EA-E4980887A2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18363" y="6298567"/>
            <a:ext cx="681254" cy="365125"/>
          </a:xfrm>
        </p:spPr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17</a:t>
            </a:fld>
            <a:endParaRPr lang="en-US" dirty="0"/>
          </a:p>
        </p:txBody>
      </p:sp>
      <p:sp>
        <p:nvSpPr>
          <p:cNvPr id="10" name="TextBox 20">
            <a:extLst>
              <a:ext uri="{FF2B5EF4-FFF2-40B4-BE49-F238E27FC236}">
                <a16:creationId xmlns:a16="http://schemas.microsoft.com/office/drawing/2014/main" id="{FFDD6C2A-0977-2730-E39E-8E44C2033B8E}"/>
              </a:ext>
            </a:extLst>
          </p:cNvPr>
          <p:cNvSpPr txBox="1"/>
          <p:nvPr/>
        </p:nvSpPr>
        <p:spPr bwMode="auto">
          <a:xfrm>
            <a:off x="8967080" y="1273622"/>
            <a:ext cx="46839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b="1" dirty="0">
                <a:solidFill>
                  <a:schemeClr val="bg1"/>
                </a:solidFill>
              </a:rPr>
              <a:t>b.188</a:t>
            </a:r>
          </a:p>
        </p:txBody>
      </p:sp>
      <p:sp>
        <p:nvSpPr>
          <p:cNvPr id="13" name="TextBox 21">
            <a:extLst>
              <a:ext uri="{FF2B5EF4-FFF2-40B4-BE49-F238E27FC236}">
                <a16:creationId xmlns:a16="http://schemas.microsoft.com/office/drawing/2014/main" id="{BAD0E221-4929-66DC-7A5E-7684E2A84844}"/>
              </a:ext>
            </a:extLst>
          </p:cNvPr>
          <p:cNvSpPr txBox="1"/>
          <p:nvPr/>
        </p:nvSpPr>
        <p:spPr bwMode="auto">
          <a:xfrm>
            <a:off x="9666508" y="1218087"/>
            <a:ext cx="40748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b="1" dirty="0">
                <a:solidFill>
                  <a:schemeClr val="bg1">
                    <a:lumMod val="50000"/>
                  </a:schemeClr>
                </a:solidFill>
              </a:rPr>
              <a:t>b.35</a:t>
            </a:r>
          </a:p>
        </p:txBody>
      </p:sp>
      <p:sp>
        <p:nvSpPr>
          <p:cNvPr id="14" name="TextBox 22">
            <a:extLst>
              <a:ext uri="{FF2B5EF4-FFF2-40B4-BE49-F238E27FC236}">
                <a16:creationId xmlns:a16="http://schemas.microsoft.com/office/drawing/2014/main" id="{5793D5DE-011A-D087-F055-2C48B99A67C0}"/>
              </a:ext>
            </a:extLst>
          </p:cNvPr>
          <p:cNvSpPr txBox="1"/>
          <p:nvPr/>
        </p:nvSpPr>
        <p:spPr bwMode="auto">
          <a:xfrm>
            <a:off x="10523107" y="1265892"/>
            <a:ext cx="46839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b="1" dirty="0">
                <a:solidFill>
                  <a:schemeClr val="bg1">
                    <a:lumMod val="50000"/>
                  </a:schemeClr>
                </a:solidFill>
              </a:rPr>
              <a:t>b.182</a:t>
            </a:r>
          </a:p>
        </p:txBody>
      </p:sp>
      <p:sp>
        <p:nvSpPr>
          <p:cNvPr id="15" name="TextBox 23">
            <a:extLst>
              <a:ext uri="{FF2B5EF4-FFF2-40B4-BE49-F238E27FC236}">
                <a16:creationId xmlns:a16="http://schemas.microsoft.com/office/drawing/2014/main" id="{A1A5B5D1-0220-2707-1EB4-48E37CBAB0D3}"/>
              </a:ext>
            </a:extLst>
          </p:cNvPr>
          <p:cNvSpPr txBox="1"/>
          <p:nvPr/>
        </p:nvSpPr>
        <p:spPr bwMode="auto">
          <a:xfrm>
            <a:off x="10829934" y="1124744"/>
            <a:ext cx="68961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b="1" dirty="0">
                <a:solidFill>
                  <a:schemeClr val="bg1">
                    <a:lumMod val="50000"/>
                  </a:schemeClr>
                </a:solidFill>
              </a:rPr>
              <a:t>b.110/192</a:t>
            </a:r>
          </a:p>
        </p:txBody>
      </p:sp>
      <p:sp>
        <p:nvSpPr>
          <p:cNvPr id="25" name="TextBox 11">
            <a:extLst>
              <a:ext uri="{FF2B5EF4-FFF2-40B4-BE49-F238E27FC236}">
                <a16:creationId xmlns:a16="http://schemas.microsoft.com/office/drawing/2014/main" id="{5F953617-BBA6-F525-DD99-2AC6D8213F56}"/>
              </a:ext>
            </a:extLst>
          </p:cNvPr>
          <p:cNvSpPr txBox="1"/>
          <p:nvPr/>
        </p:nvSpPr>
        <p:spPr bwMode="auto">
          <a:xfrm>
            <a:off x="7208129" y="2708920"/>
            <a:ext cx="915635" cy="230832"/>
          </a:xfrm>
          <a:prstGeom prst="rect">
            <a:avLst/>
          </a:prstGeom>
          <a:solidFill>
            <a:srgbClr val="FFFFFF">
              <a:alpha val="50196"/>
            </a:srgbClr>
          </a:solidFill>
        </p:spPr>
        <p:txBody>
          <a:bodyPr wrap="none" rtlCol="0">
            <a:spAutoFit/>
          </a:bodyPr>
          <a:lstStyle/>
          <a:p>
            <a:r>
              <a:rPr lang="en-GB" sz="900" dirty="0"/>
              <a:t>Direction b.182</a:t>
            </a:r>
          </a:p>
        </p:txBody>
      </p:sp>
      <p:sp>
        <p:nvSpPr>
          <p:cNvPr id="17" name="TextBox 11">
            <a:extLst>
              <a:ext uri="{FF2B5EF4-FFF2-40B4-BE49-F238E27FC236}">
                <a16:creationId xmlns:a16="http://schemas.microsoft.com/office/drawing/2014/main" id="{22A0807D-C572-4AF6-024F-749B8F260322}"/>
              </a:ext>
            </a:extLst>
          </p:cNvPr>
          <p:cNvSpPr txBox="1"/>
          <p:nvPr/>
        </p:nvSpPr>
        <p:spPr bwMode="auto">
          <a:xfrm>
            <a:off x="190104" y="1834004"/>
            <a:ext cx="857927" cy="230832"/>
          </a:xfrm>
          <a:prstGeom prst="rect">
            <a:avLst/>
          </a:prstGeom>
          <a:solidFill>
            <a:srgbClr val="FFFFFF">
              <a:alpha val="50196"/>
            </a:srgbClr>
          </a:solidFill>
        </p:spPr>
        <p:txBody>
          <a:bodyPr wrap="none" rtlCol="0">
            <a:spAutoFit/>
          </a:bodyPr>
          <a:lstStyle/>
          <a:p>
            <a:r>
              <a:rPr lang="en-GB" sz="900" dirty="0"/>
              <a:t>Direction b.35</a:t>
            </a:r>
          </a:p>
        </p:txBody>
      </p:sp>
      <p:sp>
        <p:nvSpPr>
          <p:cNvPr id="19" name="Ellipse 18">
            <a:extLst>
              <a:ext uri="{FF2B5EF4-FFF2-40B4-BE49-F238E27FC236}">
                <a16:creationId xmlns:a16="http://schemas.microsoft.com/office/drawing/2014/main" id="{960C61C4-AA6B-A02B-2468-3B739648822B}"/>
              </a:ext>
            </a:extLst>
          </p:cNvPr>
          <p:cNvSpPr/>
          <p:nvPr/>
        </p:nvSpPr>
        <p:spPr>
          <a:xfrm>
            <a:off x="4076346" y="3115998"/>
            <a:ext cx="432048" cy="504056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2" name="Ellipse 21">
            <a:extLst>
              <a:ext uri="{FF2B5EF4-FFF2-40B4-BE49-F238E27FC236}">
                <a16:creationId xmlns:a16="http://schemas.microsoft.com/office/drawing/2014/main" id="{55CA85B9-4A8E-0F20-C392-298B1C9EE34A}"/>
              </a:ext>
            </a:extLst>
          </p:cNvPr>
          <p:cNvSpPr/>
          <p:nvPr/>
        </p:nvSpPr>
        <p:spPr>
          <a:xfrm>
            <a:off x="9536198" y="3501008"/>
            <a:ext cx="864096" cy="880295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5060369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 10">
            <a:extLst>
              <a:ext uri="{FF2B5EF4-FFF2-40B4-BE49-F238E27FC236}">
                <a16:creationId xmlns:a16="http://schemas.microsoft.com/office/drawing/2014/main" id="{1EC1D128-6599-A4EE-A009-42059B66C13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7413" y="1582534"/>
            <a:ext cx="5422716" cy="4177407"/>
          </a:xfrm>
          <a:prstGeom prst="rect">
            <a:avLst/>
          </a:prstGeom>
        </p:spPr>
      </p:pic>
      <p:pic>
        <p:nvPicPr>
          <p:cNvPr id="7" name="Picture 9">
            <a:extLst>
              <a:ext uri="{FF2B5EF4-FFF2-40B4-BE49-F238E27FC236}">
                <a16:creationId xmlns:a16="http://schemas.microsoft.com/office/drawing/2014/main" id="{A8A6375A-6617-6804-7675-E61A56180850}"/>
              </a:ext>
            </a:extLst>
          </p:cNvPr>
          <p:cNvPicPr>
            <a:picLocks noChangeAspect="1"/>
          </p:cNvPicPr>
          <p:nvPr/>
        </p:nvPicPr>
        <p:blipFill>
          <a:blip r:embed="rId3">
            <a:duotone>
              <a:srgbClr val="F8F8F8">
                <a:shade val="45000"/>
                <a:satMod val="135000"/>
              </a:srgbClr>
              <a:prstClr val="white"/>
            </a:duotone>
          </a:blip>
          <a:stretch>
            <a:fillRect/>
          </a:stretch>
        </p:blipFill>
        <p:spPr>
          <a:xfrm>
            <a:off x="9048327" y="564905"/>
            <a:ext cx="2969179" cy="911456"/>
          </a:xfrm>
          <a:prstGeom prst="rect">
            <a:avLst/>
          </a:prstGeom>
        </p:spPr>
      </p:pic>
      <p:pic>
        <p:nvPicPr>
          <p:cNvPr id="8" name="Picture 10">
            <a:extLst>
              <a:ext uri="{FF2B5EF4-FFF2-40B4-BE49-F238E27FC236}">
                <a16:creationId xmlns:a16="http://schemas.microsoft.com/office/drawing/2014/main" id="{E0129F0D-9198-DDCF-90FB-F9D956EFF265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32040" t="52298" r="48844" b="-600"/>
          <a:stretch/>
        </p:blipFill>
        <p:spPr>
          <a:xfrm>
            <a:off x="9999617" y="1036105"/>
            <a:ext cx="567566" cy="440256"/>
          </a:xfrm>
          <a:prstGeom prst="rect">
            <a:avLst/>
          </a:prstGeom>
        </p:spPr>
      </p:pic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83FA0BF-60FD-1947-A39C-20C93AF5EA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5360" y="559433"/>
            <a:ext cx="11376024" cy="5413675"/>
          </a:xfrm>
        </p:spPr>
        <p:txBody>
          <a:bodyPr/>
          <a:lstStyle/>
          <a:p>
            <a:pPr marL="0" indent="0">
              <a:buNone/>
            </a:pPr>
            <a:r>
              <a:rPr lang="fr-CH" sz="1800" b="0" u="sng" dirty="0">
                <a:latin typeface="Calibri" panose="020F0502020204030204" pitchFamily="34" charset="0"/>
              </a:rPr>
              <a:t>zone ouest (Partie 4) </a:t>
            </a:r>
            <a:r>
              <a:rPr lang="fr-CH" sz="1800" u="sng" dirty="0">
                <a:solidFill>
                  <a:srgbClr val="FFC000"/>
                </a:solidFill>
                <a:latin typeface="Calibri" panose="020F0502020204030204" pitchFamily="34" charset="0"/>
              </a:rPr>
              <a:t>Future Configuration </a:t>
            </a:r>
            <a:r>
              <a:rPr lang="fr-CH" sz="1800" b="0" u="sng" dirty="0">
                <a:solidFill>
                  <a:srgbClr val="FFC000"/>
                </a:solidFill>
                <a:latin typeface="Calibri" panose="020F0502020204030204" pitchFamily="34" charset="0"/>
              </a:rPr>
              <a:t>en cours:</a:t>
            </a:r>
          </a:p>
          <a:p>
            <a:pPr marL="0" indent="0">
              <a:buNone/>
            </a:pPr>
            <a:r>
              <a:rPr lang="fr-CH" sz="1200" dirty="0"/>
              <a:t>Jonction 825 </a:t>
            </a:r>
            <a:r>
              <a:rPr lang="fr-CH" sz="1200" dirty="0" err="1"/>
              <a:t>Dcum</a:t>
            </a:r>
            <a:r>
              <a:rPr lang="fr-CH" sz="1200" dirty="0"/>
              <a:t> D-0030</a:t>
            </a:r>
            <a:endParaRPr lang="fr-FR" sz="1800" b="0" dirty="0">
              <a:latin typeface="Calibri" panose="020F0502020204030204" pitchFamily="34" charset="0"/>
            </a:endParaRPr>
          </a:p>
          <a:p>
            <a:r>
              <a:rPr lang="fr-FR" sz="1600" b="0" dirty="0">
                <a:latin typeface="Calibri" panose="020F0502020204030204" pitchFamily="34" charset="0"/>
              </a:rPr>
              <a:t>Tuyauterie SCE a décaler </a:t>
            </a:r>
            <a:endParaRPr lang="fr-CH" sz="1800" b="0" dirty="0">
              <a:latin typeface="Calibri" panose="020F0502020204030204" pitchFamily="34" charset="0"/>
            </a:endParaRPr>
          </a:p>
          <a:p>
            <a:pPr marL="0" indent="0">
              <a:buNone/>
            </a:pPr>
            <a:endParaRPr lang="fr-FR" sz="1800" b="0" dirty="0">
              <a:latin typeface="Calibri" panose="020F0502020204030204" pitchFamily="34" charset="0"/>
            </a:endParaRPr>
          </a:p>
          <a:p>
            <a:pPr marL="0" indent="0">
              <a:buNone/>
            </a:pPr>
            <a:endParaRPr lang="en-GB" sz="1800" dirty="0">
              <a:latin typeface="Calibri" panose="020F0502020204030204" pitchFamily="34" charset="0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A4AFB66-B5C0-5F49-8EC0-F180FDC347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82761"/>
            <a:ext cx="11376025" cy="476672"/>
          </a:xfrm>
        </p:spPr>
        <p:txBody>
          <a:bodyPr/>
          <a:lstStyle/>
          <a:p>
            <a:pPr algn="ctr"/>
            <a:r>
              <a:rPr lang="fr-FR" sz="3200" dirty="0"/>
              <a:t>Intégration Galerie 825</a:t>
            </a:r>
            <a:endParaRPr lang="en-GB" sz="32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F501861-C206-D849-9D23-59FFB3FF75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7DF4D41-7689-4C31-A615-0134B0724AB1}" type="datetime1">
              <a:rPr lang="fr-FR" smtClean="0"/>
              <a:t>23/02/2023</a:t>
            </a:fld>
            <a:endParaRPr lang="de-CH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84BBC4E-9077-DD48-9C8A-78ADCCF251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Jean-Baptiste MAYOLINI EN-ACE-INT - https://edms.cern.ch/document/2827296/1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4F5A542-C865-A740-81EA-E4980887A2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18363" y="6298567"/>
            <a:ext cx="681254" cy="365125"/>
          </a:xfrm>
        </p:spPr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18</a:t>
            </a:fld>
            <a:endParaRPr lang="en-US" dirty="0"/>
          </a:p>
        </p:txBody>
      </p:sp>
      <p:sp>
        <p:nvSpPr>
          <p:cNvPr id="10" name="TextBox 20">
            <a:extLst>
              <a:ext uri="{FF2B5EF4-FFF2-40B4-BE49-F238E27FC236}">
                <a16:creationId xmlns:a16="http://schemas.microsoft.com/office/drawing/2014/main" id="{FFDD6C2A-0977-2730-E39E-8E44C2033B8E}"/>
              </a:ext>
            </a:extLst>
          </p:cNvPr>
          <p:cNvSpPr txBox="1"/>
          <p:nvPr/>
        </p:nvSpPr>
        <p:spPr bwMode="auto">
          <a:xfrm>
            <a:off x="8967080" y="1273622"/>
            <a:ext cx="46839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b="1" dirty="0">
                <a:solidFill>
                  <a:schemeClr val="bg1"/>
                </a:solidFill>
              </a:rPr>
              <a:t>b.188</a:t>
            </a:r>
          </a:p>
        </p:txBody>
      </p:sp>
      <p:sp>
        <p:nvSpPr>
          <p:cNvPr id="13" name="TextBox 21">
            <a:extLst>
              <a:ext uri="{FF2B5EF4-FFF2-40B4-BE49-F238E27FC236}">
                <a16:creationId xmlns:a16="http://schemas.microsoft.com/office/drawing/2014/main" id="{BAD0E221-4929-66DC-7A5E-7684E2A84844}"/>
              </a:ext>
            </a:extLst>
          </p:cNvPr>
          <p:cNvSpPr txBox="1"/>
          <p:nvPr/>
        </p:nvSpPr>
        <p:spPr bwMode="auto">
          <a:xfrm>
            <a:off x="9666508" y="1218087"/>
            <a:ext cx="40748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b="1" dirty="0">
                <a:solidFill>
                  <a:schemeClr val="bg1">
                    <a:lumMod val="50000"/>
                  </a:schemeClr>
                </a:solidFill>
              </a:rPr>
              <a:t>b.35</a:t>
            </a:r>
          </a:p>
        </p:txBody>
      </p:sp>
      <p:sp>
        <p:nvSpPr>
          <p:cNvPr id="14" name="TextBox 22">
            <a:extLst>
              <a:ext uri="{FF2B5EF4-FFF2-40B4-BE49-F238E27FC236}">
                <a16:creationId xmlns:a16="http://schemas.microsoft.com/office/drawing/2014/main" id="{5793D5DE-011A-D087-F055-2C48B99A67C0}"/>
              </a:ext>
            </a:extLst>
          </p:cNvPr>
          <p:cNvSpPr txBox="1"/>
          <p:nvPr/>
        </p:nvSpPr>
        <p:spPr bwMode="auto">
          <a:xfrm>
            <a:off x="10523107" y="1265892"/>
            <a:ext cx="46839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b="1" dirty="0">
                <a:solidFill>
                  <a:schemeClr val="bg1">
                    <a:lumMod val="50000"/>
                  </a:schemeClr>
                </a:solidFill>
              </a:rPr>
              <a:t>b.182</a:t>
            </a:r>
          </a:p>
        </p:txBody>
      </p:sp>
      <p:sp>
        <p:nvSpPr>
          <p:cNvPr id="15" name="TextBox 23">
            <a:extLst>
              <a:ext uri="{FF2B5EF4-FFF2-40B4-BE49-F238E27FC236}">
                <a16:creationId xmlns:a16="http://schemas.microsoft.com/office/drawing/2014/main" id="{A1A5B5D1-0220-2707-1EB4-48E37CBAB0D3}"/>
              </a:ext>
            </a:extLst>
          </p:cNvPr>
          <p:cNvSpPr txBox="1"/>
          <p:nvPr/>
        </p:nvSpPr>
        <p:spPr bwMode="auto">
          <a:xfrm>
            <a:off x="10829934" y="1124744"/>
            <a:ext cx="68961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b="1" dirty="0">
                <a:solidFill>
                  <a:schemeClr val="bg1">
                    <a:lumMod val="50000"/>
                  </a:schemeClr>
                </a:solidFill>
              </a:rPr>
              <a:t>b.110/192</a:t>
            </a:r>
          </a:p>
        </p:txBody>
      </p:sp>
      <p:sp>
        <p:nvSpPr>
          <p:cNvPr id="17" name="TextBox 11">
            <a:extLst>
              <a:ext uri="{FF2B5EF4-FFF2-40B4-BE49-F238E27FC236}">
                <a16:creationId xmlns:a16="http://schemas.microsoft.com/office/drawing/2014/main" id="{22A0807D-C572-4AF6-024F-749B8F260322}"/>
              </a:ext>
            </a:extLst>
          </p:cNvPr>
          <p:cNvSpPr txBox="1"/>
          <p:nvPr/>
        </p:nvSpPr>
        <p:spPr bwMode="auto">
          <a:xfrm>
            <a:off x="3575720" y="1639897"/>
            <a:ext cx="857927" cy="230832"/>
          </a:xfrm>
          <a:prstGeom prst="rect">
            <a:avLst/>
          </a:prstGeom>
          <a:solidFill>
            <a:srgbClr val="FFFFFF">
              <a:alpha val="50196"/>
            </a:srgbClr>
          </a:solidFill>
        </p:spPr>
        <p:txBody>
          <a:bodyPr wrap="none" rtlCol="0">
            <a:spAutoFit/>
          </a:bodyPr>
          <a:lstStyle/>
          <a:p>
            <a:r>
              <a:rPr lang="en-GB" sz="900" dirty="0"/>
              <a:t>Direction b.35</a:t>
            </a:r>
          </a:p>
        </p:txBody>
      </p:sp>
      <p:sp>
        <p:nvSpPr>
          <p:cNvPr id="19" name="Ellipse 18">
            <a:extLst>
              <a:ext uri="{FF2B5EF4-FFF2-40B4-BE49-F238E27FC236}">
                <a16:creationId xmlns:a16="http://schemas.microsoft.com/office/drawing/2014/main" id="{24FCB9DA-661B-E712-5BA6-21A1725542B0}"/>
              </a:ext>
            </a:extLst>
          </p:cNvPr>
          <p:cNvSpPr/>
          <p:nvPr/>
        </p:nvSpPr>
        <p:spPr>
          <a:xfrm>
            <a:off x="1775520" y="3212976"/>
            <a:ext cx="2088231" cy="1450811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F6174CEE-4B67-5B3E-1A49-32F8CE57E934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4769" r="8642"/>
          <a:stretch/>
        </p:blipFill>
        <p:spPr>
          <a:xfrm>
            <a:off x="6341422" y="1678706"/>
            <a:ext cx="5515218" cy="4081235"/>
          </a:xfrm>
          <a:prstGeom prst="rect">
            <a:avLst/>
          </a:prstGeom>
        </p:spPr>
      </p:pic>
      <p:sp>
        <p:nvSpPr>
          <p:cNvPr id="24" name="Ellipse 23">
            <a:extLst>
              <a:ext uri="{FF2B5EF4-FFF2-40B4-BE49-F238E27FC236}">
                <a16:creationId xmlns:a16="http://schemas.microsoft.com/office/drawing/2014/main" id="{102F7869-2782-3F7A-0F41-6D3135083D46}"/>
              </a:ext>
            </a:extLst>
          </p:cNvPr>
          <p:cNvSpPr/>
          <p:nvPr/>
        </p:nvSpPr>
        <p:spPr>
          <a:xfrm>
            <a:off x="7392144" y="3089896"/>
            <a:ext cx="1448656" cy="870701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15410860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 11">
            <a:extLst>
              <a:ext uri="{FF2B5EF4-FFF2-40B4-BE49-F238E27FC236}">
                <a16:creationId xmlns:a16="http://schemas.microsoft.com/office/drawing/2014/main" id="{18310821-309E-98F3-F6DB-D57195EF9B3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11655"/>
          <a:stretch/>
        </p:blipFill>
        <p:spPr>
          <a:xfrm>
            <a:off x="34696" y="1928517"/>
            <a:ext cx="5708150" cy="3649778"/>
          </a:xfrm>
          <a:prstGeom prst="rect">
            <a:avLst/>
          </a:prstGeom>
        </p:spPr>
      </p:pic>
      <p:pic>
        <p:nvPicPr>
          <p:cNvPr id="20" name="Image 19">
            <a:extLst>
              <a:ext uri="{FF2B5EF4-FFF2-40B4-BE49-F238E27FC236}">
                <a16:creationId xmlns:a16="http://schemas.microsoft.com/office/drawing/2014/main" id="{534E78D8-DC5F-F75F-6DCD-D6806C8C18E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5655"/>
          <a:stretch/>
        </p:blipFill>
        <p:spPr>
          <a:xfrm>
            <a:off x="5766692" y="1850873"/>
            <a:ext cx="6320503" cy="3789040"/>
          </a:xfrm>
          <a:prstGeom prst="rect">
            <a:avLst/>
          </a:prstGeom>
        </p:spPr>
      </p:pic>
      <p:pic>
        <p:nvPicPr>
          <p:cNvPr id="7" name="Picture 9">
            <a:extLst>
              <a:ext uri="{FF2B5EF4-FFF2-40B4-BE49-F238E27FC236}">
                <a16:creationId xmlns:a16="http://schemas.microsoft.com/office/drawing/2014/main" id="{A8A6375A-6617-6804-7675-E61A56180850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srgbClr val="F8F8F8">
                <a:shade val="45000"/>
                <a:satMod val="135000"/>
              </a:srgbClr>
              <a:prstClr val="white"/>
            </a:duotone>
          </a:blip>
          <a:stretch>
            <a:fillRect/>
          </a:stretch>
        </p:blipFill>
        <p:spPr>
          <a:xfrm>
            <a:off x="9048327" y="564905"/>
            <a:ext cx="2969179" cy="911456"/>
          </a:xfrm>
          <a:prstGeom prst="rect">
            <a:avLst/>
          </a:prstGeom>
        </p:spPr>
      </p:pic>
      <p:pic>
        <p:nvPicPr>
          <p:cNvPr id="8" name="Picture 10">
            <a:extLst>
              <a:ext uri="{FF2B5EF4-FFF2-40B4-BE49-F238E27FC236}">
                <a16:creationId xmlns:a16="http://schemas.microsoft.com/office/drawing/2014/main" id="{E0129F0D-9198-DDCF-90FB-F9D956EFF265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32040" t="52298" r="48844" b="-600"/>
          <a:stretch/>
        </p:blipFill>
        <p:spPr>
          <a:xfrm>
            <a:off x="9999617" y="1036105"/>
            <a:ext cx="567566" cy="440256"/>
          </a:xfrm>
          <a:prstGeom prst="rect">
            <a:avLst/>
          </a:prstGeom>
        </p:spPr>
      </p:pic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83FA0BF-60FD-1947-A39C-20C93AF5EA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2329" y="506138"/>
            <a:ext cx="11376024" cy="5413675"/>
          </a:xfrm>
        </p:spPr>
        <p:txBody>
          <a:bodyPr/>
          <a:lstStyle/>
          <a:p>
            <a:pPr marL="0" indent="0">
              <a:buNone/>
            </a:pPr>
            <a:r>
              <a:rPr lang="fr-CH" sz="1800" b="0" u="sng" dirty="0">
                <a:latin typeface="Calibri" panose="020F0502020204030204" pitchFamily="34" charset="0"/>
              </a:rPr>
              <a:t>zone ouest (Partie 4) </a:t>
            </a:r>
            <a:r>
              <a:rPr lang="fr-CH" sz="1800" u="sng" dirty="0">
                <a:solidFill>
                  <a:srgbClr val="FFC000"/>
                </a:solidFill>
                <a:latin typeface="Calibri" panose="020F0502020204030204" pitchFamily="34" charset="0"/>
              </a:rPr>
              <a:t>Future Configuration </a:t>
            </a:r>
            <a:r>
              <a:rPr lang="fr-CH" sz="1800" b="0" u="sng" dirty="0">
                <a:solidFill>
                  <a:srgbClr val="FFC000"/>
                </a:solidFill>
                <a:latin typeface="Calibri" panose="020F0502020204030204" pitchFamily="34" charset="0"/>
              </a:rPr>
              <a:t>en cours:</a:t>
            </a:r>
          </a:p>
          <a:p>
            <a:pPr marL="0" indent="0">
              <a:buNone/>
            </a:pPr>
            <a:r>
              <a:rPr lang="fr-CH" sz="1200" dirty="0"/>
              <a:t>Jonction 825 </a:t>
            </a:r>
            <a:r>
              <a:rPr lang="fr-CH" sz="1200" dirty="0" err="1"/>
              <a:t>Dcum</a:t>
            </a:r>
            <a:r>
              <a:rPr lang="fr-CH" sz="1200" dirty="0"/>
              <a:t> D-0030</a:t>
            </a:r>
            <a:endParaRPr lang="fr-FR" sz="1800" b="0" dirty="0">
              <a:latin typeface="Calibri" panose="020F0502020204030204" pitchFamily="34" charset="0"/>
            </a:endParaRPr>
          </a:p>
          <a:p>
            <a:r>
              <a:rPr lang="fr-CH" sz="1600" b="0" dirty="0">
                <a:latin typeface="Calibri" panose="020F0502020204030204" pitchFamily="34" charset="0"/>
              </a:rPr>
              <a:t>Interférence CV / SCE + Support SCE à rajouter</a:t>
            </a:r>
            <a:endParaRPr lang="fr-CH" sz="1800" b="0" dirty="0">
              <a:latin typeface="Calibri" panose="020F0502020204030204" pitchFamily="34" charset="0"/>
            </a:endParaRPr>
          </a:p>
          <a:p>
            <a:pPr marL="0" indent="0">
              <a:buNone/>
            </a:pPr>
            <a:endParaRPr lang="fr-FR" sz="1800" b="0" dirty="0">
              <a:latin typeface="Calibri" panose="020F0502020204030204" pitchFamily="34" charset="0"/>
            </a:endParaRPr>
          </a:p>
          <a:p>
            <a:pPr marL="0" indent="0">
              <a:buNone/>
            </a:pPr>
            <a:endParaRPr lang="en-GB" sz="1800" dirty="0">
              <a:latin typeface="Calibri" panose="020F0502020204030204" pitchFamily="34" charset="0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A4AFB66-B5C0-5F49-8EC0-F180FDC347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82761"/>
            <a:ext cx="11376025" cy="476672"/>
          </a:xfrm>
        </p:spPr>
        <p:txBody>
          <a:bodyPr/>
          <a:lstStyle/>
          <a:p>
            <a:pPr algn="ctr"/>
            <a:r>
              <a:rPr lang="fr-FR" sz="3200" dirty="0"/>
              <a:t>Intégration Galerie 825</a:t>
            </a:r>
            <a:endParaRPr lang="en-GB" sz="32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F501861-C206-D849-9D23-59FFB3FF75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D143A12-B658-4F80-BD86-AA4CA13BDDC2}" type="datetime1">
              <a:rPr lang="fr-FR" smtClean="0"/>
              <a:t>23/02/2023</a:t>
            </a:fld>
            <a:endParaRPr lang="de-CH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84BBC4E-9077-DD48-9C8A-78ADCCF251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Jean-Baptiste MAYOLINI EN-ACE-INT - https://edms.cern.ch/document/2827296/1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4F5A542-C865-A740-81EA-E4980887A2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18363" y="6298567"/>
            <a:ext cx="681254" cy="365125"/>
          </a:xfrm>
        </p:spPr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19</a:t>
            </a:fld>
            <a:endParaRPr lang="en-US" dirty="0"/>
          </a:p>
        </p:txBody>
      </p:sp>
      <p:sp>
        <p:nvSpPr>
          <p:cNvPr id="10" name="TextBox 20">
            <a:extLst>
              <a:ext uri="{FF2B5EF4-FFF2-40B4-BE49-F238E27FC236}">
                <a16:creationId xmlns:a16="http://schemas.microsoft.com/office/drawing/2014/main" id="{FFDD6C2A-0977-2730-E39E-8E44C2033B8E}"/>
              </a:ext>
            </a:extLst>
          </p:cNvPr>
          <p:cNvSpPr txBox="1"/>
          <p:nvPr/>
        </p:nvSpPr>
        <p:spPr bwMode="auto">
          <a:xfrm>
            <a:off x="8967080" y="1273622"/>
            <a:ext cx="46839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b="1" dirty="0">
                <a:solidFill>
                  <a:schemeClr val="bg1"/>
                </a:solidFill>
              </a:rPr>
              <a:t>b.188</a:t>
            </a:r>
          </a:p>
        </p:txBody>
      </p:sp>
      <p:sp>
        <p:nvSpPr>
          <p:cNvPr id="13" name="TextBox 21">
            <a:extLst>
              <a:ext uri="{FF2B5EF4-FFF2-40B4-BE49-F238E27FC236}">
                <a16:creationId xmlns:a16="http://schemas.microsoft.com/office/drawing/2014/main" id="{BAD0E221-4929-66DC-7A5E-7684E2A84844}"/>
              </a:ext>
            </a:extLst>
          </p:cNvPr>
          <p:cNvSpPr txBox="1"/>
          <p:nvPr/>
        </p:nvSpPr>
        <p:spPr bwMode="auto">
          <a:xfrm>
            <a:off x="9666508" y="1218087"/>
            <a:ext cx="40748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b="1" dirty="0">
                <a:solidFill>
                  <a:schemeClr val="bg1">
                    <a:lumMod val="50000"/>
                  </a:schemeClr>
                </a:solidFill>
              </a:rPr>
              <a:t>b.35</a:t>
            </a:r>
          </a:p>
        </p:txBody>
      </p:sp>
      <p:sp>
        <p:nvSpPr>
          <p:cNvPr id="14" name="TextBox 22">
            <a:extLst>
              <a:ext uri="{FF2B5EF4-FFF2-40B4-BE49-F238E27FC236}">
                <a16:creationId xmlns:a16="http://schemas.microsoft.com/office/drawing/2014/main" id="{5793D5DE-011A-D087-F055-2C48B99A67C0}"/>
              </a:ext>
            </a:extLst>
          </p:cNvPr>
          <p:cNvSpPr txBox="1"/>
          <p:nvPr/>
        </p:nvSpPr>
        <p:spPr bwMode="auto">
          <a:xfrm>
            <a:off x="10523107" y="1265892"/>
            <a:ext cx="46839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b="1" dirty="0">
                <a:solidFill>
                  <a:schemeClr val="bg1">
                    <a:lumMod val="50000"/>
                  </a:schemeClr>
                </a:solidFill>
              </a:rPr>
              <a:t>b.182</a:t>
            </a:r>
          </a:p>
        </p:txBody>
      </p:sp>
      <p:sp>
        <p:nvSpPr>
          <p:cNvPr id="15" name="TextBox 23">
            <a:extLst>
              <a:ext uri="{FF2B5EF4-FFF2-40B4-BE49-F238E27FC236}">
                <a16:creationId xmlns:a16="http://schemas.microsoft.com/office/drawing/2014/main" id="{A1A5B5D1-0220-2707-1EB4-48E37CBAB0D3}"/>
              </a:ext>
            </a:extLst>
          </p:cNvPr>
          <p:cNvSpPr txBox="1"/>
          <p:nvPr/>
        </p:nvSpPr>
        <p:spPr bwMode="auto">
          <a:xfrm>
            <a:off x="10829934" y="1124744"/>
            <a:ext cx="68961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b="1" dirty="0">
                <a:solidFill>
                  <a:schemeClr val="bg1">
                    <a:lumMod val="50000"/>
                  </a:schemeClr>
                </a:solidFill>
              </a:rPr>
              <a:t>b.110/192</a:t>
            </a:r>
          </a:p>
        </p:txBody>
      </p:sp>
      <p:sp>
        <p:nvSpPr>
          <p:cNvPr id="25" name="TextBox 11">
            <a:extLst>
              <a:ext uri="{FF2B5EF4-FFF2-40B4-BE49-F238E27FC236}">
                <a16:creationId xmlns:a16="http://schemas.microsoft.com/office/drawing/2014/main" id="{5F953617-BBA6-F525-DD99-2AC6D8213F56}"/>
              </a:ext>
            </a:extLst>
          </p:cNvPr>
          <p:cNvSpPr txBox="1"/>
          <p:nvPr/>
        </p:nvSpPr>
        <p:spPr bwMode="auto">
          <a:xfrm>
            <a:off x="5180364" y="1432785"/>
            <a:ext cx="915635" cy="230832"/>
          </a:xfrm>
          <a:prstGeom prst="rect">
            <a:avLst/>
          </a:prstGeom>
          <a:solidFill>
            <a:srgbClr val="FFFFFF">
              <a:alpha val="50196"/>
            </a:srgbClr>
          </a:solidFill>
        </p:spPr>
        <p:txBody>
          <a:bodyPr wrap="none" rtlCol="0">
            <a:spAutoFit/>
          </a:bodyPr>
          <a:lstStyle/>
          <a:p>
            <a:r>
              <a:rPr lang="en-GB" sz="900" dirty="0"/>
              <a:t>Direction b.182</a:t>
            </a:r>
          </a:p>
        </p:txBody>
      </p:sp>
      <p:sp>
        <p:nvSpPr>
          <p:cNvPr id="19" name="Ellipse 18">
            <a:extLst>
              <a:ext uri="{FF2B5EF4-FFF2-40B4-BE49-F238E27FC236}">
                <a16:creationId xmlns:a16="http://schemas.microsoft.com/office/drawing/2014/main" id="{24FCB9DA-661B-E712-5BA6-21A1725542B0}"/>
              </a:ext>
            </a:extLst>
          </p:cNvPr>
          <p:cNvSpPr/>
          <p:nvPr/>
        </p:nvSpPr>
        <p:spPr>
          <a:xfrm>
            <a:off x="1199456" y="3485654"/>
            <a:ext cx="1080120" cy="802739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8" name="Ellipse 17">
            <a:extLst>
              <a:ext uri="{FF2B5EF4-FFF2-40B4-BE49-F238E27FC236}">
                <a16:creationId xmlns:a16="http://schemas.microsoft.com/office/drawing/2014/main" id="{90AFC014-2347-7EF6-566D-F46855430AFD}"/>
              </a:ext>
            </a:extLst>
          </p:cNvPr>
          <p:cNvSpPr/>
          <p:nvPr/>
        </p:nvSpPr>
        <p:spPr>
          <a:xfrm>
            <a:off x="8145260" y="3485654"/>
            <a:ext cx="938728" cy="660648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6772315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83FA0BF-60FD-1947-A39C-20C93AF5EA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5360" y="559433"/>
            <a:ext cx="11376024" cy="5413675"/>
          </a:xfrm>
        </p:spPr>
        <p:txBody>
          <a:bodyPr/>
          <a:lstStyle/>
          <a:p>
            <a:pPr marL="0" indent="0">
              <a:buNone/>
            </a:pPr>
            <a:r>
              <a:rPr lang="fr-CH" sz="1800" b="0" u="sng" dirty="0">
                <a:latin typeface="Calibri" panose="020F0502020204030204" pitchFamily="34" charset="0"/>
              </a:rPr>
              <a:t>Les modèles intégration de la galerie 825 découpé en 4 parties ~300m:</a:t>
            </a:r>
          </a:p>
          <a:p>
            <a:pPr marL="0" indent="0">
              <a:buNone/>
            </a:pPr>
            <a:endParaRPr lang="fr-CH" sz="1800" b="0" u="sng" dirty="0">
              <a:latin typeface="Calibri" panose="020F0502020204030204" pitchFamily="34" charset="0"/>
            </a:endParaRPr>
          </a:p>
          <a:p>
            <a:r>
              <a:rPr lang="fr-CH" sz="1800" b="0" dirty="0">
                <a:latin typeface="Calibri" panose="020F0502020204030204" pitchFamily="34" charset="0"/>
              </a:rPr>
              <a:t>ST1608334	</a:t>
            </a:r>
            <a:r>
              <a:rPr lang="fr-CH" sz="1800" b="0" dirty="0" err="1">
                <a:latin typeface="Calibri" panose="020F0502020204030204" pitchFamily="34" charset="0"/>
              </a:rPr>
              <a:t>Integration</a:t>
            </a:r>
            <a:r>
              <a:rPr lang="fr-CH" sz="1800" b="0" dirty="0">
                <a:latin typeface="Calibri" panose="020F0502020204030204" pitchFamily="34" charset="0"/>
              </a:rPr>
              <a:t> 825 Partie1 4180</a:t>
            </a:r>
          </a:p>
          <a:p>
            <a:r>
              <a:rPr lang="fr-CH" sz="1800" b="0" dirty="0">
                <a:latin typeface="Calibri" panose="020F0502020204030204" pitchFamily="34" charset="0"/>
              </a:rPr>
              <a:t>ST1608351	</a:t>
            </a:r>
            <a:r>
              <a:rPr lang="fr-CH" sz="1800" b="0" dirty="0" err="1">
                <a:latin typeface="Calibri" panose="020F0502020204030204" pitchFamily="34" charset="0"/>
              </a:rPr>
              <a:t>Integration</a:t>
            </a:r>
            <a:r>
              <a:rPr lang="fr-CH" sz="1800" b="0" dirty="0">
                <a:latin typeface="Calibri" panose="020F0502020204030204" pitchFamily="34" charset="0"/>
              </a:rPr>
              <a:t> 825 Partie2 4180</a:t>
            </a:r>
          </a:p>
          <a:p>
            <a:r>
              <a:rPr lang="fr-CH" sz="1800" b="0" dirty="0">
                <a:latin typeface="Calibri" panose="020F0502020204030204" pitchFamily="34" charset="0"/>
              </a:rPr>
              <a:t>ST1608355	</a:t>
            </a:r>
            <a:r>
              <a:rPr lang="fr-CH" sz="1800" b="0" dirty="0" err="1">
                <a:latin typeface="Calibri" panose="020F0502020204030204" pitchFamily="34" charset="0"/>
              </a:rPr>
              <a:t>Integration</a:t>
            </a:r>
            <a:r>
              <a:rPr lang="fr-CH" sz="1800" b="0" dirty="0">
                <a:latin typeface="Calibri" panose="020F0502020204030204" pitchFamily="34" charset="0"/>
              </a:rPr>
              <a:t> 825 Partie3 4180</a:t>
            </a:r>
          </a:p>
          <a:p>
            <a:r>
              <a:rPr lang="fr-CH" sz="1800" b="0" dirty="0">
                <a:latin typeface="Calibri" panose="020F0502020204030204" pitchFamily="34" charset="0"/>
              </a:rPr>
              <a:t>ST1608360	</a:t>
            </a:r>
            <a:r>
              <a:rPr lang="fr-CH" sz="1800" b="0" dirty="0" err="1">
                <a:latin typeface="Calibri" panose="020F0502020204030204" pitchFamily="34" charset="0"/>
              </a:rPr>
              <a:t>Integration</a:t>
            </a:r>
            <a:r>
              <a:rPr lang="fr-CH" sz="1800" b="0" dirty="0">
                <a:latin typeface="Calibri" panose="020F0502020204030204" pitchFamily="34" charset="0"/>
              </a:rPr>
              <a:t> 825 Partie4 4180</a:t>
            </a:r>
          </a:p>
          <a:p>
            <a:endParaRPr lang="fr-CH" sz="1800" b="0" dirty="0">
              <a:latin typeface="Calibri" panose="020F0502020204030204" pitchFamily="34" charset="0"/>
            </a:endParaRPr>
          </a:p>
          <a:p>
            <a:endParaRPr lang="fr-CH" sz="1800" b="0" dirty="0">
              <a:latin typeface="Calibri" panose="020F0502020204030204" pitchFamily="34" charset="0"/>
            </a:endParaRPr>
          </a:p>
          <a:p>
            <a:endParaRPr lang="fr-CH" sz="1800" b="0" dirty="0">
              <a:latin typeface="Calibri" panose="020F0502020204030204" pitchFamily="34" charset="0"/>
            </a:endParaRPr>
          </a:p>
          <a:p>
            <a:endParaRPr lang="fr-CH" sz="1800" b="0" dirty="0">
              <a:latin typeface="Calibri" panose="020F0502020204030204" pitchFamily="34" charset="0"/>
            </a:endParaRPr>
          </a:p>
          <a:p>
            <a:pPr marL="0" indent="0">
              <a:buNone/>
            </a:pPr>
            <a:endParaRPr lang="sv-SE" sz="1800" b="0" dirty="0">
              <a:latin typeface="Calibri" panose="020F0502020204030204" pitchFamily="34" charset="0"/>
            </a:endParaRPr>
          </a:p>
          <a:p>
            <a:pPr marL="0" indent="0">
              <a:buNone/>
            </a:pPr>
            <a:endParaRPr lang="fr-FR" sz="1800" b="0" dirty="0">
              <a:latin typeface="Calibri" panose="020F0502020204030204" pitchFamily="34" charset="0"/>
            </a:endParaRPr>
          </a:p>
          <a:p>
            <a:pPr marL="0" indent="0">
              <a:buNone/>
            </a:pPr>
            <a:endParaRPr lang="fr-FR" sz="1800" b="0" dirty="0">
              <a:latin typeface="Calibri" panose="020F0502020204030204" pitchFamily="34" charset="0"/>
            </a:endParaRPr>
          </a:p>
          <a:p>
            <a:pPr marL="0" indent="0">
              <a:buNone/>
            </a:pPr>
            <a:endParaRPr lang="fr-FR" sz="1800" b="0" dirty="0">
              <a:latin typeface="Calibri" panose="020F0502020204030204" pitchFamily="34" charset="0"/>
            </a:endParaRPr>
          </a:p>
          <a:p>
            <a:endParaRPr lang="fr-FR" sz="1500" b="0" dirty="0">
              <a:latin typeface="Calibri" panose="020F0502020204030204" pitchFamily="34" charset="0"/>
            </a:endParaRPr>
          </a:p>
          <a:p>
            <a:endParaRPr lang="fr-FR" sz="1800" b="0" dirty="0">
              <a:latin typeface="Calibri" panose="020F0502020204030204" pitchFamily="34" charset="0"/>
            </a:endParaRPr>
          </a:p>
          <a:p>
            <a:endParaRPr lang="fr-CH" sz="1800" b="0" dirty="0">
              <a:latin typeface="Calibri" panose="020F0502020204030204" pitchFamily="34" charset="0"/>
            </a:endParaRPr>
          </a:p>
          <a:p>
            <a:endParaRPr lang="fr-CH" sz="1800" b="0" dirty="0">
              <a:latin typeface="Calibri" panose="020F0502020204030204" pitchFamily="34" charset="0"/>
            </a:endParaRPr>
          </a:p>
          <a:p>
            <a:pPr marL="0" indent="0">
              <a:buNone/>
            </a:pPr>
            <a:endParaRPr lang="fr-FR" sz="1800" b="0" dirty="0">
              <a:latin typeface="Calibri" panose="020F0502020204030204" pitchFamily="34" charset="0"/>
            </a:endParaRPr>
          </a:p>
          <a:p>
            <a:pPr marL="0" indent="0">
              <a:buNone/>
            </a:pPr>
            <a:endParaRPr lang="en-GB" sz="1800" dirty="0">
              <a:latin typeface="Calibri" panose="020F0502020204030204" pitchFamily="34" charset="0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A4AFB66-B5C0-5F49-8EC0-F180FDC347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82761"/>
            <a:ext cx="11376025" cy="476672"/>
          </a:xfrm>
        </p:spPr>
        <p:txBody>
          <a:bodyPr/>
          <a:lstStyle/>
          <a:p>
            <a:pPr algn="ctr"/>
            <a:r>
              <a:rPr lang="fr-FR" sz="3200" dirty="0"/>
              <a:t>Intégration Galerie 825</a:t>
            </a:r>
            <a:endParaRPr lang="en-GB" sz="32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F501861-C206-D849-9D23-59FFB3FF75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D40AA3D-0023-4796-B5AC-2218A5C67F6B}" type="datetime1">
              <a:rPr lang="fr-FR" smtClean="0"/>
              <a:t>23/02/2023</a:t>
            </a:fld>
            <a:endParaRPr lang="de-CH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84BBC4E-9077-DD48-9C8A-78ADCCF251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Jean-Baptiste MAYOLINI EN-ACE-INT - https://edms.cern.ch/document/2827296/1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4F5A542-C865-A740-81EA-E4980887A2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18363" y="6298567"/>
            <a:ext cx="681254" cy="365125"/>
          </a:xfrm>
        </p:spPr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2</a:t>
            </a:fld>
            <a:endParaRPr lang="en-US" dirty="0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50DFAEE9-746F-BC55-2704-7E61CBA0E18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68234" y="884892"/>
            <a:ext cx="5253264" cy="2251399"/>
          </a:xfrm>
          <a:prstGeom prst="rect">
            <a:avLst/>
          </a:prstGeom>
        </p:spPr>
      </p:pic>
      <p:sp>
        <p:nvSpPr>
          <p:cNvPr id="23" name="ZoneTexte 22">
            <a:extLst>
              <a:ext uri="{FF2B5EF4-FFF2-40B4-BE49-F238E27FC236}">
                <a16:creationId xmlns:a16="http://schemas.microsoft.com/office/drawing/2014/main" id="{C9574EAA-6A6A-7C5B-7D26-1183FC21EAB1}"/>
              </a:ext>
            </a:extLst>
          </p:cNvPr>
          <p:cNvSpPr txBox="1"/>
          <p:nvPr/>
        </p:nvSpPr>
        <p:spPr bwMode="auto">
          <a:xfrm>
            <a:off x="5535793" y="1196752"/>
            <a:ext cx="975157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CH" dirty="0">
                <a:solidFill>
                  <a:srgbClr val="0033A0"/>
                </a:solidFill>
                <a:latin typeface="Calibri" panose="020F0502020204030204" pitchFamily="34" charset="0"/>
                <a:cs typeface="Arial"/>
              </a:rPr>
              <a:t>Zone Est</a:t>
            </a:r>
            <a:endParaRPr kumimoji="0" lang="fr-CH" sz="1800" b="0" i="0" u="none" strike="noStrike" kern="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Calibri" panose="020F0502020204030204" pitchFamily="34" charset="0"/>
              <a:cs typeface="Arial"/>
            </a:endParaRPr>
          </a:p>
        </p:txBody>
      </p:sp>
      <p:sp>
        <p:nvSpPr>
          <p:cNvPr id="24" name="ZoneTexte 23">
            <a:extLst>
              <a:ext uri="{FF2B5EF4-FFF2-40B4-BE49-F238E27FC236}">
                <a16:creationId xmlns:a16="http://schemas.microsoft.com/office/drawing/2014/main" id="{703F1692-052E-F0D4-0A50-A2359EE0123B}"/>
              </a:ext>
            </a:extLst>
          </p:cNvPr>
          <p:cNvSpPr txBox="1"/>
          <p:nvPr/>
        </p:nvSpPr>
        <p:spPr bwMode="auto">
          <a:xfrm>
            <a:off x="5537633" y="2276872"/>
            <a:ext cx="1278447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CH" dirty="0">
                <a:solidFill>
                  <a:srgbClr val="0033A0"/>
                </a:solidFill>
                <a:latin typeface="Calibri" panose="020F0502020204030204" pitchFamily="34" charset="0"/>
                <a:cs typeface="Arial"/>
              </a:rPr>
              <a:t>Zone Ouest</a:t>
            </a:r>
            <a:endParaRPr kumimoji="0" lang="fr-CH" sz="1800" b="0" i="0" u="none" strike="noStrike" kern="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Calibri" panose="020F0502020204030204" pitchFamily="34" charset="0"/>
              <a:cs typeface="Arial"/>
            </a:endParaRPr>
          </a:p>
        </p:txBody>
      </p:sp>
      <p:sp>
        <p:nvSpPr>
          <p:cNvPr id="25" name="Flèche : gauche 24">
            <a:extLst>
              <a:ext uri="{FF2B5EF4-FFF2-40B4-BE49-F238E27FC236}">
                <a16:creationId xmlns:a16="http://schemas.microsoft.com/office/drawing/2014/main" id="{226D7F3D-0CD7-E881-7364-70297081DB45}"/>
              </a:ext>
            </a:extLst>
          </p:cNvPr>
          <p:cNvSpPr/>
          <p:nvPr/>
        </p:nvSpPr>
        <p:spPr>
          <a:xfrm>
            <a:off x="5056996" y="2364125"/>
            <a:ext cx="334955" cy="194826"/>
          </a:xfrm>
          <a:prstGeom prst="left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ource Sans Pro"/>
              <a:cs typeface="Arial"/>
            </a:endParaRPr>
          </a:p>
        </p:txBody>
      </p:sp>
      <p:sp>
        <p:nvSpPr>
          <p:cNvPr id="26" name="Flèche : gauche 25">
            <a:extLst>
              <a:ext uri="{FF2B5EF4-FFF2-40B4-BE49-F238E27FC236}">
                <a16:creationId xmlns:a16="http://schemas.microsoft.com/office/drawing/2014/main" id="{5D2AD885-87C0-6BC2-B24F-71590EA7C8BD}"/>
              </a:ext>
            </a:extLst>
          </p:cNvPr>
          <p:cNvSpPr/>
          <p:nvPr/>
        </p:nvSpPr>
        <p:spPr>
          <a:xfrm>
            <a:off x="5060315" y="1320739"/>
            <a:ext cx="334955" cy="194826"/>
          </a:xfrm>
          <a:prstGeom prst="left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ource Sans Pro"/>
              <a:cs typeface="Arial"/>
            </a:endParaRP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8EF78761-DD22-DE16-6220-425FC1F3232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7166" y="3300647"/>
            <a:ext cx="11065173" cy="2508106"/>
          </a:xfrm>
          <a:prstGeom prst="rect">
            <a:avLst/>
          </a:prstGeom>
        </p:spPr>
      </p:pic>
      <p:sp>
        <p:nvSpPr>
          <p:cNvPr id="14" name="ZoneTexte 13">
            <a:extLst>
              <a:ext uri="{FF2B5EF4-FFF2-40B4-BE49-F238E27FC236}">
                <a16:creationId xmlns:a16="http://schemas.microsoft.com/office/drawing/2014/main" id="{2D1E8FDE-1D7D-ADEB-4B78-F55A2EA3EAB2}"/>
              </a:ext>
            </a:extLst>
          </p:cNvPr>
          <p:cNvSpPr txBox="1"/>
          <p:nvPr/>
        </p:nvSpPr>
        <p:spPr bwMode="auto">
          <a:xfrm>
            <a:off x="9473344" y="3764653"/>
            <a:ext cx="975157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CH" dirty="0">
                <a:solidFill>
                  <a:srgbClr val="0033A0"/>
                </a:solidFill>
                <a:latin typeface="Calibri" panose="020F0502020204030204" pitchFamily="34" charset="0"/>
                <a:cs typeface="Arial"/>
              </a:rPr>
              <a:t>Partie 1</a:t>
            </a:r>
            <a:endParaRPr kumimoji="0" lang="fr-CH" sz="1800" b="0" i="0" u="none" strike="noStrike" kern="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Calibri" panose="020F0502020204030204" pitchFamily="34" charset="0"/>
              <a:cs typeface="Arial"/>
            </a:endParaRP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4DB64E78-E7C8-C6AF-82F8-D94247C762FC}"/>
              </a:ext>
            </a:extLst>
          </p:cNvPr>
          <p:cNvSpPr txBox="1"/>
          <p:nvPr/>
        </p:nvSpPr>
        <p:spPr bwMode="auto">
          <a:xfrm>
            <a:off x="6737040" y="3764653"/>
            <a:ext cx="975157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CH" dirty="0">
                <a:solidFill>
                  <a:srgbClr val="0033A0"/>
                </a:solidFill>
                <a:latin typeface="Calibri" panose="020F0502020204030204" pitchFamily="34" charset="0"/>
                <a:cs typeface="Arial"/>
              </a:rPr>
              <a:t>Partie 2</a:t>
            </a:r>
            <a:endParaRPr kumimoji="0" lang="fr-CH" sz="1800" b="0" i="0" u="none" strike="noStrike" kern="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Calibri" panose="020F0502020204030204" pitchFamily="34" charset="0"/>
              <a:cs typeface="Arial"/>
            </a:endParaRP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A910F035-14A3-AD38-5439-4E4FFF3384DF}"/>
              </a:ext>
            </a:extLst>
          </p:cNvPr>
          <p:cNvSpPr txBox="1"/>
          <p:nvPr/>
        </p:nvSpPr>
        <p:spPr bwMode="auto">
          <a:xfrm>
            <a:off x="3784712" y="3764653"/>
            <a:ext cx="975157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CH" dirty="0">
                <a:solidFill>
                  <a:srgbClr val="0033A0"/>
                </a:solidFill>
                <a:latin typeface="Calibri" panose="020F0502020204030204" pitchFamily="34" charset="0"/>
                <a:cs typeface="Arial"/>
              </a:rPr>
              <a:t>Partie 3</a:t>
            </a:r>
            <a:endParaRPr kumimoji="0" lang="fr-CH" sz="1800" b="0" i="0" u="none" strike="noStrike" kern="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Calibri" panose="020F0502020204030204" pitchFamily="34" charset="0"/>
              <a:cs typeface="Arial"/>
            </a:endParaRP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1890D2E7-AB12-67B6-EA3C-28375925E6B1}"/>
              </a:ext>
            </a:extLst>
          </p:cNvPr>
          <p:cNvSpPr txBox="1"/>
          <p:nvPr/>
        </p:nvSpPr>
        <p:spPr bwMode="auto">
          <a:xfrm>
            <a:off x="1029421" y="3764653"/>
            <a:ext cx="975157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CH" dirty="0">
                <a:solidFill>
                  <a:srgbClr val="0033A0"/>
                </a:solidFill>
                <a:latin typeface="Calibri" panose="020F0502020204030204" pitchFamily="34" charset="0"/>
                <a:cs typeface="Arial"/>
              </a:rPr>
              <a:t>Partie 4</a:t>
            </a:r>
            <a:endParaRPr kumimoji="0" lang="fr-CH" sz="1800" b="0" i="0" u="none" strike="noStrike" kern="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Calibri" panose="020F0502020204030204" pitchFamily="34" charset="0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65237189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83FA0BF-60FD-1947-A39C-20C93AF5EA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60318" y="559433"/>
            <a:ext cx="10451065" cy="5739134"/>
          </a:xfrm>
        </p:spPr>
        <p:txBody>
          <a:bodyPr/>
          <a:lstStyle/>
          <a:p>
            <a:pPr marL="0" indent="0">
              <a:buNone/>
            </a:pPr>
            <a:r>
              <a:rPr lang="fr-CH" sz="1800" b="0" u="sng" dirty="0">
                <a:latin typeface="Calibri" panose="020F0502020204030204" pitchFamily="34" charset="0"/>
              </a:rPr>
              <a:t>Légende:</a:t>
            </a:r>
            <a:r>
              <a:rPr lang="fr-CH" sz="1800" b="0" dirty="0">
                <a:latin typeface="Calibri" panose="020F0502020204030204" pitchFamily="34" charset="0"/>
              </a:rPr>
              <a:t> </a:t>
            </a:r>
            <a:endParaRPr lang="fr-FR" sz="1800" b="0" dirty="0">
              <a:latin typeface="Calibri" panose="020F0502020204030204" pitchFamily="34" charset="0"/>
            </a:endParaRPr>
          </a:p>
          <a:p>
            <a:r>
              <a:rPr lang="fr-FR" sz="1100" b="0" dirty="0">
                <a:solidFill>
                  <a:srgbClr val="1F497D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document EDMS catalogue des échelles à câbles : 340478</a:t>
            </a:r>
            <a:endParaRPr lang="fr-FR" sz="1100" b="0" dirty="0">
              <a:latin typeface="Calibri" panose="020F0502020204030204" pitchFamily="34" charset="0"/>
            </a:endParaRPr>
          </a:p>
          <a:p>
            <a:r>
              <a:rPr lang="fr-FR" sz="1100" b="0" dirty="0">
                <a:solidFill>
                  <a:srgbClr val="1F497D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La couleur verte : basse tension (BT)</a:t>
            </a:r>
            <a:endParaRPr lang="fr-FR" sz="1100" b="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r>
              <a:rPr lang="fr-FR" sz="1100" b="0" dirty="0">
                <a:solidFill>
                  <a:srgbClr val="1F497D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La couleur turquoise : moyenne tension (MT – Réseau 18Kv)</a:t>
            </a:r>
            <a:endParaRPr lang="fr-FR" sz="1100" b="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r>
              <a:rPr lang="fr-FR" sz="1100" b="0" dirty="0">
                <a:solidFill>
                  <a:srgbClr val="1F497D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La couleur violet : Réseau contrôle</a:t>
            </a:r>
          </a:p>
          <a:p>
            <a:endParaRPr lang="fr-FR" sz="1100" b="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r>
              <a:rPr lang="fr-FR" sz="1100" b="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Eau surchauffée aller en violet foncé </a:t>
            </a:r>
          </a:p>
          <a:p>
            <a:endParaRPr lang="fr-FR" sz="1100" b="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r>
              <a:rPr lang="fr-FR" sz="1100" b="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Eau surchauffée retour en rose claire</a:t>
            </a:r>
          </a:p>
          <a:p>
            <a:endParaRPr lang="fr-FR" sz="1100" b="0" dirty="0">
              <a:solidFill>
                <a:srgbClr val="1F497D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r>
              <a:rPr lang="fr-FR" sz="1100" b="0" dirty="0">
                <a:solidFill>
                  <a:srgbClr val="1F497D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Eau potable</a:t>
            </a:r>
          </a:p>
          <a:p>
            <a:endParaRPr lang="fr-FR" sz="1100" b="0" dirty="0">
              <a:solidFill>
                <a:srgbClr val="1F497D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r>
              <a:rPr lang="fr-FR" sz="1100" b="0" dirty="0">
                <a:solidFill>
                  <a:srgbClr val="1F497D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Eau incendie</a:t>
            </a:r>
          </a:p>
          <a:p>
            <a:endParaRPr lang="fr-FR" sz="1100" b="0" dirty="0">
              <a:solidFill>
                <a:srgbClr val="1F497D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r>
              <a:rPr lang="fr-FR" sz="1100" b="0" dirty="0">
                <a:solidFill>
                  <a:srgbClr val="1F497D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Air comprimé</a:t>
            </a:r>
          </a:p>
          <a:p>
            <a:endParaRPr lang="fr-FR" sz="1100" b="0" dirty="0">
              <a:solidFill>
                <a:srgbClr val="1F497D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r>
              <a:rPr lang="fr-FR" sz="1100" b="0" dirty="0">
                <a:solidFill>
                  <a:srgbClr val="1F497D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Eau déminéralisée</a:t>
            </a:r>
          </a:p>
          <a:p>
            <a:endParaRPr lang="fr-FR" sz="1100" b="0" dirty="0">
              <a:solidFill>
                <a:srgbClr val="1F497D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r>
              <a:rPr lang="fr-FR" sz="1100" b="0" dirty="0">
                <a:solidFill>
                  <a:srgbClr val="1F497D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Eau glacée</a:t>
            </a:r>
          </a:p>
          <a:p>
            <a:endParaRPr lang="fr-FR" sz="1100" b="0" dirty="0">
              <a:solidFill>
                <a:srgbClr val="1F497D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r>
              <a:rPr lang="fr-FR" sz="1100" b="0" dirty="0">
                <a:solidFill>
                  <a:srgbClr val="1F497D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Hélium</a:t>
            </a:r>
          </a:p>
          <a:p>
            <a:endParaRPr lang="fr-FR" sz="1100" b="0" dirty="0">
              <a:solidFill>
                <a:srgbClr val="1F497D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endParaRPr lang="fr-FR" sz="1100" b="0" dirty="0">
              <a:solidFill>
                <a:srgbClr val="1F497D"/>
              </a:solidFill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endParaRPr lang="fr-FR" sz="1100" b="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endParaRPr lang="fr-FR" sz="1800" b="0" dirty="0">
              <a:latin typeface="Calibri" panose="020F0502020204030204" pitchFamily="34" charset="0"/>
            </a:endParaRPr>
          </a:p>
          <a:p>
            <a:pPr marL="0" indent="0">
              <a:buNone/>
            </a:pPr>
            <a:endParaRPr lang="fr-FR" sz="1800" b="0" dirty="0">
              <a:latin typeface="Calibri" panose="020F0502020204030204" pitchFamily="34" charset="0"/>
            </a:endParaRPr>
          </a:p>
          <a:p>
            <a:endParaRPr lang="fr-FR" sz="1500" b="0" dirty="0">
              <a:latin typeface="Calibri" panose="020F0502020204030204" pitchFamily="34" charset="0"/>
            </a:endParaRPr>
          </a:p>
          <a:p>
            <a:endParaRPr lang="fr-FR" sz="1800" b="0" dirty="0">
              <a:latin typeface="Calibri" panose="020F0502020204030204" pitchFamily="34" charset="0"/>
            </a:endParaRPr>
          </a:p>
          <a:p>
            <a:endParaRPr lang="fr-CH" sz="1800" b="0" dirty="0">
              <a:latin typeface="Calibri" panose="020F0502020204030204" pitchFamily="34" charset="0"/>
            </a:endParaRPr>
          </a:p>
          <a:p>
            <a:endParaRPr lang="fr-CH" sz="1800" b="0" dirty="0">
              <a:latin typeface="Calibri" panose="020F0502020204030204" pitchFamily="34" charset="0"/>
            </a:endParaRPr>
          </a:p>
          <a:p>
            <a:pPr marL="0" indent="0">
              <a:buNone/>
            </a:pPr>
            <a:endParaRPr lang="fr-FR" sz="1800" b="0" dirty="0">
              <a:latin typeface="Calibri" panose="020F0502020204030204" pitchFamily="34" charset="0"/>
            </a:endParaRPr>
          </a:p>
          <a:p>
            <a:pPr marL="0" indent="0">
              <a:buNone/>
            </a:pPr>
            <a:endParaRPr lang="en-GB" sz="1800" dirty="0">
              <a:latin typeface="Calibri" panose="020F0502020204030204" pitchFamily="34" charset="0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A4AFB66-B5C0-5F49-8EC0-F180FDC347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82761"/>
            <a:ext cx="11376025" cy="476672"/>
          </a:xfrm>
        </p:spPr>
        <p:txBody>
          <a:bodyPr/>
          <a:lstStyle/>
          <a:p>
            <a:pPr algn="ctr"/>
            <a:r>
              <a:rPr lang="fr-FR" sz="3200" dirty="0"/>
              <a:t>Intégration Galerie 825</a:t>
            </a:r>
            <a:endParaRPr lang="en-GB" sz="32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F501861-C206-D849-9D23-59FFB3FF75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E485502-5775-4E4E-9DAB-FF6D69EC2195}" type="datetime1">
              <a:rPr lang="fr-FR" smtClean="0"/>
              <a:t>23/02/2023</a:t>
            </a:fld>
            <a:endParaRPr lang="de-CH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84BBC4E-9077-DD48-9C8A-78ADCCF251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Jean-Baptiste MAYOLINI EN-ACE-INT - https://edms.cern.ch/document/2827296/1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4F5A542-C865-A740-81EA-E4980887A2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18363" y="6298567"/>
            <a:ext cx="681254" cy="365125"/>
          </a:xfrm>
        </p:spPr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20</a:t>
            </a:fld>
            <a:endParaRPr lang="en-US" dirty="0"/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110A132B-A76D-4D0E-97DD-8AFC9BBEDF5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7920" t="41926" r="82012" b="49919"/>
          <a:stretch/>
        </p:blipFill>
        <p:spPr>
          <a:xfrm>
            <a:off x="391199" y="1196752"/>
            <a:ext cx="860330" cy="476672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3E807F39-A14A-4930-9456-0CD3D38E6F0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629" t="71985" r="85030" b="22091"/>
          <a:stretch/>
        </p:blipFill>
        <p:spPr>
          <a:xfrm>
            <a:off x="412937" y="1643748"/>
            <a:ext cx="830594" cy="276865"/>
          </a:xfrm>
          <a:prstGeom prst="rect">
            <a:avLst/>
          </a:prstGeom>
        </p:spPr>
      </p:pic>
      <p:pic>
        <p:nvPicPr>
          <p:cNvPr id="20" name="Image 19">
            <a:extLst>
              <a:ext uri="{FF2B5EF4-FFF2-40B4-BE49-F238E27FC236}">
                <a16:creationId xmlns:a16="http://schemas.microsoft.com/office/drawing/2014/main" id="{07A4B8B4-D25F-4273-981E-C625ED935765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7378"/>
          <a:stretch/>
        </p:blipFill>
        <p:spPr>
          <a:xfrm>
            <a:off x="57735" y="1988840"/>
            <a:ext cx="1187689" cy="926110"/>
          </a:xfrm>
          <a:prstGeom prst="rect">
            <a:avLst/>
          </a:prstGeom>
        </p:spPr>
      </p:pic>
      <p:pic>
        <p:nvPicPr>
          <p:cNvPr id="21" name="Image 20">
            <a:extLst>
              <a:ext uri="{FF2B5EF4-FFF2-40B4-BE49-F238E27FC236}">
                <a16:creationId xmlns:a16="http://schemas.microsoft.com/office/drawing/2014/main" id="{5EC1921E-3EED-4F96-AA2F-B3E92B28C0F4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31466" t="38667" r="64322" b="53175"/>
          <a:stretch/>
        </p:blipFill>
        <p:spPr>
          <a:xfrm>
            <a:off x="864274" y="2991748"/>
            <a:ext cx="360040" cy="370034"/>
          </a:xfrm>
          <a:prstGeom prst="rect">
            <a:avLst/>
          </a:prstGeom>
        </p:spPr>
      </p:pic>
      <p:pic>
        <p:nvPicPr>
          <p:cNvPr id="22" name="Image 21">
            <a:extLst>
              <a:ext uri="{FF2B5EF4-FFF2-40B4-BE49-F238E27FC236}">
                <a16:creationId xmlns:a16="http://schemas.microsoft.com/office/drawing/2014/main" id="{4A654484-2061-456C-BE62-CA778F3892B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5683" t="28375" r="60104" b="63470"/>
          <a:stretch/>
        </p:blipFill>
        <p:spPr>
          <a:xfrm>
            <a:off x="828944" y="3385013"/>
            <a:ext cx="360040" cy="476672"/>
          </a:xfrm>
          <a:prstGeom prst="rect">
            <a:avLst/>
          </a:prstGeom>
        </p:spPr>
      </p:pic>
      <p:pic>
        <p:nvPicPr>
          <p:cNvPr id="23" name="Image 22">
            <a:extLst>
              <a:ext uri="{FF2B5EF4-FFF2-40B4-BE49-F238E27FC236}">
                <a16:creationId xmlns:a16="http://schemas.microsoft.com/office/drawing/2014/main" id="{827BC0E4-6938-413B-A997-272193252A7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7537" t="42689" r="59958" b="52383"/>
          <a:stretch/>
        </p:blipFill>
        <p:spPr>
          <a:xfrm>
            <a:off x="825711" y="3907001"/>
            <a:ext cx="308080" cy="414488"/>
          </a:xfrm>
          <a:prstGeom prst="rect">
            <a:avLst/>
          </a:prstGeom>
        </p:spPr>
      </p:pic>
      <p:pic>
        <p:nvPicPr>
          <p:cNvPr id="24" name="Image 23">
            <a:extLst>
              <a:ext uri="{FF2B5EF4-FFF2-40B4-BE49-F238E27FC236}">
                <a16:creationId xmlns:a16="http://schemas.microsoft.com/office/drawing/2014/main" id="{C198E698-EB28-448A-B8AC-F324CD3342B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2309" t="59624" r="65103" b="36367"/>
          <a:stretch/>
        </p:blipFill>
        <p:spPr>
          <a:xfrm>
            <a:off x="821364" y="4481096"/>
            <a:ext cx="255429" cy="270615"/>
          </a:xfrm>
          <a:prstGeom prst="rect">
            <a:avLst/>
          </a:prstGeom>
        </p:spPr>
      </p:pic>
      <p:pic>
        <p:nvPicPr>
          <p:cNvPr id="25" name="Image 24">
            <a:extLst>
              <a:ext uri="{FF2B5EF4-FFF2-40B4-BE49-F238E27FC236}">
                <a16:creationId xmlns:a16="http://schemas.microsoft.com/office/drawing/2014/main" id="{4BCFF776-D3A6-4AD9-ABCC-3DAF8CE3C24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6525" t="21745" r="60105" b="73327"/>
          <a:stretch/>
        </p:blipFill>
        <p:spPr>
          <a:xfrm>
            <a:off x="804043" y="5002444"/>
            <a:ext cx="288032" cy="288032"/>
          </a:xfrm>
          <a:prstGeom prst="rect">
            <a:avLst/>
          </a:prstGeom>
        </p:spPr>
      </p:pic>
      <p:pic>
        <p:nvPicPr>
          <p:cNvPr id="26" name="Image 25">
            <a:extLst>
              <a:ext uri="{FF2B5EF4-FFF2-40B4-BE49-F238E27FC236}">
                <a16:creationId xmlns:a16="http://schemas.microsoft.com/office/drawing/2014/main" id="{E074C13C-4E47-4ADE-A648-306FAA116CD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8435" t="21252" r="69374" b="75791"/>
          <a:stretch/>
        </p:blipFill>
        <p:spPr>
          <a:xfrm flipH="1">
            <a:off x="848072" y="5499694"/>
            <a:ext cx="251053" cy="2317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686094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3C5A691-C1A2-42AF-B4F1-7B74D7E3CB9C}"/>
              </a:ext>
            </a:extLst>
          </p:cNvPr>
          <p:cNvSpPr txBox="1">
            <a:spLocks/>
          </p:cNvSpPr>
          <p:nvPr/>
        </p:nvSpPr>
        <p:spPr>
          <a:xfrm>
            <a:off x="407989" y="476672"/>
            <a:ext cx="11376024" cy="5724103"/>
          </a:xfrm>
          <a:prstGeom prst="rect">
            <a:avLst/>
          </a:prstGeom>
        </p:spPr>
        <p:txBody>
          <a:bodyPr/>
          <a:lstStyle>
            <a:lvl1pPr marL="0" indent="0" algn="l" defTabSz="914400" eaLnBrk="1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/>
              <a:buNone/>
              <a:defRPr sz="2100" b="1">
                <a:solidFill>
                  <a:srgbClr val="002060"/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eaLnBrk="1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/>
              <a:buChar char="•"/>
              <a:defRPr sz="180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/>
              <a:buChar char="•"/>
              <a:defRPr sz="170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/>
              <a:buChar char="•"/>
              <a:defRPr sz="160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8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Merci pour votre attention</a:t>
            </a:r>
          </a:p>
          <a:p>
            <a:r>
              <a:rPr lang="fr-FR" sz="18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</a:p>
          <a:p>
            <a:endParaRPr lang="fr-FR" sz="1800" dirty="0">
              <a:solidFill>
                <a:schemeClr val="accent2">
                  <a:lumMod val="75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endParaRPr lang="fr-FR" sz="1800" dirty="0">
              <a:solidFill>
                <a:schemeClr val="accent2">
                  <a:lumMod val="75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endParaRPr lang="en-GB" dirty="0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20219D37-37E8-4CEA-9967-B23C87BE9B23}"/>
              </a:ext>
            </a:extLst>
          </p:cNvPr>
          <p:cNvSpPr txBox="1">
            <a:spLocks/>
          </p:cNvSpPr>
          <p:nvPr/>
        </p:nvSpPr>
        <p:spPr>
          <a:xfrm>
            <a:off x="2809890" y="6356350"/>
            <a:ext cx="6572221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fr-FR" dirty="0">
                <a:solidFill>
                  <a:schemeClr val="bg1"/>
                </a:solidFill>
              </a:rPr>
              <a:t>Jean-Baptiste MAYOLINI EN-ACE-INT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66627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83FA0BF-60FD-1947-A39C-20C93AF5EA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5360" y="559433"/>
            <a:ext cx="11376024" cy="5413675"/>
          </a:xfrm>
        </p:spPr>
        <p:txBody>
          <a:bodyPr/>
          <a:lstStyle/>
          <a:p>
            <a:pPr marL="0" indent="0">
              <a:buNone/>
            </a:pPr>
            <a:r>
              <a:rPr lang="fr-CH" sz="1800" b="0" u="sng" dirty="0">
                <a:latin typeface="Calibri" panose="020F0502020204030204" pitchFamily="34" charset="0"/>
              </a:rPr>
              <a:t>zone ouest (Partie 4) </a:t>
            </a:r>
            <a:r>
              <a:rPr lang="fr-CH" sz="1800" b="0" u="sng" dirty="0">
                <a:solidFill>
                  <a:srgbClr val="001F60"/>
                </a:solidFill>
                <a:latin typeface="Calibri" panose="020F0502020204030204" pitchFamily="34" charset="0"/>
              </a:rPr>
              <a:t>:</a:t>
            </a:r>
          </a:p>
          <a:p>
            <a:r>
              <a:rPr lang="fr-CH" sz="1800" b="0" dirty="0">
                <a:latin typeface="Calibri" panose="020F0502020204030204" pitchFamily="34" charset="0"/>
              </a:rPr>
              <a:t>ST1608360	</a:t>
            </a:r>
            <a:r>
              <a:rPr lang="fr-CH" sz="1800" b="0" dirty="0" err="1">
                <a:latin typeface="Calibri" panose="020F0502020204030204" pitchFamily="34" charset="0"/>
              </a:rPr>
              <a:t>Integration</a:t>
            </a:r>
            <a:r>
              <a:rPr lang="fr-CH" sz="1800" b="0" dirty="0">
                <a:latin typeface="Calibri" panose="020F0502020204030204" pitchFamily="34" charset="0"/>
              </a:rPr>
              <a:t> 825 Partie4 4180</a:t>
            </a:r>
          </a:p>
          <a:p>
            <a:pPr marL="0" indent="0">
              <a:buNone/>
            </a:pPr>
            <a:endParaRPr lang="sv-SE" sz="1800" b="0" dirty="0">
              <a:latin typeface="Calibri" panose="020F0502020204030204" pitchFamily="34" charset="0"/>
            </a:endParaRPr>
          </a:p>
          <a:p>
            <a:pPr marL="0" indent="0">
              <a:buNone/>
            </a:pPr>
            <a:endParaRPr lang="fr-FR" sz="1800" b="0" dirty="0">
              <a:latin typeface="Calibri" panose="020F0502020204030204" pitchFamily="34" charset="0"/>
            </a:endParaRPr>
          </a:p>
          <a:p>
            <a:endParaRPr lang="fr-FR" sz="1800" b="0" dirty="0">
              <a:latin typeface="Calibri" panose="020F0502020204030204" pitchFamily="34" charset="0"/>
            </a:endParaRPr>
          </a:p>
          <a:p>
            <a:pPr marL="0" indent="0">
              <a:buNone/>
            </a:pPr>
            <a:endParaRPr lang="fr-FR" sz="1800" b="0" dirty="0">
              <a:latin typeface="Calibri" panose="020F0502020204030204" pitchFamily="34" charset="0"/>
            </a:endParaRPr>
          </a:p>
          <a:p>
            <a:endParaRPr lang="fr-FR" sz="1500" b="0" dirty="0">
              <a:latin typeface="Calibri" panose="020F0502020204030204" pitchFamily="34" charset="0"/>
            </a:endParaRPr>
          </a:p>
          <a:p>
            <a:endParaRPr lang="fr-FR" sz="1800" b="0" dirty="0">
              <a:latin typeface="Calibri" panose="020F0502020204030204" pitchFamily="34" charset="0"/>
            </a:endParaRPr>
          </a:p>
          <a:p>
            <a:endParaRPr lang="fr-CH" sz="1800" b="0" dirty="0">
              <a:latin typeface="Calibri" panose="020F0502020204030204" pitchFamily="34" charset="0"/>
            </a:endParaRPr>
          </a:p>
          <a:p>
            <a:endParaRPr lang="fr-CH" sz="1800" b="0" dirty="0">
              <a:latin typeface="Calibri" panose="020F0502020204030204" pitchFamily="34" charset="0"/>
            </a:endParaRPr>
          </a:p>
          <a:p>
            <a:pPr marL="0" indent="0">
              <a:buNone/>
            </a:pPr>
            <a:endParaRPr lang="fr-FR" sz="1800" b="0" dirty="0">
              <a:latin typeface="Calibri" panose="020F0502020204030204" pitchFamily="34" charset="0"/>
            </a:endParaRPr>
          </a:p>
          <a:p>
            <a:pPr marL="0" indent="0">
              <a:buNone/>
            </a:pPr>
            <a:endParaRPr lang="en-GB" sz="1800" dirty="0">
              <a:latin typeface="Calibri" panose="020F0502020204030204" pitchFamily="34" charset="0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A4AFB66-B5C0-5F49-8EC0-F180FDC347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82761"/>
            <a:ext cx="11376025" cy="476672"/>
          </a:xfrm>
        </p:spPr>
        <p:txBody>
          <a:bodyPr/>
          <a:lstStyle/>
          <a:p>
            <a:pPr algn="ctr"/>
            <a:r>
              <a:rPr lang="fr-FR" sz="3200" dirty="0"/>
              <a:t>Intégration Galerie 825</a:t>
            </a:r>
            <a:endParaRPr lang="en-GB" sz="32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F501861-C206-D849-9D23-59FFB3FF75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CF346D0-CDB6-4995-8BA5-997376048297}" type="datetime1">
              <a:rPr lang="fr-FR" smtClean="0"/>
              <a:t>23/02/2023</a:t>
            </a:fld>
            <a:endParaRPr lang="de-CH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84BBC4E-9077-DD48-9C8A-78ADCCF251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Jean-Baptiste MAYOLINI EN-ACE-INT - https://edms.cern.ch/document/2827296/1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4F5A542-C865-A740-81EA-E4980887A2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18363" y="6298567"/>
            <a:ext cx="681254" cy="365125"/>
          </a:xfrm>
        </p:spPr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3</a:t>
            </a:fld>
            <a:endParaRPr lang="en-US" dirty="0"/>
          </a:p>
        </p:txBody>
      </p:sp>
      <p:sp>
        <p:nvSpPr>
          <p:cNvPr id="24" name="ZoneTexte 23">
            <a:extLst>
              <a:ext uri="{FF2B5EF4-FFF2-40B4-BE49-F238E27FC236}">
                <a16:creationId xmlns:a16="http://schemas.microsoft.com/office/drawing/2014/main" id="{703F1692-052E-F0D4-0A50-A2359EE0123B}"/>
              </a:ext>
            </a:extLst>
          </p:cNvPr>
          <p:cNvSpPr txBox="1"/>
          <p:nvPr/>
        </p:nvSpPr>
        <p:spPr bwMode="auto">
          <a:xfrm>
            <a:off x="5519936" y="884892"/>
            <a:ext cx="1278447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CH" dirty="0">
                <a:solidFill>
                  <a:srgbClr val="0033A0"/>
                </a:solidFill>
                <a:latin typeface="Calibri" panose="020F0502020204030204" pitchFamily="34" charset="0"/>
                <a:cs typeface="Arial"/>
              </a:rPr>
              <a:t>Zone Ouest</a:t>
            </a:r>
            <a:endParaRPr kumimoji="0" lang="fr-CH" sz="1800" b="0" i="0" u="none" strike="noStrike" kern="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Calibri" panose="020F0502020204030204" pitchFamily="34" charset="0"/>
              <a:cs typeface="Arial"/>
            </a:endParaRPr>
          </a:p>
        </p:txBody>
      </p:sp>
      <p:sp>
        <p:nvSpPr>
          <p:cNvPr id="25" name="Flèche : gauche 24">
            <a:extLst>
              <a:ext uri="{FF2B5EF4-FFF2-40B4-BE49-F238E27FC236}">
                <a16:creationId xmlns:a16="http://schemas.microsoft.com/office/drawing/2014/main" id="{226D7F3D-0CD7-E881-7364-70297081DB45}"/>
              </a:ext>
            </a:extLst>
          </p:cNvPr>
          <p:cNvSpPr/>
          <p:nvPr/>
        </p:nvSpPr>
        <p:spPr>
          <a:xfrm>
            <a:off x="5039299" y="972145"/>
            <a:ext cx="334955" cy="194826"/>
          </a:xfrm>
          <a:prstGeom prst="left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ource Sans Pro"/>
              <a:cs typeface="Arial"/>
            </a:endParaRPr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95589B43-BE1C-1CBC-BD18-AB064DAA5B4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8035" b="18093"/>
          <a:stretch/>
        </p:blipFill>
        <p:spPr>
          <a:xfrm>
            <a:off x="262732" y="3062645"/>
            <a:ext cx="11155986" cy="3182273"/>
          </a:xfrm>
          <a:prstGeom prst="rect">
            <a:avLst/>
          </a:prstGeom>
        </p:spPr>
      </p:pic>
      <p:graphicFrame>
        <p:nvGraphicFramePr>
          <p:cNvPr id="10" name="Tableau 9">
            <a:extLst>
              <a:ext uri="{FF2B5EF4-FFF2-40B4-BE49-F238E27FC236}">
                <a16:creationId xmlns:a16="http://schemas.microsoft.com/office/drawing/2014/main" id="{18DD4DA1-2F20-5283-2A46-DBAC34E027A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55896055"/>
              </p:ext>
            </p:extLst>
          </p:nvPr>
        </p:nvGraphicFramePr>
        <p:xfrm>
          <a:off x="101999" y="1302754"/>
          <a:ext cx="11988000" cy="1736712"/>
        </p:xfrm>
        <a:graphic>
          <a:graphicData uri="http://schemas.openxmlformats.org/drawingml/2006/table">
            <a:tbl>
              <a:tblPr/>
              <a:tblGrid>
                <a:gridCol w="1198800">
                  <a:extLst>
                    <a:ext uri="{9D8B030D-6E8A-4147-A177-3AD203B41FA5}">
                      <a16:colId xmlns:a16="http://schemas.microsoft.com/office/drawing/2014/main" val="4292976404"/>
                    </a:ext>
                  </a:extLst>
                </a:gridCol>
                <a:gridCol w="1198800">
                  <a:extLst>
                    <a:ext uri="{9D8B030D-6E8A-4147-A177-3AD203B41FA5}">
                      <a16:colId xmlns:a16="http://schemas.microsoft.com/office/drawing/2014/main" val="2995141323"/>
                    </a:ext>
                  </a:extLst>
                </a:gridCol>
                <a:gridCol w="1198800">
                  <a:extLst>
                    <a:ext uri="{9D8B030D-6E8A-4147-A177-3AD203B41FA5}">
                      <a16:colId xmlns:a16="http://schemas.microsoft.com/office/drawing/2014/main" val="1887000906"/>
                    </a:ext>
                  </a:extLst>
                </a:gridCol>
                <a:gridCol w="1198800">
                  <a:extLst>
                    <a:ext uri="{9D8B030D-6E8A-4147-A177-3AD203B41FA5}">
                      <a16:colId xmlns:a16="http://schemas.microsoft.com/office/drawing/2014/main" val="3231473175"/>
                    </a:ext>
                  </a:extLst>
                </a:gridCol>
                <a:gridCol w="1198800">
                  <a:extLst>
                    <a:ext uri="{9D8B030D-6E8A-4147-A177-3AD203B41FA5}">
                      <a16:colId xmlns:a16="http://schemas.microsoft.com/office/drawing/2014/main" val="2941314795"/>
                    </a:ext>
                  </a:extLst>
                </a:gridCol>
                <a:gridCol w="1198800">
                  <a:extLst>
                    <a:ext uri="{9D8B030D-6E8A-4147-A177-3AD203B41FA5}">
                      <a16:colId xmlns:a16="http://schemas.microsoft.com/office/drawing/2014/main" val="2937038419"/>
                    </a:ext>
                  </a:extLst>
                </a:gridCol>
                <a:gridCol w="1198800">
                  <a:extLst>
                    <a:ext uri="{9D8B030D-6E8A-4147-A177-3AD203B41FA5}">
                      <a16:colId xmlns:a16="http://schemas.microsoft.com/office/drawing/2014/main" val="2424896753"/>
                    </a:ext>
                  </a:extLst>
                </a:gridCol>
                <a:gridCol w="1198800">
                  <a:extLst>
                    <a:ext uri="{9D8B030D-6E8A-4147-A177-3AD203B41FA5}">
                      <a16:colId xmlns:a16="http://schemas.microsoft.com/office/drawing/2014/main" val="237251695"/>
                    </a:ext>
                  </a:extLst>
                </a:gridCol>
                <a:gridCol w="1198800">
                  <a:extLst>
                    <a:ext uri="{9D8B030D-6E8A-4147-A177-3AD203B41FA5}">
                      <a16:colId xmlns:a16="http://schemas.microsoft.com/office/drawing/2014/main" val="3409937173"/>
                    </a:ext>
                  </a:extLst>
                </a:gridCol>
                <a:gridCol w="1198800">
                  <a:extLst>
                    <a:ext uri="{9D8B030D-6E8A-4147-A177-3AD203B41FA5}">
                      <a16:colId xmlns:a16="http://schemas.microsoft.com/office/drawing/2014/main" val="3962402885"/>
                    </a:ext>
                  </a:extLst>
                </a:gridCol>
              </a:tblGrid>
              <a:tr h="434178">
                <a:tc rowSpan="2">
                  <a:txBody>
                    <a:bodyPr/>
                    <a:lstStyle/>
                    <a:p>
                      <a:pPr marL="0" indent="0" algn="ctr" defTabSz="914400" eaLnBrk="1" fontAlgn="ctr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FontTx/>
                        <a:buNone/>
                      </a:pPr>
                      <a:r>
                        <a:rPr lang="fr-FR" sz="1400" b="0" dirty="0">
                          <a:solidFill>
                            <a:srgbClr val="002060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Priorités </a:t>
                      </a:r>
                    </a:p>
                  </a:txBody>
                  <a:tcPr marL="7458" marR="7458" marT="74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0" indent="0" algn="ctr" defTabSz="914400" eaLnBrk="1" fontAlgn="ctr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FontTx/>
                        <a:buNone/>
                      </a:pPr>
                      <a:endParaRPr lang="fr-FR" sz="1400" b="0" dirty="0">
                        <a:solidFill>
                          <a:srgbClr val="002060"/>
                        </a:solidFill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7458" marR="7458" marT="74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0" indent="0" algn="ctr" defTabSz="914400" eaLnBrk="1" fontAlgn="ctr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FontTx/>
                        <a:buNone/>
                      </a:pPr>
                      <a:r>
                        <a:rPr lang="fr-FR" sz="1400" b="0" dirty="0">
                          <a:solidFill>
                            <a:srgbClr val="002060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Galerie </a:t>
                      </a:r>
                    </a:p>
                  </a:txBody>
                  <a:tcPr marL="7458" marR="7458" marT="74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0" indent="0" algn="ctr" defTabSz="914400" eaLnBrk="1" fontAlgn="ctr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FontTx/>
                        <a:buNone/>
                      </a:pPr>
                      <a:r>
                        <a:rPr lang="fr-FR" sz="1400" b="0" dirty="0">
                          <a:solidFill>
                            <a:srgbClr val="002060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Numéro ST ASS GENERALE INT</a:t>
                      </a:r>
                    </a:p>
                  </a:txBody>
                  <a:tcPr marL="7458" marR="7458" marT="74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6">
                  <a:txBody>
                    <a:bodyPr/>
                    <a:lstStyle/>
                    <a:p>
                      <a:pPr marL="0" indent="0" algn="ctr" defTabSz="914400" eaLnBrk="1" fontAlgn="ctr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FontTx/>
                        <a:buNone/>
                      </a:pPr>
                      <a:r>
                        <a:rPr lang="fr-FR" sz="1400" b="0" dirty="0">
                          <a:solidFill>
                            <a:srgbClr val="002060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Etat d'avancement par service </a:t>
                      </a:r>
                    </a:p>
                  </a:txBody>
                  <a:tcPr marL="7458" marR="7458" marT="74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46162089"/>
                  </a:ext>
                </a:extLst>
              </a:tr>
              <a:tr h="434178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ctr" defTabSz="914400" eaLnBrk="1" fontAlgn="ctr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FontTx/>
                        <a:buNone/>
                      </a:pPr>
                      <a:r>
                        <a:rPr lang="fr-FR" sz="1400" b="0" dirty="0">
                          <a:solidFill>
                            <a:srgbClr val="002060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Scan </a:t>
                      </a:r>
                      <a:r>
                        <a:rPr lang="fr-FR" sz="1400" b="0" dirty="0" err="1">
                          <a:solidFill>
                            <a:srgbClr val="002060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survey</a:t>
                      </a:r>
                      <a:endParaRPr lang="fr-FR" sz="1400" b="0" dirty="0">
                        <a:solidFill>
                          <a:srgbClr val="002060"/>
                        </a:solidFill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7458" marR="7458" marT="74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 defTabSz="914400" eaLnBrk="1" fontAlgn="ctr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FontTx/>
                        <a:buNone/>
                      </a:pPr>
                      <a:r>
                        <a:rPr lang="fr-FR" sz="1400" b="0" dirty="0">
                          <a:solidFill>
                            <a:srgbClr val="002060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Maillage </a:t>
                      </a:r>
                      <a:r>
                        <a:rPr lang="fr-FR" sz="1400" b="0" dirty="0" err="1">
                          <a:solidFill>
                            <a:srgbClr val="002060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catia</a:t>
                      </a:r>
                      <a:r>
                        <a:rPr lang="fr-FR" sz="1400" b="0" dirty="0">
                          <a:solidFill>
                            <a:srgbClr val="002060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 intégration</a:t>
                      </a:r>
                    </a:p>
                  </a:txBody>
                  <a:tcPr marL="7458" marR="7458" marT="74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 defTabSz="914400" eaLnBrk="1" fontAlgn="ctr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FontTx/>
                        <a:buNone/>
                      </a:pPr>
                      <a:r>
                        <a:rPr lang="fr-FR" sz="1400" b="0">
                          <a:solidFill>
                            <a:srgbClr val="002060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Génie civil</a:t>
                      </a:r>
                    </a:p>
                  </a:txBody>
                  <a:tcPr marL="7458" marR="7458" marT="74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 defTabSz="914400" eaLnBrk="1" fontAlgn="ctr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FontTx/>
                        <a:buNone/>
                      </a:pPr>
                      <a:r>
                        <a:rPr lang="fr-FR" sz="1400" b="0">
                          <a:solidFill>
                            <a:srgbClr val="002060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EL</a:t>
                      </a:r>
                    </a:p>
                  </a:txBody>
                  <a:tcPr marL="7458" marR="7458" marT="74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 defTabSz="914400" eaLnBrk="1" fontAlgn="ctr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FontTx/>
                        <a:buNone/>
                      </a:pPr>
                      <a:r>
                        <a:rPr lang="fr-FR" sz="1400" b="0">
                          <a:solidFill>
                            <a:srgbClr val="002060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CV</a:t>
                      </a:r>
                    </a:p>
                  </a:txBody>
                  <a:tcPr marL="7458" marR="7458" marT="74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 defTabSz="914400" eaLnBrk="1" fontAlgn="ctr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FontTx/>
                        <a:buNone/>
                      </a:pPr>
                      <a:r>
                        <a:rPr lang="fr-FR" sz="1400" b="0">
                          <a:solidFill>
                            <a:srgbClr val="002060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Tertiaire </a:t>
                      </a:r>
                    </a:p>
                  </a:txBody>
                  <a:tcPr marL="7458" marR="7458" marT="74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61037299"/>
                  </a:ext>
                </a:extLst>
              </a:tr>
              <a:tr h="434178">
                <a:tc rowSpan="2">
                  <a:txBody>
                    <a:bodyPr/>
                    <a:lstStyle/>
                    <a:p>
                      <a:pPr marL="0" indent="0" algn="ctr" defTabSz="914400" eaLnBrk="1" fontAlgn="ctr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FontTx/>
                        <a:buNone/>
                      </a:pPr>
                      <a:r>
                        <a:rPr lang="fr-FR" sz="1400" b="0" dirty="0">
                          <a:solidFill>
                            <a:srgbClr val="002060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2</a:t>
                      </a:r>
                    </a:p>
                  </a:txBody>
                  <a:tcPr marL="7458" marR="7458" marT="74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0" indent="0" algn="ctr" defTabSz="914400" eaLnBrk="1" fontAlgn="ctr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FontTx/>
                        <a:buNone/>
                      </a:pPr>
                      <a:r>
                        <a:rPr lang="fr-FR" sz="1400" b="0" dirty="0">
                          <a:solidFill>
                            <a:srgbClr val="002060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825 Partie 4</a:t>
                      </a:r>
                    </a:p>
                  </a:txBody>
                  <a:tcPr marL="7458" marR="7458" marT="74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 defTabSz="914400" eaLnBrk="1" fontAlgn="ctr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FontTx/>
                        <a:buNone/>
                      </a:pPr>
                      <a:r>
                        <a:rPr lang="fr-FR" sz="1400" b="0" dirty="0">
                          <a:solidFill>
                            <a:srgbClr val="002060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Reverse</a:t>
                      </a:r>
                    </a:p>
                  </a:txBody>
                  <a:tcPr marL="7458" marR="7458" marT="74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 defTabSz="914400" eaLnBrk="1" fontAlgn="ctr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FontTx/>
                        <a:buNone/>
                      </a:pPr>
                      <a:r>
                        <a:rPr lang="fr-FR" sz="1400" b="0" dirty="0">
                          <a:solidFill>
                            <a:srgbClr val="002060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ST1608360_01</a:t>
                      </a:r>
                    </a:p>
                  </a:txBody>
                  <a:tcPr marL="7458" marR="7458" marT="74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 defTabSz="914400" eaLnBrk="1" fontAlgn="ctr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FontTx/>
                        <a:buNone/>
                      </a:pPr>
                      <a:r>
                        <a:rPr lang="fr-FR" sz="1400" b="0" dirty="0">
                          <a:solidFill>
                            <a:srgbClr val="002060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Finalisé</a:t>
                      </a:r>
                    </a:p>
                  </a:txBody>
                  <a:tcPr marL="7458" marR="7458" marT="74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 defTabSz="914400" eaLnBrk="1" fontAlgn="ctr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FontTx/>
                        <a:buNone/>
                      </a:pPr>
                      <a:r>
                        <a:rPr lang="fr-FR" sz="1400" b="0" dirty="0">
                          <a:solidFill>
                            <a:srgbClr val="002060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Finalisé</a:t>
                      </a:r>
                    </a:p>
                  </a:txBody>
                  <a:tcPr marL="7458" marR="7458" marT="74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 defTabSz="914400" eaLnBrk="1" fontAlgn="ctr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FontTx/>
                        <a:buNone/>
                      </a:pPr>
                      <a:r>
                        <a:rPr lang="fr-FR" sz="1400" b="0" dirty="0">
                          <a:solidFill>
                            <a:srgbClr val="002060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Finalisé</a:t>
                      </a:r>
                    </a:p>
                  </a:txBody>
                  <a:tcPr marL="7458" marR="7458" marT="74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 defTabSz="914400" eaLnBrk="1" fontAlgn="ctr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FontTx/>
                        <a:buNone/>
                      </a:pPr>
                      <a:r>
                        <a:rPr lang="fr-FR" sz="1400" b="0" dirty="0">
                          <a:solidFill>
                            <a:srgbClr val="002060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Finalisé</a:t>
                      </a:r>
                    </a:p>
                  </a:txBody>
                  <a:tcPr marL="7458" marR="7458" marT="74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 defTabSz="914400" eaLnBrk="1" fontAlgn="ctr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FontTx/>
                        <a:buNone/>
                      </a:pPr>
                      <a:r>
                        <a:rPr lang="fr-FR" sz="1400" b="0" dirty="0">
                          <a:solidFill>
                            <a:srgbClr val="002060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En cours</a:t>
                      </a:r>
                    </a:p>
                  </a:txBody>
                  <a:tcPr marL="7458" marR="7458" marT="74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 defTabSz="914400" eaLnBrk="1" fontAlgn="ctr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FontTx/>
                        <a:buNone/>
                      </a:pPr>
                      <a:r>
                        <a:rPr lang="fr-FR" sz="1400" b="0" dirty="0">
                          <a:solidFill>
                            <a:srgbClr val="002060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En cours</a:t>
                      </a:r>
                    </a:p>
                  </a:txBody>
                  <a:tcPr marL="7458" marR="7458" marT="74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99568693"/>
                  </a:ext>
                </a:extLst>
              </a:tr>
              <a:tr h="434178">
                <a:tc vMerge="1">
                  <a:txBody>
                    <a:bodyPr/>
                    <a:lstStyle/>
                    <a:p>
                      <a:pPr marL="0" indent="0" algn="ctr" defTabSz="914400" eaLnBrk="1" fontAlgn="ctr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FontTx/>
                        <a:buNone/>
                      </a:pPr>
                      <a:endParaRPr lang="fr-FR" sz="1400" b="0" dirty="0">
                        <a:solidFill>
                          <a:srgbClr val="002060"/>
                        </a:solidFill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7458" marR="7458" marT="74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indent="0" algn="ctr" defTabSz="914400" eaLnBrk="1" fontAlgn="ctr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FontTx/>
                        <a:buNone/>
                      </a:pPr>
                      <a:endParaRPr lang="fr-FR" sz="1400" b="0" dirty="0">
                        <a:solidFill>
                          <a:srgbClr val="002060"/>
                        </a:solidFill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7458" marR="7458" marT="74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 defTabSz="914400" eaLnBrk="1" fontAlgn="ctr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FontTx/>
                        <a:buNone/>
                      </a:pPr>
                      <a:r>
                        <a:rPr lang="fr-FR" sz="1400" b="0" dirty="0">
                          <a:solidFill>
                            <a:srgbClr val="002060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Future</a:t>
                      </a:r>
                    </a:p>
                  </a:txBody>
                  <a:tcPr marL="7458" marR="7458" marT="74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b="0" dirty="0">
                          <a:solidFill>
                            <a:srgbClr val="002060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ST1608360_02</a:t>
                      </a:r>
                    </a:p>
                  </a:txBody>
                  <a:tcPr marL="7458" marR="7458" marT="74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 defTabSz="914400" eaLnBrk="1" fontAlgn="ctr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FontTx/>
                        <a:buNone/>
                      </a:pPr>
                      <a:r>
                        <a:rPr lang="fr-FR" sz="1400" b="0" dirty="0">
                          <a:solidFill>
                            <a:srgbClr val="002060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Finalisé</a:t>
                      </a:r>
                    </a:p>
                  </a:txBody>
                  <a:tcPr marL="7458" marR="7458" marT="74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 defTabSz="914400" eaLnBrk="1" fontAlgn="ctr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FontTx/>
                        <a:buNone/>
                      </a:pPr>
                      <a:r>
                        <a:rPr lang="fr-FR" sz="1400" b="0" dirty="0">
                          <a:solidFill>
                            <a:srgbClr val="002060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Finalisé</a:t>
                      </a:r>
                    </a:p>
                  </a:txBody>
                  <a:tcPr marL="7458" marR="7458" marT="74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 defTabSz="914400" eaLnBrk="1" fontAlgn="ctr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FontTx/>
                        <a:buNone/>
                      </a:pPr>
                      <a:r>
                        <a:rPr lang="fr-FR" sz="1400" b="0" dirty="0">
                          <a:solidFill>
                            <a:srgbClr val="002060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Finalisé</a:t>
                      </a:r>
                    </a:p>
                  </a:txBody>
                  <a:tcPr marL="7458" marR="7458" marT="74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 defTabSz="914400" eaLnBrk="1" fontAlgn="ctr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FontTx/>
                        <a:buNone/>
                      </a:pPr>
                      <a:r>
                        <a:rPr lang="fr-FR" sz="1400" b="0" dirty="0">
                          <a:solidFill>
                            <a:srgbClr val="002060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Finalisé</a:t>
                      </a:r>
                    </a:p>
                  </a:txBody>
                  <a:tcPr marL="7458" marR="7458" marT="74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 defTabSz="914400" eaLnBrk="1" fontAlgn="ctr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FontTx/>
                        <a:buNone/>
                      </a:pPr>
                      <a:r>
                        <a:rPr lang="fr-FR" sz="1400" b="0" dirty="0">
                          <a:solidFill>
                            <a:srgbClr val="002060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En cours</a:t>
                      </a:r>
                    </a:p>
                  </a:txBody>
                  <a:tcPr marL="7458" marR="7458" marT="74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 defTabSz="914400" eaLnBrk="1" fontAlgn="ctr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FontTx/>
                        <a:buNone/>
                      </a:pPr>
                      <a:r>
                        <a:rPr lang="fr-FR" sz="1400" b="0" dirty="0">
                          <a:solidFill>
                            <a:srgbClr val="002060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En cours</a:t>
                      </a:r>
                    </a:p>
                  </a:txBody>
                  <a:tcPr marL="7458" marR="7458" marT="74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76240546"/>
                  </a:ext>
                </a:extLst>
              </a:tr>
            </a:tbl>
          </a:graphicData>
        </a:graphic>
      </p:graphicFrame>
      <p:sp>
        <p:nvSpPr>
          <p:cNvPr id="12" name="ZoneTexte 11">
            <a:extLst>
              <a:ext uri="{FF2B5EF4-FFF2-40B4-BE49-F238E27FC236}">
                <a16:creationId xmlns:a16="http://schemas.microsoft.com/office/drawing/2014/main" id="{63C55ED2-42DA-C839-401E-19A835164659}"/>
              </a:ext>
            </a:extLst>
          </p:cNvPr>
          <p:cNvSpPr txBox="1"/>
          <p:nvPr/>
        </p:nvSpPr>
        <p:spPr bwMode="auto">
          <a:xfrm>
            <a:off x="3340393" y="5332729"/>
            <a:ext cx="805191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CH" dirty="0">
                <a:solidFill>
                  <a:srgbClr val="0033A0"/>
                </a:solidFill>
                <a:latin typeface="Calibri" panose="020F0502020204030204" pitchFamily="34" charset="0"/>
                <a:cs typeface="Arial"/>
              </a:rPr>
              <a:t>Bat 35</a:t>
            </a:r>
            <a:endParaRPr kumimoji="0" lang="fr-CH" sz="1800" b="0" i="0" u="none" strike="noStrike" kern="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Calibri" panose="020F0502020204030204" pitchFamily="34" charset="0"/>
              <a:cs typeface="Arial"/>
            </a:endParaRP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79C9FA6A-7911-7DC6-22DB-8C73A39CD26E}"/>
              </a:ext>
            </a:extLst>
          </p:cNvPr>
          <p:cNvSpPr txBox="1"/>
          <p:nvPr/>
        </p:nvSpPr>
        <p:spPr bwMode="auto">
          <a:xfrm>
            <a:off x="5993192" y="5678787"/>
            <a:ext cx="894896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CH" dirty="0">
                <a:solidFill>
                  <a:srgbClr val="0033A0"/>
                </a:solidFill>
                <a:latin typeface="Calibri" panose="020F0502020204030204" pitchFamily="34" charset="0"/>
                <a:cs typeface="Arial"/>
              </a:rPr>
              <a:t>Bat 182</a:t>
            </a:r>
            <a:endParaRPr kumimoji="0" lang="fr-CH" sz="1800" b="0" i="0" u="none" strike="noStrike" kern="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Calibri" panose="020F0502020204030204" pitchFamily="34" charset="0"/>
              <a:cs typeface="Arial"/>
            </a:endParaRP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DBD344D3-83A7-4C03-791A-C9E7678C7FA6}"/>
              </a:ext>
            </a:extLst>
          </p:cNvPr>
          <p:cNvSpPr txBox="1"/>
          <p:nvPr/>
        </p:nvSpPr>
        <p:spPr bwMode="auto">
          <a:xfrm>
            <a:off x="7104112" y="4843497"/>
            <a:ext cx="1021215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CH" dirty="0">
                <a:solidFill>
                  <a:srgbClr val="0033A0"/>
                </a:solidFill>
                <a:latin typeface="Calibri" panose="020F0502020204030204" pitchFamily="34" charset="0"/>
                <a:cs typeface="Arial"/>
              </a:rPr>
              <a:t>Bat 110</a:t>
            </a:r>
            <a:endParaRPr kumimoji="0" lang="fr-CH" sz="1800" b="0" i="0" u="none" strike="noStrike" kern="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Calibri" panose="020F0502020204030204" pitchFamily="34" charset="0"/>
              <a:cs typeface="Arial"/>
            </a:endParaRPr>
          </a:p>
        </p:txBody>
      </p:sp>
      <p:sp>
        <p:nvSpPr>
          <p:cNvPr id="8" name="ZoneTexte 11">
            <a:extLst>
              <a:ext uri="{FF2B5EF4-FFF2-40B4-BE49-F238E27FC236}">
                <a16:creationId xmlns:a16="http://schemas.microsoft.com/office/drawing/2014/main" id="{AD6F0D76-EB94-1CBD-5481-6721230CB3FF}"/>
              </a:ext>
            </a:extLst>
          </p:cNvPr>
          <p:cNvSpPr txBox="1"/>
          <p:nvPr/>
        </p:nvSpPr>
        <p:spPr bwMode="auto">
          <a:xfrm>
            <a:off x="316040" y="5851388"/>
            <a:ext cx="894896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CH" dirty="0">
                <a:solidFill>
                  <a:srgbClr val="0033A0"/>
                </a:solidFill>
                <a:latin typeface="Calibri" panose="020F0502020204030204" pitchFamily="34" charset="0"/>
                <a:cs typeface="Arial"/>
              </a:rPr>
              <a:t>Bat 188</a:t>
            </a:r>
            <a:endParaRPr kumimoji="0" lang="fr-CH" sz="1800" b="0" i="0" u="none" strike="noStrike" kern="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Calibri" panose="020F0502020204030204" pitchFamily="34" charset="0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3699019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83FA0BF-60FD-1947-A39C-20C93AF5EA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5360" y="559433"/>
            <a:ext cx="11376024" cy="5413675"/>
          </a:xfrm>
        </p:spPr>
        <p:txBody>
          <a:bodyPr/>
          <a:lstStyle/>
          <a:p>
            <a:pPr marL="0" indent="0">
              <a:buNone/>
            </a:pPr>
            <a:r>
              <a:rPr lang="fr-CH" sz="1800" b="0" u="sng" dirty="0">
                <a:latin typeface="Calibri" panose="020F0502020204030204" pitchFamily="34" charset="0"/>
              </a:rPr>
              <a:t>zone ouest (Partie 4) </a:t>
            </a:r>
            <a:endParaRPr lang="fr-CH" sz="1800" b="0" u="sng" dirty="0">
              <a:solidFill>
                <a:srgbClr val="FF0000"/>
              </a:solidFill>
              <a:latin typeface="Calibri" panose="020F0502020204030204" pitchFamily="34" charset="0"/>
            </a:endParaRPr>
          </a:p>
          <a:p>
            <a:pPr marL="0" indent="0">
              <a:buNone/>
            </a:pPr>
            <a:r>
              <a:rPr lang="fr-CH" sz="1200" dirty="0"/>
              <a:t>Livrable des modèles 3D:</a:t>
            </a:r>
            <a:endParaRPr lang="fr-FR" sz="1200" b="0" dirty="0">
              <a:latin typeface="Calibri" panose="020F0502020204030204" pitchFamily="34" charset="0"/>
            </a:endParaRPr>
          </a:p>
          <a:p>
            <a:endParaRPr lang="fr-FR" sz="1500" b="0" dirty="0">
              <a:latin typeface="Calibri" panose="020F0502020204030204" pitchFamily="34" charset="0"/>
            </a:endParaRPr>
          </a:p>
          <a:p>
            <a:endParaRPr lang="fr-FR" sz="1800" b="0" dirty="0">
              <a:latin typeface="Calibri" panose="020F0502020204030204" pitchFamily="34" charset="0"/>
            </a:endParaRPr>
          </a:p>
          <a:p>
            <a:endParaRPr lang="fr-CH" sz="1800" b="0" dirty="0">
              <a:latin typeface="Calibri" panose="020F0502020204030204" pitchFamily="34" charset="0"/>
            </a:endParaRPr>
          </a:p>
          <a:p>
            <a:endParaRPr lang="fr-CH" sz="1800" b="0" dirty="0">
              <a:latin typeface="Calibri" panose="020F0502020204030204" pitchFamily="34" charset="0"/>
            </a:endParaRPr>
          </a:p>
          <a:p>
            <a:pPr marL="0" indent="0">
              <a:buNone/>
            </a:pPr>
            <a:endParaRPr lang="fr-FR" sz="1800" b="0" dirty="0">
              <a:latin typeface="Calibri" panose="020F0502020204030204" pitchFamily="34" charset="0"/>
            </a:endParaRPr>
          </a:p>
          <a:p>
            <a:pPr marL="0" indent="0">
              <a:buNone/>
            </a:pPr>
            <a:endParaRPr lang="en-GB" sz="1800" dirty="0">
              <a:latin typeface="Calibri" panose="020F0502020204030204" pitchFamily="34" charset="0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A4AFB66-B5C0-5F49-8EC0-F180FDC347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82761"/>
            <a:ext cx="11376025" cy="476672"/>
          </a:xfrm>
        </p:spPr>
        <p:txBody>
          <a:bodyPr/>
          <a:lstStyle/>
          <a:p>
            <a:pPr algn="ctr"/>
            <a:r>
              <a:rPr lang="fr-FR" sz="3200" dirty="0"/>
              <a:t>Intégration Galerie 825</a:t>
            </a:r>
            <a:endParaRPr lang="en-GB" sz="32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F501861-C206-D849-9D23-59FFB3FF75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27B576E-48DD-4287-A243-6635980FB051}" type="datetime1">
              <a:rPr lang="fr-FR" smtClean="0"/>
              <a:t>23/02/2023</a:t>
            </a:fld>
            <a:endParaRPr lang="de-CH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84BBC4E-9077-DD48-9C8A-78ADCCF251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Jean-Baptiste MAYOLINI EN-ACE-INT - https://edms.cern.ch/document/2827296/1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4F5A542-C865-A740-81EA-E4980887A2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18363" y="6298567"/>
            <a:ext cx="681254" cy="365125"/>
          </a:xfrm>
        </p:spPr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4</a:t>
            </a:fld>
            <a:endParaRPr lang="en-US" dirty="0"/>
          </a:p>
        </p:txBody>
      </p:sp>
      <p:sp>
        <p:nvSpPr>
          <p:cNvPr id="10" name="TextBox 20">
            <a:extLst>
              <a:ext uri="{FF2B5EF4-FFF2-40B4-BE49-F238E27FC236}">
                <a16:creationId xmlns:a16="http://schemas.microsoft.com/office/drawing/2014/main" id="{FFDD6C2A-0977-2730-E39E-8E44C2033B8E}"/>
              </a:ext>
            </a:extLst>
          </p:cNvPr>
          <p:cNvSpPr txBox="1"/>
          <p:nvPr/>
        </p:nvSpPr>
        <p:spPr bwMode="auto">
          <a:xfrm>
            <a:off x="8967080" y="1273622"/>
            <a:ext cx="40748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b="1" dirty="0">
                <a:solidFill>
                  <a:schemeClr val="bg1"/>
                </a:solidFill>
              </a:rPr>
              <a:t>b.18</a:t>
            </a:r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404F21D5-80FD-C68B-1EA2-9356476237E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8035" b="18093"/>
          <a:stretch/>
        </p:blipFill>
        <p:spPr>
          <a:xfrm>
            <a:off x="12124" y="2686837"/>
            <a:ext cx="12173046" cy="3472392"/>
          </a:xfrm>
          <a:prstGeom prst="rect">
            <a:avLst/>
          </a:prstGeom>
        </p:spPr>
      </p:pic>
      <p:sp>
        <p:nvSpPr>
          <p:cNvPr id="23" name="ZoneTexte 22">
            <a:extLst>
              <a:ext uri="{FF2B5EF4-FFF2-40B4-BE49-F238E27FC236}">
                <a16:creationId xmlns:a16="http://schemas.microsoft.com/office/drawing/2014/main" id="{E8E73F88-A4FA-CD82-660E-A7C841A2EE0B}"/>
              </a:ext>
            </a:extLst>
          </p:cNvPr>
          <p:cNvSpPr txBox="1"/>
          <p:nvPr/>
        </p:nvSpPr>
        <p:spPr bwMode="auto">
          <a:xfrm>
            <a:off x="3916050" y="5487615"/>
            <a:ext cx="855761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CH" dirty="0">
                <a:solidFill>
                  <a:srgbClr val="0033A0"/>
                </a:solidFill>
                <a:latin typeface="Calibri" panose="020F0502020204030204" pitchFamily="34" charset="0"/>
                <a:cs typeface="Arial"/>
              </a:rPr>
              <a:t>Bat 35</a:t>
            </a:r>
            <a:endParaRPr kumimoji="0" lang="fr-CH" sz="1800" b="0" i="0" u="none" strike="noStrike" kern="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Calibri" panose="020F0502020204030204" pitchFamily="34" charset="0"/>
              <a:cs typeface="Arial"/>
            </a:endParaRPr>
          </a:p>
        </p:txBody>
      </p:sp>
      <p:sp>
        <p:nvSpPr>
          <p:cNvPr id="24" name="ZoneTexte 23">
            <a:extLst>
              <a:ext uri="{FF2B5EF4-FFF2-40B4-BE49-F238E27FC236}">
                <a16:creationId xmlns:a16="http://schemas.microsoft.com/office/drawing/2014/main" id="{0317298D-3B9C-5CB8-7A32-6846222C5364}"/>
              </a:ext>
            </a:extLst>
          </p:cNvPr>
          <p:cNvSpPr txBox="1"/>
          <p:nvPr/>
        </p:nvSpPr>
        <p:spPr bwMode="auto">
          <a:xfrm>
            <a:off x="5524700" y="4993058"/>
            <a:ext cx="894896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CH" dirty="0">
                <a:solidFill>
                  <a:srgbClr val="0033A0"/>
                </a:solidFill>
                <a:latin typeface="Calibri" panose="020F0502020204030204" pitchFamily="34" charset="0"/>
                <a:cs typeface="Arial"/>
              </a:rPr>
              <a:t>Bat 182</a:t>
            </a:r>
            <a:endParaRPr kumimoji="0" lang="fr-CH" sz="1800" b="0" i="0" u="none" strike="noStrike" kern="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Calibri" panose="020F0502020204030204" pitchFamily="34" charset="0"/>
              <a:cs typeface="Arial"/>
            </a:endParaRPr>
          </a:p>
        </p:txBody>
      </p:sp>
      <p:pic>
        <p:nvPicPr>
          <p:cNvPr id="26" name="Image 25">
            <a:extLst>
              <a:ext uri="{FF2B5EF4-FFF2-40B4-BE49-F238E27FC236}">
                <a16:creationId xmlns:a16="http://schemas.microsoft.com/office/drawing/2014/main" id="{0C87AB3E-0130-F3B4-A458-3928F0AACE4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9375" t="43882" r="50843" b="46582"/>
          <a:stretch/>
        </p:blipFill>
        <p:spPr>
          <a:xfrm>
            <a:off x="937338" y="1418412"/>
            <a:ext cx="4262068" cy="1155681"/>
          </a:xfrm>
          <a:prstGeom prst="rect">
            <a:avLst/>
          </a:prstGeom>
          <a:ln w="38100">
            <a:solidFill>
              <a:srgbClr val="002060"/>
            </a:solidFill>
          </a:ln>
        </p:spPr>
      </p:pic>
      <p:sp>
        <p:nvSpPr>
          <p:cNvPr id="27" name="ZoneTexte 26">
            <a:extLst>
              <a:ext uri="{FF2B5EF4-FFF2-40B4-BE49-F238E27FC236}">
                <a16:creationId xmlns:a16="http://schemas.microsoft.com/office/drawing/2014/main" id="{982347B9-0C0B-C6FF-C474-4162BE55E014}"/>
              </a:ext>
            </a:extLst>
          </p:cNvPr>
          <p:cNvSpPr txBox="1"/>
          <p:nvPr/>
        </p:nvSpPr>
        <p:spPr bwMode="auto">
          <a:xfrm>
            <a:off x="42442" y="5760651"/>
            <a:ext cx="894896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CH" dirty="0">
                <a:solidFill>
                  <a:srgbClr val="0033A0"/>
                </a:solidFill>
                <a:latin typeface="Calibri" panose="020F0502020204030204" pitchFamily="34" charset="0"/>
                <a:cs typeface="Arial"/>
              </a:rPr>
              <a:t>Bat 188</a:t>
            </a:r>
            <a:endParaRPr kumimoji="0" lang="fr-CH" sz="1800" b="0" i="0" u="none" strike="noStrike" kern="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Calibri" panose="020F0502020204030204" pitchFamily="34" charset="0"/>
              <a:cs typeface="Arial"/>
            </a:endParaRPr>
          </a:p>
        </p:txBody>
      </p:sp>
      <p:sp>
        <p:nvSpPr>
          <p:cNvPr id="28" name="ZoneTexte 27">
            <a:extLst>
              <a:ext uri="{FF2B5EF4-FFF2-40B4-BE49-F238E27FC236}">
                <a16:creationId xmlns:a16="http://schemas.microsoft.com/office/drawing/2014/main" id="{E436517F-CF3D-D762-A321-0501B2FD9068}"/>
              </a:ext>
            </a:extLst>
          </p:cNvPr>
          <p:cNvSpPr txBox="1"/>
          <p:nvPr/>
        </p:nvSpPr>
        <p:spPr bwMode="auto">
          <a:xfrm>
            <a:off x="7597219" y="4623726"/>
            <a:ext cx="894896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CH" dirty="0">
                <a:solidFill>
                  <a:srgbClr val="0033A0"/>
                </a:solidFill>
                <a:latin typeface="Calibri" panose="020F0502020204030204" pitchFamily="34" charset="0"/>
                <a:cs typeface="Arial"/>
              </a:rPr>
              <a:t>Bat 110</a:t>
            </a:r>
            <a:endParaRPr kumimoji="0" lang="fr-CH" sz="1800" b="0" i="0" u="none" strike="noStrike" kern="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Calibri" panose="020F0502020204030204" pitchFamily="34" charset="0"/>
              <a:cs typeface="Arial"/>
            </a:endParaRP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01036ED3-0EF2-D29D-805F-5F4F28B7701E}"/>
              </a:ext>
            </a:extLst>
          </p:cNvPr>
          <p:cNvSpPr/>
          <p:nvPr/>
        </p:nvSpPr>
        <p:spPr>
          <a:xfrm>
            <a:off x="42442" y="1273622"/>
            <a:ext cx="5314071" cy="4885607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aphicFrame>
        <p:nvGraphicFramePr>
          <p:cNvPr id="13" name="Table 13">
            <a:extLst>
              <a:ext uri="{FF2B5EF4-FFF2-40B4-BE49-F238E27FC236}">
                <a16:creationId xmlns:a16="http://schemas.microsoft.com/office/drawing/2014/main" id="{B9DB7C5C-20EA-26BC-22CA-D0C4AD39973C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44966518"/>
              </p:ext>
            </p:extLst>
          </p:nvPr>
        </p:nvGraphicFramePr>
        <p:xfrm>
          <a:off x="5694159" y="1359104"/>
          <a:ext cx="6310143" cy="12707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90998">
                  <a:extLst>
                    <a:ext uri="{9D8B030D-6E8A-4147-A177-3AD203B41FA5}">
                      <a16:colId xmlns:a16="http://schemas.microsoft.com/office/drawing/2014/main" val="3233335558"/>
                    </a:ext>
                  </a:extLst>
                </a:gridCol>
                <a:gridCol w="1140872">
                  <a:extLst>
                    <a:ext uri="{9D8B030D-6E8A-4147-A177-3AD203B41FA5}">
                      <a16:colId xmlns:a16="http://schemas.microsoft.com/office/drawing/2014/main" val="1479729151"/>
                    </a:ext>
                  </a:extLst>
                </a:gridCol>
                <a:gridCol w="855654">
                  <a:extLst>
                    <a:ext uri="{9D8B030D-6E8A-4147-A177-3AD203B41FA5}">
                      <a16:colId xmlns:a16="http://schemas.microsoft.com/office/drawing/2014/main" val="401694537"/>
                    </a:ext>
                  </a:extLst>
                </a:gridCol>
                <a:gridCol w="855654">
                  <a:extLst>
                    <a:ext uri="{9D8B030D-6E8A-4147-A177-3AD203B41FA5}">
                      <a16:colId xmlns:a16="http://schemas.microsoft.com/office/drawing/2014/main" val="2914992986"/>
                    </a:ext>
                  </a:extLst>
                </a:gridCol>
                <a:gridCol w="2566965">
                  <a:extLst>
                    <a:ext uri="{9D8B030D-6E8A-4147-A177-3AD203B41FA5}">
                      <a16:colId xmlns:a16="http://schemas.microsoft.com/office/drawing/2014/main" val="2157132732"/>
                    </a:ext>
                  </a:extLst>
                </a:gridCol>
              </a:tblGrid>
              <a:tr h="248502">
                <a:tc>
                  <a:txBody>
                    <a:bodyPr/>
                    <a:lstStyle/>
                    <a:p>
                      <a:r>
                        <a:rPr lang="en-US" sz="1000" dirty="0"/>
                        <a:t>Activity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Milestone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Date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Gallery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Location</a:t>
                      </a:r>
                      <a:endParaRPr lang="en-GB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37275615"/>
                  </a:ext>
                </a:extLst>
              </a:tr>
              <a:tr h="255562">
                <a:tc>
                  <a:txBody>
                    <a:bodyPr/>
                    <a:lstStyle/>
                    <a:p>
                      <a:r>
                        <a:rPr lang="en-US" sz="1000" dirty="0"/>
                        <a:t>RE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Delivery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27/7/23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825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b.35-b.110 (with cross next to b.110 and branch)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968903805"/>
                  </a:ext>
                </a:extLst>
              </a:tr>
              <a:tr h="255562">
                <a:tc>
                  <a:txBody>
                    <a:bodyPr/>
                    <a:lstStyle/>
                    <a:p>
                      <a:r>
                        <a:rPr lang="en-US" sz="1000" dirty="0"/>
                        <a:t>RE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Validation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10/8/23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825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b.35-b.110 (with cross next to b.110 and branch)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117559618"/>
                  </a:ext>
                </a:extLst>
              </a:tr>
              <a:tr h="255562">
                <a:tc>
                  <a:txBody>
                    <a:bodyPr/>
                    <a:lstStyle/>
                    <a:p>
                      <a:r>
                        <a:rPr lang="en-US" sz="1000" dirty="0"/>
                        <a:t>FC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Delivery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10/8/23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825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b.35-b.110 (with cross next to b.110 and branch)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469879392"/>
                  </a:ext>
                </a:extLst>
              </a:tr>
              <a:tr h="255562">
                <a:tc>
                  <a:txBody>
                    <a:bodyPr/>
                    <a:lstStyle/>
                    <a:p>
                      <a:r>
                        <a:rPr lang="en-US" sz="1000" dirty="0"/>
                        <a:t>FC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Validation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24/8/23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825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b.35-b.110 (with cross next to b.110 and branch)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974286199"/>
                  </a:ext>
                </a:extLst>
              </a:tr>
            </a:tbl>
          </a:graphicData>
        </a:graphic>
      </p:graphicFrame>
      <p:sp>
        <p:nvSpPr>
          <p:cNvPr id="14" name="Flèche : droite 13">
            <a:extLst>
              <a:ext uri="{FF2B5EF4-FFF2-40B4-BE49-F238E27FC236}">
                <a16:creationId xmlns:a16="http://schemas.microsoft.com/office/drawing/2014/main" id="{52B253B5-1504-ADC5-81D5-C16F17807ACB}"/>
              </a:ext>
            </a:extLst>
          </p:cNvPr>
          <p:cNvSpPr/>
          <p:nvPr/>
        </p:nvSpPr>
        <p:spPr>
          <a:xfrm rot="5400000">
            <a:off x="7123571" y="2760730"/>
            <a:ext cx="318599" cy="213501"/>
          </a:xfrm>
          <a:prstGeom prst="right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EC8F9065-279C-BE30-6E06-FE5AEFA8E895}"/>
              </a:ext>
            </a:extLst>
          </p:cNvPr>
          <p:cNvSpPr/>
          <p:nvPr/>
        </p:nvSpPr>
        <p:spPr>
          <a:xfrm>
            <a:off x="5428638" y="1273621"/>
            <a:ext cx="6644026" cy="4885607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247475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83FA0BF-60FD-1947-A39C-20C93AF5EA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5360" y="559433"/>
            <a:ext cx="11376024" cy="5413675"/>
          </a:xfrm>
        </p:spPr>
        <p:txBody>
          <a:bodyPr/>
          <a:lstStyle/>
          <a:p>
            <a:pPr marL="0" indent="0">
              <a:buNone/>
            </a:pPr>
            <a:r>
              <a:rPr lang="fr-CH" sz="1800" b="0" u="sng" dirty="0">
                <a:latin typeface="Calibri" panose="020F0502020204030204" pitchFamily="34" charset="0"/>
              </a:rPr>
              <a:t>zone ouest (Partie 4) </a:t>
            </a:r>
            <a:r>
              <a:rPr lang="fr-CH" sz="1800" u="sng" dirty="0">
                <a:solidFill>
                  <a:srgbClr val="FF0000"/>
                </a:solidFill>
                <a:latin typeface="Calibri" panose="020F0502020204030204" pitchFamily="34" charset="0"/>
              </a:rPr>
              <a:t>Reverse Eng </a:t>
            </a:r>
            <a:r>
              <a:rPr lang="fr-CH" sz="1800" b="0" u="sng" dirty="0">
                <a:solidFill>
                  <a:srgbClr val="FF0000"/>
                </a:solidFill>
                <a:latin typeface="Calibri" panose="020F0502020204030204" pitchFamily="34" charset="0"/>
              </a:rPr>
              <a:t>en cours:</a:t>
            </a:r>
          </a:p>
          <a:p>
            <a:pPr marL="0" indent="0">
              <a:buNone/>
            </a:pPr>
            <a:r>
              <a:rPr lang="fr-CH" sz="1200" dirty="0"/>
              <a:t>Jonction 825/b.188 </a:t>
            </a:r>
            <a:r>
              <a:rPr lang="fr-CH" sz="1200" dirty="0" err="1"/>
              <a:t>Dcum</a:t>
            </a:r>
            <a:r>
              <a:rPr lang="fr-CH" sz="1200" dirty="0"/>
              <a:t> A-1190</a:t>
            </a:r>
            <a:endParaRPr lang="fr-FR" sz="1200" b="0" dirty="0">
              <a:latin typeface="Calibri" panose="020F0502020204030204" pitchFamily="34" charset="0"/>
            </a:endParaRPr>
          </a:p>
          <a:p>
            <a:pPr marL="0" indent="0">
              <a:buNone/>
            </a:pPr>
            <a:endParaRPr lang="fr-FR" sz="1200" b="0" dirty="0">
              <a:latin typeface="Calibri" panose="020F0502020204030204" pitchFamily="34" charset="0"/>
            </a:endParaRPr>
          </a:p>
          <a:p>
            <a:endParaRPr lang="fr-FR" sz="1500" b="0" dirty="0">
              <a:latin typeface="Calibri" panose="020F0502020204030204" pitchFamily="34" charset="0"/>
            </a:endParaRPr>
          </a:p>
          <a:p>
            <a:endParaRPr lang="fr-FR" sz="1800" b="0" dirty="0">
              <a:latin typeface="Calibri" panose="020F0502020204030204" pitchFamily="34" charset="0"/>
            </a:endParaRPr>
          </a:p>
          <a:p>
            <a:endParaRPr lang="fr-CH" sz="1800" b="0" dirty="0">
              <a:latin typeface="Calibri" panose="020F0502020204030204" pitchFamily="34" charset="0"/>
            </a:endParaRPr>
          </a:p>
          <a:p>
            <a:endParaRPr lang="fr-CH" sz="1800" b="0" dirty="0">
              <a:latin typeface="Calibri" panose="020F0502020204030204" pitchFamily="34" charset="0"/>
            </a:endParaRPr>
          </a:p>
          <a:p>
            <a:pPr marL="0" indent="0">
              <a:buNone/>
            </a:pPr>
            <a:endParaRPr lang="fr-FR" sz="1800" b="0" dirty="0">
              <a:latin typeface="Calibri" panose="020F0502020204030204" pitchFamily="34" charset="0"/>
            </a:endParaRPr>
          </a:p>
          <a:p>
            <a:pPr marL="0" indent="0">
              <a:buNone/>
            </a:pPr>
            <a:endParaRPr lang="en-GB" sz="1800" dirty="0">
              <a:latin typeface="Calibri" panose="020F0502020204030204" pitchFamily="34" charset="0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A4AFB66-B5C0-5F49-8EC0-F180FDC347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82761"/>
            <a:ext cx="11376025" cy="476672"/>
          </a:xfrm>
        </p:spPr>
        <p:txBody>
          <a:bodyPr/>
          <a:lstStyle/>
          <a:p>
            <a:pPr algn="ctr"/>
            <a:r>
              <a:rPr lang="fr-FR" sz="3200" dirty="0"/>
              <a:t>Intégration Galerie 825</a:t>
            </a:r>
            <a:endParaRPr lang="en-GB" sz="32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F501861-C206-D849-9D23-59FFB3FF75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DF8BDD9-C92C-4717-80C8-9935D37B5661}" type="datetime1">
              <a:rPr lang="fr-FR" smtClean="0"/>
              <a:t>23/02/2023</a:t>
            </a:fld>
            <a:endParaRPr lang="de-CH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84BBC4E-9077-DD48-9C8A-78ADCCF251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Jean-Baptiste MAYOLINI EN-ACE-INT - https://edms.cern.ch/document/2827296/1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4F5A542-C865-A740-81EA-E4980887A2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18363" y="6298567"/>
            <a:ext cx="681254" cy="365125"/>
          </a:xfrm>
        </p:spPr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5</a:t>
            </a:fld>
            <a:endParaRPr lang="en-US" dirty="0"/>
          </a:p>
        </p:txBody>
      </p:sp>
      <p:pic>
        <p:nvPicPr>
          <p:cNvPr id="7" name="Picture 9">
            <a:extLst>
              <a:ext uri="{FF2B5EF4-FFF2-40B4-BE49-F238E27FC236}">
                <a16:creationId xmlns:a16="http://schemas.microsoft.com/office/drawing/2014/main" id="{1E9B403F-AAC4-8914-B4B9-DB98D428FEE7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rgbClr val="F8F8F8">
                <a:shade val="45000"/>
                <a:satMod val="135000"/>
              </a:srgbClr>
              <a:prstClr val="white"/>
            </a:duotone>
          </a:blip>
          <a:stretch>
            <a:fillRect/>
          </a:stretch>
        </p:blipFill>
        <p:spPr>
          <a:xfrm>
            <a:off x="9048327" y="564905"/>
            <a:ext cx="2969179" cy="911456"/>
          </a:xfrm>
          <a:prstGeom prst="rect">
            <a:avLst/>
          </a:prstGeom>
        </p:spPr>
      </p:pic>
      <p:pic>
        <p:nvPicPr>
          <p:cNvPr id="8" name="Picture 10">
            <a:extLst>
              <a:ext uri="{FF2B5EF4-FFF2-40B4-BE49-F238E27FC236}">
                <a16:creationId xmlns:a16="http://schemas.microsoft.com/office/drawing/2014/main" id="{19966061-A100-CF58-3C39-1BEE563DBB6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-3" r="90302"/>
          <a:stretch/>
        </p:blipFill>
        <p:spPr>
          <a:xfrm>
            <a:off x="9048328" y="559433"/>
            <a:ext cx="288032" cy="911456"/>
          </a:xfrm>
          <a:prstGeom prst="rect">
            <a:avLst/>
          </a:prstGeom>
        </p:spPr>
      </p:pic>
      <p:sp>
        <p:nvSpPr>
          <p:cNvPr id="10" name="TextBox 20">
            <a:extLst>
              <a:ext uri="{FF2B5EF4-FFF2-40B4-BE49-F238E27FC236}">
                <a16:creationId xmlns:a16="http://schemas.microsoft.com/office/drawing/2014/main" id="{FFDD6C2A-0977-2730-E39E-8E44C2033B8E}"/>
              </a:ext>
            </a:extLst>
          </p:cNvPr>
          <p:cNvSpPr txBox="1"/>
          <p:nvPr/>
        </p:nvSpPr>
        <p:spPr bwMode="auto">
          <a:xfrm>
            <a:off x="8967080" y="1273622"/>
            <a:ext cx="46839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b="1" dirty="0">
                <a:solidFill>
                  <a:schemeClr val="bg1"/>
                </a:solidFill>
              </a:rPr>
              <a:t>b.188</a:t>
            </a:r>
          </a:p>
        </p:txBody>
      </p:sp>
      <p:sp>
        <p:nvSpPr>
          <p:cNvPr id="13" name="TextBox 21">
            <a:extLst>
              <a:ext uri="{FF2B5EF4-FFF2-40B4-BE49-F238E27FC236}">
                <a16:creationId xmlns:a16="http://schemas.microsoft.com/office/drawing/2014/main" id="{BAD0E221-4929-66DC-7A5E-7684E2A84844}"/>
              </a:ext>
            </a:extLst>
          </p:cNvPr>
          <p:cNvSpPr txBox="1"/>
          <p:nvPr/>
        </p:nvSpPr>
        <p:spPr bwMode="auto">
          <a:xfrm>
            <a:off x="9759143" y="1126420"/>
            <a:ext cx="40748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b="1" dirty="0">
                <a:solidFill>
                  <a:schemeClr val="bg1">
                    <a:lumMod val="50000"/>
                  </a:schemeClr>
                </a:solidFill>
              </a:rPr>
              <a:t>b.35</a:t>
            </a:r>
          </a:p>
        </p:txBody>
      </p:sp>
      <p:sp>
        <p:nvSpPr>
          <p:cNvPr id="14" name="TextBox 22">
            <a:extLst>
              <a:ext uri="{FF2B5EF4-FFF2-40B4-BE49-F238E27FC236}">
                <a16:creationId xmlns:a16="http://schemas.microsoft.com/office/drawing/2014/main" id="{5793D5DE-011A-D087-F055-2C48B99A67C0}"/>
              </a:ext>
            </a:extLst>
          </p:cNvPr>
          <p:cNvSpPr txBox="1"/>
          <p:nvPr/>
        </p:nvSpPr>
        <p:spPr bwMode="auto">
          <a:xfrm>
            <a:off x="10416480" y="1256592"/>
            <a:ext cx="46839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b="1" dirty="0">
                <a:solidFill>
                  <a:schemeClr val="bg1">
                    <a:lumMod val="50000"/>
                  </a:schemeClr>
                </a:solidFill>
              </a:rPr>
              <a:t>b.182</a:t>
            </a:r>
          </a:p>
        </p:txBody>
      </p:sp>
      <p:sp>
        <p:nvSpPr>
          <p:cNvPr id="15" name="TextBox 23">
            <a:extLst>
              <a:ext uri="{FF2B5EF4-FFF2-40B4-BE49-F238E27FC236}">
                <a16:creationId xmlns:a16="http://schemas.microsoft.com/office/drawing/2014/main" id="{A1A5B5D1-0220-2707-1EB4-48E37CBAB0D3}"/>
              </a:ext>
            </a:extLst>
          </p:cNvPr>
          <p:cNvSpPr txBox="1"/>
          <p:nvPr/>
        </p:nvSpPr>
        <p:spPr bwMode="auto">
          <a:xfrm>
            <a:off x="10829934" y="1124744"/>
            <a:ext cx="68961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b="1" dirty="0">
                <a:solidFill>
                  <a:schemeClr val="bg1">
                    <a:lumMod val="50000"/>
                  </a:schemeClr>
                </a:solidFill>
              </a:rPr>
              <a:t>b.110/192</a:t>
            </a:r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A3FECE73-9185-302C-08A3-532617056CF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9336" y="2027061"/>
            <a:ext cx="5670542" cy="3221755"/>
          </a:xfrm>
          <a:prstGeom prst="rect">
            <a:avLst/>
          </a:prstGeom>
        </p:spPr>
      </p:pic>
      <p:pic>
        <p:nvPicPr>
          <p:cNvPr id="17" name="Image 16">
            <a:extLst>
              <a:ext uri="{FF2B5EF4-FFF2-40B4-BE49-F238E27FC236}">
                <a16:creationId xmlns:a16="http://schemas.microsoft.com/office/drawing/2014/main" id="{A1AF0EA4-D224-A66C-5080-4DF0CBAE694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867150" y="1981044"/>
            <a:ext cx="5921506" cy="33822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392208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Image 15">
            <a:extLst>
              <a:ext uri="{FF2B5EF4-FFF2-40B4-BE49-F238E27FC236}">
                <a16:creationId xmlns:a16="http://schemas.microsoft.com/office/drawing/2014/main" id="{F6939F97-B4A7-9E74-A46C-6AACB67C731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72103" y="1893466"/>
            <a:ext cx="6011664" cy="3417475"/>
          </a:xfrm>
          <a:prstGeom prst="rect">
            <a:avLst/>
          </a:prstGeom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7E14F7C0-2BE7-3B6C-1AB4-2E40685BDA0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544" y="1886951"/>
            <a:ext cx="6011665" cy="3429000"/>
          </a:xfrm>
          <a:prstGeom prst="rect">
            <a:avLst/>
          </a:prstGeom>
        </p:spPr>
      </p:pic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83FA0BF-60FD-1947-A39C-20C93AF5EA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5360" y="559433"/>
            <a:ext cx="11376024" cy="5413675"/>
          </a:xfrm>
        </p:spPr>
        <p:txBody>
          <a:bodyPr/>
          <a:lstStyle/>
          <a:p>
            <a:pPr marL="0" indent="0">
              <a:buNone/>
            </a:pPr>
            <a:r>
              <a:rPr lang="fr-CH" sz="1800" b="0" u="sng" dirty="0">
                <a:latin typeface="Calibri" panose="020F0502020204030204" pitchFamily="34" charset="0"/>
              </a:rPr>
              <a:t>zone ouest (Partie 4) </a:t>
            </a:r>
            <a:r>
              <a:rPr lang="fr-CH" sz="1800" u="sng" dirty="0">
                <a:solidFill>
                  <a:srgbClr val="FF0000"/>
                </a:solidFill>
                <a:latin typeface="Calibri" panose="020F0502020204030204" pitchFamily="34" charset="0"/>
              </a:rPr>
              <a:t>Reverse Eng </a:t>
            </a:r>
            <a:r>
              <a:rPr lang="fr-CH" sz="1800" b="0" u="sng" dirty="0">
                <a:solidFill>
                  <a:srgbClr val="FF0000"/>
                </a:solidFill>
                <a:latin typeface="Calibri" panose="020F0502020204030204" pitchFamily="34" charset="0"/>
              </a:rPr>
              <a:t>en cours:</a:t>
            </a:r>
          </a:p>
          <a:p>
            <a:pPr marL="0" indent="0">
              <a:buNone/>
            </a:pPr>
            <a:r>
              <a:rPr lang="fr-CH" sz="1200" dirty="0"/>
              <a:t>Jonction 825/</a:t>
            </a:r>
            <a:r>
              <a:rPr lang="fr-CH" sz="1200" dirty="0" err="1"/>
              <a:t>Dcum</a:t>
            </a:r>
            <a:r>
              <a:rPr lang="fr-CH" sz="1200" dirty="0"/>
              <a:t> A-1090</a:t>
            </a:r>
            <a:endParaRPr lang="fr-FR" sz="1200" b="0" dirty="0">
              <a:latin typeface="Calibri" panose="020F0502020204030204" pitchFamily="34" charset="0"/>
            </a:endParaRPr>
          </a:p>
          <a:p>
            <a:endParaRPr lang="fr-FR" sz="1800" b="0" dirty="0">
              <a:latin typeface="Calibri" panose="020F0502020204030204" pitchFamily="34" charset="0"/>
            </a:endParaRPr>
          </a:p>
          <a:p>
            <a:endParaRPr lang="fr-CH" sz="1800" b="0" dirty="0">
              <a:latin typeface="Calibri" panose="020F0502020204030204" pitchFamily="34" charset="0"/>
            </a:endParaRPr>
          </a:p>
          <a:p>
            <a:endParaRPr lang="fr-CH" sz="1800" b="0" dirty="0">
              <a:latin typeface="Calibri" panose="020F0502020204030204" pitchFamily="34" charset="0"/>
            </a:endParaRPr>
          </a:p>
          <a:p>
            <a:pPr marL="0" indent="0">
              <a:buNone/>
            </a:pPr>
            <a:endParaRPr lang="fr-FR" sz="1800" b="0" dirty="0">
              <a:latin typeface="Calibri" panose="020F0502020204030204" pitchFamily="34" charset="0"/>
            </a:endParaRPr>
          </a:p>
          <a:p>
            <a:pPr marL="0" indent="0">
              <a:buNone/>
            </a:pPr>
            <a:endParaRPr lang="en-GB" sz="1800" dirty="0">
              <a:latin typeface="Calibri" panose="020F0502020204030204" pitchFamily="34" charset="0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A4AFB66-B5C0-5F49-8EC0-F180FDC347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82761"/>
            <a:ext cx="11376025" cy="476672"/>
          </a:xfrm>
        </p:spPr>
        <p:txBody>
          <a:bodyPr/>
          <a:lstStyle/>
          <a:p>
            <a:pPr algn="ctr"/>
            <a:r>
              <a:rPr lang="fr-FR" sz="3200" dirty="0"/>
              <a:t>Intégration Galerie 825</a:t>
            </a:r>
            <a:endParaRPr lang="en-GB" sz="32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F501861-C206-D849-9D23-59FFB3FF75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05B0EAE-11FF-4B35-AE70-6B0A052FE871}" type="datetime1">
              <a:rPr lang="fr-FR" smtClean="0"/>
              <a:t>23/02/2023</a:t>
            </a:fld>
            <a:endParaRPr lang="de-CH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84BBC4E-9077-DD48-9C8A-78ADCCF251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Jean-Baptiste MAYOLINI EN-ACE-INT - https://edms.cern.ch/document/2827296/1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4F5A542-C865-A740-81EA-E4980887A2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18363" y="6298567"/>
            <a:ext cx="681254" cy="365125"/>
          </a:xfrm>
        </p:spPr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6</a:t>
            </a:fld>
            <a:endParaRPr lang="en-US" dirty="0"/>
          </a:p>
        </p:txBody>
      </p:sp>
      <p:sp>
        <p:nvSpPr>
          <p:cNvPr id="10" name="TextBox 20">
            <a:extLst>
              <a:ext uri="{FF2B5EF4-FFF2-40B4-BE49-F238E27FC236}">
                <a16:creationId xmlns:a16="http://schemas.microsoft.com/office/drawing/2014/main" id="{FFDD6C2A-0977-2730-E39E-8E44C2033B8E}"/>
              </a:ext>
            </a:extLst>
          </p:cNvPr>
          <p:cNvSpPr txBox="1"/>
          <p:nvPr/>
        </p:nvSpPr>
        <p:spPr bwMode="auto">
          <a:xfrm>
            <a:off x="8967080" y="1273622"/>
            <a:ext cx="46839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b="1" dirty="0">
                <a:solidFill>
                  <a:schemeClr val="bg1"/>
                </a:solidFill>
              </a:rPr>
              <a:t>b.188</a:t>
            </a:r>
          </a:p>
        </p:txBody>
      </p:sp>
      <p:sp>
        <p:nvSpPr>
          <p:cNvPr id="13" name="TextBox 21">
            <a:extLst>
              <a:ext uri="{FF2B5EF4-FFF2-40B4-BE49-F238E27FC236}">
                <a16:creationId xmlns:a16="http://schemas.microsoft.com/office/drawing/2014/main" id="{BAD0E221-4929-66DC-7A5E-7684E2A84844}"/>
              </a:ext>
            </a:extLst>
          </p:cNvPr>
          <p:cNvSpPr txBox="1"/>
          <p:nvPr/>
        </p:nvSpPr>
        <p:spPr bwMode="auto">
          <a:xfrm>
            <a:off x="9759143" y="1126420"/>
            <a:ext cx="40748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b="1" dirty="0">
                <a:solidFill>
                  <a:schemeClr val="bg1">
                    <a:lumMod val="50000"/>
                  </a:schemeClr>
                </a:solidFill>
              </a:rPr>
              <a:t>b.35</a:t>
            </a:r>
          </a:p>
        </p:txBody>
      </p:sp>
      <p:sp>
        <p:nvSpPr>
          <p:cNvPr id="14" name="TextBox 22">
            <a:extLst>
              <a:ext uri="{FF2B5EF4-FFF2-40B4-BE49-F238E27FC236}">
                <a16:creationId xmlns:a16="http://schemas.microsoft.com/office/drawing/2014/main" id="{5793D5DE-011A-D087-F055-2C48B99A67C0}"/>
              </a:ext>
            </a:extLst>
          </p:cNvPr>
          <p:cNvSpPr txBox="1"/>
          <p:nvPr/>
        </p:nvSpPr>
        <p:spPr bwMode="auto">
          <a:xfrm>
            <a:off x="10416480" y="1256592"/>
            <a:ext cx="46839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b="1" dirty="0">
                <a:solidFill>
                  <a:schemeClr val="bg1">
                    <a:lumMod val="50000"/>
                  </a:schemeClr>
                </a:solidFill>
              </a:rPr>
              <a:t>b.182</a:t>
            </a:r>
          </a:p>
        </p:txBody>
      </p:sp>
      <p:sp>
        <p:nvSpPr>
          <p:cNvPr id="15" name="TextBox 23">
            <a:extLst>
              <a:ext uri="{FF2B5EF4-FFF2-40B4-BE49-F238E27FC236}">
                <a16:creationId xmlns:a16="http://schemas.microsoft.com/office/drawing/2014/main" id="{A1A5B5D1-0220-2707-1EB4-48E37CBAB0D3}"/>
              </a:ext>
            </a:extLst>
          </p:cNvPr>
          <p:cNvSpPr txBox="1"/>
          <p:nvPr/>
        </p:nvSpPr>
        <p:spPr bwMode="auto">
          <a:xfrm>
            <a:off x="10829934" y="1124744"/>
            <a:ext cx="68961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b="1" dirty="0">
                <a:solidFill>
                  <a:schemeClr val="bg1">
                    <a:lumMod val="50000"/>
                  </a:schemeClr>
                </a:solidFill>
              </a:rPr>
              <a:t>b.110/192</a:t>
            </a:r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B067E243-77CD-C621-03B9-8E342A305C5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892348" y="580908"/>
            <a:ext cx="3048264" cy="969348"/>
          </a:xfrm>
          <a:prstGeom prst="rect">
            <a:avLst/>
          </a:prstGeom>
        </p:spPr>
      </p:pic>
      <p:sp>
        <p:nvSpPr>
          <p:cNvPr id="22" name="TextBox 11">
            <a:extLst>
              <a:ext uri="{FF2B5EF4-FFF2-40B4-BE49-F238E27FC236}">
                <a16:creationId xmlns:a16="http://schemas.microsoft.com/office/drawing/2014/main" id="{B106DA18-86E0-52AD-2DF1-4E38545416BA}"/>
              </a:ext>
            </a:extLst>
          </p:cNvPr>
          <p:cNvSpPr txBox="1"/>
          <p:nvPr/>
        </p:nvSpPr>
        <p:spPr bwMode="auto">
          <a:xfrm>
            <a:off x="76310" y="1902024"/>
            <a:ext cx="1071127" cy="230832"/>
          </a:xfrm>
          <a:prstGeom prst="rect">
            <a:avLst/>
          </a:prstGeom>
          <a:solidFill>
            <a:srgbClr val="FFFFFF">
              <a:alpha val="50196"/>
            </a:srgbClr>
          </a:solidFill>
        </p:spPr>
        <p:txBody>
          <a:bodyPr wrap="none" rtlCol="0">
            <a:spAutoFit/>
          </a:bodyPr>
          <a:lstStyle/>
          <a:p>
            <a:r>
              <a:rPr lang="en-GB" sz="900" dirty="0"/>
              <a:t>Direction b.35/182</a:t>
            </a:r>
          </a:p>
        </p:txBody>
      </p:sp>
      <p:sp>
        <p:nvSpPr>
          <p:cNvPr id="23" name="TextBox 14">
            <a:extLst>
              <a:ext uri="{FF2B5EF4-FFF2-40B4-BE49-F238E27FC236}">
                <a16:creationId xmlns:a16="http://schemas.microsoft.com/office/drawing/2014/main" id="{492BD905-3F68-829C-9368-F735E8AC607F}"/>
              </a:ext>
            </a:extLst>
          </p:cNvPr>
          <p:cNvSpPr txBox="1"/>
          <p:nvPr/>
        </p:nvSpPr>
        <p:spPr bwMode="auto">
          <a:xfrm>
            <a:off x="4367808" y="2132856"/>
            <a:ext cx="915635" cy="230832"/>
          </a:xfrm>
          <a:prstGeom prst="rect">
            <a:avLst/>
          </a:prstGeom>
          <a:solidFill>
            <a:srgbClr val="FFFFFF">
              <a:alpha val="50196"/>
            </a:srgbClr>
          </a:solidFill>
        </p:spPr>
        <p:txBody>
          <a:bodyPr wrap="none" rtlCol="0">
            <a:spAutoFit/>
          </a:bodyPr>
          <a:lstStyle/>
          <a:p>
            <a:r>
              <a:rPr lang="en-GB" sz="900" dirty="0"/>
              <a:t>Direction b.188</a:t>
            </a:r>
          </a:p>
        </p:txBody>
      </p:sp>
      <p:sp>
        <p:nvSpPr>
          <p:cNvPr id="24" name="TextBox 11">
            <a:extLst>
              <a:ext uri="{FF2B5EF4-FFF2-40B4-BE49-F238E27FC236}">
                <a16:creationId xmlns:a16="http://schemas.microsoft.com/office/drawing/2014/main" id="{57EC37A2-49E6-3EEC-9B90-64B0FC6AC87B}"/>
              </a:ext>
            </a:extLst>
          </p:cNvPr>
          <p:cNvSpPr txBox="1"/>
          <p:nvPr/>
        </p:nvSpPr>
        <p:spPr bwMode="auto">
          <a:xfrm>
            <a:off x="10920878" y="1964096"/>
            <a:ext cx="1071127" cy="230832"/>
          </a:xfrm>
          <a:prstGeom prst="rect">
            <a:avLst/>
          </a:prstGeom>
          <a:solidFill>
            <a:srgbClr val="FFFFFF">
              <a:alpha val="50196"/>
            </a:srgbClr>
          </a:solidFill>
        </p:spPr>
        <p:txBody>
          <a:bodyPr wrap="none" rtlCol="0">
            <a:spAutoFit/>
          </a:bodyPr>
          <a:lstStyle/>
          <a:p>
            <a:r>
              <a:rPr lang="en-GB" sz="900" dirty="0"/>
              <a:t>Direction b.35/182</a:t>
            </a:r>
          </a:p>
        </p:txBody>
      </p:sp>
      <p:sp>
        <p:nvSpPr>
          <p:cNvPr id="25" name="TextBox 11">
            <a:extLst>
              <a:ext uri="{FF2B5EF4-FFF2-40B4-BE49-F238E27FC236}">
                <a16:creationId xmlns:a16="http://schemas.microsoft.com/office/drawing/2014/main" id="{5F953617-BBA6-F525-DD99-2AC6D8213F56}"/>
              </a:ext>
            </a:extLst>
          </p:cNvPr>
          <p:cNvSpPr txBox="1"/>
          <p:nvPr/>
        </p:nvSpPr>
        <p:spPr bwMode="auto">
          <a:xfrm>
            <a:off x="7377198" y="2265552"/>
            <a:ext cx="1128835" cy="230832"/>
          </a:xfrm>
          <a:prstGeom prst="rect">
            <a:avLst/>
          </a:prstGeom>
          <a:solidFill>
            <a:srgbClr val="FFFFFF">
              <a:alpha val="50196"/>
            </a:srgbClr>
          </a:solidFill>
        </p:spPr>
        <p:txBody>
          <a:bodyPr wrap="none" rtlCol="0">
            <a:spAutoFit/>
          </a:bodyPr>
          <a:lstStyle/>
          <a:p>
            <a:r>
              <a:rPr lang="en-GB" sz="900" dirty="0"/>
              <a:t>Direction b.110/192</a:t>
            </a:r>
          </a:p>
        </p:txBody>
      </p:sp>
    </p:spTree>
    <p:extLst>
      <p:ext uri="{BB962C8B-B14F-4D97-AF65-F5344CB8AC3E}">
        <p14:creationId xmlns:p14="http://schemas.microsoft.com/office/powerpoint/2010/main" val="35586453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83FA0BF-60FD-1947-A39C-20C93AF5EA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5360" y="559433"/>
            <a:ext cx="11376024" cy="5413675"/>
          </a:xfrm>
        </p:spPr>
        <p:txBody>
          <a:bodyPr/>
          <a:lstStyle/>
          <a:p>
            <a:pPr marL="0" indent="0">
              <a:buNone/>
            </a:pPr>
            <a:r>
              <a:rPr lang="fr-CH" sz="1800" b="0" u="sng" dirty="0">
                <a:latin typeface="Calibri" panose="020F0502020204030204" pitchFamily="34" charset="0"/>
              </a:rPr>
              <a:t>zone ouest (Partie 4) </a:t>
            </a:r>
            <a:r>
              <a:rPr lang="fr-CH" sz="1800" u="sng" dirty="0">
                <a:solidFill>
                  <a:srgbClr val="FF0000"/>
                </a:solidFill>
                <a:latin typeface="Calibri" panose="020F0502020204030204" pitchFamily="34" charset="0"/>
              </a:rPr>
              <a:t>Reverse Eng </a:t>
            </a:r>
            <a:r>
              <a:rPr lang="fr-CH" sz="1800" b="0" u="sng" dirty="0">
                <a:solidFill>
                  <a:srgbClr val="FF0000"/>
                </a:solidFill>
                <a:latin typeface="Calibri" panose="020F0502020204030204" pitchFamily="34" charset="0"/>
              </a:rPr>
              <a:t>en cours:</a:t>
            </a:r>
          </a:p>
          <a:p>
            <a:pPr marL="0" indent="0">
              <a:buNone/>
            </a:pPr>
            <a:r>
              <a:rPr lang="fr-CH" sz="1200" dirty="0"/>
              <a:t>Jonction 825/</a:t>
            </a:r>
            <a:r>
              <a:rPr lang="fr-CH" sz="1200" dirty="0" err="1"/>
              <a:t>Dcum</a:t>
            </a:r>
            <a:r>
              <a:rPr lang="fr-CH" sz="1200" dirty="0"/>
              <a:t> A-1090</a:t>
            </a:r>
            <a:endParaRPr lang="fr-FR" sz="1200" b="0" dirty="0">
              <a:latin typeface="Calibri" panose="020F0502020204030204" pitchFamily="34" charset="0"/>
            </a:endParaRPr>
          </a:p>
          <a:p>
            <a:r>
              <a:rPr lang="fr-CH" sz="1600" b="0" dirty="0">
                <a:latin typeface="Calibri" panose="020F0502020204030204" pitchFamily="34" charset="0"/>
              </a:rPr>
              <a:t> Garde corps en interférence avec un boitier électrique</a:t>
            </a:r>
          </a:p>
          <a:p>
            <a:endParaRPr lang="fr-CH" sz="1800" b="0" dirty="0">
              <a:latin typeface="Calibri" panose="020F0502020204030204" pitchFamily="34" charset="0"/>
            </a:endParaRPr>
          </a:p>
          <a:p>
            <a:pPr marL="0" indent="0">
              <a:buNone/>
            </a:pPr>
            <a:endParaRPr lang="fr-FR" sz="1800" b="0" dirty="0">
              <a:latin typeface="Calibri" panose="020F0502020204030204" pitchFamily="34" charset="0"/>
            </a:endParaRPr>
          </a:p>
          <a:p>
            <a:pPr marL="0" indent="0">
              <a:buNone/>
            </a:pPr>
            <a:endParaRPr lang="en-GB" sz="1800" dirty="0">
              <a:latin typeface="Calibri" panose="020F0502020204030204" pitchFamily="34" charset="0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A4AFB66-B5C0-5F49-8EC0-F180FDC347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82761"/>
            <a:ext cx="11376025" cy="476672"/>
          </a:xfrm>
        </p:spPr>
        <p:txBody>
          <a:bodyPr/>
          <a:lstStyle/>
          <a:p>
            <a:pPr algn="ctr"/>
            <a:r>
              <a:rPr lang="fr-FR" sz="3200" dirty="0"/>
              <a:t>Intégration Galerie 825</a:t>
            </a:r>
            <a:endParaRPr lang="en-GB" sz="32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F501861-C206-D849-9D23-59FFB3FF75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3A264F2-A607-4304-8115-84BEBF1ACCDA}" type="datetime1">
              <a:rPr lang="fr-FR" smtClean="0"/>
              <a:t>23/02/2023</a:t>
            </a:fld>
            <a:endParaRPr lang="de-CH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84BBC4E-9077-DD48-9C8A-78ADCCF251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Jean-Baptiste MAYOLINI EN-ACE-INT - https://edms.cern.ch/document/2827296/1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4F5A542-C865-A740-81EA-E4980887A2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18363" y="6298567"/>
            <a:ext cx="681254" cy="365125"/>
          </a:xfrm>
        </p:spPr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7</a:t>
            </a:fld>
            <a:endParaRPr lang="en-US" dirty="0"/>
          </a:p>
        </p:txBody>
      </p:sp>
      <p:sp>
        <p:nvSpPr>
          <p:cNvPr id="10" name="TextBox 20">
            <a:extLst>
              <a:ext uri="{FF2B5EF4-FFF2-40B4-BE49-F238E27FC236}">
                <a16:creationId xmlns:a16="http://schemas.microsoft.com/office/drawing/2014/main" id="{FFDD6C2A-0977-2730-E39E-8E44C2033B8E}"/>
              </a:ext>
            </a:extLst>
          </p:cNvPr>
          <p:cNvSpPr txBox="1"/>
          <p:nvPr/>
        </p:nvSpPr>
        <p:spPr bwMode="auto">
          <a:xfrm>
            <a:off x="8967080" y="1273622"/>
            <a:ext cx="46839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b="1" dirty="0">
                <a:solidFill>
                  <a:schemeClr val="bg1"/>
                </a:solidFill>
              </a:rPr>
              <a:t>b.188</a:t>
            </a:r>
          </a:p>
        </p:txBody>
      </p:sp>
      <p:sp>
        <p:nvSpPr>
          <p:cNvPr id="13" name="TextBox 21">
            <a:extLst>
              <a:ext uri="{FF2B5EF4-FFF2-40B4-BE49-F238E27FC236}">
                <a16:creationId xmlns:a16="http://schemas.microsoft.com/office/drawing/2014/main" id="{BAD0E221-4929-66DC-7A5E-7684E2A84844}"/>
              </a:ext>
            </a:extLst>
          </p:cNvPr>
          <p:cNvSpPr txBox="1"/>
          <p:nvPr/>
        </p:nvSpPr>
        <p:spPr bwMode="auto">
          <a:xfrm>
            <a:off x="9759143" y="1126420"/>
            <a:ext cx="40748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b="1" dirty="0">
                <a:solidFill>
                  <a:schemeClr val="bg1">
                    <a:lumMod val="50000"/>
                  </a:schemeClr>
                </a:solidFill>
              </a:rPr>
              <a:t>b.35</a:t>
            </a:r>
          </a:p>
        </p:txBody>
      </p:sp>
      <p:sp>
        <p:nvSpPr>
          <p:cNvPr id="14" name="TextBox 22">
            <a:extLst>
              <a:ext uri="{FF2B5EF4-FFF2-40B4-BE49-F238E27FC236}">
                <a16:creationId xmlns:a16="http://schemas.microsoft.com/office/drawing/2014/main" id="{5793D5DE-011A-D087-F055-2C48B99A67C0}"/>
              </a:ext>
            </a:extLst>
          </p:cNvPr>
          <p:cNvSpPr txBox="1"/>
          <p:nvPr/>
        </p:nvSpPr>
        <p:spPr bwMode="auto">
          <a:xfrm>
            <a:off x="10416480" y="1256592"/>
            <a:ext cx="46839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b="1" dirty="0">
                <a:solidFill>
                  <a:schemeClr val="bg1">
                    <a:lumMod val="50000"/>
                  </a:schemeClr>
                </a:solidFill>
              </a:rPr>
              <a:t>b.182</a:t>
            </a:r>
          </a:p>
        </p:txBody>
      </p:sp>
      <p:sp>
        <p:nvSpPr>
          <p:cNvPr id="15" name="TextBox 23">
            <a:extLst>
              <a:ext uri="{FF2B5EF4-FFF2-40B4-BE49-F238E27FC236}">
                <a16:creationId xmlns:a16="http://schemas.microsoft.com/office/drawing/2014/main" id="{A1A5B5D1-0220-2707-1EB4-48E37CBAB0D3}"/>
              </a:ext>
            </a:extLst>
          </p:cNvPr>
          <p:cNvSpPr txBox="1"/>
          <p:nvPr/>
        </p:nvSpPr>
        <p:spPr bwMode="auto">
          <a:xfrm>
            <a:off x="10829934" y="1124744"/>
            <a:ext cx="68961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b="1" dirty="0">
                <a:solidFill>
                  <a:schemeClr val="bg1">
                    <a:lumMod val="50000"/>
                  </a:schemeClr>
                </a:solidFill>
              </a:rPr>
              <a:t>b.110/192</a:t>
            </a:r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B067E243-77CD-C621-03B9-8E342A305C5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92348" y="580908"/>
            <a:ext cx="3048264" cy="969348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E40D1B3D-3B4A-4F09-EF5B-7C92C64AFC3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26653"/>
          <a:stretch/>
        </p:blipFill>
        <p:spPr>
          <a:xfrm>
            <a:off x="480617" y="1562248"/>
            <a:ext cx="5615384" cy="4307225"/>
          </a:xfrm>
          <a:prstGeom prst="rect">
            <a:avLst/>
          </a:prstGeom>
        </p:spPr>
      </p:pic>
      <p:sp>
        <p:nvSpPr>
          <p:cNvPr id="16" name="Ellipse 15">
            <a:extLst>
              <a:ext uri="{FF2B5EF4-FFF2-40B4-BE49-F238E27FC236}">
                <a16:creationId xmlns:a16="http://schemas.microsoft.com/office/drawing/2014/main" id="{19DFA38D-4E63-3709-D0D8-623F9AB9DCA2}"/>
              </a:ext>
            </a:extLst>
          </p:cNvPr>
          <p:cNvSpPr/>
          <p:nvPr/>
        </p:nvSpPr>
        <p:spPr>
          <a:xfrm>
            <a:off x="2544469" y="3266270"/>
            <a:ext cx="792088" cy="954818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cxnSp>
        <p:nvCxnSpPr>
          <p:cNvPr id="19" name="Connecteur droit 18">
            <a:extLst>
              <a:ext uri="{FF2B5EF4-FFF2-40B4-BE49-F238E27FC236}">
                <a16:creationId xmlns:a16="http://schemas.microsoft.com/office/drawing/2014/main" id="{F9CC4B2E-25A9-FFDB-0882-396DFDC17644}"/>
              </a:ext>
            </a:extLst>
          </p:cNvPr>
          <p:cNvCxnSpPr>
            <a:cxnSpLocks/>
          </p:cNvCxnSpPr>
          <p:nvPr/>
        </p:nvCxnSpPr>
        <p:spPr>
          <a:xfrm>
            <a:off x="2783632" y="3554262"/>
            <a:ext cx="84873" cy="518472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4" name="Image 23">
            <a:extLst>
              <a:ext uri="{FF2B5EF4-FFF2-40B4-BE49-F238E27FC236}">
                <a16:creationId xmlns:a16="http://schemas.microsoft.com/office/drawing/2014/main" id="{A537F401-896A-8B41-5810-C148F61D64CE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23572"/>
          <a:stretch/>
        </p:blipFill>
        <p:spPr>
          <a:xfrm>
            <a:off x="6461177" y="1702954"/>
            <a:ext cx="5011806" cy="4221088"/>
          </a:xfrm>
          <a:prstGeom prst="rect">
            <a:avLst/>
          </a:prstGeom>
        </p:spPr>
      </p:pic>
      <p:sp>
        <p:nvSpPr>
          <p:cNvPr id="27" name="Ellipse 26">
            <a:extLst>
              <a:ext uri="{FF2B5EF4-FFF2-40B4-BE49-F238E27FC236}">
                <a16:creationId xmlns:a16="http://schemas.microsoft.com/office/drawing/2014/main" id="{340D3C52-F825-FA48-2F5E-6BF67CA1B6EC}"/>
              </a:ext>
            </a:extLst>
          </p:cNvPr>
          <p:cNvSpPr/>
          <p:nvPr/>
        </p:nvSpPr>
        <p:spPr>
          <a:xfrm>
            <a:off x="8843154" y="3554262"/>
            <a:ext cx="792088" cy="954818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73031503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 10">
            <a:extLst>
              <a:ext uri="{FF2B5EF4-FFF2-40B4-BE49-F238E27FC236}">
                <a16:creationId xmlns:a16="http://schemas.microsoft.com/office/drawing/2014/main" id="{42447CEB-E6F9-F270-A578-234158DFF6D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3072" y="1298725"/>
            <a:ext cx="8280920" cy="4712117"/>
          </a:xfrm>
          <a:prstGeom prst="rect">
            <a:avLst/>
          </a:prstGeom>
        </p:spPr>
      </p:pic>
      <p:pic>
        <p:nvPicPr>
          <p:cNvPr id="7" name="Picture 9">
            <a:extLst>
              <a:ext uri="{FF2B5EF4-FFF2-40B4-BE49-F238E27FC236}">
                <a16:creationId xmlns:a16="http://schemas.microsoft.com/office/drawing/2014/main" id="{A8A6375A-6617-6804-7675-E61A56180850}"/>
              </a:ext>
            </a:extLst>
          </p:cNvPr>
          <p:cNvPicPr>
            <a:picLocks noChangeAspect="1"/>
          </p:cNvPicPr>
          <p:nvPr/>
        </p:nvPicPr>
        <p:blipFill>
          <a:blip r:embed="rId3">
            <a:duotone>
              <a:srgbClr val="F8F8F8">
                <a:shade val="45000"/>
                <a:satMod val="135000"/>
              </a:srgbClr>
              <a:prstClr val="white"/>
            </a:duotone>
          </a:blip>
          <a:stretch>
            <a:fillRect/>
          </a:stretch>
        </p:blipFill>
        <p:spPr>
          <a:xfrm>
            <a:off x="9048327" y="564905"/>
            <a:ext cx="2969179" cy="911456"/>
          </a:xfrm>
          <a:prstGeom prst="rect">
            <a:avLst/>
          </a:prstGeom>
        </p:spPr>
      </p:pic>
      <p:pic>
        <p:nvPicPr>
          <p:cNvPr id="8" name="Picture 10">
            <a:extLst>
              <a:ext uri="{FF2B5EF4-FFF2-40B4-BE49-F238E27FC236}">
                <a16:creationId xmlns:a16="http://schemas.microsoft.com/office/drawing/2014/main" id="{E0129F0D-9198-DDCF-90FB-F9D956EFF265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32040" t="52298" r="48844" b="-600"/>
          <a:stretch/>
        </p:blipFill>
        <p:spPr>
          <a:xfrm>
            <a:off x="9999617" y="1036105"/>
            <a:ext cx="567566" cy="440256"/>
          </a:xfrm>
          <a:prstGeom prst="rect">
            <a:avLst/>
          </a:prstGeom>
        </p:spPr>
      </p:pic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83FA0BF-60FD-1947-A39C-20C93AF5EA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5360" y="559433"/>
            <a:ext cx="11376024" cy="5413675"/>
          </a:xfrm>
        </p:spPr>
        <p:txBody>
          <a:bodyPr/>
          <a:lstStyle/>
          <a:p>
            <a:pPr marL="0" indent="0">
              <a:buNone/>
            </a:pPr>
            <a:r>
              <a:rPr lang="fr-CH" sz="1800" b="0" u="sng" dirty="0">
                <a:latin typeface="Calibri" panose="020F0502020204030204" pitchFamily="34" charset="0"/>
              </a:rPr>
              <a:t>zone ouest (Partie 4) </a:t>
            </a:r>
            <a:r>
              <a:rPr lang="fr-CH" sz="1800" u="sng" dirty="0">
                <a:solidFill>
                  <a:srgbClr val="FF0000"/>
                </a:solidFill>
                <a:latin typeface="Calibri" panose="020F0502020204030204" pitchFamily="34" charset="0"/>
              </a:rPr>
              <a:t>Reverse Eng </a:t>
            </a:r>
            <a:r>
              <a:rPr lang="fr-CH" sz="1800" b="0" u="sng" dirty="0">
                <a:solidFill>
                  <a:srgbClr val="FF0000"/>
                </a:solidFill>
                <a:latin typeface="Calibri" panose="020F0502020204030204" pitchFamily="34" charset="0"/>
              </a:rPr>
              <a:t>en cours:</a:t>
            </a:r>
          </a:p>
          <a:p>
            <a:pPr marL="0" indent="0">
              <a:buNone/>
            </a:pPr>
            <a:r>
              <a:rPr lang="fr-CH" sz="1200" dirty="0"/>
              <a:t>Jonction 825 </a:t>
            </a:r>
            <a:r>
              <a:rPr lang="fr-CH" sz="1200" dirty="0" err="1"/>
              <a:t>Dcum</a:t>
            </a:r>
            <a:r>
              <a:rPr lang="fr-CH" sz="1200" dirty="0"/>
              <a:t> D-0030</a:t>
            </a:r>
            <a:endParaRPr lang="fr-FR" sz="1800" b="0" dirty="0">
              <a:latin typeface="Calibri" panose="020F0502020204030204" pitchFamily="34" charset="0"/>
            </a:endParaRPr>
          </a:p>
          <a:p>
            <a:endParaRPr lang="fr-CH" sz="1800" b="0" dirty="0">
              <a:latin typeface="Calibri" panose="020F0502020204030204" pitchFamily="34" charset="0"/>
            </a:endParaRPr>
          </a:p>
          <a:p>
            <a:endParaRPr lang="fr-CH" sz="1800" b="0" dirty="0">
              <a:latin typeface="Calibri" panose="020F0502020204030204" pitchFamily="34" charset="0"/>
            </a:endParaRPr>
          </a:p>
          <a:p>
            <a:pPr marL="0" indent="0">
              <a:buNone/>
            </a:pPr>
            <a:endParaRPr lang="fr-FR" sz="1800" b="0" dirty="0">
              <a:latin typeface="Calibri" panose="020F0502020204030204" pitchFamily="34" charset="0"/>
            </a:endParaRPr>
          </a:p>
          <a:p>
            <a:pPr marL="0" indent="0">
              <a:buNone/>
            </a:pPr>
            <a:endParaRPr lang="en-GB" sz="1800" dirty="0">
              <a:latin typeface="Calibri" panose="020F0502020204030204" pitchFamily="34" charset="0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A4AFB66-B5C0-5F49-8EC0-F180FDC347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82761"/>
            <a:ext cx="11376025" cy="476672"/>
          </a:xfrm>
        </p:spPr>
        <p:txBody>
          <a:bodyPr/>
          <a:lstStyle/>
          <a:p>
            <a:pPr algn="ctr"/>
            <a:r>
              <a:rPr lang="fr-FR" sz="3200" dirty="0"/>
              <a:t>Intégration Galerie 825</a:t>
            </a:r>
            <a:endParaRPr lang="en-GB" sz="32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F501861-C206-D849-9D23-59FFB3FF75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34BE0C1-C4D8-44BB-84AF-B301F8742EC5}" type="datetime1">
              <a:rPr lang="fr-FR" smtClean="0"/>
              <a:t>23/02/2023</a:t>
            </a:fld>
            <a:endParaRPr lang="de-CH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84BBC4E-9077-DD48-9C8A-78ADCCF251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Jean-Baptiste MAYOLINI EN-ACE-INT - https://edms.cern.ch/document/2827296/1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4F5A542-C865-A740-81EA-E4980887A2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18363" y="6298567"/>
            <a:ext cx="681254" cy="365125"/>
          </a:xfrm>
        </p:spPr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8</a:t>
            </a:fld>
            <a:endParaRPr lang="en-US" dirty="0"/>
          </a:p>
        </p:txBody>
      </p:sp>
      <p:sp>
        <p:nvSpPr>
          <p:cNvPr id="10" name="TextBox 20">
            <a:extLst>
              <a:ext uri="{FF2B5EF4-FFF2-40B4-BE49-F238E27FC236}">
                <a16:creationId xmlns:a16="http://schemas.microsoft.com/office/drawing/2014/main" id="{FFDD6C2A-0977-2730-E39E-8E44C2033B8E}"/>
              </a:ext>
            </a:extLst>
          </p:cNvPr>
          <p:cNvSpPr txBox="1"/>
          <p:nvPr/>
        </p:nvSpPr>
        <p:spPr bwMode="auto">
          <a:xfrm>
            <a:off x="8967080" y="1273622"/>
            <a:ext cx="46839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b="1" dirty="0">
                <a:solidFill>
                  <a:schemeClr val="bg1"/>
                </a:solidFill>
              </a:rPr>
              <a:t>b.188</a:t>
            </a:r>
          </a:p>
        </p:txBody>
      </p:sp>
      <p:sp>
        <p:nvSpPr>
          <p:cNvPr id="13" name="TextBox 21">
            <a:extLst>
              <a:ext uri="{FF2B5EF4-FFF2-40B4-BE49-F238E27FC236}">
                <a16:creationId xmlns:a16="http://schemas.microsoft.com/office/drawing/2014/main" id="{BAD0E221-4929-66DC-7A5E-7684E2A84844}"/>
              </a:ext>
            </a:extLst>
          </p:cNvPr>
          <p:cNvSpPr txBox="1"/>
          <p:nvPr/>
        </p:nvSpPr>
        <p:spPr bwMode="auto">
          <a:xfrm>
            <a:off x="9666508" y="1218087"/>
            <a:ext cx="40748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b="1" dirty="0">
                <a:solidFill>
                  <a:schemeClr val="bg1">
                    <a:lumMod val="50000"/>
                  </a:schemeClr>
                </a:solidFill>
              </a:rPr>
              <a:t>b.35</a:t>
            </a:r>
          </a:p>
        </p:txBody>
      </p:sp>
      <p:sp>
        <p:nvSpPr>
          <p:cNvPr id="14" name="TextBox 22">
            <a:extLst>
              <a:ext uri="{FF2B5EF4-FFF2-40B4-BE49-F238E27FC236}">
                <a16:creationId xmlns:a16="http://schemas.microsoft.com/office/drawing/2014/main" id="{5793D5DE-011A-D087-F055-2C48B99A67C0}"/>
              </a:ext>
            </a:extLst>
          </p:cNvPr>
          <p:cNvSpPr txBox="1"/>
          <p:nvPr/>
        </p:nvSpPr>
        <p:spPr bwMode="auto">
          <a:xfrm>
            <a:off x="10523107" y="1265892"/>
            <a:ext cx="46839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b="1" dirty="0">
                <a:solidFill>
                  <a:schemeClr val="bg1">
                    <a:lumMod val="50000"/>
                  </a:schemeClr>
                </a:solidFill>
              </a:rPr>
              <a:t>b.182</a:t>
            </a:r>
          </a:p>
        </p:txBody>
      </p:sp>
      <p:sp>
        <p:nvSpPr>
          <p:cNvPr id="15" name="TextBox 23">
            <a:extLst>
              <a:ext uri="{FF2B5EF4-FFF2-40B4-BE49-F238E27FC236}">
                <a16:creationId xmlns:a16="http://schemas.microsoft.com/office/drawing/2014/main" id="{A1A5B5D1-0220-2707-1EB4-48E37CBAB0D3}"/>
              </a:ext>
            </a:extLst>
          </p:cNvPr>
          <p:cNvSpPr txBox="1"/>
          <p:nvPr/>
        </p:nvSpPr>
        <p:spPr bwMode="auto">
          <a:xfrm>
            <a:off x="10829934" y="1124744"/>
            <a:ext cx="68961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b="1" dirty="0">
                <a:solidFill>
                  <a:schemeClr val="bg1">
                    <a:lumMod val="50000"/>
                  </a:schemeClr>
                </a:solidFill>
              </a:rPr>
              <a:t>b.110/192</a:t>
            </a:r>
          </a:p>
        </p:txBody>
      </p:sp>
      <p:sp>
        <p:nvSpPr>
          <p:cNvPr id="25" name="TextBox 11">
            <a:extLst>
              <a:ext uri="{FF2B5EF4-FFF2-40B4-BE49-F238E27FC236}">
                <a16:creationId xmlns:a16="http://schemas.microsoft.com/office/drawing/2014/main" id="{5F953617-BBA6-F525-DD99-2AC6D8213F56}"/>
              </a:ext>
            </a:extLst>
          </p:cNvPr>
          <p:cNvSpPr txBox="1"/>
          <p:nvPr/>
        </p:nvSpPr>
        <p:spPr bwMode="auto">
          <a:xfrm>
            <a:off x="8977660" y="2576974"/>
            <a:ext cx="915635" cy="230832"/>
          </a:xfrm>
          <a:prstGeom prst="rect">
            <a:avLst/>
          </a:prstGeom>
          <a:solidFill>
            <a:srgbClr val="FFFFFF">
              <a:alpha val="50196"/>
            </a:srgbClr>
          </a:solidFill>
        </p:spPr>
        <p:txBody>
          <a:bodyPr wrap="none" rtlCol="0">
            <a:spAutoFit/>
          </a:bodyPr>
          <a:lstStyle/>
          <a:p>
            <a:r>
              <a:rPr lang="en-GB" sz="900" dirty="0"/>
              <a:t>Direction b.182</a:t>
            </a:r>
          </a:p>
        </p:txBody>
      </p:sp>
      <p:sp>
        <p:nvSpPr>
          <p:cNvPr id="17" name="TextBox 11">
            <a:extLst>
              <a:ext uri="{FF2B5EF4-FFF2-40B4-BE49-F238E27FC236}">
                <a16:creationId xmlns:a16="http://schemas.microsoft.com/office/drawing/2014/main" id="{22A0807D-C572-4AF6-024F-749B8F260322}"/>
              </a:ext>
            </a:extLst>
          </p:cNvPr>
          <p:cNvSpPr txBox="1"/>
          <p:nvPr/>
        </p:nvSpPr>
        <p:spPr bwMode="auto">
          <a:xfrm>
            <a:off x="1848968" y="2276872"/>
            <a:ext cx="857927" cy="230832"/>
          </a:xfrm>
          <a:prstGeom prst="rect">
            <a:avLst/>
          </a:prstGeom>
          <a:solidFill>
            <a:srgbClr val="FFFFFF">
              <a:alpha val="50196"/>
            </a:srgbClr>
          </a:solidFill>
        </p:spPr>
        <p:txBody>
          <a:bodyPr wrap="none" rtlCol="0">
            <a:spAutoFit/>
          </a:bodyPr>
          <a:lstStyle/>
          <a:p>
            <a:r>
              <a:rPr lang="en-GB" sz="900" dirty="0"/>
              <a:t>Direction b.35</a:t>
            </a:r>
          </a:p>
        </p:txBody>
      </p:sp>
    </p:spTree>
    <p:extLst>
      <p:ext uri="{BB962C8B-B14F-4D97-AF65-F5344CB8AC3E}">
        <p14:creationId xmlns:p14="http://schemas.microsoft.com/office/powerpoint/2010/main" val="191250875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Image 22">
            <a:extLst>
              <a:ext uri="{FF2B5EF4-FFF2-40B4-BE49-F238E27FC236}">
                <a16:creationId xmlns:a16="http://schemas.microsoft.com/office/drawing/2014/main" id="{1102D130-B4B8-646B-4B02-16A899C6559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1176" y="1978244"/>
            <a:ext cx="5205017" cy="3428999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9D838977-CE25-0DC3-57BE-4996428D1BE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47355" y="1978245"/>
            <a:ext cx="6015191" cy="3428999"/>
          </a:xfrm>
          <a:prstGeom prst="rect">
            <a:avLst/>
          </a:prstGeom>
        </p:spPr>
      </p:pic>
      <p:pic>
        <p:nvPicPr>
          <p:cNvPr id="7" name="Picture 9">
            <a:extLst>
              <a:ext uri="{FF2B5EF4-FFF2-40B4-BE49-F238E27FC236}">
                <a16:creationId xmlns:a16="http://schemas.microsoft.com/office/drawing/2014/main" id="{A8A6375A-6617-6804-7675-E61A56180850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srgbClr val="F8F8F8">
                <a:shade val="45000"/>
                <a:satMod val="135000"/>
              </a:srgbClr>
              <a:prstClr val="white"/>
            </a:duotone>
          </a:blip>
          <a:stretch>
            <a:fillRect/>
          </a:stretch>
        </p:blipFill>
        <p:spPr>
          <a:xfrm>
            <a:off x="9048327" y="564905"/>
            <a:ext cx="2969179" cy="911456"/>
          </a:xfrm>
          <a:prstGeom prst="rect">
            <a:avLst/>
          </a:prstGeom>
        </p:spPr>
      </p:pic>
      <p:pic>
        <p:nvPicPr>
          <p:cNvPr id="8" name="Picture 10">
            <a:extLst>
              <a:ext uri="{FF2B5EF4-FFF2-40B4-BE49-F238E27FC236}">
                <a16:creationId xmlns:a16="http://schemas.microsoft.com/office/drawing/2014/main" id="{E0129F0D-9198-DDCF-90FB-F9D956EFF265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32040" t="52298" r="48844" b="-600"/>
          <a:stretch/>
        </p:blipFill>
        <p:spPr>
          <a:xfrm>
            <a:off x="9999617" y="1036105"/>
            <a:ext cx="567566" cy="440256"/>
          </a:xfrm>
          <a:prstGeom prst="rect">
            <a:avLst/>
          </a:prstGeom>
        </p:spPr>
      </p:pic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83FA0BF-60FD-1947-A39C-20C93AF5EA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5360" y="559433"/>
            <a:ext cx="11376024" cy="5413675"/>
          </a:xfrm>
        </p:spPr>
        <p:txBody>
          <a:bodyPr/>
          <a:lstStyle/>
          <a:p>
            <a:pPr marL="0" indent="0">
              <a:buNone/>
            </a:pPr>
            <a:r>
              <a:rPr lang="fr-CH" sz="1800" b="0" u="sng" dirty="0">
                <a:latin typeface="Calibri" panose="020F0502020204030204" pitchFamily="34" charset="0"/>
              </a:rPr>
              <a:t>zone ouest (Partie 4) </a:t>
            </a:r>
            <a:r>
              <a:rPr lang="fr-CH" sz="1800" u="sng" dirty="0">
                <a:solidFill>
                  <a:srgbClr val="FF0000"/>
                </a:solidFill>
                <a:latin typeface="Calibri" panose="020F0502020204030204" pitchFamily="34" charset="0"/>
              </a:rPr>
              <a:t>Reverse Eng </a:t>
            </a:r>
            <a:r>
              <a:rPr lang="fr-CH" sz="1800" b="0" u="sng" dirty="0">
                <a:solidFill>
                  <a:srgbClr val="FF0000"/>
                </a:solidFill>
                <a:latin typeface="Calibri" panose="020F0502020204030204" pitchFamily="34" charset="0"/>
              </a:rPr>
              <a:t>en cours:</a:t>
            </a:r>
          </a:p>
          <a:p>
            <a:pPr marL="0" indent="0">
              <a:buNone/>
            </a:pPr>
            <a:r>
              <a:rPr lang="fr-CH" sz="1200" dirty="0"/>
              <a:t>Jonction 825 </a:t>
            </a:r>
            <a:r>
              <a:rPr lang="fr-CH" sz="1200" dirty="0" err="1"/>
              <a:t>Dcum</a:t>
            </a:r>
            <a:r>
              <a:rPr lang="fr-CH" sz="1200" dirty="0"/>
              <a:t> D-0030</a:t>
            </a:r>
            <a:endParaRPr lang="fr-FR" sz="1800" b="0" dirty="0">
              <a:latin typeface="Calibri" panose="020F0502020204030204" pitchFamily="34" charset="0"/>
            </a:endParaRPr>
          </a:p>
          <a:p>
            <a:r>
              <a:rPr lang="fr-FR" sz="1600" b="0" dirty="0">
                <a:latin typeface="Calibri" panose="020F0502020204030204" pitchFamily="34" charset="0"/>
              </a:rPr>
              <a:t>Tuyauterie SCE a décaler </a:t>
            </a:r>
            <a:endParaRPr lang="fr-CH" sz="1800" b="0" dirty="0">
              <a:latin typeface="Calibri" panose="020F0502020204030204" pitchFamily="34" charset="0"/>
            </a:endParaRPr>
          </a:p>
          <a:p>
            <a:pPr marL="0" indent="0">
              <a:buNone/>
            </a:pPr>
            <a:endParaRPr lang="fr-FR" sz="1800" b="0" dirty="0">
              <a:latin typeface="Calibri" panose="020F0502020204030204" pitchFamily="34" charset="0"/>
            </a:endParaRPr>
          </a:p>
          <a:p>
            <a:pPr marL="0" indent="0">
              <a:buNone/>
            </a:pPr>
            <a:endParaRPr lang="en-GB" sz="1800" dirty="0">
              <a:latin typeface="Calibri" panose="020F0502020204030204" pitchFamily="34" charset="0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A4AFB66-B5C0-5F49-8EC0-F180FDC347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82761"/>
            <a:ext cx="11376025" cy="476672"/>
          </a:xfrm>
        </p:spPr>
        <p:txBody>
          <a:bodyPr/>
          <a:lstStyle/>
          <a:p>
            <a:pPr algn="ctr"/>
            <a:r>
              <a:rPr lang="fr-FR" sz="3200" dirty="0"/>
              <a:t>Intégration Galerie 825</a:t>
            </a:r>
            <a:endParaRPr lang="en-GB" sz="32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F501861-C206-D849-9D23-59FFB3FF75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CDA9712-0F5D-411A-97CD-ACE22EB07414}" type="datetime1">
              <a:rPr lang="fr-FR" smtClean="0"/>
              <a:t>23/02/2023</a:t>
            </a:fld>
            <a:endParaRPr lang="de-CH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84BBC4E-9077-DD48-9C8A-78ADCCF251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Jean-Baptiste MAYOLINI EN-ACE-INT - https://edms.cern.ch/document/2827296/1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4F5A542-C865-A740-81EA-E4980887A2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18363" y="6298567"/>
            <a:ext cx="681254" cy="365125"/>
          </a:xfrm>
        </p:spPr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9</a:t>
            </a:fld>
            <a:endParaRPr lang="en-US" dirty="0"/>
          </a:p>
        </p:txBody>
      </p:sp>
      <p:sp>
        <p:nvSpPr>
          <p:cNvPr id="10" name="TextBox 20">
            <a:extLst>
              <a:ext uri="{FF2B5EF4-FFF2-40B4-BE49-F238E27FC236}">
                <a16:creationId xmlns:a16="http://schemas.microsoft.com/office/drawing/2014/main" id="{FFDD6C2A-0977-2730-E39E-8E44C2033B8E}"/>
              </a:ext>
            </a:extLst>
          </p:cNvPr>
          <p:cNvSpPr txBox="1"/>
          <p:nvPr/>
        </p:nvSpPr>
        <p:spPr bwMode="auto">
          <a:xfrm>
            <a:off x="8967080" y="1273622"/>
            <a:ext cx="46839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b="1" dirty="0">
                <a:solidFill>
                  <a:schemeClr val="bg1"/>
                </a:solidFill>
              </a:rPr>
              <a:t>b.188</a:t>
            </a:r>
          </a:p>
        </p:txBody>
      </p:sp>
      <p:sp>
        <p:nvSpPr>
          <p:cNvPr id="13" name="TextBox 21">
            <a:extLst>
              <a:ext uri="{FF2B5EF4-FFF2-40B4-BE49-F238E27FC236}">
                <a16:creationId xmlns:a16="http://schemas.microsoft.com/office/drawing/2014/main" id="{BAD0E221-4929-66DC-7A5E-7684E2A84844}"/>
              </a:ext>
            </a:extLst>
          </p:cNvPr>
          <p:cNvSpPr txBox="1"/>
          <p:nvPr/>
        </p:nvSpPr>
        <p:spPr bwMode="auto">
          <a:xfrm>
            <a:off x="9666508" y="1218087"/>
            <a:ext cx="40748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b="1" dirty="0">
                <a:solidFill>
                  <a:schemeClr val="bg1">
                    <a:lumMod val="50000"/>
                  </a:schemeClr>
                </a:solidFill>
              </a:rPr>
              <a:t>b.35</a:t>
            </a:r>
          </a:p>
        </p:txBody>
      </p:sp>
      <p:sp>
        <p:nvSpPr>
          <p:cNvPr id="14" name="TextBox 22">
            <a:extLst>
              <a:ext uri="{FF2B5EF4-FFF2-40B4-BE49-F238E27FC236}">
                <a16:creationId xmlns:a16="http://schemas.microsoft.com/office/drawing/2014/main" id="{5793D5DE-011A-D087-F055-2C48B99A67C0}"/>
              </a:ext>
            </a:extLst>
          </p:cNvPr>
          <p:cNvSpPr txBox="1"/>
          <p:nvPr/>
        </p:nvSpPr>
        <p:spPr bwMode="auto">
          <a:xfrm>
            <a:off x="10523107" y="1265892"/>
            <a:ext cx="46839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b="1" dirty="0">
                <a:solidFill>
                  <a:schemeClr val="bg1">
                    <a:lumMod val="50000"/>
                  </a:schemeClr>
                </a:solidFill>
              </a:rPr>
              <a:t>b.182</a:t>
            </a:r>
          </a:p>
        </p:txBody>
      </p:sp>
      <p:sp>
        <p:nvSpPr>
          <p:cNvPr id="15" name="TextBox 23">
            <a:extLst>
              <a:ext uri="{FF2B5EF4-FFF2-40B4-BE49-F238E27FC236}">
                <a16:creationId xmlns:a16="http://schemas.microsoft.com/office/drawing/2014/main" id="{A1A5B5D1-0220-2707-1EB4-48E37CBAB0D3}"/>
              </a:ext>
            </a:extLst>
          </p:cNvPr>
          <p:cNvSpPr txBox="1"/>
          <p:nvPr/>
        </p:nvSpPr>
        <p:spPr bwMode="auto">
          <a:xfrm>
            <a:off x="10829934" y="1124744"/>
            <a:ext cx="68961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b="1" dirty="0">
                <a:solidFill>
                  <a:schemeClr val="bg1">
                    <a:lumMod val="50000"/>
                  </a:schemeClr>
                </a:solidFill>
              </a:rPr>
              <a:t>b.110/192</a:t>
            </a:r>
          </a:p>
        </p:txBody>
      </p:sp>
      <p:sp>
        <p:nvSpPr>
          <p:cNvPr id="25" name="TextBox 11">
            <a:extLst>
              <a:ext uri="{FF2B5EF4-FFF2-40B4-BE49-F238E27FC236}">
                <a16:creationId xmlns:a16="http://schemas.microsoft.com/office/drawing/2014/main" id="{5F953617-BBA6-F525-DD99-2AC6D8213F56}"/>
              </a:ext>
            </a:extLst>
          </p:cNvPr>
          <p:cNvSpPr txBox="1"/>
          <p:nvPr/>
        </p:nvSpPr>
        <p:spPr bwMode="auto">
          <a:xfrm>
            <a:off x="8387594" y="1963382"/>
            <a:ext cx="915635" cy="230832"/>
          </a:xfrm>
          <a:prstGeom prst="rect">
            <a:avLst/>
          </a:prstGeom>
          <a:solidFill>
            <a:srgbClr val="FFFFFF">
              <a:alpha val="50196"/>
            </a:srgbClr>
          </a:solidFill>
        </p:spPr>
        <p:txBody>
          <a:bodyPr wrap="none" rtlCol="0">
            <a:spAutoFit/>
          </a:bodyPr>
          <a:lstStyle/>
          <a:p>
            <a:r>
              <a:rPr lang="en-GB" sz="900" dirty="0"/>
              <a:t>Direction b.182</a:t>
            </a:r>
          </a:p>
        </p:txBody>
      </p:sp>
      <p:sp>
        <p:nvSpPr>
          <p:cNvPr id="17" name="TextBox 11">
            <a:extLst>
              <a:ext uri="{FF2B5EF4-FFF2-40B4-BE49-F238E27FC236}">
                <a16:creationId xmlns:a16="http://schemas.microsoft.com/office/drawing/2014/main" id="{22A0807D-C572-4AF6-024F-749B8F260322}"/>
              </a:ext>
            </a:extLst>
          </p:cNvPr>
          <p:cNvSpPr txBox="1"/>
          <p:nvPr/>
        </p:nvSpPr>
        <p:spPr bwMode="auto">
          <a:xfrm>
            <a:off x="2141268" y="2060848"/>
            <a:ext cx="857927" cy="230832"/>
          </a:xfrm>
          <a:prstGeom prst="rect">
            <a:avLst/>
          </a:prstGeom>
          <a:solidFill>
            <a:srgbClr val="FFFFFF">
              <a:alpha val="50196"/>
            </a:srgbClr>
          </a:solidFill>
        </p:spPr>
        <p:txBody>
          <a:bodyPr wrap="none" rtlCol="0">
            <a:spAutoFit/>
          </a:bodyPr>
          <a:lstStyle/>
          <a:p>
            <a:r>
              <a:rPr lang="en-GB" sz="900" dirty="0"/>
              <a:t>Direction b.35</a:t>
            </a:r>
          </a:p>
        </p:txBody>
      </p:sp>
      <p:sp>
        <p:nvSpPr>
          <p:cNvPr id="19" name="Ellipse 18">
            <a:extLst>
              <a:ext uri="{FF2B5EF4-FFF2-40B4-BE49-F238E27FC236}">
                <a16:creationId xmlns:a16="http://schemas.microsoft.com/office/drawing/2014/main" id="{24FCB9DA-661B-E712-5BA6-21A1725542B0}"/>
              </a:ext>
            </a:extLst>
          </p:cNvPr>
          <p:cNvSpPr/>
          <p:nvPr/>
        </p:nvSpPr>
        <p:spPr>
          <a:xfrm>
            <a:off x="1861195" y="3098676"/>
            <a:ext cx="938728" cy="660648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8" name="Ellipse 17">
            <a:extLst>
              <a:ext uri="{FF2B5EF4-FFF2-40B4-BE49-F238E27FC236}">
                <a16:creationId xmlns:a16="http://schemas.microsoft.com/office/drawing/2014/main" id="{90AFC014-2347-7EF6-566D-F46855430AFD}"/>
              </a:ext>
            </a:extLst>
          </p:cNvPr>
          <p:cNvSpPr/>
          <p:nvPr/>
        </p:nvSpPr>
        <p:spPr>
          <a:xfrm>
            <a:off x="8578963" y="4003139"/>
            <a:ext cx="938728" cy="660648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74486775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Source Sans Pro"/>
        <a:ea typeface="Arial"/>
        <a:cs typeface="Arial"/>
      </a:majorFont>
      <a:minorFont>
        <a:latin typeface="Source Sans Pro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 bwMode="auto">
        <a:prstGeom prst="rect">
          <a:avLst/>
        </a:prstGeom>
        <a:noFill/>
      </a:spPr>
      <a:bodyPr/>
      <a:lstStyle/>
    </a:txDef>
  </a:objectDefaults>
  <a:extraClrSchemeLst/>
  <a:extLst>
    <a:ext uri="{05A4C25C-085E-4340-85A3-A5531E510DB2}">
      <thm15:themeFamily xmlns:thm15="http://schemas.microsoft.com/office/thememl/2012/main" name="Template-EN-2021-v2.potx" id="{1CBF1465-F199-9D43-BDF6-7AD5DD945757}" vid="{FCA3073A-8FE0-DB44-9C19-F0FA8F19FEF0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Template-EN-2021-v2</Template>
  <TotalTime>77843</TotalTime>
  <Words>1254</Words>
  <Application>Microsoft Office PowerPoint</Application>
  <DocSecurity>0</DocSecurity>
  <PresentationFormat>Grand écran</PresentationFormat>
  <Paragraphs>370</Paragraphs>
  <Slides>21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21</vt:i4>
      </vt:variant>
    </vt:vector>
  </HeadingPairs>
  <TitlesOfParts>
    <vt:vector size="25" baseType="lpstr">
      <vt:lpstr>Arial</vt:lpstr>
      <vt:lpstr>Calibri</vt:lpstr>
      <vt:lpstr>Source Sans Pro</vt:lpstr>
      <vt:lpstr>Office Theme</vt:lpstr>
      <vt:lpstr>Intégration Galerie 825</vt:lpstr>
      <vt:lpstr>Intégration Galerie 825</vt:lpstr>
      <vt:lpstr>Intégration Galerie 825</vt:lpstr>
      <vt:lpstr>Intégration Galerie 825</vt:lpstr>
      <vt:lpstr>Intégration Galerie 825</vt:lpstr>
      <vt:lpstr>Intégration Galerie 825</vt:lpstr>
      <vt:lpstr>Intégration Galerie 825</vt:lpstr>
      <vt:lpstr>Intégration Galerie 825</vt:lpstr>
      <vt:lpstr>Intégration Galerie 825</vt:lpstr>
      <vt:lpstr>Intégration Galerie 825</vt:lpstr>
      <vt:lpstr>Intégration Galerie 825</vt:lpstr>
      <vt:lpstr>Intégration Galerie 825</vt:lpstr>
      <vt:lpstr>Intégration Galerie 825</vt:lpstr>
      <vt:lpstr>Intégration Galerie 825</vt:lpstr>
      <vt:lpstr>Intégration Galerie 825</vt:lpstr>
      <vt:lpstr>Intégration Galerie 825</vt:lpstr>
      <vt:lpstr>Intégration Galerie 825</vt:lpstr>
      <vt:lpstr>Intégration Galerie 825</vt:lpstr>
      <vt:lpstr>Intégration Galerie 825</vt:lpstr>
      <vt:lpstr>Intégration Galerie 825</vt:lpstr>
      <vt:lpstr>Présentation PowerPoint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</dc:title>
  <dc:subject/>
  <dc:creator>Yvon Muttoni</dc:creator>
  <cp:keywords/>
  <dc:description/>
  <cp:lastModifiedBy>Jean-Baptiste Mayolini</cp:lastModifiedBy>
  <cp:revision>421</cp:revision>
  <dcterms:created xsi:type="dcterms:W3CDTF">2021-06-10T07:47:12Z</dcterms:created>
  <dcterms:modified xsi:type="dcterms:W3CDTF">2023-02-23T10:30:42Z</dcterms:modified>
  <cp:category/>
  <dc:identifier/>
  <cp:contentStatus/>
  <dc:language/>
  <cp:version/>
</cp:coreProperties>
</file>