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64" r:id="rId2"/>
    <p:sldId id="262" r:id="rId3"/>
    <p:sldId id="277" r:id="rId4"/>
    <p:sldId id="276" r:id="rId5"/>
    <p:sldId id="280" r:id="rId6"/>
    <p:sldId id="278" r:id="rId7"/>
    <p:sldId id="279" r:id="rId8"/>
    <p:sldId id="261" r:id="rId9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ga Maria Krautsztrung" initials="IMK" lastIdx="1" clrIdx="0">
    <p:extLst>
      <p:ext uri="{19B8F6BF-5375-455C-9EA6-DF929625EA0E}">
        <p15:presenceInfo xmlns:p15="http://schemas.microsoft.com/office/powerpoint/2012/main" userId="S::iga.maria.krautsztrung@cern.ch::1b034f4d-0d85-4102-aa54-05d92172d71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17" autoAdjust="0"/>
    <p:restoredTop sz="84449" autoAdjust="0"/>
  </p:normalViewPr>
  <p:slideViewPr>
    <p:cSldViewPr>
      <p:cViewPr varScale="1">
        <p:scale>
          <a:sx n="56" d="100"/>
          <a:sy n="56" d="100"/>
        </p:scale>
        <p:origin x="1184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A86E3-09BE-9B44-945E-0C19024254B9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791BDB-5D64-5B40-9EC3-22B391AE40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511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71422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8863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00846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Dates highlighted in yellow to be discussed, according to resources availability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8734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g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1EF410C-DCA2-47FF-85E0-A01F9DC4CC99}" type="datetime1">
              <a:rPr lang="en-US" smtClean="0"/>
              <a:t>2/22/2023</a:t>
            </a:fld>
            <a:endParaRPr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B4EB93E-83D1-4D2E-B62A-67B7CA62BB6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415" b="2415"/>
          <a:stretch/>
        </p:blipFill>
        <p:spPr bwMode="auto">
          <a:xfrm>
            <a:off x="9133369" y="234610"/>
            <a:ext cx="2805608" cy="10291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759619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C0D891D-DDC5-4619-96DB-8797A466C03C}" type="datetime1">
              <a:rPr lang="en-US" smtClean="0"/>
              <a:t>2/22/2023</a:t>
            </a:fld>
            <a:endParaRPr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</a:t>
            </a:r>
            <a:endParaRPr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C4E12CC-502A-4DE2-919E-597B511890A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415" b="2415"/>
          <a:stretch/>
        </p:blipFill>
        <p:spPr bwMode="auto">
          <a:xfrm>
            <a:off x="9133369" y="234610"/>
            <a:ext cx="2805608" cy="10291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E52ECE99-6BCA-41F6-B31C-D5A890B67460}" type="datetime1">
              <a:rPr lang="en-US" smtClean="0"/>
              <a:t>2/22/2023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37A3659-7F3E-4E09-86DB-CEB7300B7A8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415" b="2415"/>
          <a:stretch/>
        </p:blipFill>
        <p:spPr bwMode="auto">
          <a:xfrm>
            <a:off x="9133369" y="234610"/>
            <a:ext cx="2805608" cy="10291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6A2F8180-CC51-4348-91EA-6CAAB7E447DB}" type="datetime1">
              <a:rPr lang="en-US" smtClean="0"/>
              <a:t>2/22/2023</a:t>
            </a:fld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E2A365-2A01-4365-AEDA-09C4C5A7D79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415" b="2415"/>
          <a:stretch/>
        </p:blipFill>
        <p:spPr bwMode="auto">
          <a:xfrm>
            <a:off x="9133369" y="234610"/>
            <a:ext cx="2805608" cy="10291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2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2E776C2-8250-40F5-B999-D1A454776FFD}" type="datetime1">
              <a:rPr lang="en-US" smtClean="0"/>
              <a:t>2/22/2023</a:t>
            </a:fld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075613" y="396970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CEA9CC1-102B-4FFB-8948-6D72480C5A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415" b="2415"/>
          <a:stretch/>
        </p:blipFill>
        <p:spPr bwMode="auto">
          <a:xfrm>
            <a:off x="9133369" y="234610"/>
            <a:ext cx="2805608" cy="10291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D18B4D84-6570-42BD-884A-E9F386FE3B23}" type="datetime1">
              <a:rPr lang="en-US" smtClean="0"/>
              <a:t>2/22/2023</a:t>
            </a:fld>
            <a:endParaRPr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211216ED-DA42-4C42-B115-05A1C10F5835}" type="datetime1">
              <a:rPr lang="en-US" smtClean="0"/>
              <a:t>2/22/2023</a:t>
            </a:fld>
            <a:endParaRPr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</a:t>
            </a:r>
            <a:endParaRPr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5612" y="2732442"/>
            <a:ext cx="3960774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BBF8E293-76C7-47CB-A63F-545B32B4675D}" type="datetime1">
              <a:rPr lang="en-US" smtClean="0"/>
              <a:t>2/22/2023</a:t>
            </a:fld>
            <a:endParaRPr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</a:t>
            </a:r>
            <a:endParaRPr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28722" y="5078524"/>
            <a:ext cx="3963665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B7A1F299-E1B6-4A0A-9044-49107A363328}" type="datetime1">
              <a:rPr lang="en-US" smtClean="0"/>
              <a:t>2/22/2023</a:t>
            </a:fld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74C63D4D-921D-4072-937D-EC57EF78C3C4}" type="datetime1">
              <a:rPr lang="en-US" smtClean="0"/>
              <a:t>2/22/2023</a:t>
            </a:fld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F267ABA-0FC5-48EC-9D3B-DB73BB71D706}" type="datetime1">
              <a:rPr lang="en-US" smtClean="0"/>
              <a:t>2/22/2023</a:t>
            </a:fld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660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BB342F8-9615-4D9B-B3E2-5F383AEBA695}" type="datetime1">
              <a:rPr lang="en-US" smtClean="0"/>
              <a:t>2/22/2023</a:t>
            </a:fld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D0D6CAB-FE10-4407-992A-EBFE95191F17}" type="datetime1">
              <a:rPr lang="en-US" smtClean="0"/>
              <a:t>2/22/2023</a:t>
            </a:fld>
            <a:endParaRPr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</a:t>
            </a:r>
            <a:endParaRPr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B6BE010-554B-43BF-B4F2-D2C1B707192B}" type="datetime1">
              <a:rPr lang="en-US" smtClean="0"/>
              <a:t>2/22/2023</a:t>
            </a:fld>
            <a:endParaRPr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</a:t>
            </a:r>
            <a:endParaRPr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38E4005-B0DD-410C-A2E0-72B160E5D5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415" b="2415"/>
          <a:stretch/>
        </p:blipFill>
        <p:spPr bwMode="auto">
          <a:xfrm>
            <a:off x="9133369" y="234610"/>
            <a:ext cx="2805608" cy="10291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Whi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BA9E84-8482-BC45-8A3B-A21DEF1E2B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4750"/>
          <a:stretch/>
        </p:blipFill>
        <p:spPr>
          <a:xfrm>
            <a:off x="4336631" y="2742943"/>
            <a:ext cx="3518737" cy="13721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3BC63E-E32E-9349-9435-EEC2B70C12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2650"/>
          <a:stretch/>
        </p:blipFill>
        <p:spPr>
          <a:xfrm>
            <a:off x="4296000" y="2727000"/>
            <a:ext cx="3600000" cy="14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172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 dirty="0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B4895E-5AB9-4DE7-B124-F99F27DAF53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t="2415" b="2415"/>
          <a:stretch/>
        </p:blipFill>
        <p:spPr bwMode="auto">
          <a:xfrm>
            <a:off x="6672064" y="102842"/>
            <a:ext cx="2805608" cy="1029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191344" y="214492"/>
            <a:ext cx="811380" cy="80322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29C194-B1B7-F24A-BFCF-B3FC6C12A1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4099"/>
          <a:stretch/>
        </p:blipFill>
        <p:spPr>
          <a:xfrm>
            <a:off x="9840416" y="277745"/>
            <a:ext cx="1688400" cy="66613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F26E218-3441-43D4-808A-79DB23486701}" type="datetime1">
              <a:rPr lang="en-US" smtClean="0"/>
              <a:t>2/22/2023</a:t>
            </a:fld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2398735-8873-4C33-A7CE-63BB040CA30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415" b="2415"/>
          <a:stretch/>
        </p:blipFill>
        <p:spPr>
          <a:xfrm>
            <a:off x="9133369" y="234610"/>
            <a:ext cx="2805608" cy="10291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rgbClr val="002060"/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8B3CD1-3DB8-4E8D-80B6-0D630D8DE31B}" type="datetime1">
              <a:rPr lang="en-US" smtClean="0"/>
              <a:t>2/22/2023</a:t>
            </a:fld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A354E41-1402-4B29-ADE5-CAEAB2BEA88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415" b="2415"/>
          <a:stretch/>
        </p:blipFill>
        <p:spPr bwMode="auto">
          <a:xfrm>
            <a:off x="9133369" y="234610"/>
            <a:ext cx="2805608" cy="10291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62D9142-5607-43C4-8528-27E45BBA610C}" type="datetime1">
              <a:rPr lang="en-US" smtClean="0"/>
              <a:t>2/22/2023</a:t>
            </a:fld>
            <a:endParaRPr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</a:t>
            </a:r>
            <a:endParaRPr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CC39EC8-5EFB-495A-801D-E79BFC09FB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415" b="2415"/>
          <a:stretch/>
        </p:blipFill>
        <p:spPr bwMode="auto">
          <a:xfrm>
            <a:off x="9133369" y="234610"/>
            <a:ext cx="2805608" cy="10291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righ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CAEB873-A5BB-4D1C-BAD6-F426A3EE04E1}" type="datetime1">
              <a:rPr lang="en-US" smtClean="0"/>
              <a:t>2/22/2023</a:t>
            </a:fld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FEDF704-0137-47CB-8C0D-5ED080F6A1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415" b="2415"/>
          <a:stretch/>
        </p:blipFill>
        <p:spPr bwMode="auto">
          <a:xfrm>
            <a:off x="156692" y="188640"/>
            <a:ext cx="2805608" cy="10291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le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0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FD83D46-38AE-402C-B242-FEBB525D3AFE}" type="datetime1">
              <a:rPr lang="en-US" smtClean="0"/>
              <a:t>2/22/2023</a:t>
            </a:fld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D128A4F-C2AC-40C6-B1C2-DBAAD9D832F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415" b="2415"/>
          <a:stretch/>
        </p:blipFill>
        <p:spPr bwMode="auto">
          <a:xfrm>
            <a:off x="9133369" y="234610"/>
            <a:ext cx="2805608" cy="1029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307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 userDrawn="1"/>
        </p:nvSpPr>
        <p:spPr bwMode="auto">
          <a:xfrm>
            <a:off x="0" y="6237312"/>
            <a:ext cx="12193200" cy="620688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H" dirty="0">
              <a:solidFill>
                <a:srgbClr val="0033A0"/>
              </a:solidFill>
            </a:endParaRP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7511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fld id="{5A0DCDB4-6D14-44B4-8EE7-F08DB26BB2D0}" type="datetime1">
              <a:rPr lang="en-US" smtClean="0"/>
              <a:t>2/22/2023</a:t>
            </a:fld>
            <a:endParaRPr lang="de-CH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TG-CONS</a:t>
            </a:r>
            <a:endParaRPr dirty="0"/>
          </a:p>
        </p:txBody>
      </p:sp>
      <p:pic>
        <p:nvPicPr>
          <p:cNvPr id="22" name="Image 2" descr="logooutline.eps"/>
          <p:cNvPicPr/>
          <p:nvPr userDrawn="1"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426313" y="6350851"/>
            <a:ext cx="399415" cy="39560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412249-467A-DC4A-8F91-5FFDDE0864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9588"/>
          <a:stretch/>
        </p:blipFill>
        <p:spPr>
          <a:xfrm>
            <a:off x="10836932" y="6353623"/>
            <a:ext cx="928755" cy="396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2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70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1" r:id="rId24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None/>
        <a:defRPr sz="2100" b="1">
          <a:solidFill>
            <a:srgbClr val="002060"/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>
          <a:solidFill>
            <a:srgbClr val="002060"/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700">
          <a:solidFill>
            <a:srgbClr val="002060"/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6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3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9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1322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7DA2CA-FE05-4567-8548-AC39E00D34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Technical Galleries Consolidation Program</a:t>
            </a:r>
            <a:endParaRPr lang="en-GB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56CC8F1F-0FE6-4B6B-9468-83F4F6B199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1754" y="4137381"/>
            <a:ext cx="10008492" cy="803787"/>
          </a:xfrm>
        </p:spPr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lang="fr-CH" sz="3200" b="1" dirty="0">
                <a:solidFill>
                  <a:srgbClr val="FF6600"/>
                </a:solidFill>
                <a:latin typeface="Source Sans Pro"/>
                <a:cs typeface="Arial"/>
              </a:rPr>
              <a:t>P</a:t>
            </a:r>
            <a:r>
              <a:rPr lang="en-US" sz="3200" b="1" dirty="0" err="1">
                <a:solidFill>
                  <a:srgbClr val="FF6600"/>
                </a:solidFill>
                <a:latin typeface="Source Sans Pro"/>
                <a:cs typeface="Arial"/>
              </a:rPr>
              <a:t>riorities</a:t>
            </a:r>
            <a:r>
              <a:rPr lang="en-US" sz="3200" b="1" dirty="0">
                <a:solidFill>
                  <a:srgbClr val="FF6600"/>
                </a:solidFill>
                <a:latin typeface="Source Sans Pro"/>
                <a:cs typeface="Arial"/>
              </a:rPr>
              <a:t> in terms of integration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Source Sans Pro"/>
                <a:cs typeface="Arial"/>
              </a:rPr>
              <a:t>Integration meeting on February 23</a:t>
            </a:r>
            <a:r>
              <a:rPr kumimoji="0" lang="en-US" sz="2800" b="1" i="0" u="none" strike="noStrike" kern="0" cap="none" spc="0" normalizeH="0" baseline="3000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Source Sans Pro"/>
                <a:cs typeface="Arial"/>
              </a:rPr>
              <a:t>rd</a:t>
            </a: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Source Sans Pro"/>
                <a:cs typeface="Arial"/>
              </a:rPr>
              <a:t>, 2023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Source Sans Pro"/>
                <a:cs typeface="Arial"/>
              </a:rPr>
              <a:t>S. EVRARD</a:t>
            </a:r>
            <a:endParaRPr kumimoji="0" lang="en-GB" sz="2800" b="1" i="0" u="none" strike="noStrike" kern="0" cap="none" spc="0" normalizeH="0" baseline="0" noProof="0" dirty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22414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D0DC5B6-DBC5-4C3D-B708-2B1708C862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6912147" cy="1065742"/>
          </a:xfrm>
        </p:spPr>
        <p:txBody>
          <a:bodyPr anchor="t">
            <a:normAutofit/>
          </a:bodyPr>
          <a:lstStyle/>
          <a:p>
            <a:r>
              <a:rPr lang="fr-CH" dirty="0"/>
              <a:t>R</a:t>
            </a:r>
            <a:r>
              <a:rPr lang="en-US" dirty="0" err="1"/>
              <a:t>eminder</a:t>
            </a:r>
            <a:r>
              <a:rPr lang="en-US" dirty="0"/>
              <a:t> from September 2022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4202A0-02CE-4974-A398-73301C29A036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559496" y="6350851"/>
            <a:ext cx="86786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6F26E218-3441-43D4-808A-79DB23486701}" type="datetime1">
              <a:rPr lang="en-US" smtClean="0"/>
              <a:pPr>
                <a:spcAft>
                  <a:spcPts val="600"/>
                </a:spcAft>
                <a:defRPr/>
              </a:pPr>
              <a:t>2/22/2023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93AD98-79D5-4B3E-9CEC-D2AA02AA835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57023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TG-CONS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F39628-F473-441D-9495-D0F988DAF01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941851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3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1F06146-7C2B-E776-1048-B8B2B0573B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344" y="1052736"/>
            <a:ext cx="6096528" cy="342929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94ABE2C-C68C-EB7C-E690-B3B818D111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4189" y="2767384"/>
            <a:ext cx="6096528" cy="3429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90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D0DC5B6-DBC5-4C3D-B708-2B1708C862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6984155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Update of integration </a:t>
            </a:r>
            <a:r>
              <a:rPr lang="en-GB" dirty="0" err="1"/>
              <a:t>priorites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4202A0-02CE-4974-A398-73301C29A036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559496" y="6350851"/>
            <a:ext cx="86786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6F26E218-3441-43D4-808A-79DB23486701}" type="datetime1">
              <a:rPr lang="en-US" smtClean="0"/>
              <a:pPr>
                <a:spcAft>
                  <a:spcPts val="600"/>
                </a:spcAft>
                <a:defRPr/>
              </a:pPr>
              <a:t>2/22/2023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93AD98-79D5-4B3E-9CEC-D2AA02AA835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57023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TG-CONS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F39628-F473-441D-9495-D0F988DAF01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941851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4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D1FD0A3-C564-9573-2BC1-297CF3FE88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2451" y="1268760"/>
            <a:ext cx="7128173" cy="4608512"/>
          </a:xfrm>
        </p:spPr>
        <p:txBody>
          <a:bodyPr/>
          <a:lstStyle/>
          <a:p>
            <a:r>
              <a:rPr lang="fr-CH" dirty="0">
                <a:solidFill>
                  <a:srgbClr val="C00000"/>
                </a:solidFill>
              </a:rPr>
              <a:t>It </a:t>
            </a:r>
            <a:r>
              <a:rPr lang="fr-CH" dirty="0" err="1">
                <a:solidFill>
                  <a:srgbClr val="C00000"/>
                </a:solidFill>
              </a:rPr>
              <a:t>is</a:t>
            </a:r>
            <a:r>
              <a:rPr lang="fr-CH" dirty="0">
                <a:solidFill>
                  <a:srgbClr val="C00000"/>
                </a:solidFill>
              </a:rPr>
              <a:t> </a:t>
            </a:r>
            <a:r>
              <a:rPr lang="fr-CH" dirty="0" err="1">
                <a:solidFill>
                  <a:srgbClr val="C00000"/>
                </a:solidFill>
              </a:rPr>
              <a:t>now</a:t>
            </a:r>
            <a:r>
              <a:rPr lang="fr-CH" dirty="0">
                <a:solidFill>
                  <a:srgbClr val="C00000"/>
                </a:solidFill>
              </a:rPr>
              <a:t> time to </a:t>
            </a:r>
            <a:r>
              <a:rPr lang="fr-CH" dirty="0" err="1">
                <a:solidFill>
                  <a:srgbClr val="C00000"/>
                </a:solidFill>
              </a:rPr>
              <a:t>review</a:t>
            </a:r>
            <a:r>
              <a:rPr lang="fr-CH" dirty="0">
                <a:solidFill>
                  <a:srgbClr val="C00000"/>
                </a:solidFill>
              </a:rPr>
              <a:t> </a:t>
            </a:r>
            <a:r>
              <a:rPr lang="fr-CH" dirty="0" err="1">
                <a:solidFill>
                  <a:srgbClr val="C00000"/>
                </a:solidFill>
              </a:rPr>
              <a:t>our</a:t>
            </a:r>
            <a:r>
              <a:rPr lang="fr-CH" dirty="0">
                <a:solidFill>
                  <a:srgbClr val="C00000"/>
                </a:solidFill>
              </a:rPr>
              <a:t> </a:t>
            </a:r>
            <a:r>
              <a:rPr lang="fr-CH" dirty="0" err="1">
                <a:solidFill>
                  <a:srgbClr val="C00000"/>
                </a:solidFill>
              </a:rPr>
              <a:t>priorities</a:t>
            </a:r>
            <a:endParaRPr lang="fr-CH" dirty="0">
              <a:solidFill>
                <a:srgbClr val="C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Work </a:t>
            </a:r>
            <a:r>
              <a:rPr lang="fr-CH" dirty="0" err="1"/>
              <a:t>oriented</a:t>
            </a:r>
            <a:r>
              <a:rPr lang="fr-CH" dirty="0"/>
              <a:t> </a:t>
            </a:r>
            <a:r>
              <a:rPr lang="fr-CH" dirty="0" err="1"/>
              <a:t>decision-making</a:t>
            </a:r>
            <a:r>
              <a:rPr lang="fr-CH" dirty="0"/>
              <a:t> process and </a:t>
            </a:r>
            <a:r>
              <a:rPr lang="fr-CH" dirty="0" err="1"/>
              <a:t>definition</a:t>
            </a:r>
            <a:endParaRPr lang="fr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err="1"/>
              <a:t>Visibility</a:t>
            </a:r>
            <a:r>
              <a:rPr lang="fr-CH" dirty="0"/>
              <a:t> for the </a:t>
            </a:r>
            <a:r>
              <a:rPr lang="fr-CH" dirty="0" err="1"/>
              <a:t>whole</a:t>
            </a:r>
            <a:r>
              <a:rPr lang="fr-CH" dirty="0"/>
              <a:t> </a:t>
            </a:r>
            <a:r>
              <a:rPr lang="fr-CH" dirty="0" err="1"/>
              <a:t>year</a:t>
            </a:r>
            <a:r>
              <a:rPr lang="fr-CH" dirty="0"/>
              <a:t> 2023 for the design offices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In line </a:t>
            </a:r>
            <a:r>
              <a:rPr lang="fr-CH" dirty="0" err="1"/>
              <a:t>with</a:t>
            </a:r>
            <a:r>
              <a:rPr lang="fr-CH" dirty="0"/>
              <a:t> Project 2023 road </a:t>
            </a:r>
            <a:r>
              <a:rPr lang="fr-CH" dirty="0" err="1"/>
              <a:t>map</a:t>
            </a:r>
            <a:r>
              <a:rPr lang="fr-CH" dirty="0"/>
              <a:t> </a:t>
            </a:r>
            <a:r>
              <a:rPr lang="fr-CH" dirty="0" err="1"/>
              <a:t>presented</a:t>
            </a:r>
            <a:r>
              <a:rPr lang="fr-CH" dirty="0"/>
              <a:t> @ PT21</a:t>
            </a:r>
          </a:p>
          <a:p>
            <a:endParaRPr lang="fr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err="1"/>
              <a:t>Already</a:t>
            </a:r>
            <a:r>
              <a:rPr lang="fr-CH" dirty="0"/>
              <a:t> </a:t>
            </a:r>
            <a:r>
              <a:rPr lang="fr-CH" dirty="0" err="1"/>
              <a:t>presented</a:t>
            </a:r>
            <a:r>
              <a:rPr lang="fr-CH" dirty="0"/>
              <a:t> at Coordination meeting # 11 for info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err="1"/>
              <a:t>Today</a:t>
            </a:r>
            <a:r>
              <a:rPr lang="fr-CH" dirty="0"/>
              <a:t>, collection of feedbacks </a:t>
            </a:r>
            <a:r>
              <a:rPr lang="fr-CH" dirty="0" err="1"/>
              <a:t>from</a:t>
            </a:r>
            <a:r>
              <a:rPr lang="fr-CH" dirty="0"/>
              <a:t> the </a:t>
            </a:r>
            <a:r>
              <a:rPr lang="fr-CH" dirty="0" err="1"/>
              <a:t>various</a:t>
            </a:r>
            <a:r>
              <a:rPr lang="fr-CH" dirty="0"/>
              <a:t> design offices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dates mentioned are tentative proposals and not binding deadlines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Inputs </a:t>
            </a:r>
            <a:r>
              <a:rPr lang="fr-CH" dirty="0" err="1"/>
              <a:t>from</a:t>
            </a:r>
            <a:r>
              <a:rPr lang="fr-CH" dirty="0"/>
              <a:t> design offices and </a:t>
            </a:r>
            <a:r>
              <a:rPr lang="fr-CH" dirty="0" err="1"/>
              <a:t>integration</a:t>
            </a:r>
            <a:r>
              <a:rPr lang="fr-CH" dirty="0"/>
              <a:t> team are </a:t>
            </a:r>
            <a:r>
              <a:rPr lang="fr-CH" dirty="0" err="1"/>
              <a:t>necessary</a:t>
            </a:r>
            <a:r>
              <a:rPr lang="fr-CH" dirty="0"/>
              <a:t> to </a:t>
            </a:r>
            <a:r>
              <a:rPr lang="fr-CH" dirty="0" err="1"/>
              <a:t>confirm</a:t>
            </a:r>
            <a:r>
              <a:rPr lang="fr-CH" dirty="0"/>
              <a:t> /</a:t>
            </a:r>
            <a:r>
              <a:rPr lang="fr-CH" dirty="0" err="1"/>
              <a:t>modify</a:t>
            </a:r>
            <a:r>
              <a:rPr lang="fr-CH" dirty="0"/>
              <a:t> the </a:t>
            </a:r>
            <a:r>
              <a:rPr lang="fr-CH" dirty="0" err="1"/>
              <a:t>proposals</a:t>
            </a:r>
            <a:r>
              <a:rPr lang="fr-CH" dirty="0"/>
              <a:t> and </a:t>
            </a:r>
            <a:r>
              <a:rPr lang="fr-CH" dirty="0" err="1"/>
              <a:t>adapt</a:t>
            </a:r>
            <a:r>
              <a:rPr lang="fr-CH" dirty="0"/>
              <a:t> </a:t>
            </a:r>
            <a:r>
              <a:rPr lang="fr-CH" dirty="0" err="1"/>
              <a:t>resources</a:t>
            </a:r>
            <a:r>
              <a:rPr lang="fr-CH" dirty="0"/>
              <a:t> if </a:t>
            </a:r>
            <a:r>
              <a:rPr lang="fr-CH" dirty="0" err="1"/>
              <a:t>needed</a:t>
            </a:r>
            <a:r>
              <a:rPr lang="fr-CH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en-US" dirty="0"/>
          </a:p>
        </p:txBody>
      </p:sp>
      <p:pic>
        <p:nvPicPr>
          <p:cNvPr id="1026" name="Picture 2" descr="Résultat d’images pour Icône Calendar">
            <a:extLst>
              <a:ext uri="{FF2B5EF4-FFF2-40B4-BE49-F238E27FC236}">
                <a16:creationId xmlns:a16="http://schemas.microsoft.com/office/drawing/2014/main" id="{ED137D01-1D4F-F3B2-DE07-3184960277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8518" y="1772816"/>
            <a:ext cx="2381250" cy="277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29985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8A37617-C2B9-4950-EA87-CE93D6A80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Milestones proposal – chronological order</a:t>
            </a:r>
            <a:endParaRPr lang="en-GB" dirty="0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50B12D96-3766-CC85-AB1B-E5E2F86988E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07987" y="1484784"/>
          <a:ext cx="5688015" cy="45365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7603">
                  <a:extLst>
                    <a:ext uri="{9D8B030D-6E8A-4147-A177-3AD203B41FA5}">
                      <a16:colId xmlns:a16="http://schemas.microsoft.com/office/drawing/2014/main" val="3233335558"/>
                    </a:ext>
                  </a:extLst>
                </a:gridCol>
                <a:gridCol w="1137603">
                  <a:extLst>
                    <a:ext uri="{9D8B030D-6E8A-4147-A177-3AD203B41FA5}">
                      <a16:colId xmlns:a16="http://schemas.microsoft.com/office/drawing/2014/main" val="1479729151"/>
                    </a:ext>
                  </a:extLst>
                </a:gridCol>
                <a:gridCol w="1137603">
                  <a:extLst>
                    <a:ext uri="{9D8B030D-6E8A-4147-A177-3AD203B41FA5}">
                      <a16:colId xmlns:a16="http://schemas.microsoft.com/office/drawing/2014/main" val="401694537"/>
                    </a:ext>
                  </a:extLst>
                </a:gridCol>
                <a:gridCol w="1137603">
                  <a:extLst>
                    <a:ext uri="{9D8B030D-6E8A-4147-A177-3AD203B41FA5}">
                      <a16:colId xmlns:a16="http://schemas.microsoft.com/office/drawing/2014/main" val="2914992986"/>
                    </a:ext>
                  </a:extLst>
                </a:gridCol>
                <a:gridCol w="1137603">
                  <a:extLst>
                    <a:ext uri="{9D8B030D-6E8A-4147-A177-3AD203B41FA5}">
                      <a16:colId xmlns:a16="http://schemas.microsoft.com/office/drawing/2014/main" val="2157132732"/>
                    </a:ext>
                  </a:extLst>
                </a:gridCol>
              </a:tblGrid>
              <a:tr h="348962">
                <a:tc>
                  <a:txBody>
                    <a:bodyPr/>
                    <a:lstStyle/>
                    <a:p>
                      <a:r>
                        <a:rPr lang="en-US" sz="1600" dirty="0"/>
                        <a:t>Activity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Milestone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Date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Gallery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Location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7275615"/>
                  </a:ext>
                </a:extLst>
              </a:tr>
              <a:tr h="348962">
                <a:tc>
                  <a:txBody>
                    <a:bodyPr/>
                    <a:lstStyle/>
                    <a:p>
                      <a:r>
                        <a:rPr lang="en-US" sz="1600" dirty="0"/>
                        <a:t>RE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Delivery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22/2/23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836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Corner GT836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17559618"/>
                  </a:ext>
                </a:extLst>
              </a:tr>
              <a:tr h="348962">
                <a:tc>
                  <a:txBody>
                    <a:bodyPr/>
                    <a:lstStyle/>
                    <a:p>
                      <a:r>
                        <a:rPr lang="en-US" sz="1600" dirty="0"/>
                        <a:t>FC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Validation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23/2/23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825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b.188-b.35 (with branch)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77879299"/>
                  </a:ext>
                </a:extLst>
              </a:tr>
              <a:tr h="348962">
                <a:tc>
                  <a:txBody>
                    <a:bodyPr/>
                    <a:lstStyle/>
                    <a:p>
                      <a:r>
                        <a:rPr lang="en-US" sz="1600" dirty="0"/>
                        <a:t>RE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Validation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23/2/23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836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Corner GT836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40181566"/>
                  </a:ext>
                </a:extLst>
              </a:tr>
              <a:tr h="348962">
                <a:tc>
                  <a:txBody>
                    <a:bodyPr/>
                    <a:lstStyle/>
                    <a:p>
                      <a:r>
                        <a:rPr lang="en-US" sz="1600" dirty="0"/>
                        <a:t>FC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Delivery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2/3/23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836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Corner GT836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69879392"/>
                  </a:ext>
                </a:extLst>
              </a:tr>
              <a:tr h="348962">
                <a:tc>
                  <a:txBody>
                    <a:bodyPr/>
                    <a:lstStyle/>
                    <a:p>
                      <a:r>
                        <a:rPr lang="en-US" sz="1600" dirty="0"/>
                        <a:t>RE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Delivery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9/3/23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836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112/S-403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78838703"/>
                  </a:ext>
                </a:extLst>
              </a:tr>
              <a:tr h="348962">
                <a:tc>
                  <a:txBody>
                    <a:bodyPr/>
                    <a:lstStyle/>
                    <a:p>
                      <a:r>
                        <a:rPr lang="en-US" sz="1600" dirty="0"/>
                        <a:t>FC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Validation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9/3/23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836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Corner GT836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74286199"/>
                  </a:ext>
                </a:extLst>
              </a:tr>
              <a:tr h="348962">
                <a:tc>
                  <a:txBody>
                    <a:bodyPr/>
                    <a:lstStyle/>
                    <a:p>
                      <a:r>
                        <a:rPr lang="en-US" sz="1600" dirty="0"/>
                        <a:t>RE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Validation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23/3/23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836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112/S-403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74312666"/>
                  </a:ext>
                </a:extLst>
              </a:tr>
              <a:tr h="348962">
                <a:tc>
                  <a:txBody>
                    <a:bodyPr/>
                    <a:lstStyle/>
                    <a:p>
                      <a:r>
                        <a:rPr lang="en-US" sz="1600" dirty="0"/>
                        <a:t>FC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Delivery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23/3/23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836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112/S-403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63023273"/>
                  </a:ext>
                </a:extLst>
              </a:tr>
              <a:tr h="348962">
                <a:tc>
                  <a:txBody>
                    <a:bodyPr/>
                    <a:lstStyle/>
                    <a:p>
                      <a:r>
                        <a:rPr lang="en-US" sz="1600" dirty="0"/>
                        <a:t>FC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Validation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6/4/23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836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112/S-403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43695949"/>
                  </a:ext>
                </a:extLst>
              </a:tr>
              <a:tr h="348962">
                <a:tc>
                  <a:txBody>
                    <a:bodyPr/>
                    <a:lstStyle/>
                    <a:p>
                      <a:r>
                        <a:rPr lang="en-US" sz="1600" dirty="0"/>
                        <a:t>RE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Delivery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6/4/23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826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whole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87942131"/>
                  </a:ext>
                </a:extLst>
              </a:tr>
              <a:tr h="348962">
                <a:tc>
                  <a:txBody>
                    <a:bodyPr/>
                    <a:lstStyle/>
                    <a:p>
                      <a:r>
                        <a:rPr lang="en-US" sz="1600" dirty="0"/>
                        <a:t>RE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Validation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20/4/23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826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whole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87585077"/>
                  </a:ext>
                </a:extLst>
              </a:tr>
              <a:tr h="348962">
                <a:tc>
                  <a:txBody>
                    <a:bodyPr/>
                    <a:lstStyle/>
                    <a:p>
                      <a:r>
                        <a:rPr lang="en-US" sz="1600" dirty="0"/>
                        <a:t>FC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Delivery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20/4/23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826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whole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77686515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0C4F75A5-EB11-D8F2-CAC3-109B3A8BE1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8048" y="1484784"/>
            <a:ext cx="2592288" cy="18310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11AD15E-C77F-97DC-FB48-F82CE167F1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4713" y="3436223"/>
            <a:ext cx="4000882" cy="2487364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4B68C0C4-FC55-1B1C-EDCC-6192052B8CBD}"/>
              </a:ext>
            </a:extLst>
          </p:cNvPr>
          <p:cNvSpPr/>
          <p:nvPr/>
        </p:nvSpPr>
        <p:spPr>
          <a:xfrm>
            <a:off x="7464152" y="2060848"/>
            <a:ext cx="288032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EA09812-0806-0B6F-1614-6D0630A0C9F5}"/>
              </a:ext>
            </a:extLst>
          </p:cNvPr>
          <p:cNvSpPr/>
          <p:nvPr/>
        </p:nvSpPr>
        <p:spPr>
          <a:xfrm rot="1083167">
            <a:off x="7927211" y="4304330"/>
            <a:ext cx="486949" cy="75115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Graphic 9" descr="Arrow: Slight curve with solid fill">
            <a:extLst>
              <a:ext uri="{FF2B5EF4-FFF2-40B4-BE49-F238E27FC236}">
                <a16:creationId xmlns:a16="http://schemas.microsoft.com/office/drawing/2014/main" id="{58DEAE44-647C-7858-CE0A-F60122A123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23992" y="1832248"/>
            <a:ext cx="457200" cy="457200"/>
          </a:xfrm>
          <a:prstGeom prst="rect">
            <a:avLst/>
          </a:prstGeom>
        </p:spPr>
      </p:pic>
      <p:pic>
        <p:nvPicPr>
          <p:cNvPr id="11" name="Graphic 10" descr="Arrow: Slight curve with solid fill">
            <a:extLst>
              <a:ext uri="{FF2B5EF4-FFF2-40B4-BE49-F238E27FC236}">
                <a16:creationId xmlns:a16="http://schemas.microsoft.com/office/drawing/2014/main" id="{FE4B19D6-1EBE-94C1-8C4B-0F74C55997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23992" y="4602998"/>
            <a:ext cx="457200" cy="4572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819E340-D4E5-8674-9308-CAEEFB2B9A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64352" y="1484782"/>
            <a:ext cx="2628302" cy="1831061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07426336-6C68-B0F2-453F-DD4374EFC43E}"/>
              </a:ext>
            </a:extLst>
          </p:cNvPr>
          <p:cNvSpPr/>
          <p:nvPr/>
        </p:nvSpPr>
        <p:spPr>
          <a:xfrm rot="1134917">
            <a:off x="10199279" y="2095140"/>
            <a:ext cx="335348" cy="100226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02C2C3D-DA7A-0228-1E70-BDE479208EAB}"/>
              </a:ext>
            </a:extLst>
          </p:cNvPr>
          <p:cNvSpPr/>
          <p:nvPr/>
        </p:nvSpPr>
        <p:spPr>
          <a:xfrm rot="6236810">
            <a:off x="10294089" y="1481304"/>
            <a:ext cx="242475" cy="14083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E0428E4-AC73-93B3-6977-A6726A8A99C6}"/>
              </a:ext>
            </a:extLst>
          </p:cNvPr>
          <p:cNvSpPr txBox="1"/>
          <p:nvPr/>
        </p:nvSpPr>
        <p:spPr bwMode="auto">
          <a:xfrm>
            <a:off x="11127967" y="3321832"/>
            <a:ext cx="969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/>
              <a:t>826 whole</a:t>
            </a:r>
            <a:endParaRPr lang="en-GB" sz="12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C21DBF9-D444-1698-4021-5F92724AD82C}"/>
              </a:ext>
            </a:extLst>
          </p:cNvPr>
          <p:cNvSpPr txBox="1"/>
          <p:nvPr/>
        </p:nvSpPr>
        <p:spPr bwMode="auto">
          <a:xfrm>
            <a:off x="419799" y="1060457"/>
            <a:ext cx="7560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RE= Reverse Engineering, FC = Future Configuration, AB = As-Built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769BFC-7D6F-6296-94E3-6E7E7B83B046}"/>
              </a:ext>
            </a:extLst>
          </p:cNvPr>
          <p:cNvSpPr txBox="1"/>
          <p:nvPr/>
        </p:nvSpPr>
        <p:spPr bwMode="auto">
          <a:xfrm>
            <a:off x="6481191" y="5923587"/>
            <a:ext cx="5302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Courtesy</a:t>
            </a:r>
            <a:r>
              <a:rPr lang="fr-CH" dirty="0"/>
              <a:t>: </a:t>
            </a:r>
            <a:r>
              <a:rPr lang="sv-SE" dirty="0"/>
              <a:t>Iga Maria Krautsztrung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51306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8A37617-C2B9-4950-EA87-CE93D6A80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Milestones proposal – chronological order</a:t>
            </a:r>
            <a:endParaRPr lang="en-GB" dirty="0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50B12D96-3766-CC85-AB1B-E5E2F86988E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43683" y="1295103"/>
          <a:ext cx="5652320" cy="469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9789">
                  <a:extLst>
                    <a:ext uri="{9D8B030D-6E8A-4147-A177-3AD203B41FA5}">
                      <a16:colId xmlns:a16="http://schemas.microsoft.com/office/drawing/2014/main" val="3233335558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1479729151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401694537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914992986"/>
                    </a:ext>
                  </a:extLst>
                </a:gridCol>
                <a:gridCol w="1944219">
                  <a:extLst>
                    <a:ext uri="{9D8B030D-6E8A-4147-A177-3AD203B41FA5}">
                      <a16:colId xmlns:a16="http://schemas.microsoft.com/office/drawing/2014/main" val="2157132732"/>
                    </a:ext>
                  </a:extLst>
                </a:gridCol>
              </a:tblGrid>
              <a:tr h="329756">
                <a:tc>
                  <a:txBody>
                    <a:bodyPr/>
                    <a:lstStyle/>
                    <a:p>
                      <a:r>
                        <a:rPr lang="en-US" sz="1600" dirty="0"/>
                        <a:t>Activity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Milestone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Date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Gallery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Location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7275615"/>
                  </a:ext>
                </a:extLst>
              </a:tr>
              <a:tr h="329756">
                <a:tc>
                  <a:txBody>
                    <a:bodyPr/>
                    <a:lstStyle/>
                    <a:p>
                      <a:r>
                        <a:rPr lang="en-US" sz="1600" dirty="0"/>
                        <a:t>FC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Validation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4/5/23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826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whole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68903805"/>
                  </a:ext>
                </a:extLst>
              </a:tr>
              <a:tr h="329756">
                <a:tc>
                  <a:txBody>
                    <a:bodyPr/>
                    <a:lstStyle/>
                    <a:p>
                      <a:r>
                        <a:rPr lang="en-US" sz="1600" dirty="0"/>
                        <a:t>RE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Delivery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4/5/23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830*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Cross GT830-GHW100 &amp; Cross GHW11 and corridor GHW11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17559618"/>
                  </a:ext>
                </a:extLst>
              </a:tr>
              <a:tr h="329756">
                <a:tc>
                  <a:txBody>
                    <a:bodyPr/>
                    <a:lstStyle/>
                    <a:p>
                      <a:r>
                        <a:rPr lang="en-US" sz="1600" dirty="0"/>
                        <a:t>RE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Validation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18/5/23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830*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Cross GT830-GHW100 &amp; Cross GHW11 and corridor GHW11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40181566"/>
                  </a:ext>
                </a:extLst>
              </a:tr>
              <a:tr h="329756">
                <a:tc>
                  <a:txBody>
                    <a:bodyPr/>
                    <a:lstStyle/>
                    <a:p>
                      <a:r>
                        <a:rPr lang="en-US" sz="1600" dirty="0"/>
                        <a:t>FC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Delivery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18/5/23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830*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Cross GT830-GHW100 &amp; Cross GHW11 and corridor GHW11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69879392"/>
                  </a:ext>
                </a:extLst>
              </a:tr>
              <a:tr h="329756">
                <a:tc>
                  <a:txBody>
                    <a:bodyPr/>
                    <a:lstStyle/>
                    <a:p>
                      <a:r>
                        <a:rPr lang="en-US" sz="1600" dirty="0"/>
                        <a:t>RE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Delivery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1/6/23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830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Cross GHW100 up to GT825 (b.274)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78838703"/>
                  </a:ext>
                </a:extLst>
              </a:tr>
              <a:tr h="329756">
                <a:tc>
                  <a:txBody>
                    <a:bodyPr/>
                    <a:lstStyle/>
                    <a:p>
                      <a:r>
                        <a:rPr lang="en-US" sz="1600" dirty="0"/>
                        <a:t>FC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Validation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1/6/23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830*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Cross GT830-GHW100 &amp; Cross GHW11 and corridor GHW11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74286199"/>
                  </a:ext>
                </a:extLst>
              </a:tr>
              <a:tr h="329756">
                <a:tc>
                  <a:txBody>
                    <a:bodyPr/>
                    <a:lstStyle/>
                    <a:p>
                      <a:r>
                        <a:rPr lang="en-US" sz="1600" dirty="0"/>
                        <a:t>RE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Validation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15/6/23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830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Cross GHW100 up to GT825 (b.274)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74312666"/>
                  </a:ext>
                </a:extLst>
              </a:tr>
              <a:tr h="329756">
                <a:tc>
                  <a:txBody>
                    <a:bodyPr/>
                    <a:lstStyle/>
                    <a:p>
                      <a:r>
                        <a:rPr lang="en-US" sz="1600" dirty="0"/>
                        <a:t>FC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Delivery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15/6/23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830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Cross GHW100 up to GT825 (b.274)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63023273"/>
                  </a:ext>
                </a:extLst>
              </a:tr>
              <a:tr h="329756">
                <a:tc>
                  <a:txBody>
                    <a:bodyPr/>
                    <a:lstStyle/>
                    <a:p>
                      <a:r>
                        <a:rPr lang="en-US" sz="1600" dirty="0"/>
                        <a:t>RE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Delivery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29/6/23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830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Under b.183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43695949"/>
                  </a:ext>
                </a:extLst>
              </a:tr>
              <a:tr h="329756">
                <a:tc>
                  <a:txBody>
                    <a:bodyPr/>
                    <a:lstStyle/>
                    <a:p>
                      <a:r>
                        <a:rPr lang="en-US" sz="1600" dirty="0"/>
                        <a:t>FC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Validation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29/6/23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830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Cross GHW100 up to GT825 (b.274)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87942131"/>
                  </a:ext>
                </a:extLst>
              </a:tr>
              <a:tr h="329756">
                <a:tc>
                  <a:txBody>
                    <a:bodyPr/>
                    <a:lstStyle/>
                    <a:p>
                      <a:r>
                        <a:rPr lang="en-US" sz="1600" dirty="0"/>
                        <a:t>RE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Validation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13/7/23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830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Under b.183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87585077"/>
                  </a:ext>
                </a:extLst>
              </a:tr>
              <a:tr h="329756">
                <a:tc>
                  <a:txBody>
                    <a:bodyPr/>
                    <a:lstStyle/>
                    <a:p>
                      <a:r>
                        <a:rPr lang="en-US" sz="1600" dirty="0"/>
                        <a:t>FC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Delivery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13/7/23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830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Under b.183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77686515"/>
                  </a:ext>
                </a:extLst>
              </a:tr>
              <a:tr h="329756">
                <a:tc>
                  <a:txBody>
                    <a:bodyPr/>
                    <a:lstStyle/>
                    <a:p>
                      <a:r>
                        <a:rPr lang="en-US" sz="1600" dirty="0"/>
                        <a:t>FC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Validation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27/7/23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830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Under b.183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22973834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1A10841F-E1FD-260A-414E-7170821DFF3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3043"/>
          <a:stretch/>
        </p:blipFill>
        <p:spPr>
          <a:xfrm>
            <a:off x="6240016" y="4004131"/>
            <a:ext cx="2880320" cy="1984892"/>
          </a:xfrm>
          <a:prstGeom prst="rect">
            <a:avLst/>
          </a:prstGeom>
        </p:spPr>
      </p:pic>
      <p:pic>
        <p:nvPicPr>
          <p:cNvPr id="5" name="Graphic 4" descr="Arrow: Slight curve with solid fill">
            <a:extLst>
              <a:ext uri="{FF2B5EF4-FFF2-40B4-BE49-F238E27FC236}">
                <a16:creationId xmlns:a16="http://schemas.microsoft.com/office/drawing/2014/main" id="{B68FA717-D465-89ED-8954-7D3E07D624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973963" y="4247431"/>
            <a:ext cx="457200" cy="457200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2F92055C-166A-3208-90A9-7C4D2C881E81}"/>
              </a:ext>
            </a:extLst>
          </p:cNvPr>
          <p:cNvSpPr/>
          <p:nvPr/>
        </p:nvSpPr>
        <p:spPr>
          <a:xfrm rot="1083167">
            <a:off x="7355944" y="4192310"/>
            <a:ext cx="1684707" cy="132007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A275DCA-59A3-804D-15CF-71B91EF733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02563" y="1295103"/>
            <a:ext cx="3251959" cy="188480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D76A3BA-1756-A7C6-7FB7-292C78D5C7C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717"/>
          <a:stretch/>
        </p:blipFill>
        <p:spPr>
          <a:xfrm>
            <a:off x="9561082" y="1295103"/>
            <a:ext cx="2179691" cy="1878308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FF9D012F-C9B3-2DB3-3D2F-33FABC16AB8F}"/>
              </a:ext>
            </a:extLst>
          </p:cNvPr>
          <p:cNvSpPr/>
          <p:nvPr/>
        </p:nvSpPr>
        <p:spPr>
          <a:xfrm rot="6367251">
            <a:off x="9251328" y="1900995"/>
            <a:ext cx="1684707" cy="49006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8D4260B-D60E-C48C-4FC6-2606977C8B36}"/>
              </a:ext>
            </a:extLst>
          </p:cNvPr>
          <p:cNvSpPr/>
          <p:nvPr/>
        </p:nvSpPr>
        <p:spPr>
          <a:xfrm rot="1083167">
            <a:off x="7533913" y="2381156"/>
            <a:ext cx="525947" cy="53595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Graphic 13" descr="Arrow: Slight curve with solid fill">
            <a:extLst>
              <a:ext uri="{FF2B5EF4-FFF2-40B4-BE49-F238E27FC236}">
                <a16:creationId xmlns:a16="http://schemas.microsoft.com/office/drawing/2014/main" id="{61266ED1-2D74-1E63-12B0-AB95E88EB2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958636" y="1917427"/>
            <a:ext cx="457200" cy="4572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53A9C08-CE1C-33EE-5D37-1E416977A60B}"/>
              </a:ext>
            </a:extLst>
          </p:cNvPr>
          <p:cNvSpPr txBox="1"/>
          <p:nvPr/>
        </p:nvSpPr>
        <p:spPr bwMode="auto">
          <a:xfrm>
            <a:off x="9454522" y="3138942"/>
            <a:ext cx="24728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Cross GHW11 and corridor GHW11</a:t>
            </a:r>
            <a:endParaRPr lang="en-GB" sz="120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DC25A50-B51E-B046-ADCE-4B1BA7B17F1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47423" y="3887391"/>
            <a:ext cx="2339906" cy="2101632"/>
          </a:xfrm>
          <a:prstGeom prst="rect">
            <a:avLst/>
          </a:prstGeom>
        </p:spPr>
      </p:pic>
      <p:sp>
        <p:nvSpPr>
          <p:cNvPr id="20" name="Oval 19">
            <a:extLst>
              <a:ext uri="{FF2B5EF4-FFF2-40B4-BE49-F238E27FC236}">
                <a16:creationId xmlns:a16="http://schemas.microsoft.com/office/drawing/2014/main" id="{79A5C2F6-F3A2-53CD-2FCE-CADA103BD107}"/>
              </a:ext>
            </a:extLst>
          </p:cNvPr>
          <p:cNvSpPr/>
          <p:nvPr/>
        </p:nvSpPr>
        <p:spPr>
          <a:xfrm rot="6194070">
            <a:off x="9786996" y="4738389"/>
            <a:ext cx="1860760" cy="3996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B62E723-A1F5-1F52-3DC9-955ED9788BC8}"/>
              </a:ext>
            </a:extLst>
          </p:cNvPr>
          <p:cNvSpPr txBox="1"/>
          <p:nvPr/>
        </p:nvSpPr>
        <p:spPr bwMode="auto">
          <a:xfrm>
            <a:off x="9454521" y="3610392"/>
            <a:ext cx="24728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b"/>
            <a:r>
              <a:rPr lang="en-GB" sz="12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Cross GHW100 up to GT825 (b.274)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E04727F-B53D-3EE6-18FC-1B38C15F6DBE}"/>
              </a:ext>
            </a:extLst>
          </p:cNvPr>
          <p:cNvSpPr/>
          <p:nvPr/>
        </p:nvSpPr>
        <p:spPr>
          <a:xfrm rot="1083167">
            <a:off x="9693584" y="2462015"/>
            <a:ext cx="458498" cy="43201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1136596-1050-7FD5-D69E-723F93E7AD79}"/>
              </a:ext>
            </a:extLst>
          </p:cNvPr>
          <p:cNvSpPr txBox="1"/>
          <p:nvPr/>
        </p:nvSpPr>
        <p:spPr bwMode="auto">
          <a:xfrm>
            <a:off x="407988" y="5960313"/>
            <a:ext cx="96484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33A0"/>
                </a:solidFill>
              </a:rPr>
              <a:t>* Not gallery 830 but to be done chronologically together with gallery 830 (for the moment included in 830 tab in Detailed Schedule</a:t>
            </a:r>
            <a:endParaRPr lang="en-GB" sz="1200" dirty="0">
              <a:solidFill>
                <a:srgbClr val="0033A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CBE469-8235-50CA-C7C2-2894B5BBE9EA}"/>
              </a:ext>
            </a:extLst>
          </p:cNvPr>
          <p:cNvSpPr txBox="1"/>
          <p:nvPr/>
        </p:nvSpPr>
        <p:spPr bwMode="auto">
          <a:xfrm>
            <a:off x="407987" y="925771"/>
            <a:ext cx="7560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RE= Reverse Engineering, FC = Future Configuration, AB = As-Built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1963D2A-98C3-1E05-0234-B86CDC1F41BA}"/>
              </a:ext>
            </a:extLst>
          </p:cNvPr>
          <p:cNvSpPr txBox="1"/>
          <p:nvPr/>
        </p:nvSpPr>
        <p:spPr bwMode="auto">
          <a:xfrm>
            <a:off x="8904313" y="5929991"/>
            <a:ext cx="3384376" cy="371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Courtesy</a:t>
            </a:r>
            <a:r>
              <a:rPr lang="fr-CH" dirty="0"/>
              <a:t>: </a:t>
            </a:r>
            <a:r>
              <a:rPr lang="sv-SE" dirty="0"/>
              <a:t>Iga Maria Krautsztrung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5801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8A37617-C2B9-4950-EA87-CE93D6A80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Milestones proposal – chronological order</a:t>
            </a:r>
            <a:endParaRPr lang="en-GB" dirty="0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50B12D96-3766-CC85-AB1B-E5E2F86988E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43683" y="1556792"/>
          <a:ext cx="6372400" cy="43967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9789">
                  <a:extLst>
                    <a:ext uri="{9D8B030D-6E8A-4147-A177-3AD203B41FA5}">
                      <a16:colId xmlns:a16="http://schemas.microsoft.com/office/drawing/2014/main" val="3233335558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1479729151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401694537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914992986"/>
                    </a:ext>
                  </a:extLst>
                </a:gridCol>
                <a:gridCol w="2592291">
                  <a:extLst>
                    <a:ext uri="{9D8B030D-6E8A-4147-A177-3AD203B41FA5}">
                      <a16:colId xmlns:a16="http://schemas.microsoft.com/office/drawing/2014/main" val="2157132732"/>
                    </a:ext>
                  </a:extLst>
                </a:gridCol>
              </a:tblGrid>
              <a:tr h="329756">
                <a:tc>
                  <a:txBody>
                    <a:bodyPr/>
                    <a:lstStyle/>
                    <a:p>
                      <a:r>
                        <a:rPr lang="en-US" sz="1600" dirty="0"/>
                        <a:t>Activity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Milestone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Date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Gallery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Location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7275615"/>
                  </a:ext>
                </a:extLst>
              </a:tr>
              <a:tr h="329756">
                <a:tc>
                  <a:txBody>
                    <a:bodyPr/>
                    <a:lstStyle/>
                    <a:p>
                      <a:r>
                        <a:rPr lang="en-US" sz="1600" dirty="0"/>
                        <a:t>RE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Delivery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27/7/23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825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b.35-b.110 (with cross next to b.110 and branch)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68903805"/>
                  </a:ext>
                </a:extLst>
              </a:tr>
              <a:tr h="329756">
                <a:tc>
                  <a:txBody>
                    <a:bodyPr/>
                    <a:lstStyle/>
                    <a:p>
                      <a:r>
                        <a:rPr lang="en-US" sz="1600" dirty="0"/>
                        <a:t>RE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Validation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10/8/23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825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b.35-b.110 (with cross next to b.110 and branch)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17559618"/>
                  </a:ext>
                </a:extLst>
              </a:tr>
              <a:tr h="329756">
                <a:tc>
                  <a:txBody>
                    <a:bodyPr/>
                    <a:lstStyle/>
                    <a:p>
                      <a:r>
                        <a:rPr lang="en-US" sz="1600" dirty="0"/>
                        <a:t>FC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Delivery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10/8/23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825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b.35-b.110 (with cross next to b.110 and branch)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69879392"/>
                  </a:ext>
                </a:extLst>
              </a:tr>
              <a:tr h="329756">
                <a:tc>
                  <a:txBody>
                    <a:bodyPr/>
                    <a:lstStyle/>
                    <a:p>
                      <a:r>
                        <a:rPr lang="en-US" sz="1600" dirty="0"/>
                        <a:t>RE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Delivery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24/8/23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825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b110-GT835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78838703"/>
                  </a:ext>
                </a:extLst>
              </a:tr>
              <a:tr h="329756">
                <a:tc>
                  <a:txBody>
                    <a:bodyPr/>
                    <a:lstStyle/>
                    <a:p>
                      <a:r>
                        <a:rPr lang="en-US" sz="1600" dirty="0"/>
                        <a:t>FC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Validation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24/8/23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825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b.35-b.110 (with cross next to b.110 and branch)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74286199"/>
                  </a:ext>
                </a:extLst>
              </a:tr>
              <a:tr h="329756">
                <a:tc>
                  <a:txBody>
                    <a:bodyPr/>
                    <a:lstStyle/>
                    <a:p>
                      <a:r>
                        <a:rPr lang="en-US" sz="1600" dirty="0"/>
                        <a:t>RE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Validation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7/9/23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825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b110-GT835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74312666"/>
                  </a:ext>
                </a:extLst>
              </a:tr>
              <a:tr h="329756">
                <a:tc>
                  <a:txBody>
                    <a:bodyPr/>
                    <a:lstStyle/>
                    <a:p>
                      <a:r>
                        <a:rPr lang="en-US" sz="1600" dirty="0"/>
                        <a:t>FC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Delivery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7/9/23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825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b110-GT835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63023273"/>
                  </a:ext>
                </a:extLst>
              </a:tr>
              <a:tr h="329756">
                <a:tc>
                  <a:txBody>
                    <a:bodyPr/>
                    <a:lstStyle/>
                    <a:p>
                      <a:r>
                        <a:rPr lang="en-US" sz="1600" dirty="0"/>
                        <a:t>RE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Delivery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21/9/23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825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b110-GT835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43695949"/>
                  </a:ext>
                </a:extLst>
              </a:tr>
              <a:tr h="329756">
                <a:tc>
                  <a:txBody>
                    <a:bodyPr/>
                    <a:lstStyle/>
                    <a:p>
                      <a:r>
                        <a:rPr lang="en-US" sz="1600" dirty="0"/>
                        <a:t>AB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Delivery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21/9/23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827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whole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87942131"/>
                  </a:ext>
                </a:extLst>
              </a:tr>
              <a:tr h="329756">
                <a:tc>
                  <a:txBody>
                    <a:bodyPr/>
                    <a:lstStyle/>
                    <a:p>
                      <a:r>
                        <a:rPr lang="en-US" sz="1600" dirty="0"/>
                        <a:t>AB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Validation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5/10/23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827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whole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87585077"/>
                  </a:ext>
                </a:extLst>
              </a:tr>
              <a:tr h="329756">
                <a:tc>
                  <a:txBody>
                    <a:bodyPr/>
                    <a:lstStyle/>
                    <a:p>
                      <a:r>
                        <a:rPr lang="en-US" sz="1600" dirty="0"/>
                        <a:t>AB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Delivery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highlight>
                            <a:srgbClr val="FFFF00"/>
                          </a:highlight>
                        </a:rPr>
                        <a:t>?</a:t>
                      </a:r>
                      <a:endParaRPr lang="en-GB" sz="1600" dirty="0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830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GT 836 - b.180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77686515"/>
                  </a:ext>
                </a:extLst>
              </a:tr>
              <a:tr h="329756">
                <a:tc>
                  <a:txBody>
                    <a:bodyPr/>
                    <a:lstStyle/>
                    <a:p>
                      <a:r>
                        <a:rPr lang="en-US" sz="1600" dirty="0"/>
                        <a:t>AB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Validation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highlight>
                            <a:srgbClr val="FFFF00"/>
                          </a:highlight>
                        </a:rPr>
                        <a:t>?</a:t>
                      </a:r>
                      <a:endParaRPr lang="en-GB" sz="1600" dirty="0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830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GT 836 - b.180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22973834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32E41EC4-8917-4F21-844D-4A9CD26F3E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2104" y="4215016"/>
            <a:ext cx="2295674" cy="1738516"/>
          </a:xfrm>
          <a:prstGeom prst="rect">
            <a:avLst/>
          </a:prstGeom>
        </p:spPr>
      </p:pic>
      <p:pic>
        <p:nvPicPr>
          <p:cNvPr id="5" name="Graphic 4" descr="Arrow: Slight curve with solid fill">
            <a:extLst>
              <a:ext uri="{FF2B5EF4-FFF2-40B4-BE49-F238E27FC236}">
                <a16:creationId xmlns:a16="http://schemas.microsoft.com/office/drawing/2014/main" id="{ED516DEC-533F-AF10-90BF-26F1AC5F4B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661473" y="5277074"/>
            <a:ext cx="457200" cy="457200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69658FC1-0EDF-DD20-FBB7-B90447EE8CAA}"/>
              </a:ext>
            </a:extLst>
          </p:cNvPr>
          <p:cNvSpPr/>
          <p:nvPr/>
        </p:nvSpPr>
        <p:spPr>
          <a:xfrm rot="6229401">
            <a:off x="7399215" y="5096625"/>
            <a:ext cx="898173" cy="17132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791994B-C434-54C8-F1F9-4024862A48B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4254" b="13877"/>
          <a:stretch/>
        </p:blipFill>
        <p:spPr>
          <a:xfrm>
            <a:off x="7032104" y="2809680"/>
            <a:ext cx="3471491" cy="1335417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C459B0D4-AC75-63E7-C0B4-032D696FA8F6}"/>
              </a:ext>
            </a:extLst>
          </p:cNvPr>
          <p:cNvSpPr/>
          <p:nvPr/>
        </p:nvSpPr>
        <p:spPr>
          <a:xfrm rot="12103597">
            <a:off x="7627466" y="3226581"/>
            <a:ext cx="2567288" cy="2778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Graphic 9" descr="Arrow: Slight curve with solid fill">
            <a:extLst>
              <a:ext uri="{FF2B5EF4-FFF2-40B4-BE49-F238E27FC236}">
                <a16:creationId xmlns:a16="http://schemas.microsoft.com/office/drawing/2014/main" id="{AEA1D41F-D3C3-8A41-4E2A-C9ADDC2871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661473" y="3568926"/>
            <a:ext cx="457200" cy="457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89337DD-0A08-3874-641E-9E56D4DA083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8517" b="7128"/>
          <a:stretch/>
        </p:blipFill>
        <p:spPr>
          <a:xfrm>
            <a:off x="7032104" y="1511534"/>
            <a:ext cx="2715988" cy="1228227"/>
          </a:xfrm>
          <a:prstGeom prst="rect">
            <a:avLst/>
          </a:prstGeom>
        </p:spPr>
      </p:pic>
      <p:pic>
        <p:nvPicPr>
          <p:cNvPr id="14" name="Graphic 13" descr="Arrow: Slight curve with solid fill">
            <a:extLst>
              <a:ext uri="{FF2B5EF4-FFF2-40B4-BE49-F238E27FC236}">
                <a16:creationId xmlns:a16="http://schemas.microsoft.com/office/drawing/2014/main" id="{AC33FE58-1390-0916-5C6B-E9F65919EF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657346" y="1877059"/>
            <a:ext cx="457200" cy="457200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13D5C968-CA5A-90CF-A878-CA1BC0FF00D6}"/>
              </a:ext>
            </a:extLst>
          </p:cNvPr>
          <p:cNvSpPr/>
          <p:nvPr/>
        </p:nvSpPr>
        <p:spPr>
          <a:xfrm rot="6558774">
            <a:off x="8632230" y="2127806"/>
            <a:ext cx="898173" cy="21309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A5B8293-B191-39D1-4EFA-B5EC553731B9}"/>
              </a:ext>
            </a:extLst>
          </p:cNvPr>
          <p:cNvSpPr/>
          <p:nvPr/>
        </p:nvSpPr>
        <p:spPr>
          <a:xfrm rot="11338069">
            <a:off x="7731500" y="1694299"/>
            <a:ext cx="1612554" cy="2778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98CA145-E18C-B9BA-5A84-5D995FD63D3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558383" y="4215015"/>
            <a:ext cx="2598593" cy="173851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3647DED-EE52-7740-A11E-1792E4BAD1F3}"/>
              </a:ext>
            </a:extLst>
          </p:cNvPr>
          <p:cNvSpPr txBox="1"/>
          <p:nvPr/>
        </p:nvSpPr>
        <p:spPr bwMode="auto">
          <a:xfrm>
            <a:off x="10992544" y="5927263"/>
            <a:ext cx="12650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b"/>
            <a:r>
              <a:rPr lang="pl-PL" sz="12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827 whole</a:t>
            </a:r>
            <a:endParaRPr lang="en-GB" sz="1200" b="0" i="0" u="none" strike="noStrike" dirty="0"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6E483E2-7008-E1C3-E79E-AC485E7A8D12}"/>
              </a:ext>
            </a:extLst>
          </p:cNvPr>
          <p:cNvSpPr/>
          <p:nvPr/>
        </p:nvSpPr>
        <p:spPr>
          <a:xfrm rot="6486472">
            <a:off x="9605288" y="4912770"/>
            <a:ext cx="1499294" cy="24588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3DC3814-0ABC-2F58-8E9B-FFED61FE0F8D}"/>
              </a:ext>
            </a:extLst>
          </p:cNvPr>
          <p:cNvSpPr/>
          <p:nvPr/>
        </p:nvSpPr>
        <p:spPr>
          <a:xfrm rot="11725701">
            <a:off x="10427029" y="4345725"/>
            <a:ext cx="903201" cy="2778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C9909E7D-0FD3-BA9F-8B6B-5E75E903017D}"/>
              </a:ext>
            </a:extLst>
          </p:cNvPr>
          <p:cNvSpPr/>
          <p:nvPr/>
        </p:nvSpPr>
        <p:spPr>
          <a:xfrm rot="9858733">
            <a:off x="10188267" y="5278655"/>
            <a:ext cx="947990" cy="37673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358802-9666-C2F4-9F67-8DCEE741BD28}"/>
              </a:ext>
            </a:extLst>
          </p:cNvPr>
          <p:cNvSpPr txBox="1"/>
          <p:nvPr/>
        </p:nvSpPr>
        <p:spPr bwMode="auto">
          <a:xfrm>
            <a:off x="419799" y="1060457"/>
            <a:ext cx="7560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RE= Reverse Engineering, FC = Future Configuration, AB = As-Built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667F86-03C4-EC05-08D8-69C8D856C264}"/>
              </a:ext>
            </a:extLst>
          </p:cNvPr>
          <p:cNvSpPr txBox="1"/>
          <p:nvPr/>
        </p:nvSpPr>
        <p:spPr bwMode="auto">
          <a:xfrm>
            <a:off x="6481191" y="5923587"/>
            <a:ext cx="5302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Courtesy</a:t>
            </a:r>
            <a:r>
              <a:rPr lang="fr-CH" dirty="0"/>
              <a:t>: </a:t>
            </a:r>
            <a:r>
              <a:rPr lang="sv-SE" dirty="0"/>
              <a:t>Iga Maria Krautsztrung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9988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37257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Template-EN-2021.potx" id="{91A14555-AF20-6343-8329-6DC3D7DA1D5C}" vid="{F909359F-EE90-374D-ACA9-3C97E495BAA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28950</TotalTime>
  <Words>617</Words>
  <Application>Microsoft Office PowerPoint</Application>
  <DocSecurity>0</DocSecurity>
  <PresentationFormat>Widescreen</PresentationFormat>
  <Paragraphs>244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Source Sans Pro</vt:lpstr>
      <vt:lpstr>Office Theme</vt:lpstr>
      <vt:lpstr>PowerPoint Presentation</vt:lpstr>
      <vt:lpstr>Technical Galleries Consolidation Program</vt:lpstr>
      <vt:lpstr>Reminder from September 2022</vt:lpstr>
      <vt:lpstr>Update of integration priorites</vt:lpstr>
      <vt:lpstr>Milestones proposal – chronological order</vt:lpstr>
      <vt:lpstr>Milestones proposal – chronological order</vt:lpstr>
      <vt:lpstr>Milestones proposal – chronological order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Sebastien Evrard</dc:creator>
  <cp:keywords/>
  <dc:description/>
  <cp:lastModifiedBy>Sebastien Evrard</cp:lastModifiedBy>
  <cp:revision>127</cp:revision>
  <dcterms:created xsi:type="dcterms:W3CDTF">2021-03-09T08:58:05Z</dcterms:created>
  <dcterms:modified xsi:type="dcterms:W3CDTF">2023-02-22T16:28:34Z</dcterms:modified>
  <cp:category/>
  <dc:identifier/>
  <cp:contentStatus/>
  <dc:language/>
  <cp:version/>
</cp:coreProperties>
</file>