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89" r:id="rId3"/>
    <p:sldId id="290" r:id="rId4"/>
    <p:sldId id="291" r:id="rId5"/>
    <p:sldId id="292" r:id="rId6"/>
    <p:sldId id="28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15"/>
    <p:restoredTop sz="94686"/>
  </p:normalViewPr>
  <p:slideViewPr>
    <p:cSldViewPr snapToGrid="0" snapToObjects="1">
      <p:cViewPr>
        <p:scale>
          <a:sx n="112" d="100"/>
          <a:sy n="112" d="100"/>
        </p:scale>
        <p:origin x="664" y="6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9 March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itlab.cern.ch/tbass/xtrack-exciter-demo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4778478"/>
            <a:ext cx="11376025" cy="803787"/>
          </a:xfrm>
        </p:spPr>
        <p:txBody>
          <a:bodyPr/>
          <a:lstStyle/>
          <a:p>
            <a:r>
              <a:rPr lang="en-US" dirty="0"/>
              <a:t>Transverse Excitation in Xsuite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Thomas Bass</a:t>
            </a:r>
          </a:p>
          <a:p>
            <a:pPr algn="l"/>
            <a:r>
              <a:rPr lang="en-US" sz="1800" dirty="0"/>
              <a:t>14 March 2023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159352-EFCD-7985-F06F-9B92C3BC63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Simulating RFKO Slow Extraction requires a transverse exciter element to provide the emittance blow-up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These exciters require a signal frequency different to the revolution frequency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can be challenging in MAD-X using standard elements, as you are often limited by the turn frequency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870ACA2-148E-ED8D-3E4A-8A022EA22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RFKO Slow Extraction Simulations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F3909-2418-C4F0-1D78-915C19FE9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pPr/>
              <a:t>14 March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E1812-0407-56DC-5764-5CEAF9927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Transverse Excitation in Xsuite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0D0B9-E53A-6785-ADBE-C609CF28E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Left-up Arrow 6">
            <a:extLst>
              <a:ext uri="{FF2B5EF4-FFF2-40B4-BE49-F238E27FC236}">
                <a16:creationId xmlns:a16="http://schemas.microsoft.com/office/drawing/2014/main" id="{974C5A7E-D444-9009-EA7D-43565FE67330}"/>
              </a:ext>
            </a:extLst>
          </p:cNvPr>
          <p:cNvSpPr/>
          <p:nvPr/>
        </p:nvSpPr>
        <p:spPr>
          <a:xfrm rot="5400000">
            <a:off x="3112860" y="1339511"/>
            <a:ext cx="2292802" cy="7429727"/>
          </a:xfrm>
          <a:prstGeom prst="leftUpArrow">
            <a:avLst>
              <a:gd name="adj1" fmla="val 4400"/>
              <a:gd name="adj2" fmla="val 7233"/>
              <a:gd name="adj3" fmla="val 10787"/>
            </a:avLst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Parallelogram 7">
            <a:extLst>
              <a:ext uri="{FF2B5EF4-FFF2-40B4-BE49-F238E27FC236}">
                <a16:creationId xmlns:a16="http://schemas.microsoft.com/office/drawing/2014/main" id="{85B3BDEE-EA73-79DF-17CB-32530DD703B4}"/>
              </a:ext>
            </a:extLst>
          </p:cNvPr>
          <p:cNvSpPr/>
          <p:nvPr/>
        </p:nvSpPr>
        <p:spPr>
          <a:xfrm rot="20222047">
            <a:off x="713086" y="5207955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Parallelogram 8">
            <a:extLst>
              <a:ext uri="{FF2B5EF4-FFF2-40B4-BE49-F238E27FC236}">
                <a16:creationId xmlns:a16="http://schemas.microsoft.com/office/drawing/2014/main" id="{123D3055-2920-C9B1-71E6-6DD306FAF89C}"/>
              </a:ext>
            </a:extLst>
          </p:cNvPr>
          <p:cNvSpPr/>
          <p:nvPr/>
        </p:nvSpPr>
        <p:spPr>
          <a:xfrm rot="20222047">
            <a:off x="2323129" y="5207956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06E88A13-8DE3-AFCC-B801-0078B3744840}"/>
              </a:ext>
            </a:extLst>
          </p:cNvPr>
          <p:cNvSpPr/>
          <p:nvPr/>
        </p:nvSpPr>
        <p:spPr>
          <a:xfrm rot="20222047">
            <a:off x="3933173" y="5207956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1ACC9660-E970-2AFC-969E-EE734DF3D8F6}"/>
              </a:ext>
            </a:extLst>
          </p:cNvPr>
          <p:cNvSpPr/>
          <p:nvPr/>
        </p:nvSpPr>
        <p:spPr>
          <a:xfrm rot="20222047">
            <a:off x="5543215" y="5207955"/>
            <a:ext cx="1192659" cy="62022"/>
          </a:xfrm>
          <a:prstGeom prst="parallelogram">
            <a:avLst>
              <a:gd name="adj" fmla="val 4221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96A0983-D876-D3E4-89AB-C74DEA41878E}"/>
              </a:ext>
            </a:extLst>
          </p:cNvPr>
          <p:cNvCxnSpPr>
            <a:cxnSpLocks/>
          </p:cNvCxnSpPr>
          <p:nvPr/>
        </p:nvCxnSpPr>
        <p:spPr>
          <a:xfrm>
            <a:off x="748252" y="5209231"/>
            <a:ext cx="6291283" cy="0"/>
          </a:xfrm>
          <a:prstGeom prst="line">
            <a:avLst/>
          </a:prstGeom>
          <a:ln w="1905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ED5D7EA-5C53-F545-3298-455DBCA3E2A2}"/>
              </a:ext>
            </a:extLst>
          </p:cNvPr>
          <p:cNvSpPr txBox="1"/>
          <p:nvPr/>
        </p:nvSpPr>
        <p:spPr>
          <a:xfrm>
            <a:off x="138280" y="4966163"/>
            <a:ext cx="52734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Q=1/3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C2D5E2F-1A2D-C044-C8F0-15136B0B94ED}"/>
              </a:ext>
            </a:extLst>
          </p:cNvPr>
          <p:cNvCxnSpPr/>
          <p:nvPr/>
        </p:nvCxnSpPr>
        <p:spPr>
          <a:xfrm>
            <a:off x="748252" y="4905935"/>
            <a:ext cx="1122327" cy="0"/>
          </a:xfrm>
          <a:prstGeom prst="straightConnector1">
            <a:avLst/>
          </a:prstGeom>
          <a:ln w="3810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62EFE1E-7EF8-90A6-2B3F-0DA44DCCBA91}"/>
              </a:ext>
            </a:extLst>
          </p:cNvPr>
          <p:cNvSpPr txBox="1"/>
          <p:nvPr/>
        </p:nvSpPr>
        <p:spPr>
          <a:xfrm>
            <a:off x="822551" y="4658452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3"/>
                </a:solidFill>
              </a:rPr>
              <a:t>256 turns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DF18F4-710D-EB0E-9A87-2AE50F715A8A}"/>
              </a:ext>
            </a:extLst>
          </p:cNvPr>
          <p:cNvCxnSpPr>
            <a:cxnSpLocks/>
          </p:cNvCxnSpPr>
          <p:nvPr/>
        </p:nvCxnSpPr>
        <p:spPr>
          <a:xfrm>
            <a:off x="748250" y="4561889"/>
            <a:ext cx="1610045" cy="0"/>
          </a:xfrm>
          <a:prstGeom prst="straightConnector1">
            <a:avLst/>
          </a:prstGeom>
          <a:ln w="3810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FFD0B7C-A423-CC41-2A27-ABCB3C670ECD}"/>
              </a:ext>
            </a:extLst>
          </p:cNvPr>
          <p:cNvSpPr txBox="1"/>
          <p:nvPr/>
        </p:nvSpPr>
        <p:spPr>
          <a:xfrm>
            <a:off x="1066408" y="4305059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2"/>
                </a:solidFill>
              </a:rPr>
              <a:t>1ms interval</a:t>
            </a:r>
          </a:p>
        </p:txBody>
      </p: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8CD62A0C-4995-8270-F296-24A7FEE6863F}"/>
              </a:ext>
            </a:extLst>
          </p:cNvPr>
          <p:cNvSpPr/>
          <p:nvPr/>
        </p:nvSpPr>
        <p:spPr>
          <a:xfrm rot="20712679">
            <a:off x="8333703" y="4902816"/>
            <a:ext cx="3167620" cy="86149"/>
          </a:xfrm>
          <a:prstGeom prst="parallelogram">
            <a:avLst>
              <a:gd name="adj" fmla="val 4221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0F503FC-9648-B2AC-4A1D-FC1BE6CAD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1404"/>
          <a:stretch/>
        </p:blipFill>
        <p:spPr>
          <a:xfrm>
            <a:off x="8336971" y="4391753"/>
            <a:ext cx="3020407" cy="1435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EE3CC7-D373-F79D-0190-67F05CB20D04}"/>
              </a:ext>
            </a:extLst>
          </p:cNvPr>
          <p:cNvSpPr txBox="1"/>
          <p:nvPr/>
        </p:nvSpPr>
        <p:spPr>
          <a:xfrm rot="16200000">
            <a:off x="-10671" y="5416612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frequency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3678DAE-329B-51C3-76CB-A5FA2D8D9072}"/>
              </a:ext>
            </a:extLst>
          </p:cNvPr>
          <p:cNvSpPr txBox="1"/>
          <p:nvPr/>
        </p:nvSpPr>
        <p:spPr>
          <a:xfrm>
            <a:off x="822550" y="6074929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time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42E84AA-8248-C86B-F38F-0C7FD6F3D44B}"/>
              </a:ext>
            </a:extLst>
          </p:cNvPr>
          <p:cNvCxnSpPr/>
          <p:nvPr/>
        </p:nvCxnSpPr>
        <p:spPr>
          <a:xfrm>
            <a:off x="751060" y="4248279"/>
            <a:ext cx="6398865" cy="0"/>
          </a:xfrm>
          <a:prstGeom prst="straightConnector1">
            <a:avLst/>
          </a:prstGeom>
          <a:ln w="41275" cmpd="sng">
            <a:solidFill>
              <a:schemeClr val="accent5"/>
            </a:solidFill>
            <a:prstDash val="dash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33ABA37-9FE4-95F2-9D8B-ACF0421C7B56}"/>
              </a:ext>
            </a:extLst>
          </p:cNvPr>
          <p:cNvSpPr txBox="1"/>
          <p:nvPr/>
        </p:nvSpPr>
        <p:spPr>
          <a:xfrm>
            <a:off x="3082878" y="4000029"/>
            <a:ext cx="182666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>
                <a:solidFill>
                  <a:schemeClr val="accent5"/>
                </a:solidFill>
              </a:rPr>
              <a:t>500 measurements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EA90E36-0666-18F1-2342-BD78F89EE5D2}"/>
              </a:ext>
            </a:extLst>
          </p:cNvPr>
          <p:cNvSpPr txBox="1"/>
          <p:nvPr/>
        </p:nvSpPr>
        <p:spPr>
          <a:xfrm>
            <a:off x="8418478" y="6074929"/>
            <a:ext cx="97372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tx2"/>
                </a:solidFill>
              </a:rPr>
              <a:t>time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75F9DC9-8579-B302-8B2F-1C1D0208F5A0}"/>
              </a:ext>
            </a:extLst>
          </p:cNvPr>
          <p:cNvSpPr txBox="1"/>
          <p:nvPr/>
        </p:nvSpPr>
        <p:spPr>
          <a:xfrm rot="16200000">
            <a:off x="7248880" y="5004184"/>
            <a:ext cx="179286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>
                <a:solidFill>
                  <a:schemeClr val="accent2"/>
                </a:solidFill>
              </a:rPr>
              <a:t>frequency</a:t>
            </a:r>
            <a:r>
              <a:rPr lang="en-GB" sz="1400" dirty="0">
                <a:solidFill>
                  <a:schemeClr val="tx2"/>
                </a:solidFill>
              </a:rPr>
              <a:t>/amplitude</a:t>
            </a:r>
          </a:p>
        </p:txBody>
      </p:sp>
    </p:spTree>
    <p:extLst>
      <p:ext uri="{BB962C8B-B14F-4D97-AF65-F5344CB8AC3E}">
        <p14:creationId xmlns:p14="http://schemas.microsoft.com/office/powerpoint/2010/main" val="841380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61FE528-68AB-71D3-8B30-CFB2845A93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673451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Developed by Philipp </a:t>
            </a:r>
            <a:r>
              <a:rPr lang="en-GB" dirty="0" err="1"/>
              <a:t>Niedermayer</a:t>
            </a:r>
            <a:r>
              <a:rPr lang="en-GB" dirty="0"/>
              <a:t> (GSI), </a:t>
            </a:r>
            <a:r>
              <a:rPr lang="en-GB" u="sng" dirty="0" err="1"/>
              <a:t>github.com</a:t>
            </a:r>
            <a:r>
              <a:rPr lang="en-GB" u="sng" dirty="0"/>
              <a:t>/Xsuite/</a:t>
            </a:r>
            <a:r>
              <a:rPr lang="en-GB" u="sng" dirty="0" err="1"/>
              <a:t>Xtrack</a:t>
            </a:r>
            <a:r>
              <a:rPr lang="en-GB" u="sng" dirty="0"/>
              <a:t>/pull/279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Provides a transverse exciter as a time-dependent thin multipole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Allows for an arbitrary sample frequency and thus frequency spectrum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13DB2A0-F2B2-81E3-B300-F998AE771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Exciter element in </a:t>
            </a:r>
            <a:r>
              <a:rPr lang="en-GB" dirty="0" err="1"/>
              <a:t>Xtrack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117636-F42D-1447-0E78-2C77759CF0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pPr/>
              <a:t>14 March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4C23DD-6ABA-ACA4-5734-9C65AF48BE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Transverse Excitation in Xsuite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B49072-4DA3-D83D-7C3C-864EEE740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3367D7E-48B5-B85F-7781-0FD987B0EF97}"/>
              </a:ext>
            </a:extLst>
          </p:cNvPr>
          <p:cNvSpPr txBox="1"/>
          <p:nvPr/>
        </p:nvSpPr>
        <p:spPr>
          <a:xfrm>
            <a:off x="749868" y="3429000"/>
            <a:ext cx="7690983" cy="2062103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exciter = xt.Exciter(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_context = </a:t>
            </a:r>
            <a:r>
              <a:rPr lang="en-GB" sz="1600" dirty="0">
                <a:solidFill>
                  <a:srgbClr val="00B0F0"/>
                </a:solidFill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ctx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		   #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CPU or GPU context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samples = </a:t>
            </a:r>
            <a:r>
              <a:rPr lang="en-GB" sz="1600" dirty="0">
                <a:solidFill>
                  <a:srgbClr val="00B0F0"/>
                </a:solidFill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exciter_signal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	  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# Array of values for signal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sampling = </a:t>
            </a:r>
            <a:r>
              <a:rPr lang="en-GB" sz="1600" dirty="0">
                <a:solidFill>
                  <a:srgbClr val="00B0F0"/>
                </a:solidFill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exciter_sampling_freq,</a:t>
            </a:r>
            <a:r>
              <a:rPr lang="en-GB" sz="1600" dirty="0">
                <a:solidFill>
                  <a:srgbClr val="00B0F0"/>
                </a:solidFill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#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Sample frequency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frev = </a:t>
            </a:r>
            <a:r>
              <a:rPr lang="en-GB" sz="1600" dirty="0">
                <a:solidFill>
                  <a:srgbClr val="00B0F0"/>
                </a:solidFill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frev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			   #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Particle revolution frequency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start_turn = 0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,		   #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Which turn to start excitation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 knl = [</a:t>
            </a:r>
            <a:r>
              <a:rPr lang="en-GB" sz="1600" dirty="0">
                <a:solidFill>
                  <a:srgbClr val="00B0F0"/>
                </a:solidFill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knl1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]			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   # </a:t>
            </a:r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Integrated multipole strength</a:t>
            </a:r>
          </a:p>
          <a:p>
            <a:r>
              <a:rPr lang="en-GB" sz="1600" dirty="0">
                <a:latin typeface="Ubuntu Mono derivative Powerlin" panose="020B0509030602030204" pitchFamily="49" charset="0"/>
                <a:ea typeface="Menlo" panose="020B0609030804020204" pitchFamily="49" charset="0"/>
                <a:cs typeface="Menlo" panose="020B0609030804020204" pitchFamily="49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145436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DFEF51-FAEA-0281-12D4-65C4F6F0CC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07990" y="1455783"/>
                <a:ext cx="4893060" cy="4744991"/>
              </a:xfrm>
            </p:spPr>
            <p:txBody>
              <a:bodyPr/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Example notebook provided with very basic RFKO setup using Exciter element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PS lattice loaded near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𝟔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acc>
                      <m:accPr>
                        <m:chr m:val="̇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e>
                    </m:acc>
                  </m:oMath>
                </a14:m>
                <a:r>
                  <a:rPr lang="en-GB" dirty="0"/>
                  <a:t> resonance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Exciter and monitor elements created and inserted</a:t>
                </a:r>
              </a:p>
              <a:p>
                <a:pPr marL="666900" lvl="1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256 turns per chirp, 1ms chirp spacing, chirp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/>
                  <a:t> to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GB" dirty="0"/>
                  <a:t> Hz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dirty="0"/>
                  <a:t>Phase-space animation plotted with extracted particles at (arbitrary) septa location</a:t>
                </a:r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4DFEF51-FAEA-0281-12D4-65C4F6F0CC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07990" y="1455783"/>
                <a:ext cx="4893060" cy="4744991"/>
              </a:xfrm>
              <a:blipFill>
                <a:blip r:embed="rId2"/>
                <a:stretch>
                  <a:fillRect l="-3109" t="-2133" r="-31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D989922-E0EA-503C-A3EA-8105226F4B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926614"/>
          </a:xfrm>
        </p:spPr>
        <p:txBody>
          <a:bodyPr/>
          <a:lstStyle/>
          <a:p>
            <a:r>
              <a:rPr lang="en-GB" dirty="0"/>
              <a:t>Demonstration of Signal Generation</a:t>
            </a:r>
            <a:br>
              <a:rPr lang="en-GB" dirty="0"/>
            </a:br>
            <a:r>
              <a:rPr lang="en-GB" sz="1800" dirty="0" err="1">
                <a:latin typeface="Ubuntu Mono derivative Powerlin" panose="020B0509030602030204" pitchFamily="49" charset="0"/>
                <a:hlinkClick r:id="rId3"/>
              </a:rPr>
              <a:t>gitlab.cern.ch</a:t>
            </a:r>
            <a:r>
              <a:rPr lang="en-GB" sz="1800" dirty="0">
                <a:latin typeface="Ubuntu Mono derivative Powerlin" panose="020B0509030602030204" pitchFamily="49" charset="0"/>
                <a:hlinkClick r:id="rId3"/>
              </a:rPr>
              <a:t>/</a:t>
            </a:r>
            <a:r>
              <a:rPr lang="en-GB" sz="1800" dirty="0" err="1">
                <a:latin typeface="Ubuntu Mono derivative Powerlin" panose="020B0509030602030204" pitchFamily="49" charset="0"/>
                <a:hlinkClick r:id="rId3"/>
              </a:rPr>
              <a:t>tbass</a:t>
            </a:r>
            <a:r>
              <a:rPr lang="en-GB" sz="1800" dirty="0">
                <a:latin typeface="Ubuntu Mono derivative Powerlin" panose="020B0509030602030204" pitchFamily="49" charset="0"/>
                <a:hlinkClick r:id="rId3"/>
              </a:rPr>
              <a:t>/</a:t>
            </a:r>
            <a:r>
              <a:rPr lang="en-GB" sz="1800" dirty="0" err="1">
                <a:latin typeface="Ubuntu Mono derivative Powerlin" panose="020B0509030602030204" pitchFamily="49" charset="0"/>
                <a:hlinkClick r:id="rId3"/>
              </a:rPr>
              <a:t>xtrack</a:t>
            </a:r>
            <a:r>
              <a:rPr lang="en-GB" sz="1800" dirty="0">
                <a:latin typeface="Ubuntu Mono derivative Powerlin" panose="020B0509030602030204" pitchFamily="49" charset="0"/>
                <a:hlinkClick r:id="rId3"/>
              </a:rPr>
              <a:t>-exciter-demo</a:t>
            </a:r>
            <a:br>
              <a:rPr lang="en-GB" sz="1800" dirty="0">
                <a:latin typeface="Ubuntu Mono derivative Powerlin" panose="020B0509030602030204" pitchFamily="49" charset="0"/>
              </a:rPr>
            </a:br>
            <a:endParaRPr lang="en-GB" sz="1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225599-F34F-D053-82EA-AD396A623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pPr/>
              <a:t>14 March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9B0C80-93CA-567C-C1D6-3B1CF7408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Transverse Excitation in Xsuite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F06657-4D04-D3EF-5B81-C75FBC781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CE6876D-A8A5-CBBE-1BC4-49774FFAF3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87297" y="906463"/>
            <a:ext cx="5296713" cy="5296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736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B47079-E78A-BD66-5A5C-F7C69A4CE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981352" cy="4608512"/>
          </a:xfrm>
        </p:spPr>
        <p:txBody>
          <a:bodyPr/>
          <a:lstStyle/>
          <a:p>
            <a:r>
              <a:rPr lang="en-GB" dirty="0"/>
              <a:t>Particle distribution matching for RFKO slow extraction</a:t>
            </a:r>
          </a:p>
          <a:p>
            <a:pPr lvl="1"/>
            <a:r>
              <a:rPr lang="en-GB" dirty="0"/>
              <a:t>RFKO requires tune to be parked close to 1/3</a:t>
            </a:r>
            <a:r>
              <a:rPr lang="en-GB" baseline="30000" dirty="0"/>
              <a:t>rd</a:t>
            </a:r>
            <a:r>
              <a:rPr lang="en-GB" dirty="0"/>
              <a:t> integer resonance</a:t>
            </a:r>
          </a:p>
          <a:p>
            <a:pPr lvl="1"/>
            <a:r>
              <a:rPr lang="en-GB" dirty="0"/>
              <a:t>This makes creating matched particle distributions challenging</a:t>
            </a:r>
          </a:p>
          <a:p>
            <a:pPr lvl="1"/>
            <a:r>
              <a:rPr lang="en-GB" dirty="0"/>
              <a:t>Overcome by creating distributions from simulations starting far from resonance</a:t>
            </a:r>
          </a:p>
          <a:p>
            <a:r>
              <a:rPr lang="en-GB" dirty="0"/>
              <a:t>Build accurate simulations of </a:t>
            </a:r>
            <a:r>
              <a:rPr lang="en-GB" dirty="0" err="1"/>
              <a:t>Qmeter</a:t>
            </a:r>
            <a:r>
              <a:rPr lang="en-GB" dirty="0"/>
              <a:t> RFKO in the PS</a:t>
            </a:r>
          </a:p>
          <a:p>
            <a:pPr lvl="1"/>
            <a:r>
              <a:rPr lang="en-GB" dirty="0"/>
              <a:t>Measurements taken last year on the PS with ion run using </a:t>
            </a:r>
            <a:r>
              <a:rPr lang="en-GB" dirty="0" err="1"/>
              <a:t>Qmeter</a:t>
            </a:r>
            <a:r>
              <a:rPr lang="en-GB" dirty="0"/>
              <a:t>/BBQ to drive RFKO</a:t>
            </a:r>
          </a:p>
          <a:p>
            <a:pPr lvl="1"/>
            <a:r>
              <a:rPr lang="en-GB" dirty="0"/>
              <a:t>Plan to accurately simulate these measurement to compare results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A76F6A-3F95-216E-5677-578589E7CC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0BF541-307C-EFBA-B0B2-8B1919A6A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14 March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724601-AB9E-E2FC-7CB6-715C32880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Transverse Excitation in Xsuite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68F92E-C89D-FE90-D38A-7FE70C1B5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FFB940-EA97-87E3-6471-237C67FDE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341" y="1929933"/>
            <a:ext cx="4687990" cy="299813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70D7D1B-8D04-E174-2CD6-BF05C9772F15}"/>
              </a:ext>
            </a:extLst>
          </p:cNvPr>
          <p:cNvSpPr txBox="1"/>
          <p:nvPr/>
        </p:nvSpPr>
        <p:spPr>
          <a:xfrm>
            <a:off x="8025651" y="4928066"/>
            <a:ext cx="3415779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400" dirty="0"/>
              <a:t>Experimental results taken last year with Pb54 on PS</a:t>
            </a:r>
          </a:p>
        </p:txBody>
      </p:sp>
    </p:spTree>
    <p:extLst>
      <p:ext uri="{BB962C8B-B14F-4D97-AF65-F5344CB8AC3E}">
        <p14:creationId xmlns:p14="http://schemas.microsoft.com/office/powerpoint/2010/main" val="5768931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7521</TotalTime>
  <Words>380</Words>
  <Application>Microsoft Macintosh PowerPoint</Application>
  <PresentationFormat>Widescreen</PresentationFormat>
  <Paragraphs>54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Cambria Math</vt:lpstr>
      <vt:lpstr>Ubuntu Mono derivative Powerlin</vt:lpstr>
      <vt:lpstr>Ubuntu Mono derivative Powerline</vt:lpstr>
      <vt:lpstr>Office Theme</vt:lpstr>
      <vt:lpstr>Transverse Excitation in Xsuite</vt:lpstr>
      <vt:lpstr>RFKO Slow Extraction Simulations</vt:lpstr>
      <vt:lpstr>Exciter element in Xtrack</vt:lpstr>
      <vt:lpstr>Demonstration of Signal Generation gitlab.cern.ch/tbass/xtrack-exciter-demo 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Thomas Bass</dc:creator>
  <cp:lastModifiedBy>Thomas Bass</cp:lastModifiedBy>
  <cp:revision>10</cp:revision>
  <dcterms:created xsi:type="dcterms:W3CDTF">2023-03-09T09:21:07Z</dcterms:created>
  <dcterms:modified xsi:type="dcterms:W3CDTF">2023-03-14T14:43:06Z</dcterms:modified>
</cp:coreProperties>
</file>