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handoutMasterIdLst>
    <p:handoutMasterId r:id="rId27"/>
  </p:handoutMasterIdLst>
  <p:sldIdLst>
    <p:sldId id="259" r:id="rId2"/>
    <p:sldId id="4421" r:id="rId3"/>
    <p:sldId id="4510" r:id="rId4"/>
    <p:sldId id="4514" r:id="rId5"/>
    <p:sldId id="4498" r:id="rId6"/>
    <p:sldId id="4512" r:id="rId7"/>
    <p:sldId id="4523" r:id="rId8"/>
    <p:sldId id="4521" r:id="rId9"/>
    <p:sldId id="4515" r:id="rId10"/>
    <p:sldId id="3369" r:id="rId11"/>
    <p:sldId id="4487" r:id="rId12"/>
    <p:sldId id="4524" r:id="rId13"/>
    <p:sldId id="4495" r:id="rId14"/>
    <p:sldId id="4485" r:id="rId15"/>
    <p:sldId id="4502" r:id="rId16"/>
    <p:sldId id="4491" r:id="rId17"/>
    <p:sldId id="4493" r:id="rId18"/>
    <p:sldId id="1070" r:id="rId19"/>
    <p:sldId id="1022" r:id="rId20"/>
    <p:sldId id="4517" r:id="rId21"/>
    <p:sldId id="4423" r:id="rId22"/>
    <p:sldId id="4519" r:id="rId23"/>
    <p:sldId id="4516" r:id="rId24"/>
    <p:sldId id="27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808"/>
    <a:srgbClr val="303030"/>
    <a:srgbClr val="2F2F2F"/>
    <a:srgbClr val="009999"/>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28" autoAdjust="0"/>
    <p:restoredTop sz="93333" autoAdjust="0"/>
  </p:normalViewPr>
  <p:slideViewPr>
    <p:cSldViewPr snapToObjects="1">
      <p:cViewPr varScale="1">
        <p:scale>
          <a:sx n="60" d="100"/>
          <a:sy n="60" d="100"/>
        </p:scale>
        <p:origin x="1004" y="44"/>
      </p:cViewPr>
      <p:guideLst/>
    </p:cSldViewPr>
  </p:slideViewPr>
  <p:outlineViewPr>
    <p:cViewPr>
      <p:scale>
        <a:sx n="33" d="100"/>
        <a:sy n="33" d="100"/>
      </p:scale>
      <p:origin x="0" y="-170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4/24/2023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4/24/2023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1592056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15284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2892697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shows a larger suppression of the psi(2S) than J/psi, which is line with the expectation that the 2S melts at lower temperature than the 1S because it is more loosely bound. At low </a:t>
            </a:r>
            <a:r>
              <a:rPr lang="en-US" dirty="0" err="1"/>
              <a:t>pt</a:t>
            </a:r>
            <a:r>
              <a:rPr lang="en-US" dirty="0"/>
              <a:t>, we see a similar increase of RAA for both states due to recombination (the precision for 2S is not yet enough to make a strong statement; this will improve with run 3 data with the MFT).  </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19821877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4855833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Outer structure of the barrel strip detector </a:t>
            </a:r>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9054223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rPr>
              <a:t>There basically two things: </a:t>
            </a:r>
            <a:endParaRPr lang="en-US" dirty="0">
              <a:effectLst/>
            </a:endParaRPr>
          </a:p>
          <a:p>
            <a:r>
              <a:rPr lang="en-US" sz="1200" dirty="0">
                <a:effectLst/>
              </a:rPr>
              <a:t>* some sites did reduce the delivered capacity to face the increase in the cost of energy. CERN is the clear example. Some of that capacity will come back after winter. Some of it might not. The opportunistic capacity was the first one being under discussion</a:t>
            </a:r>
            <a:endParaRPr lang="en-US" dirty="0">
              <a:effectLst/>
            </a:endParaRPr>
          </a:p>
          <a:p>
            <a:r>
              <a:rPr lang="en-US" sz="1200" dirty="0">
                <a:effectLst/>
              </a:rPr>
              <a:t>* some of the experiments, and particularly </a:t>
            </a:r>
            <a:r>
              <a:rPr lang="en-US" sz="1200" dirty="0" err="1">
                <a:effectLst/>
              </a:rPr>
              <a:t>LHCb</a:t>
            </a:r>
            <a:r>
              <a:rPr lang="en-US" sz="1200" dirty="0">
                <a:effectLst/>
              </a:rPr>
              <a:t> had less production in the last months than expected. </a:t>
            </a:r>
            <a:r>
              <a:rPr lang="en-US" sz="1200" dirty="0" err="1">
                <a:effectLst/>
              </a:rPr>
              <a:t>LHCb</a:t>
            </a:r>
            <a:r>
              <a:rPr lang="en-US" sz="1200" dirty="0">
                <a:effectLst/>
              </a:rPr>
              <a:t> took basically little physics this year and therefore they had to delay the MC production in the Run-3 configuration. So they did not submit a lot in the last months and that shows in the bit of a drop in used computing capacity </a:t>
            </a:r>
            <a:endParaRPr lang="en-US" dirty="0">
              <a:effectLst/>
            </a:endParaRP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27083307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Advanced RISC Machines</a:t>
            </a:r>
          </a:p>
          <a:p>
            <a:r>
              <a:rPr lang="en-CH" dirty="0"/>
              <a:t>Top Right plot:</a:t>
            </a:r>
          </a:p>
          <a:p>
            <a:r>
              <a:rPr lang="en-CH" dirty="0"/>
              <a:t>BLUE: </a:t>
            </a:r>
            <a:r>
              <a:rPr lang="en-GB" dirty="0"/>
              <a:t>x86_64: Single AMD EPYC 7003 series (</a:t>
            </a:r>
            <a:r>
              <a:rPr lang="en-GB" dirty="0" err="1"/>
              <a:t>SuperMicro</a:t>
            </a:r>
            <a:r>
              <a:rPr lang="en-GB" dirty="0"/>
              <a:t>) @2.3GHz</a:t>
            </a:r>
            <a:endParaRPr lang="en-CH" dirty="0"/>
          </a:p>
          <a:p>
            <a:r>
              <a:rPr lang="en-CH" dirty="0"/>
              <a:t>GREEN: </a:t>
            </a:r>
            <a:r>
              <a:rPr lang="en-GB" dirty="0"/>
              <a:t>2*x86_64: Dual AMD EPYC 7513 series Processors (DELL)</a:t>
            </a:r>
            <a:r>
              <a:rPr lang="en-CH" dirty="0"/>
              <a:t> @2.6GHz</a:t>
            </a:r>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t>ORANGE: </a:t>
            </a:r>
            <a:r>
              <a:rPr lang="en-GB" dirty="0"/>
              <a:t>arm64: Single socket Ampere </a:t>
            </a:r>
            <a:r>
              <a:rPr lang="en-GB" dirty="0" err="1"/>
              <a:t>Altra</a:t>
            </a:r>
            <a:r>
              <a:rPr lang="en-GB" dirty="0"/>
              <a:t> Processor (</a:t>
            </a:r>
            <a:r>
              <a:rPr lang="en-GB" dirty="0" err="1"/>
              <a:t>SuperMicro</a:t>
            </a:r>
            <a:r>
              <a:rPr lang="en-GB"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Middle right plot: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TTree</a:t>
            </a:r>
            <a:r>
              <a:rPr lang="en-GB" dirty="0"/>
              <a:t> is the original ROOT format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err="1"/>
              <a:t>RNTuple</a:t>
            </a:r>
            <a:r>
              <a:rPr lang="en-GB" dirty="0"/>
              <a:t> is the major new optimised ROOT format. Two versions are shown. Still in development, for 2024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(Different columns are different compression algorithms)</a:t>
            </a:r>
          </a:p>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4147750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effectLst/>
              </a:rPr>
              <a:t>It is the consumption at all WLCG sites (T0+T1s+T2s) in Run-2 + LS2. Some precisions: it is the energy from CPUs only (but that is what consumes the most anyways). Also it takes into account only pledged resources (not the opportunistic ones). So, the absolute value has to be taken with a grain of salt, but the relative difference between Run-1, Run-2, Run-3, </a:t>
            </a:r>
            <a:r>
              <a:rPr lang="en-US" sz="1200" dirty="0" err="1">
                <a:effectLst/>
              </a:rPr>
              <a:t>etc</a:t>
            </a:r>
            <a:r>
              <a:rPr lang="en-US" sz="1200" dirty="0">
                <a:effectLst/>
              </a:rPr>
              <a:t> .. is a good measurement of the trend. </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24</a:t>
            </a:fld>
            <a:endParaRPr lang="en-US"/>
          </a:p>
        </p:txBody>
      </p:sp>
    </p:spTree>
    <p:extLst>
      <p:ext uri="{BB962C8B-B14F-4D97-AF65-F5344CB8AC3E}">
        <p14:creationId xmlns:p14="http://schemas.microsoft.com/office/powerpoint/2010/main" val="8752524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24.04.2023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J. Mnich | Status of the Experiments</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24.04.2023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 Mnich | Status of the Experiments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24.04.2023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 Mnich | Status of the Experiments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24.04.2023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J. Mnich | Status of the Experiments</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24.04.2023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J. Mnich | Status of the Experiments</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24.04.2023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 Mnich | Status of the Experiments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24.04.2023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J. Mnich | Status of the Experiments</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24.04.2023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 Mnich | Status of the Experiments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24.04.2023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J. Mnich | Status of the Experiments</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24.04.2023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J. Mnich | Status of the Experiments</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24.04.2023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J. Mnich | Status of the Experiments</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24.04.2023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J. Mnich | Status of the Experiments</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24.04.2023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J. Mnich | Status of the Experiments</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243FA-8919-E64E-874C-8E23E367960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E9087BC-F54F-3E4E-B771-0459F27D9E1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9F2772B-4A07-6B43-AA74-DB662DC3D5E7}"/>
              </a:ext>
            </a:extLst>
          </p:cNvPr>
          <p:cNvSpPr>
            <a:spLocks noGrp="1"/>
          </p:cNvSpPr>
          <p:nvPr>
            <p:ph type="dt" sz="half" idx="10"/>
          </p:nvPr>
        </p:nvSpPr>
        <p:spPr/>
        <p:txBody>
          <a:bodyPr/>
          <a:lstStyle/>
          <a:p>
            <a:r>
              <a:rPr lang="en-US"/>
              <a:t>24.04.2023</a:t>
            </a:r>
            <a:endParaRPr lang="en-GB"/>
          </a:p>
        </p:txBody>
      </p:sp>
      <p:sp>
        <p:nvSpPr>
          <p:cNvPr id="5" name="Footer Placeholder 4">
            <a:extLst>
              <a:ext uri="{FF2B5EF4-FFF2-40B4-BE49-F238E27FC236}">
                <a16:creationId xmlns:a16="http://schemas.microsoft.com/office/drawing/2014/main" id="{70DBCA05-B04B-0E40-BC18-677FDF6BEBD3}"/>
              </a:ext>
            </a:extLst>
          </p:cNvPr>
          <p:cNvSpPr>
            <a:spLocks noGrp="1"/>
          </p:cNvSpPr>
          <p:nvPr>
            <p:ph type="ftr" sz="quarter" idx="11"/>
          </p:nvPr>
        </p:nvSpPr>
        <p:spPr/>
        <p:txBody>
          <a:bodyPr/>
          <a:lstStyle/>
          <a:p>
            <a:r>
              <a:rPr lang="en-US"/>
              <a:t>J. Mnich | Status of the Experiments</a:t>
            </a:r>
            <a:endParaRPr lang="en-GB"/>
          </a:p>
        </p:txBody>
      </p:sp>
      <p:sp>
        <p:nvSpPr>
          <p:cNvPr id="6" name="Slide Number Placeholder 5">
            <a:extLst>
              <a:ext uri="{FF2B5EF4-FFF2-40B4-BE49-F238E27FC236}">
                <a16:creationId xmlns:a16="http://schemas.microsoft.com/office/drawing/2014/main" id="{56F287A1-B9CB-8F43-AD0E-1FCDB63102EC}"/>
              </a:ext>
            </a:extLst>
          </p:cNvPr>
          <p:cNvSpPr>
            <a:spLocks noGrp="1"/>
          </p:cNvSpPr>
          <p:nvPr>
            <p:ph type="sldNum" sz="quarter" idx="12"/>
          </p:nvPr>
        </p:nvSpPr>
        <p:spPr/>
        <p:txBody>
          <a:bodyPr/>
          <a:lstStyle/>
          <a:p>
            <a:fld id="{96B430D1-2062-3C42-9ABF-2560637523A9}" type="slidenum">
              <a:rPr lang="en-GB" smtClean="0"/>
              <a:t>‹#›</a:t>
            </a:fld>
            <a:endParaRPr lang="en-GB"/>
          </a:p>
        </p:txBody>
      </p:sp>
    </p:spTree>
    <p:extLst>
      <p:ext uri="{BB962C8B-B14F-4D97-AF65-F5344CB8AC3E}">
        <p14:creationId xmlns:p14="http://schemas.microsoft.com/office/powerpoint/2010/main" val="3073164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24.04.2023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 Mnich | Status of the Experiments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24.04.2023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 Mnich | Status of the Experiments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24.04.2023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 Mnich | Status of the Experiments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24.04.2023</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J. Mnich | Status of the Experiments</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24.04.2023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J. Mnich | Status of the Experiments</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24.04.2023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J. Mnich | Status of the Experiments</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en-US"/>
              <a:t>24.04.2023</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J. Mnich | Status of the Experiments</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cstate="email">
            <a:extLst>
              <a:ext uri="{28A0092B-C50C-407E-A947-70E740481C1C}">
                <a14:useLocalDpi xmlns:a14="http://schemas.microsoft.com/office/drawing/2010/main"/>
              </a:ext>
            </a:extLst>
          </a:blip>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43.jpeg"/><Relationship Id="rId7" Type="http://schemas.openxmlformats.org/officeDocument/2006/relationships/image" Target="../media/image47.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46.jpeg"/><Relationship Id="rId5" Type="http://schemas.openxmlformats.org/officeDocument/2006/relationships/image" Target="../media/image45.png"/><Relationship Id="rId4" Type="http://schemas.openxmlformats.org/officeDocument/2006/relationships/image" Target="../media/image44.jpeg"/></Relationships>
</file>

<file path=ppt/slides/_rels/slide11.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50.emf"/></Relationships>
</file>

<file path=ppt/slides/_rels/slide12.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emf"/><Relationship Id="rId1" Type="http://schemas.openxmlformats.org/officeDocument/2006/relationships/slideLayout" Target="../slideLayouts/slideLayout4.xml"/><Relationship Id="rId6" Type="http://schemas.openxmlformats.org/officeDocument/2006/relationships/image" Target="../media/image54.png"/><Relationship Id="rId5" Type="http://schemas.openxmlformats.org/officeDocument/2006/relationships/image" Target="../media/image21.tiff"/><Relationship Id="rId4" Type="http://schemas.openxmlformats.org/officeDocument/2006/relationships/image" Target="../media/image53.png"/></Relationships>
</file>

<file path=ppt/slides/_rels/slide1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emf"/><Relationship Id="rId1" Type="http://schemas.openxmlformats.org/officeDocument/2006/relationships/slideLayout" Target="../slideLayouts/slideLayout4.xml"/><Relationship Id="rId4" Type="http://schemas.openxmlformats.org/officeDocument/2006/relationships/image" Target="../media/image57.png"/></Relationships>
</file>

<file path=ppt/slides/_rels/slide1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61.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64.png"/><Relationship Id="rId4" Type="http://schemas.openxmlformats.org/officeDocument/2006/relationships/image" Target="../media/image63.png"/></Relationships>
</file>

<file path=ppt/slides/_rels/slide1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6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hyperlink" Target="https://indico.cern.ch/event/1162261/contributions/5124364/attachments/2543687/4381025/WLCGEnergyNeeds.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7" Type="http://schemas.openxmlformats.org/officeDocument/2006/relationships/image" Target="../media/image13.emf"/><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png"/><Relationship Id="rId4" Type="http://schemas.openxmlformats.org/officeDocument/2006/relationships/image" Target="../media/image10.emf"/></Relationships>
</file>

<file path=ppt/slides/_rels/slide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4.xml"/><Relationship Id="rId6" Type="http://schemas.openxmlformats.org/officeDocument/2006/relationships/hyperlink" Target="https://cds.cern.ch/record/2848665?ln=en" TargetMode="External"/><Relationship Id="rId5" Type="http://schemas.openxmlformats.org/officeDocument/2006/relationships/image" Target="../media/image19.png"/><Relationship Id="rId4" Type="http://schemas.openxmlformats.org/officeDocument/2006/relationships/image" Target="../media/image18.emf"/></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1.tiff"/><Relationship Id="rId7" Type="http://schemas.openxmlformats.org/officeDocument/2006/relationships/image" Target="../media/image13.png"/><Relationship Id="rId2"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image" Target="../media/image22.png"/><Relationship Id="rId5" Type="http://schemas.openxmlformats.org/officeDocument/2006/relationships/hyperlink" Target="https://arxiv.org/abs/2212.09152" TargetMode="External"/><Relationship Id="rId4" Type="http://schemas.openxmlformats.org/officeDocument/2006/relationships/hyperlink" Target="https://arxiv.org/abs/2212.09153"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1.tiff"/><Relationship Id="rId7" Type="http://schemas.openxmlformats.org/officeDocument/2006/relationships/image" Target="../media/image28.png"/><Relationship Id="rId12" Type="http://schemas.openxmlformats.org/officeDocument/2006/relationships/image" Target="../media/image33.png"/><Relationship Id="rId2" Type="http://schemas.openxmlformats.org/officeDocument/2006/relationships/image" Target="../media/image24.png"/><Relationship Id="rId1" Type="http://schemas.openxmlformats.org/officeDocument/2006/relationships/slideLayout" Target="../slideLayouts/slideLayout4.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8.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37.png"/><Relationship Id="rId11" Type="http://schemas.openxmlformats.org/officeDocument/2006/relationships/hyperlink" Target="https://arxiv.org/abs/2210.08893" TargetMode="External"/><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_rels/slide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140969"/>
            <a:ext cx="11376025" cy="1080119"/>
          </a:xfrm>
        </p:spPr>
        <p:txBody>
          <a:bodyPr/>
          <a:lstStyle/>
          <a:p>
            <a:r>
              <a:rPr lang="en-US" sz="4000" dirty="0"/>
              <a:t>Status of the Experiments</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6" y="4986442"/>
            <a:ext cx="11376026" cy="1512168"/>
          </a:xfrm>
        </p:spPr>
        <p:txBody>
          <a:bodyPr/>
          <a:lstStyle/>
          <a:p>
            <a:r>
              <a:rPr lang="de-DE" sz="2400" dirty="0" err="1"/>
              <a:t>Plenary</a:t>
            </a:r>
            <a:r>
              <a:rPr lang="de-DE" sz="2400" dirty="0"/>
              <a:t> RRB 56</a:t>
            </a:r>
            <a:r>
              <a:rPr lang="de-DE" sz="2400" baseline="30000" dirty="0"/>
              <a:t>th</a:t>
            </a:r>
            <a:r>
              <a:rPr lang="de-DE" sz="2400" dirty="0"/>
              <a:t> Meeting</a:t>
            </a:r>
          </a:p>
          <a:p>
            <a:r>
              <a:rPr lang="en-US" sz="1800" dirty="0"/>
              <a:t>Joachim </a:t>
            </a:r>
            <a:r>
              <a:rPr lang="en-US" sz="1800" dirty="0" err="1"/>
              <a:t>Mnich</a:t>
            </a:r>
            <a:endParaRPr lang="en-US" sz="1800" dirty="0"/>
          </a:p>
          <a:p>
            <a:pPr algn="l"/>
            <a:r>
              <a:rPr lang="de-DE" sz="1800" dirty="0"/>
              <a:t>April 24</a:t>
            </a:r>
            <a:r>
              <a:rPr lang="de-DE" sz="1800" baseline="30000" dirty="0"/>
              <a:t>th</a:t>
            </a:r>
            <a:r>
              <a:rPr lang="en-US" sz="1800" dirty="0"/>
              <a:t>, 2023</a:t>
            </a:r>
          </a:p>
        </p:txBody>
      </p:sp>
      <p:sp>
        <p:nvSpPr>
          <p:cNvPr id="4" name="Content Placeholder 1">
            <a:extLst>
              <a:ext uri="{FF2B5EF4-FFF2-40B4-BE49-F238E27FC236}">
                <a16:creationId xmlns:a16="http://schemas.microsoft.com/office/drawing/2014/main" id="{FE5F0E57-1F44-4C55-96B5-21B9CAE01626}"/>
              </a:ext>
            </a:extLst>
          </p:cNvPr>
          <p:cNvSpPr txBox="1">
            <a:spLocks/>
          </p:cNvSpPr>
          <p:nvPr/>
        </p:nvSpPr>
        <p:spPr>
          <a:xfrm>
            <a:off x="7824192" y="3861048"/>
            <a:ext cx="3672408" cy="208823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marL="342900" indent="-342900">
              <a:lnSpc>
                <a:spcPct val="100000"/>
              </a:lnSpc>
              <a:spcBef>
                <a:spcPts val="0"/>
              </a:spcBef>
              <a:spcAft>
                <a:spcPts val="600"/>
              </a:spcAft>
              <a:buFont typeface="Wingdings" panose="05000000000000000000" pitchFamily="2" charset="2"/>
              <a:buChar char="q"/>
            </a:pPr>
            <a:r>
              <a:rPr lang="en-US" sz="1800" dirty="0"/>
              <a:t>2022 run</a:t>
            </a:r>
          </a:p>
          <a:p>
            <a:pPr marL="342900" indent="-342900">
              <a:lnSpc>
                <a:spcPct val="100000"/>
              </a:lnSpc>
              <a:spcBef>
                <a:spcPts val="0"/>
              </a:spcBef>
              <a:spcAft>
                <a:spcPts val="600"/>
              </a:spcAft>
              <a:buFont typeface="Wingdings" panose="05000000000000000000" pitchFamily="2" charset="2"/>
              <a:buChar char="q"/>
            </a:pPr>
            <a:r>
              <a:rPr lang="en-US" sz="1800" dirty="0"/>
              <a:t>A few physics results</a:t>
            </a:r>
          </a:p>
          <a:p>
            <a:pPr marL="342900" indent="-342900">
              <a:lnSpc>
                <a:spcPct val="100000"/>
              </a:lnSpc>
              <a:spcBef>
                <a:spcPts val="0"/>
              </a:spcBef>
              <a:spcAft>
                <a:spcPts val="600"/>
              </a:spcAft>
              <a:buFont typeface="Wingdings" panose="05000000000000000000" pitchFamily="2" charset="2"/>
              <a:buChar char="q"/>
            </a:pPr>
            <a:r>
              <a:rPr lang="en-US" sz="1800" dirty="0"/>
              <a:t>YETS and preparation 2023 run</a:t>
            </a:r>
          </a:p>
          <a:p>
            <a:pPr marL="342900" indent="-342900">
              <a:lnSpc>
                <a:spcPct val="100000"/>
              </a:lnSpc>
              <a:spcBef>
                <a:spcPts val="0"/>
              </a:spcBef>
              <a:spcAft>
                <a:spcPts val="600"/>
              </a:spcAft>
              <a:buFont typeface="Wingdings" panose="05000000000000000000" pitchFamily="2" charset="2"/>
              <a:buChar char="q"/>
            </a:pPr>
            <a:r>
              <a:rPr lang="en-US" sz="1800" dirty="0"/>
              <a:t>Progress Phase II upgrades</a:t>
            </a:r>
          </a:p>
          <a:p>
            <a:pPr marL="342900" indent="-342900">
              <a:lnSpc>
                <a:spcPct val="100000"/>
              </a:lnSpc>
              <a:spcBef>
                <a:spcPts val="0"/>
              </a:spcBef>
              <a:spcAft>
                <a:spcPts val="600"/>
              </a:spcAft>
              <a:buFont typeface="Wingdings" panose="05000000000000000000" pitchFamily="2" charset="2"/>
              <a:buChar char="q"/>
            </a:pPr>
            <a:r>
              <a:rPr lang="en-US" sz="1800" dirty="0"/>
              <a:t>WLCG &amp; Computing</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1FCD68A-0018-721D-5C18-213C0FCA8E91}"/>
              </a:ext>
            </a:extLst>
          </p:cNvPr>
          <p:cNvSpPr>
            <a:spLocks noGrp="1"/>
          </p:cNvSpPr>
          <p:nvPr>
            <p:ph type="title"/>
          </p:nvPr>
        </p:nvSpPr>
        <p:spPr>
          <a:xfrm>
            <a:off x="407988" y="373593"/>
            <a:ext cx="11376025" cy="535127"/>
          </a:xfrm>
        </p:spPr>
        <p:txBody>
          <a:bodyPr/>
          <a:lstStyle/>
          <a:p>
            <a:r>
              <a:rPr lang="en-US" dirty="0"/>
              <a:t>ALICE YETS and 2023 Startup</a:t>
            </a:r>
          </a:p>
        </p:txBody>
      </p:sp>
      <p:sp>
        <p:nvSpPr>
          <p:cNvPr id="6" name="Slide Number Placeholder 5">
            <a:extLst>
              <a:ext uri="{FF2B5EF4-FFF2-40B4-BE49-F238E27FC236}">
                <a16:creationId xmlns:a16="http://schemas.microsoft.com/office/drawing/2014/main" id="{8750F28B-FD71-BB9A-61FA-09B0E9442590}"/>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4" name="Date Placeholder 3">
            <a:extLst>
              <a:ext uri="{FF2B5EF4-FFF2-40B4-BE49-F238E27FC236}">
                <a16:creationId xmlns:a16="http://schemas.microsoft.com/office/drawing/2014/main" id="{626C8BB8-DB74-48D6-B4E7-66DC9E5A9D33}"/>
              </a:ext>
            </a:extLst>
          </p:cNvPr>
          <p:cNvSpPr>
            <a:spLocks noGrp="1"/>
          </p:cNvSpPr>
          <p:nvPr>
            <p:ph type="dt" sz="half" idx="10"/>
          </p:nvPr>
        </p:nvSpPr>
        <p:spPr/>
        <p:txBody>
          <a:bodyPr/>
          <a:lstStyle/>
          <a:p>
            <a:r>
              <a:rPr lang="en-US"/>
              <a:t>24.04.2023</a:t>
            </a:r>
            <a:endParaRPr lang="en-US" dirty="0"/>
          </a:p>
        </p:txBody>
      </p:sp>
      <p:sp>
        <p:nvSpPr>
          <p:cNvPr id="5" name="Footer Placeholder 4">
            <a:extLst>
              <a:ext uri="{FF2B5EF4-FFF2-40B4-BE49-F238E27FC236}">
                <a16:creationId xmlns:a16="http://schemas.microsoft.com/office/drawing/2014/main" id="{91C9B477-DC27-4128-A36A-BFE8110F3CA2}"/>
              </a:ext>
            </a:extLst>
          </p:cNvPr>
          <p:cNvSpPr>
            <a:spLocks noGrp="1"/>
          </p:cNvSpPr>
          <p:nvPr>
            <p:ph type="ftr" sz="quarter" idx="11"/>
          </p:nvPr>
        </p:nvSpPr>
        <p:spPr/>
        <p:txBody>
          <a:bodyPr/>
          <a:lstStyle/>
          <a:p>
            <a:r>
              <a:rPr lang="en-US"/>
              <a:t>J. Mnich | Status of the Experiments</a:t>
            </a:r>
            <a:endParaRPr lang="en-US" dirty="0"/>
          </a:p>
        </p:txBody>
      </p:sp>
      <p:sp>
        <p:nvSpPr>
          <p:cNvPr id="9" name="Content Placeholder 8">
            <a:extLst>
              <a:ext uri="{FF2B5EF4-FFF2-40B4-BE49-F238E27FC236}">
                <a16:creationId xmlns:a16="http://schemas.microsoft.com/office/drawing/2014/main" id="{50E232A0-0982-472C-88D2-CB11A4F33860}"/>
              </a:ext>
            </a:extLst>
          </p:cNvPr>
          <p:cNvSpPr>
            <a:spLocks noGrp="1"/>
          </p:cNvSpPr>
          <p:nvPr>
            <p:ph idx="1"/>
          </p:nvPr>
        </p:nvSpPr>
        <p:spPr>
          <a:xfrm>
            <a:off x="119336" y="1039744"/>
            <a:ext cx="4589599" cy="5197568"/>
          </a:xfrm>
        </p:spPr>
        <p:txBody>
          <a:bodyPr/>
          <a:lstStyle/>
          <a:p>
            <a:pPr>
              <a:lnSpc>
                <a:spcPct val="100000"/>
              </a:lnSpc>
              <a:spcBef>
                <a:spcPts val="0"/>
              </a:spcBef>
              <a:spcAft>
                <a:spcPts val="600"/>
              </a:spcAft>
              <a:defRPr sz="2888"/>
            </a:pPr>
            <a:r>
              <a:rPr lang="en-US" sz="1900" b="0" dirty="0"/>
              <a:t>Year-end technical stop (YETS) activities:</a:t>
            </a:r>
          </a:p>
          <a:p>
            <a:pPr marL="285750" indent="-285750">
              <a:lnSpc>
                <a:spcPct val="100000"/>
              </a:lnSpc>
              <a:spcBef>
                <a:spcPts val="0"/>
              </a:spcBef>
              <a:spcAft>
                <a:spcPts val="600"/>
              </a:spcAft>
              <a:buFont typeface="Wingdings" panose="05000000000000000000" pitchFamily="2" charset="2"/>
              <a:buChar char="q"/>
              <a:defRPr sz="2888"/>
            </a:pPr>
            <a:r>
              <a:rPr lang="en-US" sz="1900" b="0" dirty="0">
                <a:solidFill>
                  <a:srgbClr val="002060"/>
                </a:solidFill>
              </a:rPr>
              <a:t>Several routine maintenance items</a:t>
            </a:r>
          </a:p>
          <a:p>
            <a:pPr marL="285750" indent="-285750">
              <a:lnSpc>
                <a:spcPct val="100000"/>
              </a:lnSpc>
              <a:spcBef>
                <a:spcPts val="0"/>
              </a:spcBef>
              <a:spcAft>
                <a:spcPts val="600"/>
              </a:spcAft>
              <a:buFont typeface="Wingdings" panose="05000000000000000000" pitchFamily="2" charset="2"/>
              <a:buChar char="q"/>
              <a:defRPr sz="2888"/>
            </a:pPr>
            <a:r>
              <a:rPr lang="en-US" sz="1900" b="0" dirty="0">
                <a:solidFill>
                  <a:srgbClr val="002060"/>
                </a:solidFill>
              </a:rPr>
              <a:t>Cleaning of a few muon chambers</a:t>
            </a:r>
          </a:p>
          <a:p>
            <a:pPr marL="285750" indent="-285750">
              <a:lnSpc>
                <a:spcPct val="100000"/>
              </a:lnSpc>
              <a:spcBef>
                <a:spcPts val="0"/>
              </a:spcBef>
              <a:spcAft>
                <a:spcPts val="600"/>
              </a:spcAft>
              <a:buFont typeface="Wingdings" panose="05000000000000000000" pitchFamily="2" charset="2"/>
              <a:buChar char="q"/>
              <a:defRPr sz="2888"/>
            </a:pPr>
            <a:r>
              <a:rPr lang="en-US" sz="1900" b="0" dirty="0">
                <a:solidFill>
                  <a:srgbClr val="002060"/>
                </a:solidFill>
              </a:rPr>
              <a:t>Work on TOF cooling (unclogging)</a:t>
            </a:r>
          </a:p>
          <a:p>
            <a:pPr>
              <a:lnSpc>
                <a:spcPct val="100000"/>
              </a:lnSpc>
              <a:spcBef>
                <a:spcPts val="0"/>
              </a:spcBef>
              <a:spcAft>
                <a:spcPts val="600"/>
              </a:spcAft>
              <a:defRPr sz="2888"/>
            </a:pPr>
            <a:endParaRPr lang="en-US" sz="1900" b="0" dirty="0"/>
          </a:p>
          <a:p>
            <a:pPr>
              <a:lnSpc>
                <a:spcPct val="100000"/>
              </a:lnSpc>
              <a:spcBef>
                <a:spcPts val="0"/>
              </a:spcBef>
              <a:spcAft>
                <a:spcPts val="600"/>
              </a:spcAft>
              <a:defRPr sz="2888"/>
            </a:pPr>
            <a:r>
              <a:rPr lang="en-US" sz="1900" b="0" dirty="0"/>
              <a:t>Smooth restart of operations for 2023</a:t>
            </a:r>
          </a:p>
          <a:p>
            <a:pPr marL="285750" indent="-285750">
              <a:lnSpc>
                <a:spcPct val="100000"/>
              </a:lnSpc>
              <a:spcBef>
                <a:spcPts val="0"/>
              </a:spcBef>
              <a:spcAft>
                <a:spcPts val="600"/>
              </a:spcAft>
              <a:buFont typeface="Wingdings" panose="05000000000000000000" pitchFamily="2" charset="2"/>
              <a:buChar char="q"/>
              <a:defRPr sz="2888"/>
            </a:pPr>
            <a:r>
              <a:rPr lang="en-US" sz="1900" b="0" dirty="0">
                <a:solidFill>
                  <a:srgbClr val="002060"/>
                </a:solidFill>
              </a:rPr>
              <a:t>Commissioning shifts started March 6</a:t>
            </a:r>
            <a:r>
              <a:rPr lang="en-US" sz="1900" b="0" baseline="30000" dirty="0">
                <a:solidFill>
                  <a:srgbClr val="002060"/>
                </a:solidFill>
              </a:rPr>
              <a:t>th</a:t>
            </a:r>
          </a:p>
          <a:p>
            <a:pPr marL="285750" indent="-285750">
              <a:lnSpc>
                <a:spcPct val="100000"/>
              </a:lnSpc>
              <a:spcBef>
                <a:spcPts val="0"/>
              </a:spcBef>
              <a:spcAft>
                <a:spcPts val="600"/>
              </a:spcAft>
              <a:buFont typeface="Wingdings" panose="05000000000000000000" pitchFamily="2" charset="2"/>
              <a:buChar char="q"/>
              <a:defRPr sz="2888"/>
            </a:pPr>
            <a:r>
              <a:rPr lang="en-US" sz="1900" b="0" dirty="0">
                <a:solidFill>
                  <a:srgbClr val="002060"/>
                </a:solidFill>
              </a:rPr>
              <a:t>First 900 GeV collisions on April 6</a:t>
            </a:r>
            <a:r>
              <a:rPr lang="en-US" sz="1900" b="0" baseline="30000" dirty="0">
                <a:solidFill>
                  <a:srgbClr val="002060"/>
                </a:solidFill>
              </a:rPr>
              <a:t>th</a:t>
            </a:r>
            <a:endParaRPr lang="en-US" sz="1900" b="0" dirty="0">
              <a:solidFill>
                <a:srgbClr val="002060"/>
              </a:solidFill>
            </a:endParaRPr>
          </a:p>
          <a:p>
            <a:pPr>
              <a:lnSpc>
                <a:spcPct val="100000"/>
              </a:lnSpc>
              <a:spcBef>
                <a:spcPts val="0"/>
              </a:spcBef>
              <a:spcAft>
                <a:spcPts val="600"/>
              </a:spcAft>
              <a:defRPr sz="2888"/>
            </a:pPr>
            <a:endParaRPr lang="en-US" sz="1900" b="0" dirty="0"/>
          </a:p>
          <a:p>
            <a:pPr>
              <a:lnSpc>
                <a:spcPct val="100000"/>
              </a:lnSpc>
              <a:spcBef>
                <a:spcPts val="0"/>
              </a:spcBef>
              <a:spcAft>
                <a:spcPts val="600"/>
              </a:spcAft>
              <a:defRPr sz="2888"/>
            </a:pPr>
            <a:r>
              <a:rPr lang="en-US" sz="1900" b="0" dirty="0"/>
              <a:t>Goals for 2023:</a:t>
            </a:r>
          </a:p>
          <a:p>
            <a:pPr marL="285750" indent="-285750">
              <a:lnSpc>
                <a:spcPct val="100000"/>
              </a:lnSpc>
              <a:spcBef>
                <a:spcPts val="0"/>
              </a:spcBef>
              <a:spcAft>
                <a:spcPts val="600"/>
              </a:spcAft>
              <a:buFont typeface="Wingdings" panose="05000000000000000000" pitchFamily="2" charset="2"/>
              <a:buChar char="q"/>
              <a:defRPr sz="2888"/>
            </a:pPr>
            <a:r>
              <a:rPr lang="en-US" sz="1900" b="0" dirty="0">
                <a:solidFill>
                  <a:srgbClr val="002060"/>
                </a:solidFill>
              </a:rPr>
              <a:t>30 pb</a:t>
            </a:r>
            <a:r>
              <a:rPr lang="en-US" sz="1900" b="0" baseline="30000" dirty="0">
                <a:solidFill>
                  <a:srgbClr val="002060"/>
                </a:solidFill>
              </a:rPr>
              <a:t>-1</a:t>
            </a:r>
            <a:r>
              <a:rPr lang="en-US" sz="1900" b="0" dirty="0">
                <a:solidFill>
                  <a:srgbClr val="002060"/>
                </a:solidFill>
              </a:rPr>
              <a:t> pp at full energy</a:t>
            </a:r>
          </a:p>
          <a:p>
            <a:pPr marL="285750" indent="-285750">
              <a:lnSpc>
                <a:spcPct val="100000"/>
              </a:lnSpc>
              <a:spcBef>
                <a:spcPts val="0"/>
              </a:spcBef>
              <a:spcAft>
                <a:spcPts val="600"/>
              </a:spcAft>
              <a:buFont typeface="Wingdings" panose="05000000000000000000" pitchFamily="2" charset="2"/>
              <a:buChar char="q"/>
              <a:defRPr sz="2888"/>
            </a:pPr>
            <a:r>
              <a:rPr lang="en-US" sz="1900" b="0" dirty="0">
                <a:solidFill>
                  <a:srgbClr val="002060"/>
                </a:solidFill>
              </a:rPr>
              <a:t>3.25 nb</a:t>
            </a:r>
            <a:r>
              <a:rPr lang="en-US" sz="1900" b="0" baseline="30000" dirty="0">
                <a:solidFill>
                  <a:srgbClr val="002060"/>
                </a:solidFill>
              </a:rPr>
              <a:t>-1</a:t>
            </a:r>
            <a:r>
              <a:rPr lang="en-US" sz="1900" b="0" dirty="0">
                <a:solidFill>
                  <a:srgbClr val="002060"/>
                </a:solidFill>
              </a:rPr>
              <a:t> of Pb-Pb collisions</a:t>
            </a:r>
          </a:p>
          <a:p>
            <a:pPr marL="285750" indent="-285750">
              <a:lnSpc>
                <a:spcPct val="100000"/>
              </a:lnSpc>
              <a:spcBef>
                <a:spcPts val="0"/>
              </a:spcBef>
              <a:spcAft>
                <a:spcPts val="600"/>
              </a:spcAft>
              <a:buFont typeface="Wingdings" panose="05000000000000000000" pitchFamily="2" charset="2"/>
              <a:buChar char="q"/>
              <a:defRPr sz="2888"/>
            </a:pPr>
            <a:r>
              <a:rPr lang="en-US" sz="1900" b="0" dirty="0">
                <a:solidFill>
                  <a:srgbClr val="002060"/>
                </a:solidFill>
              </a:rPr>
              <a:t>3 pb</a:t>
            </a:r>
            <a:r>
              <a:rPr lang="en-US" sz="1900" b="0" baseline="30000" dirty="0">
                <a:solidFill>
                  <a:srgbClr val="002060"/>
                </a:solidFill>
              </a:rPr>
              <a:t>-1</a:t>
            </a:r>
            <a:r>
              <a:rPr lang="en-US" sz="1900" b="0" dirty="0">
                <a:solidFill>
                  <a:srgbClr val="002060"/>
                </a:solidFill>
              </a:rPr>
              <a:t> pp collisions at Pb-Pb energy </a:t>
            </a:r>
            <a:br>
              <a:rPr lang="en-US" sz="1900" b="0" dirty="0">
                <a:solidFill>
                  <a:srgbClr val="002060"/>
                </a:solidFill>
              </a:rPr>
            </a:br>
            <a:r>
              <a:rPr lang="en-US" sz="1900" b="0" dirty="0">
                <a:solidFill>
                  <a:srgbClr val="002060"/>
                </a:solidFill>
              </a:rPr>
              <a:t>(reference run)</a:t>
            </a:r>
          </a:p>
          <a:p>
            <a:pPr>
              <a:lnSpc>
                <a:spcPct val="100000"/>
              </a:lnSpc>
              <a:spcBef>
                <a:spcPts val="0"/>
              </a:spcBef>
              <a:spcAft>
                <a:spcPts val="600"/>
              </a:spcAft>
              <a:defRPr sz="2888"/>
            </a:pPr>
            <a:endParaRPr lang="en-US" sz="1900" b="0" dirty="0"/>
          </a:p>
          <a:p>
            <a:endParaRPr lang="en-GB" sz="1900" dirty="0"/>
          </a:p>
        </p:txBody>
      </p:sp>
      <p:pic>
        <p:nvPicPr>
          <p:cNvPr id="13" name="Picture 6" descr="Picture 6">
            <a:extLst>
              <a:ext uri="{FF2B5EF4-FFF2-40B4-BE49-F238E27FC236}">
                <a16:creationId xmlns:a16="http://schemas.microsoft.com/office/drawing/2014/main" id="{F6BF34BA-497D-4227-A64C-28F69BAB3C72}"/>
              </a:ext>
            </a:extLst>
          </p:cNvPr>
          <p:cNvPicPr>
            <a:picLocks noChangeAspect="1"/>
          </p:cNvPicPr>
          <p:nvPr/>
        </p:nvPicPr>
        <p:blipFill>
          <a:blip r:embed="rId3">
            <a:extLst/>
          </a:blip>
          <a:stretch>
            <a:fillRect/>
          </a:stretch>
        </p:blipFill>
        <p:spPr>
          <a:xfrm rot="10800000">
            <a:off x="7204664" y="911220"/>
            <a:ext cx="2311351" cy="1733514"/>
          </a:xfrm>
          <a:prstGeom prst="rect">
            <a:avLst/>
          </a:prstGeom>
          <a:ln w="12700">
            <a:miter lim="400000"/>
          </a:ln>
        </p:spPr>
      </p:pic>
      <p:sp>
        <p:nvSpPr>
          <p:cNvPr id="14" name="TextBox 7">
            <a:extLst>
              <a:ext uri="{FF2B5EF4-FFF2-40B4-BE49-F238E27FC236}">
                <a16:creationId xmlns:a16="http://schemas.microsoft.com/office/drawing/2014/main" id="{DB5E4E61-01AB-46C5-8789-ACC14D6B777C}"/>
              </a:ext>
            </a:extLst>
          </p:cNvPr>
          <p:cNvSpPr txBox="1"/>
          <p:nvPr/>
        </p:nvSpPr>
        <p:spPr>
          <a:xfrm>
            <a:off x="7173554" y="2732914"/>
            <a:ext cx="2373570" cy="276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0960" tIns="60960" rIns="60960" bIns="60960" anchor="ctr">
            <a:spAutoFit/>
          </a:bodyPr>
          <a:lstStyle>
            <a:lvl1pPr defTabSz="1219109">
              <a:defRPr sz="2000" b="0">
                <a:solidFill>
                  <a:srgbClr val="101F98"/>
                </a:solidFill>
                <a:latin typeface="Arial"/>
                <a:ea typeface="Arial"/>
                <a:cs typeface="Arial"/>
                <a:sym typeface="Arial"/>
              </a:defRPr>
            </a:lvl1pPr>
          </a:lstStyle>
          <a:p>
            <a:r>
              <a:rPr sz="1000"/>
              <a:t>Replacement MID RPCs</a:t>
            </a:r>
          </a:p>
        </p:txBody>
      </p:sp>
      <p:pic>
        <p:nvPicPr>
          <p:cNvPr id="15" name="Picture 21" descr="Picture 21">
            <a:extLst>
              <a:ext uri="{FF2B5EF4-FFF2-40B4-BE49-F238E27FC236}">
                <a16:creationId xmlns:a16="http://schemas.microsoft.com/office/drawing/2014/main" id="{B7E95054-31DF-499A-AFC3-96790AA49D5C}"/>
              </a:ext>
            </a:extLst>
          </p:cNvPr>
          <p:cNvPicPr>
            <a:picLocks noChangeAspect="1"/>
          </p:cNvPicPr>
          <p:nvPr/>
        </p:nvPicPr>
        <p:blipFill>
          <a:blip r:embed="rId4">
            <a:extLst/>
          </a:blip>
          <a:stretch>
            <a:fillRect/>
          </a:stretch>
        </p:blipFill>
        <p:spPr>
          <a:xfrm>
            <a:off x="4594204" y="926533"/>
            <a:ext cx="2414771" cy="1702889"/>
          </a:xfrm>
          <a:prstGeom prst="rect">
            <a:avLst/>
          </a:prstGeom>
          <a:ln w="12700">
            <a:miter lim="400000"/>
          </a:ln>
        </p:spPr>
      </p:pic>
      <p:sp>
        <p:nvSpPr>
          <p:cNvPr id="16" name="TextBox 22">
            <a:extLst>
              <a:ext uri="{FF2B5EF4-FFF2-40B4-BE49-F238E27FC236}">
                <a16:creationId xmlns:a16="http://schemas.microsoft.com/office/drawing/2014/main" id="{495E73DB-CC8A-464F-92B2-31F5B05DA3D0}"/>
              </a:ext>
            </a:extLst>
          </p:cNvPr>
          <p:cNvSpPr txBox="1"/>
          <p:nvPr/>
        </p:nvSpPr>
        <p:spPr>
          <a:xfrm>
            <a:off x="4614804" y="2732914"/>
            <a:ext cx="2373570" cy="2769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0960" tIns="60960" rIns="60960" bIns="60960" anchor="ctr">
            <a:spAutoFit/>
          </a:bodyPr>
          <a:lstStyle>
            <a:lvl1pPr defTabSz="1219109">
              <a:defRPr sz="2000" b="0">
                <a:solidFill>
                  <a:srgbClr val="101F98"/>
                </a:solidFill>
                <a:latin typeface="Arial"/>
                <a:ea typeface="Arial"/>
                <a:cs typeface="Arial"/>
                <a:sym typeface="Arial"/>
              </a:defRPr>
            </a:lvl1pPr>
          </a:lstStyle>
          <a:p>
            <a:r>
              <a:rPr sz="1000"/>
              <a:t>Replacement MCH ST2 quadrant</a:t>
            </a:r>
          </a:p>
        </p:txBody>
      </p:sp>
      <p:pic>
        <p:nvPicPr>
          <p:cNvPr id="17" name="Image 3" descr="Image 3">
            <a:extLst>
              <a:ext uri="{FF2B5EF4-FFF2-40B4-BE49-F238E27FC236}">
                <a16:creationId xmlns:a16="http://schemas.microsoft.com/office/drawing/2014/main" id="{3B19B59F-9A36-497A-B471-F60761B8BC55}"/>
              </a:ext>
            </a:extLst>
          </p:cNvPr>
          <p:cNvPicPr>
            <a:picLocks noChangeAspect="1"/>
          </p:cNvPicPr>
          <p:nvPr/>
        </p:nvPicPr>
        <p:blipFill>
          <a:blip r:embed="rId5">
            <a:extLst/>
          </a:blip>
          <a:stretch>
            <a:fillRect/>
          </a:stretch>
        </p:blipFill>
        <p:spPr>
          <a:xfrm>
            <a:off x="9711704" y="911220"/>
            <a:ext cx="2331413" cy="1733514"/>
          </a:xfrm>
          <a:prstGeom prst="rect">
            <a:avLst/>
          </a:prstGeom>
          <a:ln w="12700">
            <a:miter lim="400000"/>
          </a:ln>
        </p:spPr>
      </p:pic>
      <p:sp>
        <p:nvSpPr>
          <p:cNvPr id="18" name="TextBox 24">
            <a:extLst>
              <a:ext uri="{FF2B5EF4-FFF2-40B4-BE49-F238E27FC236}">
                <a16:creationId xmlns:a16="http://schemas.microsoft.com/office/drawing/2014/main" id="{93802F0F-3697-4351-81B5-A09D346C1A3F}"/>
              </a:ext>
            </a:extLst>
          </p:cNvPr>
          <p:cNvSpPr txBox="1"/>
          <p:nvPr/>
        </p:nvSpPr>
        <p:spPr>
          <a:xfrm>
            <a:off x="9894303" y="2655970"/>
            <a:ext cx="1966214" cy="4308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60960" tIns="60960" rIns="60960" bIns="60960" anchor="ctr">
            <a:spAutoFit/>
          </a:bodyPr>
          <a:lstStyle>
            <a:lvl1pPr defTabSz="1219109">
              <a:defRPr sz="2000" b="0">
                <a:solidFill>
                  <a:srgbClr val="101F98"/>
                </a:solidFill>
                <a:latin typeface="Arial"/>
                <a:ea typeface="Arial"/>
                <a:cs typeface="Arial"/>
                <a:sym typeface="Arial"/>
              </a:defRPr>
            </a:lvl1pPr>
          </a:lstStyle>
          <a:p>
            <a:r>
              <a:rPr sz="1000"/>
              <a:t>Maintenance on the 66kV transformer (EN-EL)</a:t>
            </a:r>
          </a:p>
        </p:txBody>
      </p:sp>
      <p:sp>
        <p:nvSpPr>
          <p:cNvPr id="19" name="ALICE is ready for data taking!">
            <a:extLst>
              <a:ext uri="{FF2B5EF4-FFF2-40B4-BE49-F238E27FC236}">
                <a16:creationId xmlns:a16="http://schemas.microsoft.com/office/drawing/2014/main" id="{C8944D67-6504-4168-9605-FC3470000E30}"/>
              </a:ext>
            </a:extLst>
          </p:cNvPr>
          <p:cNvSpPr txBox="1"/>
          <p:nvPr/>
        </p:nvSpPr>
        <p:spPr>
          <a:xfrm>
            <a:off x="4852950" y="5687744"/>
            <a:ext cx="3525004" cy="3590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r>
              <a:rPr sz="2000" dirty="0">
                <a:solidFill>
                  <a:srgbClr val="FF0000"/>
                </a:solidFill>
              </a:rPr>
              <a:t>ALICE is ready for data taking!</a:t>
            </a:r>
          </a:p>
        </p:txBody>
      </p:sp>
      <p:pic>
        <p:nvPicPr>
          <p:cNvPr id="20" name="unknown.jpg" descr="unknown.jpg">
            <a:extLst>
              <a:ext uri="{FF2B5EF4-FFF2-40B4-BE49-F238E27FC236}">
                <a16:creationId xmlns:a16="http://schemas.microsoft.com/office/drawing/2014/main" id="{81C2CBFF-4E11-4672-8870-B02297B3F2D6}"/>
              </a:ext>
            </a:extLst>
          </p:cNvPr>
          <p:cNvPicPr>
            <a:picLocks noChangeAspect="1"/>
          </p:cNvPicPr>
          <p:nvPr/>
        </p:nvPicPr>
        <p:blipFill>
          <a:blip r:embed="rId6">
            <a:extLst/>
          </a:blip>
          <a:srcRect l="2372" t="28825" r="4533"/>
          <a:stretch>
            <a:fillRect/>
          </a:stretch>
        </p:blipFill>
        <p:spPr>
          <a:xfrm>
            <a:off x="5084192" y="3316533"/>
            <a:ext cx="3654514" cy="1490886"/>
          </a:xfrm>
          <a:prstGeom prst="rect">
            <a:avLst/>
          </a:prstGeom>
          <a:ln w="12700">
            <a:miter lim="400000"/>
          </a:ln>
        </p:spPr>
      </p:pic>
      <p:sp>
        <p:nvSpPr>
          <p:cNvPr id="21" name="Easter morning: stable beam at injection energy">
            <a:extLst>
              <a:ext uri="{FF2B5EF4-FFF2-40B4-BE49-F238E27FC236}">
                <a16:creationId xmlns:a16="http://schemas.microsoft.com/office/drawing/2014/main" id="{E303007A-6298-41C5-8E8B-F515FA03AAC6}"/>
              </a:ext>
            </a:extLst>
          </p:cNvPr>
          <p:cNvSpPr txBox="1"/>
          <p:nvPr/>
        </p:nvSpPr>
        <p:spPr>
          <a:xfrm>
            <a:off x="5260456" y="4971077"/>
            <a:ext cx="3300584" cy="2359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lvl1pPr>
              <a:defRPr sz="2400" b="0">
                <a:solidFill>
                  <a:srgbClr val="101F98"/>
                </a:solidFill>
              </a:defRPr>
            </a:lvl1pPr>
          </a:lstStyle>
          <a:p>
            <a:r>
              <a:rPr sz="1200"/>
              <a:t>Easter morning: stable beam at injection energy</a:t>
            </a:r>
          </a:p>
        </p:txBody>
      </p:sp>
      <p:pic>
        <p:nvPicPr>
          <p:cNvPr id="22" name="Image" descr="Image">
            <a:extLst>
              <a:ext uri="{FF2B5EF4-FFF2-40B4-BE49-F238E27FC236}">
                <a16:creationId xmlns:a16="http://schemas.microsoft.com/office/drawing/2014/main" id="{625DEBBB-ECDC-4851-AA47-BA6F83CBF0F5}"/>
              </a:ext>
            </a:extLst>
          </p:cNvPr>
          <p:cNvPicPr>
            <a:picLocks noChangeAspect="1"/>
          </p:cNvPicPr>
          <p:nvPr/>
        </p:nvPicPr>
        <p:blipFill>
          <a:blip r:embed="rId7">
            <a:extLst/>
          </a:blip>
          <a:srcRect l="1663" t="2622" b="2622"/>
          <a:stretch>
            <a:fillRect/>
          </a:stretch>
        </p:blipFill>
        <p:spPr>
          <a:xfrm>
            <a:off x="8843414" y="3315676"/>
            <a:ext cx="3136216" cy="1886278"/>
          </a:xfrm>
          <a:prstGeom prst="rect">
            <a:avLst/>
          </a:prstGeom>
          <a:ln w="12700">
            <a:miter lim="400000"/>
          </a:ln>
        </p:spPr>
      </p:pic>
      <p:sp>
        <p:nvSpPr>
          <p:cNvPr id="23" name="First runs at injection energy: 170M events recorded">
            <a:extLst>
              <a:ext uri="{FF2B5EF4-FFF2-40B4-BE49-F238E27FC236}">
                <a16:creationId xmlns:a16="http://schemas.microsoft.com/office/drawing/2014/main" id="{74E5C7E9-5888-4783-BE3F-891DC25609FB}"/>
              </a:ext>
            </a:extLst>
          </p:cNvPr>
          <p:cNvSpPr txBox="1"/>
          <p:nvPr/>
        </p:nvSpPr>
        <p:spPr>
          <a:xfrm>
            <a:off x="9514677" y="5219616"/>
            <a:ext cx="2022990" cy="4206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pPr>
              <a:defRPr sz="2400" b="0">
                <a:solidFill>
                  <a:srgbClr val="101F98"/>
                </a:solidFill>
              </a:defRPr>
            </a:pPr>
            <a:r>
              <a:rPr sz="1200"/>
              <a:t>First runs at injection energy:</a:t>
            </a:r>
            <a:br>
              <a:rPr sz="1200"/>
            </a:br>
            <a:r>
              <a:rPr sz="1200"/>
              <a:t>170M events recorded</a:t>
            </a:r>
          </a:p>
        </p:txBody>
      </p:sp>
      <p:pic>
        <p:nvPicPr>
          <p:cNvPr id="25" name="Four_Colors_Logo.pdf" descr="Four_Colors_Logo.pdf">
            <a:extLst>
              <a:ext uri="{FF2B5EF4-FFF2-40B4-BE49-F238E27FC236}">
                <a16:creationId xmlns:a16="http://schemas.microsoft.com/office/drawing/2014/main" id="{E11C4275-8031-4C0A-86E6-156F32500BC9}"/>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1280576" y="-26252"/>
            <a:ext cx="881758" cy="1150996"/>
          </a:xfrm>
          <a:prstGeom prst="rect">
            <a:avLst/>
          </a:prstGeom>
          <a:ln w="12700">
            <a:miter lim="400000"/>
          </a:ln>
        </p:spPr>
      </p:pic>
    </p:spTree>
    <p:extLst>
      <p:ext uri="{BB962C8B-B14F-4D97-AF65-F5344CB8AC3E}">
        <p14:creationId xmlns:p14="http://schemas.microsoft.com/office/powerpoint/2010/main" val="12942853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60E094-2303-4D7B-A638-E026017AD03C}"/>
              </a:ext>
            </a:extLst>
          </p:cNvPr>
          <p:cNvSpPr>
            <a:spLocks noGrp="1"/>
          </p:cNvSpPr>
          <p:nvPr>
            <p:ph idx="1"/>
          </p:nvPr>
        </p:nvSpPr>
        <p:spPr>
          <a:xfrm>
            <a:off x="415956" y="1093836"/>
            <a:ext cx="5968076" cy="5143476"/>
          </a:xfrm>
        </p:spPr>
        <p:txBody>
          <a:bodyPr/>
          <a:lstStyle/>
          <a:p>
            <a:pPr>
              <a:lnSpc>
                <a:spcPct val="100000"/>
              </a:lnSpc>
              <a:spcBef>
                <a:spcPts val="0"/>
              </a:spcBef>
              <a:spcAft>
                <a:spcPts val="600"/>
              </a:spcAft>
            </a:pPr>
            <a:r>
              <a:rPr lang="en-US" sz="2000" b="0" dirty="0"/>
              <a:t>The YETS was successful</a:t>
            </a:r>
          </a:p>
          <a:p>
            <a:pPr marL="342900" indent="-342900">
              <a:lnSpc>
                <a:spcPct val="100000"/>
              </a:lnSpc>
              <a:spcBef>
                <a:spcPts val="0"/>
              </a:spcBef>
              <a:spcAft>
                <a:spcPts val="600"/>
              </a:spcAft>
              <a:buFont typeface="Wingdings" panose="05000000000000000000" pitchFamily="2" charset="2"/>
              <a:buChar char="q"/>
              <a:defRPr sz="2400"/>
            </a:pPr>
            <a:r>
              <a:rPr lang="en-US" sz="2000" b="0" dirty="0">
                <a:solidFill>
                  <a:srgbClr val="002060"/>
                </a:solidFill>
              </a:rPr>
              <a:t>CMS is closed</a:t>
            </a:r>
          </a:p>
          <a:p>
            <a:pPr>
              <a:lnSpc>
                <a:spcPct val="100000"/>
              </a:lnSpc>
              <a:spcBef>
                <a:spcPts val="0"/>
              </a:spcBef>
              <a:spcAft>
                <a:spcPts val="600"/>
              </a:spcAft>
              <a:defRPr sz="2400"/>
            </a:pPr>
            <a:endParaRPr lang="en-US" sz="2000" b="0" dirty="0">
              <a:solidFill>
                <a:schemeClr val="tx2">
                  <a:lumMod val="50000"/>
                </a:schemeClr>
              </a:solidFill>
            </a:endParaRPr>
          </a:p>
          <a:p>
            <a:pPr>
              <a:lnSpc>
                <a:spcPct val="100000"/>
              </a:lnSpc>
              <a:spcBef>
                <a:spcPts val="0"/>
              </a:spcBef>
              <a:spcAft>
                <a:spcPts val="600"/>
              </a:spcAft>
              <a:defRPr sz="2400"/>
            </a:pPr>
            <a:r>
              <a:rPr lang="en-US" sz="2000" b="0" dirty="0">
                <a:solidFill>
                  <a:schemeClr val="tx2">
                    <a:lumMod val="50000"/>
                  </a:schemeClr>
                </a:solidFill>
              </a:rPr>
              <a:t>ECAL water leak repaired </a:t>
            </a:r>
          </a:p>
          <a:p>
            <a:pPr marL="342900" indent="-342900">
              <a:lnSpc>
                <a:spcPct val="100000"/>
              </a:lnSpc>
              <a:spcBef>
                <a:spcPts val="0"/>
              </a:spcBef>
              <a:spcAft>
                <a:spcPts val="600"/>
              </a:spcAft>
              <a:buFont typeface="Wingdings" panose="05000000000000000000" pitchFamily="2" charset="2"/>
              <a:buChar char="q"/>
              <a:defRPr sz="2400"/>
            </a:pPr>
            <a:r>
              <a:rPr lang="en-US" sz="2000" b="0" dirty="0">
                <a:solidFill>
                  <a:srgbClr val="002060"/>
                </a:solidFill>
              </a:rPr>
              <a:t>Flexible pipe replaced</a:t>
            </a:r>
          </a:p>
          <a:p>
            <a:pPr marL="342900" indent="-342900">
              <a:lnSpc>
                <a:spcPct val="100000"/>
              </a:lnSpc>
              <a:spcBef>
                <a:spcPts val="0"/>
              </a:spcBef>
              <a:spcAft>
                <a:spcPts val="600"/>
              </a:spcAft>
              <a:buFont typeface="Wingdings" panose="05000000000000000000" pitchFamily="2" charset="2"/>
              <a:buChar char="q"/>
              <a:defRPr sz="2400"/>
            </a:pPr>
            <a:r>
              <a:rPr lang="en-US" sz="2000" b="0" dirty="0">
                <a:solidFill>
                  <a:srgbClr val="002060"/>
                </a:solidFill>
              </a:rPr>
              <a:t>Further analysis on the damaged pipe </a:t>
            </a:r>
            <a:br>
              <a:rPr lang="en-US" sz="2000" b="0" dirty="0">
                <a:solidFill>
                  <a:srgbClr val="002060"/>
                </a:solidFill>
              </a:rPr>
            </a:br>
            <a:r>
              <a:rPr lang="en-US" sz="2000" b="0" dirty="0">
                <a:solidFill>
                  <a:srgbClr val="002060"/>
                </a:solidFill>
              </a:rPr>
              <a:t>did not reveal any issue</a:t>
            </a:r>
          </a:p>
          <a:p>
            <a:pPr>
              <a:lnSpc>
                <a:spcPct val="100000"/>
              </a:lnSpc>
              <a:spcBef>
                <a:spcPts val="0"/>
              </a:spcBef>
              <a:spcAft>
                <a:spcPts val="600"/>
              </a:spcAft>
              <a:defRPr sz="2400"/>
            </a:pPr>
            <a:endParaRPr lang="en-US" sz="2000" b="0" dirty="0">
              <a:solidFill>
                <a:schemeClr val="tx2">
                  <a:lumMod val="50000"/>
                </a:schemeClr>
              </a:solidFill>
            </a:endParaRPr>
          </a:p>
          <a:p>
            <a:pPr>
              <a:lnSpc>
                <a:spcPct val="100000"/>
              </a:lnSpc>
              <a:spcBef>
                <a:spcPts val="0"/>
              </a:spcBef>
              <a:spcAft>
                <a:spcPts val="600"/>
              </a:spcAft>
              <a:defRPr sz="2400"/>
            </a:pPr>
            <a:r>
              <a:rPr lang="en-US" sz="2000" b="0" dirty="0">
                <a:solidFill>
                  <a:schemeClr val="tx2">
                    <a:lumMod val="50000"/>
                  </a:schemeClr>
                </a:solidFill>
              </a:rPr>
              <a:t>HCAL completed replacement of faulty frontend </a:t>
            </a:r>
            <a:r>
              <a:rPr lang="en-GB" sz="2000" b="0" dirty="0">
                <a:solidFill>
                  <a:schemeClr val="tx2">
                    <a:lumMod val="50000"/>
                  </a:schemeClr>
                </a:solidFill>
              </a:rPr>
              <a:t>components</a:t>
            </a:r>
          </a:p>
          <a:p>
            <a:pPr marL="342900" indent="-342900">
              <a:lnSpc>
                <a:spcPct val="100000"/>
              </a:lnSpc>
              <a:spcBef>
                <a:spcPts val="0"/>
              </a:spcBef>
              <a:spcAft>
                <a:spcPts val="600"/>
              </a:spcAft>
              <a:buFont typeface="Wingdings" panose="05000000000000000000" pitchFamily="2" charset="2"/>
              <a:buChar char="q"/>
              <a:defRPr sz="2400"/>
            </a:pPr>
            <a:r>
              <a:rPr lang="en-US" sz="2000" b="0" dirty="0">
                <a:solidFill>
                  <a:srgbClr val="002060"/>
                </a:solidFill>
              </a:rPr>
              <a:t>Significant update in automatization of detector </a:t>
            </a:r>
            <a:r>
              <a:rPr lang="en-GB" sz="2000" b="0" dirty="0">
                <a:solidFill>
                  <a:srgbClr val="002060"/>
                </a:solidFill>
              </a:rPr>
              <a:t>calibration</a:t>
            </a:r>
          </a:p>
          <a:p>
            <a:pPr marL="342900" indent="-342900">
              <a:lnSpc>
                <a:spcPct val="100000"/>
              </a:lnSpc>
              <a:spcBef>
                <a:spcPts val="0"/>
              </a:spcBef>
              <a:spcAft>
                <a:spcPts val="600"/>
              </a:spcAft>
              <a:buFont typeface="Wingdings" panose="05000000000000000000" pitchFamily="2" charset="2"/>
              <a:buChar char="q"/>
              <a:defRPr sz="2400"/>
            </a:pPr>
            <a:r>
              <a:rPr lang="en-US" sz="2000" b="0" dirty="0">
                <a:solidFill>
                  <a:srgbClr val="002060"/>
                </a:solidFill>
              </a:rPr>
              <a:t>Further improvements on the detector timing</a:t>
            </a:r>
          </a:p>
          <a:p>
            <a:pPr>
              <a:lnSpc>
                <a:spcPct val="100000"/>
              </a:lnSpc>
              <a:spcBef>
                <a:spcPts val="0"/>
              </a:spcBef>
              <a:spcAft>
                <a:spcPts val="600"/>
              </a:spcAft>
              <a:defRPr sz="2400"/>
            </a:pPr>
            <a:r>
              <a:rPr lang="en-US" sz="2000" b="0" dirty="0">
                <a:solidFill>
                  <a:schemeClr val="tx2">
                    <a:lumMod val="50000"/>
                  </a:schemeClr>
                </a:solidFill>
              </a:rPr>
              <a:t>CMS ready for 2023 data taking</a:t>
            </a:r>
          </a:p>
          <a:p>
            <a:endParaRPr lang="en-US" sz="2000" b="0" dirty="0"/>
          </a:p>
          <a:p>
            <a:endParaRPr lang="en-GB" sz="2000" dirty="0"/>
          </a:p>
        </p:txBody>
      </p:sp>
      <p:sp>
        <p:nvSpPr>
          <p:cNvPr id="3" name="Title 2">
            <a:extLst>
              <a:ext uri="{FF2B5EF4-FFF2-40B4-BE49-F238E27FC236}">
                <a16:creationId xmlns:a16="http://schemas.microsoft.com/office/drawing/2014/main" id="{3CC1890F-EA48-4DF1-A09F-790C10A0B72A}"/>
              </a:ext>
            </a:extLst>
          </p:cNvPr>
          <p:cNvSpPr>
            <a:spLocks noGrp="1"/>
          </p:cNvSpPr>
          <p:nvPr>
            <p:ph type="title"/>
          </p:nvPr>
        </p:nvSpPr>
        <p:spPr>
          <a:xfrm>
            <a:off x="407988" y="373593"/>
            <a:ext cx="11376025" cy="607135"/>
          </a:xfrm>
        </p:spPr>
        <p:txBody>
          <a:bodyPr/>
          <a:lstStyle/>
          <a:p>
            <a:r>
              <a:rPr lang="en-GB" dirty="0"/>
              <a:t>CMS YETS Activities </a:t>
            </a:r>
          </a:p>
        </p:txBody>
      </p:sp>
      <p:sp>
        <p:nvSpPr>
          <p:cNvPr id="4" name="Date Placeholder 3">
            <a:extLst>
              <a:ext uri="{FF2B5EF4-FFF2-40B4-BE49-F238E27FC236}">
                <a16:creationId xmlns:a16="http://schemas.microsoft.com/office/drawing/2014/main" id="{3C47790E-FFA9-467E-8536-4D9E6A7BFFD8}"/>
              </a:ext>
            </a:extLst>
          </p:cNvPr>
          <p:cNvSpPr>
            <a:spLocks noGrp="1"/>
          </p:cNvSpPr>
          <p:nvPr>
            <p:ph type="dt" sz="half" idx="10"/>
          </p:nvPr>
        </p:nvSpPr>
        <p:spPr/>
        <p:txBody>
          <a:bodyPr/>
          <a:lstStyle/>
          <a:p>
            <a:r>
              <a:rPr lang="en-US"/>
              <a:t>24.04.2023</a:t>
            </a:r>
            <a:endParaRPr lang="en-US" dirty="0"/>
          </a:p>
        </p:txBody>
      </p:sp>
      <p:sp>
        <p:nvSpPr>
          <p:cNvPr id="5" name="Footer Placeholder 4">
            <a:extLst>
              <a:ext uri="{FF2B5EF4-FFF2-40B4-BE49-F238E27FC236}">
                <a16:creationId xmlns:a16="http://schemas.microsoft.com/office/drawing/2014/main" id="{0793B923-54E1-4338-ABB8-20C0FD4816C2}"/>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F797B719-81CE-4C7F-8206-C25CB045E6A0}"/>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7" name="Picture 6">
            <a:extLst>
              <a:ext uri="{FF2B5EF4-FFF2-40B4-BE49-F238E27FC236}">
                <a16:creationId xmlns:a16="http://schemas.microsoft.com/office/drawing/2014/main" id="{E50F2A6B-EE3C-4E23-A31B-D0DF3C42CBE2}"/>
              </a:ext>
            </a:extLst>
          </p:cNvPr>
          <p:cNvPicPr>
            <a:picLocks noChangeAspect="1"/>
          </p:cNvPicPr>
          <p:nvPr/>
        </p:nvPicPr>
        <p:blipFill>
          <a:blip r:embed="rId2"/>
          <a:stretch>
            <a:fillRect/>
          </a:stretch>
        </p:blipFill>
        <p:spPr>
          <a:xfrm>
            <a:off x="8904312" y="2564904"/>
            <a:ext cx="3096344" cy="1598705"/>
          </a:xfrm>
          <a:prstGeom prst="rect">
            <a:avLst/>
          </a:prstGeom>
        </p:spPr>
      </p:pic>
      <p:pic>
        <p:nvPicPr>
          <p:cNvPr id="8" name="Picture 7">
            <a:extLst>
              <a:ext uri="{FF2B5EF4-FFF2-40B4-BE49-F238E27FC236}">
                <a16:creationId xmlns:a16="http://schemas.microsoft.com/office/drawing/2014/main" id="{F1E3B3B5-8A8B-43F2-9D33-46F850A2BB13}"/>
              </a:ext>
            </a:extLst>
          </p:cNvPr>
          <p:cNvPicPr>
            <a:picLocks noChangeAspect="1"/>
          </p:cNvPicPr>
          <p:nvPr/>
        </p:nvPicPr>
        <p:blipFill>
          <a:blip r:embed="rId3"/>
          <a:stretch>
            <a:fillRect/>
          </a:stretch>
        </p:blipFill>
        <p:spPr>
          <a:xfrm>
            <a:off x="5021344" y="548680"/>
            <a:ext cx="6617352" cy="2016224"/>
          </a:xfrm>
          <a:prstGeom prst="rect">
            <a:avLst/>
          </a:prstGeom>
        </p:spPr>
      </p:pic>
      <p:pic>
        <p:nvPicPr>
          <p:cNvPr id="9" name="Picture 8">
            <a:extLst>
              <a:ext uri="{FF2B5EF4-FFF2-40B4-BE49-F238E27FC236}">
                <a16:creationId xmlns:a16="http://schemas.microsoft.com/office/drawing/2014/main" id="{DDB3D361-6E01-4F83-8CBC-5142B512C92A}"/>
              </a:ext>
            </a:extLst>
          </p:cNvPr>
          <p:cNvPicPr>
            <a:picLocks noChangeAspect="1"/>
          </p:cNvPicPr>
          <p:nvPr/>
        </p:nvPicPr>
        <p:blipFill>
          <a:blip r:embed="rId4"/>
          <a:stretch>
            <a:fillRect/>
          </a:stretch>
        </p:blipFill>
        <p:spPr>
          <a:xfrm>
            <a:off x="6384032" y="3059787"/>
            <a:ext cx="2304256" cy="3089284"/>
          </a:xfrm>
          <a:prstGeom prst="rect">
            <a:avLst/>
          </a:prstGeom>
        </p:spPr>
      </p:pic>
      <p:pic>
        <p:nvPicPr>
          <p:cNvPr id="10" name="Picture 2" descr="data:image/png;base64,iVBORw0KGgoAAAANSUhEUgAAAOEAAADhCAMAAAAJbSJIAAACKFBMVEUApdb/vSP/48r/4sr/48v/vST/4skAAAApnFIAKWPnRCOhkH4Ao9b/6dBbWFYAQVYAqt0GZoDz7fTy8vbnQR+MuztUV1vw8vVoSwBVVVXnRiXmOxYAI2D/wyTz6vPmORMAH16hcxQAGFsBPRsXXzMAHF0AElkAZoX/uxEAFloADVf/5rSYlJp5fJYAodjmMQBiY2R7yOj/1Hfvopb/zGJVcyEABVaHudQaMWn3w6/2uaVOtdfsXkLFvNb/25j93K7pTzE2Sw1zgl90eHI7qtF7rb9gpbzczbz/7trHy9dobYu20uGW3PL70K3907uXyNzveF6hq71hxubpg2221dh9opvyf2Wfy9X/xES6qm3ynID6lHjrWjvsaE//2J357udPS1a7t8X4pI3xsZ9zw9W9zp0AJDIrYnVQZ3WCfHJlWU2It8Ofu7/Cx7/r18dHnbzNysD//OvT2tlIXYeGkamyyNckRnihsMKJmK+xzt+05vdme5+Bhp5NZozQ3OYTP3XX9/9wkquPkqfD19DwrINCQjKrropPna/krkSRp5Ryoqa9qHDLrV3g3MafpoXWr1BYRhrcwJbhvn/ksTrTwqOsvKv/1oX/zZHpwrfys6juinr/waDseE7Nv7XslmsbPilWpXRlm3uOu41DpWOeyppssHlxomKMuEiJvi64znjI0pLrdGTh4bY4SB5goniEq1ViNSpdEQCgunQ3AACUKxWabl1jb09+dIhxTsZIAAAgAElEQVR4nN19iWMaZ5Yn4uqIKXrUQJodIILVrmikrMVgax1xxGK2sUCWhLCkIAWEWSN5u3ssYwVFh+VYHkfZXG3Fm9ijOFIym8ROO93xTu/Ozvb8e/ve+74qqqAKCmwl6f6cqMRVql+94/euKgw//clf+DL89L/9gq+f/exXv/r1r3/5y9/85q/+ctbfA8K/7pMtg8GQSqXi56+uXVuv2o32P/eV+StCaGhaAi3D9Ymr19JVq92Iy2QyGU3400S/KTbSQ6PsWfnzap9qfsIofsqofFbjr7Z7HbZ2LYQypCMA9PzaetVqZDitVqvRbDbLt7AxW5u3JtgYVbaNH2+zG6vGbkwau1Hsri1CCacB5CnBNFlNbD+m+pb2B7/Qn5e21sYt+/MaW83dNe2m5e7ku9GJUMKZun7+WhrOktHM1IjpbqfbLj/W1W46QijBnFj7Ak2zrWppaaqWanW4G10K3zlCUWlRZSW7PFk71NrN87RDTVmmmSr8cFradnfdI2QoDanzX4BZGyXXwB2ftsdp7Rq4tnbraaxNnsb4bAgZShAl01fdJ/w5yFH37p4dIYEUrq+lrT8oyhPSUjlIw3XRKJ/xkH6kCAmlgUnyL1OGIkhhYq2Ftj4nhB3t5jkjRJCGiWuQk2gyyPcpP9Pz8jRNGFNXQVvN3xvCk/elKiCFictGq7HTmEYjcvuBYpr262oalPXPNC7Vt4Alr0GA/ueRH3aNMYXhDsu08LDQMFg41XbL395u23Z3J4sQQZLXeb5e5ofkQ1WMwvl0CwfYBeJWu2na3feAkDzrNYk9vme2+H4QsjDA1BYZS3f4Y7PGVgWp7OPNW/0IsRbV/GsH6zpgNLdGiQUgrHGCo/ye7RAgxSO7s7Ov4Jqd3o3EWfWt4U1tgI8AeRiZMNRcPKzMG+XaJKzaG28Ayk5s0KiO1qhPhkIqMju5szHmGxwYGhoY8PWObbw5OTs9Z1AgEiKbU/F2ZwoxWs3lWqbp6E3GTHlyZyswODAwOBjovblZzlitOuXY8m3tK8KG+Oz2za2B4PDA7Y0LsDbGggOBgeDYxp2piByRML21sTvSDqJhYt2aubNVbkyyrPby9sZgcGjY19s7EPT5AsNbO267sXvGt+plfCE+tbMVDAz4tnYmZyPTEfhvdvLN2wM+n29g4NbOruyds1tDm+0NWjBcrQXHyg12Zs3UNoKBobGbk3u12uT21qCv1xfc2rNbT1qGgmF3e2zIFzh76sZ0XBCXYW53cwNPdqB3V6aos2O+sd32PkiYvhU4W2444ZnJgYAvuFMG87Nb7Zk3Nm8P9vYGN+11e+vEDuXb1p4GBLgx1Ns7dGsqovCfEIxNb28N9A7sxGUOdtPXO7zZzhINhtTmYO/ZPZNRhtCYmQSduL2XARu1oncw2t0bg77bZeMJ5xbgO8YCvb3DO9OpJtEA+JsDg5Ny2JPBXt/GdDshCrtbvt7gjTi5VUZaVmNtDM9OBg4ZHgCnwMGVbw/dzJwwQiFysRdUcfDitOqrwvTO2KwMT+oiiHt4u40Qhfg2asUrfcJEVfIyb9wc7B18MwPgUIZm4BM4sMmzk2iGJ2iHwtzFIAAMXtQSy8j0ZdlLwtwpkLdvY7aNO93FszZwJ44uh0fk5tpZ+Ds1XvfgG4BdMz6HpW2HQnwTTnZv8E1tvRPmUrIHkQ0fvn97rpWeCnNv414H30QDFlLXkDSsmZ0BeO4N0k+QnxVL2SBGIEQd8us+pumbAtsAmbTyjvKXhN3bcJi9vq3W7pT22jv4FjsPLOso3wr0Bm4RQjAhECIaEkbqHUXfZru5I4RC5BT4696zU6mmlzTQ7p5F/esd2G7xCSHy1gC+KXBBlHRqzWgtw7kJ3EQzBJsEH4HmZ7ajo9dfxTDZK8WsanCuhTC+PYzn+mZEd5A9Oxy4hSelJSdOBQIbKOkNab/C9WoZzDBwK8Nt0GSnAB2TdFND7Ubblxrt82H/st2kYogaCIVdsirflF58hr5XggN7+KEhOUk27HV6Y/D2HirzVt0LC4Y9QOi7/YaV1BSs0I4tLEBk0ptfwJmohG0um70DX9q3icYfuNWW3qSV2g6OTaHgfVuapwX2OrDzD2N46m7IvDAi7B1ys2NFXGYq0bVupCts0B7z21yuFdUgTx0hF2FQR5wprvjF4FYE2Rz4RcOdwl4HN6ancddn92QIp9C9DuxkuAxNpHoYCZh1ytAeAwH6Cx15mtkB8ouzukUozL01tBFhor89pfoxIPthCOvmwHMC5df9kRDZIhdVsyN3GNlsDDNKNbtqWibzjAsAzqPdqryqjjB1kZT0gn4/I8xtDFyIjExvwOEPvKn6OWEW3yLE3xpklC+tOMYKvYGNsh19B0Y24Pv5/zrYwp5FgDmzUV3kqghZfKIMrNshnL498FZEwLAa3KmaEIW5naHgjZRA0d3gHZkmp8hv9w5s1DD0JsY3UYNcapKbtLdGe3bZZfOWzGi+ajVTdYRkTxAL68VH7gKPWpi+EKgTuvIdi1sDN9FzTQ4j/cnEDGcH/1xvYGy7bAdXShENMYGOvoU5m/DavAmIZk2dVPWnztJfVLcn1dV3Y3jgTgpDIfzo2YVmgJE3h2iHwibGrxcUXpp8DZ7TrW2M1bB8ATgRazvGN1pLALBkZCarO8fvmw2So9HPFYbU+YHgbJ8YCwVONVvijcDQDopWmB1TUD6in9v2kRR7fYNjO3tl3tAxtpehHQG6khju4Wd0yzD1CrnSjZZBtGIJc3cGh4kH+6bw7AzdaFR8iNduz7LftpDyFadAiGxjJkpraOzWZDljQjNsVzM1mrMlIMJk1o7hrFHdMakijO8MKIJHHQhBdEypuRAvNMgftDdIIuRJyJiSiIT43saQiDFwduNiOYM61yZiM1tzCDDKYxmrap6hjvAOesTAqU4QXghwpR6hsGxwUxGAgwca4GmKMHsBSzybyn2Dj9q8cHaQ6WqvLxjYQe5oHc8Y7QjQM2On50zqQZ6qDIVuEG4NctNCfWzKolKbwbM8/ceTAYHPZOO+hdT01KmxIMfYG9yazKiMVMlGrYymPAKMYs3DyBhGv5beIS292QHCG2OD0gmZuk1ZlLxKNb0xIJZwhLmbGBVcbE6yhL7I1PbGIFdWn28706qKYbYygHbiTSqmy7jQ2rp/mHpliOLuDhBuDg28zcMUIUJm3CurpaY2BwbFGBedEp4+tWhCMMxNT94cGORivJzRrpea7QjQFrOTfmLEpijftalEMYRKj9569W0Hh+pS2UVVY9zADnx3bLBehUvhCfDdUt+5IBimb5w6y3T1bM2o5Wm4DUYRIGTLVswqO2ALww0Ko27rDrzRcuvBtMB88diU9BgCtXp8BHlWy2qHYIhs3iZVHbzZ3N8wclXMAw/aAKAdDZJkaDTpl6EwRWo2pDumESK3AkOv1PdCQhyUaH9qbPCmjD2mhtuUAoT4jQ2COFTWQGidRwnGkAfNPIYlZ6M78p7mdTO96SF+IDhbfzh3kdSc0T6G3MOyeo+whzFB72zzbupv6bsxxo5AdZSD8SDaoJmMj/WuOmF8If42GrsiAWiNcHbLNywTygiF7gHOgFNjQ2/LA+1ZyvJfablDUmUsE6tEbnZTwk8qSq7WxGrnsrRfTwac2qawrTEw0V5w0D4ZQhQbHuBlcJhC5ObAkLywwTLewastFUTY7WUImwVjpliU8aCJygJIC2aRLXRpKRgSmoFv7IZehDd8yjid5V++sV3sZ0A2pYizKWwbam0CLEVVQ2jP5rxkg6zkwSoflDibG7jQqp0fol0hxKF2XQjp/ZeDPgV7gjulijkwxvStQZ/C5oS5C0T5bfZ9OYiJZrVR9SgfJIDUxcGNibFFR/mhoY9y9XYFbGkBPQSUWS9QIOXtU/HN4JCyqiHMvUUJVusCAraywBPEr4ndQYbSnPW4WLCNZVUTVVeRJoyNbNGuB8y9aUBfsQ2l0iiT+EUWF/3DRmBLyTrMj7WLJwjhMPz9a/KqIpUsMF0i4YHrMVNqSEMcSsaXZKmFkJpgeoUoTG/5gpcbntxlccnNwaGdBiwsILgtGbnqDEcfaqkPzo1wrR5126NJyOiTWbI6VrXCBgdWPawdsQUdNBpL77BW7VP55t2zTckC58Re2EtjhZgF9lLJVJhTkSbF51TsEwxrds4W9hlQUW8iS9V7kiFn/I7zQzqHU1RYgDxPR/MJojxfY4jHOBFri40niYW9w6L7EfYuNpuksDuASkpxgrBmJ0q3x8I2l7dkYvk8XnXCN63YolX/kGp8vo0pTVMU+jhB9MEhjzUi5JwIzqbxc6wMJMWxqVeCzX2A1CactNvcRoRrVGVa8dpsCBApgimoif2K+aGpo/yQ7TbyNirTIEDUKNLHpxbYKykw2rFXmt61iHmikgvZosBeKgrH75y90Gju5OkGJ8WEC9yN0V7xgormTGh1KEbe82edDp4fql101KKPPzL9JnXYNnbVFBWynO0tHnnF4Vw0dwBAiAPKHoz4ArViWB8Yz+TNQPDNaUVzXIhcHO4NviXFEADRXvTbbOE8Ega1+lm6hM1Gyg+N1ob8UNfE0Mj0Npua2Zw2NLgRwDe5cZYXzJAsfFsq7mLKB5luc+THIjKxSEIhzvDNXZmmjEQuBnuDF+oTVoJhPQ82GC6a7dQBxxYcleJMnBexttpRfihJYXMLbMkXuHAjEpcG83BkKLJ50xcQCxN4jGoI0RIDKnVzYRrVV8qBpwaZMUT66E8IQnz37YBv+GbdOIVUFRN6b8GM0xqMGIgmTDx5oqitk/xQtuvdN8cAYyBwansqEk/his/N3ti5MBAY9N2c4noGx6g+STM1pBa8C3MUTogaMPsWltgCvrc2d+fi8fjc1PZGMNC7U59xEeJVLIu6zuCcG1Wc0BhN1BGnTef5ofxoIlM7weCgLxAM3Hr74s729vbFU1vDQVgX9iTdvXFWkmfDh0+pRbag1QOBwOCgGOpMb25hHXFwuPfCqVOnbvmGg2cvTEXqKhq3As+7/CtG5l2MzKtIZMh6VB0zfv1whLnd7bcB1FBw+Cxbw8Gtt7Z3IyNS4WXz1ls3T6nJcGRXNf+KX9wAKBt74p/o273x9tbZgcHBoWBweHh46+0bMsMfWYy6XB6vK7p6Hcc0iBLMdS6kjbErtpBhTM1NT71y581TtO7cmZ2ankvJfE8qMhefi6gH0qpPpiL0iUj9XX3wF9gfuPPK1HRc5nWExWMMZJazq4IwYSVwRh6OWpmqYmGx8/ywCaQhhYeEay6eapwG5iOL+pfQ9AmcQp5ju1fGqQsVG7YHH1JT5yobvyB4JDziRSuvJppV50w7mfNuPq7nu5p3Lxj2i2GbzV+qcp+2ZueWSGxB+aFRyg+NnbPFD72E1EEOAeb3JW2/hnpKLsbO5qdY87/z/PBHsYR4Fisy3ndqsifXCYvIhCwwNbOLGKxqUduPWYbCKqa7Nm9lQV4eSVWJK+r5oYnyw2dgix9sjSzGsGARPm7oNE5Q1CZxYff54Q++agU/sUQjCwnnGcHL8kPeP3wWtvjel5BaL0I26M+lVZLjNZQcRaZWSilwQuyZGP8HWEI8TU50fl21wpA2MqqXALIpMdV7A/04ZTgCPgYj0WJN/fUUEgVrHCJbWBlbKBn/R80WEKi5XFj1XdSYGcfwjeWHVtacMbEC/58J40McQ/WK5ZlV7fessQvFrSxYU/QP9VX1f8AFJoj1Cm+i2rImvm6nxJCcKk8au8wPv+8FyWCCCjLqPkZ6W4rgiZcuGPnY5p+DL1089mOgVmkejFMuYYK8qIk5U54f2u32Zk78USEUTdATXWyfwVxj+aHJzKY0sWJcKVWa71XBEY6cbF6kbwnxg7yfyvZ6WgmpNIYx1np+aI+FvV7smzZXov7mv7/77muvvfbedcMIrh8KqkAsCCZ4oGtwlwWo9fzQfowOKto45U5a+vN/91KILcvS+3ff/eDD9wx4K8HvG+fCMWioyw8mqO8vQzqMmTDPD40Yp/sLdlVfCgh7YFnwRw/g7LHcv/fbD1Ck3x9KDERdyIKxRf0fSrOEAquJ5qiHptnV2QIRIjyLhYFkOENL917/4Hr7K7SfyxLixpLX5fGWsqv6/5xw3Wpmd4gx2aNYzcmp5IgmSYYyeD0ynEt3P3oPbfME0RkwFzxOogkWay1ZsOlja4wSOcCESe1iMI6Qo2MoLRJaC6G03P3gPeEEQQqp2j8hSdiOO9BQttKE0E42WOIFDRU+FLW0AaFFJkvLvXffM5wQSGGumqPOYCcayj86YRUBwsfNVMDRQsgBNshQAg0ge95/d+IkjFJYjFKqlE/H213Nr/LhNbroiQE0Y9umNUJJkhbZI2kD+nr/3evP2SaFvn2sVrhclX2dJNGwqvZK2Obx56iQalaZhJbbYZOrQaQWjthCj0Khex9cf44YgeXBh9r8iWi764c1Pp+CMAiLASbqZlhVLiSS7FDFl3Jj5Ogtok0uvf5hd6dbZS0cJ0GA3rxKOUYXwHiVKqoFMx8VNmki1JKhRb6pu9d7H3R5Bxfl8aUOihjGeCr7HZFEfQerMwn0URViCWqftpRhIz65EdZlyCW59O4zK+vIKl4PYvMvz3SnoQZhgaodtphdvJRPjEn5MrXzpZZGkHI3Gwq9/t6zYBRS+++4qNy03q2GrhcpE4lWaSbDZGX9jFa+VA5BgiKRf93PcrqESODDrnVViJtyKIDkit5Au3EHq1kcFPaW0vHzbPrEyCyxEz5skKHyZVTbUOjue11hFMDFYKbk74Ll+cI4zwM+CuI8IU0jJyaacGsvQzkn8v/lEU6dK5kcQ3cnOtfVkfhBMezyuMLvdOlicAeooa6VhRExsrFSe1hhh7T0s4WqC7KQPXYmR8FAUQy4mKyOYoXqHhaj5EMTVaYBIziESqPCVs3cQpst6oyvuuAl8qsdHF58vYAW6C12S4Kp/YoH95CXfNR1cZRYpcPWSoY9rWQof0do6TXdYhRm0UNgIvEMLiaMJCHzURCemtgIQ4v8kAuk2dbq6qoFEFbonj7qAJKnMDScr3YRZ9MOahUv+ajqqmwH1DflDKhhhzLFVGULi3Jbfxt/DsxRh9MAA0KS93pWuouzBcNsNkE7KCh3IFy1W3l1v1u2sGgiFc9D6H47VUUL9KCLL6W1WxJtd+BCAT5sypWZELtn/ManLXKE4ltDd1t6HGERojR0MZXOahXS5w2LM6gBEGjXmnwUJoosf9LM8S2NoaeSLdouC0U5r2la40i8VvCCAP2fd8kRI6vVoh+LOaWsatetarQ22qE8Lm3DFm3BiT9BjBrDX4szYEAeb7LLTFeIH7yTRAv0rqhHCcLVZ8wPdYmRrPFDlRMsxNNggaBfuWzHxSb6fGoBOJ4yyaqWCaewetqcH7aXodrz2pK0QBz3UaPDAQEeJzDI8hb2uyF5+LwVojzwMMnYgqYJgzulYTctGTaAqueLDdxYN9aGbf0NoXtKhwMG9DlSdDinoDDd+AQwQKBAj9dfrLUi0VSVxzUmxbZDtrA0s4XyeVwQ4tQPBPPAZLvz3wpg5KCQBHwuf74629KEhfN2XbmFPsZviRDE+BE/FlAwRhEubQNqueLrx2SA/sTD9ifIauwmP9SHTMwZJTG+ThDBA0KUDee/OwFCiHZcIgP0VJopsPnta0ZtGWp5Gv2OVDpHjGBC718XQEGPmYcvtDQgjTUS3z9OoAH7XZUDXRZ83aTdt9Bkiw4Bsh+IMmSZWMzmSMFy2VZXNWsJJF47ToD8IQYtHqzq41DhmnbvSVOGnUKsK/joTNGDaWpSg6JbHiraX8mLDUVP8eGs7s9fV7nauV1+2MWiCs7SeAwpEDygWf+dGUR8wurB8ed+nC3152YW2+KT8e+6NkJRArKNomvaZqskmJDlXDTHKDC62GmpCjKkaiFJIXp4HkKg9g5mdVH0QsJEvX+vly0sStTt+BB/hHpOZ+dtGKMlVqydxjBCajELAR75z/lqe/lhXbiSj0kVu3RLhGoC0Su7ekYcGh2vLNNUzNHM6Z7XO4mzwfxq0Tx2g4Ff5h/qwQeMORP2e9KiEM833TuxSxlqbUlBgeJd6EHPWUJAjLppQjCA+ZX85H5dhaxO/zKyX/J6vFXpMb88XzlP8xw9TegwO08UVoq9DPjwmbv6CjhCfCFbtIUhg3T5l4H/dJqvED/2evx5adgdWV8VIU+UnhXf0ngFdczrOjM+GhKf1KGoQmo1HSshucBnc7GaTv7DTx4su1zebP2+Itetxuar1eW5xbPgsxwixYMQ8tlDYHz+tCX0bpvyjSG+Xy0mMH93eZP57EJcv+0KqxW/zVWUVQ2EtFHFDv/H++/ft7CpqGcAuDR+xoV1vuRn40sheU0k9K62LUJot3hQ+dxL7OBPVqo66EG2Uln02VXZM8J5FT78m791Ovv79ybX0x9/cu9+HWYnfhQ9TCKMSnZkH62fJ/aW0EfqEIWR+GL1OOdn5O6dj+3rNT9xB/ufe23edxQxBZVOG6I2QOiAf/1Op9PhcNS+AJg4e9HoR1v4U6CIGVaq/y57rp5YSi2d0GvNEPFLF9Ix4AYXaqc3V0gvpjos4QiLBRBhqaa85GTN2KSliNDtcCA+J236a+mP7y31hHp0s8W5GaKIZIUUVCUk+rDhej5DajEdzS/7Gb5kMXot0nn0GsdhNs9D5X3R6CrFZoQoPne/G2XIZOnsrz345D5T2DZaSi6UBFjKnsa5P+X76P/Q/fek4xeQGQ6Oi0kGz+///Lg6m+qmn1xNumyNVw0Z2EBfI0KHo98NUuwnISJGBwgVZLkugmzpYg4pjffaVsZfCsk4R3KmCDR0n6XEgG52IfpOKRzm8HLH+4vx7trlBwmvTUaF0hm8alTxNIjHTarqcLoBoJP9B3DbgUQBYqHQn7OO9shNUF6pQoj3DCNCPLJQjRYTHnQt8BFbrpLuhBuUaz+Pt2Y9aH7hOv/aBQVCRIYA3Q6n9I9ZJrieB/csmhjBxXyHQWhyhVGEhgxDIctL/7iYzhZyaHqo0d5kbuXhwlx3PWCU1EKRbuypcgd44Qtjw/UWKEOwQQ6SsLkd/czvMM+zfrdHHWPo0yjed8tfyh6G5LDqMrTQdOPpSy8fV/LJMNI6vD3syq9UF1efYSiHAfTG1MYA8HJh5TUzaIfckTKx4e8kTScJ1QEeqPbx/bqTFFMP0NACRqGuMy8vKTiwXqZDdOey0TMlP7Ae+U0wvUKUbO9Z5nEW8PrgsMZ1QymTucmXkm/pJ3+KHtXd72BA3XWV7UeMcoSgoczFJKKHUpCgqHyELKOH49FKKelihuf12xL5WHpytVPiUwGIs0YVjR6PcM3YHNMwATLRIS4HEYjkb0jCtY+X5OxhORdbxmbS/MxoSIrcLZIMAd6n49GjkkuUXTLx3crDa7N4sfuzwQMngxcnegtNblREeNXYcDUCMT6C63eL5kfPsEBAfASb2m+5PWJ/wlrwkoZe4lG2RSbDUGjp3PjKfJLQQUQWTs5/Fh0/N/rhc5hr5POI4eKm5r4wcmtE2M8N0c3RMHsEyA4mUlFZJz9h3BEateb8OHoMJC93nhYOLxsrhSmZdfm9iaOVmfHDJZqOV2++dQRw1Yp3bAMb1N6VcM1ubUDo5Og4DlE7xcdMsszVrr8fQpafwWJ7+IhzhGigiG/p9AyWIlx4nbI/+V1lZuZwyRJifip091kR8pFi20qrPismGKp2WIcoo3xRgA4xKuj/2BI6t4JzoZ4z4xY5QDK+czOFkp/lssv5lZlLp5d47Mecj0oM3gk+mqUB+m0lQUO9D1XPLSiUcTM67OfMT3CcInXQY26R6y9X0IcmuQ+tJ4Khw/FYnpIhiMfmP5s5N0pJirwDYuma4w007ZWnixOz7ar86yoxDQPgdoomJ7kcHqtSMIfBqsNp/g4vQ/7ONBqSjhvlB9ZXsJHxQZa4Mn5uKSQnSdFD3e1aiDjvR3eqyR20O01MTRVxKcsuuJic3JU6ma5KoQDbuuleDq4imKC8GTB6iRUCbZDrVWY+HcVIj/ueOo+goD/sUohC/KBoQ99V2G//5hRdGyz3pTyacTu5wWEO1e8QvY7kdmBTji7TbL0RjE46asSXc3mpkTYfHT9tCYVEbhQTRQnr+13Omiwc07DQclTPKICQNioQcpJ3s0hUJAwpleKoHYi5TFeYuWJlx8c9vBgTCo2+HIPoxmPzhpfPZEk76+lvoww1axotD1iYNeOsCY6Lzen5OFUVlTJkMWg/wiTqFwMc6R9zs5l32L0cyvD7+n0SVGh0PLZMpRbvdyA+zgv16E0c1alPBLzXqRBHIulC2Gvz+JMzCzojogm8f1Q98lYAkUix3+0U9VQUaKaASHJZ5mdr90KEr0TexTM/cwlLH2KXtCEQqBdDOiRFSJqx1Y2RX7Ha8u7DilW1mowyLeUeBYkC5cjtjjlYkTLglwymLP55u5MTyd69pUvHJZKf5wjVsx6eKiDK2KKnY2cTv3ZcYq38TlrlENYo2UIsQoniYgm/m//CcWYoZZnPuB3i+8tZvHIXKOKIuhRcK7XbyfyVe7pL2tjqZq1Eb+Wgk1Y5uwWKrBIlcQQHyGhflB2yIdAg3hfOWymTHiNKjg+7TIfKopUsx+iRFTSk/pS+yIZ6NczEXUXdrQy+xLlhKbeoJ1BixMbUtl/E6TQiDdqOy6LDLZsKSeqizTP5yWXX0MaSqSjbvq8HX2q2WsHoF/DlH3ZWC8eVViIkKldEo4TD7RBLqU6K6L3AEow4nBmc5MJh0Ydkf43yaqqpSjUccjYftAtKDPGatZhk8stFu5hVESvDUr2UfAd6GYfcfzLWwKdNBDBa5loMCoqDLuFELNN/N6TQyp6631TKUB4B3W95cCPYzMD4Hc5guJhd6GoabsIuR+iWMiae7KJL5ehIYlZ2D+ZyPwt3MhVswng9lQxY5d4nsjKVpUfF0YXIoD8AAA5ISURBVMhQc98a+kDLEoEcFg+O814WvyeLHfZq6ivFxofqjC9BFGnRIUNNKppECeJT5Rly3675aplcTv89BUSNTqSsdY5CVB0SpWZGNL/sIob1llbW9bcSm9a6UZlbSB5FzPFFqPCTVNSWLbPAPFOhQZlEtMziPKdj734TEvUlqzG+1jijKRhSqwvpWD7BmxmefHQ/8gwlK2aITTJ0iGUZhyRDt9NEyUSWBQBlK4agrvARKCgVPzCtWm8uBGvoqfTLPQU6IIaF/Wih5KJqv9cf/rySnu2y2i/udMKuqGI4xEoGoeuvV9qc/Wb2tVFlegYiby+VgMvcz1Lm3P+FrJTaYhJFxv0ssMEbjqTiswvV40rJS+Vw2LmXqv3PXpLD2+7W41Ix5XXW9ZUXM8wlrwcB4lNlU54V2KpiKOfkpPlxSELTIMVm5qeF0WkqHlncf/jwOF8vqYaXCd6zVALENZKWtPTnk7BqGGg73VJ678YooN/JYlEXAQQXk+AW6BZNkEwVFJV7G2WvPKSyCOvS0ujhp+vr1eNC/vMkyI63SV3Jf1qpLs49h4oqLroNOEP4X1/FdRkWAKVQlCcXmC4Vw5DWxsipZN6hUa6CWUyr3DxYx/8mLaGXlkZPnzt36dKll/m6dOkcrMPTbB3iA3htfCYaW6kUc8uuMGJzIeuB5Xnylez+bPz5XfNPoakcIV8As9YvKq07g31kF3hNUFlr3u/BHJu7VJ5Ssh/l8hvWLBx4IZ9LJJZdbNkSiUQul5svHB0V4N88/J5IJF0oLC+2jFEt4ZE/nMwXZ9K1xeeIjhbNmxLC//nll1999dpra2uXJZQ1FquVV7AVRsF2mb46w5+ziizpZuQPzsecnankS8tJG/kKOnK2GFAvLRKX7EV83u9KJnLFWPqLhdW44bldAl9fOLRACP/DC3w9+vKr1y6/OskkiZKJ4vhIAW2wfOzBKkylWo/ryLVmsoX5kifsp6uq+YEjGviBP13SksN1uTwAbb4SjT7cn40037b3OS1hXZShhJDWl19dZIKcdOAXgngxH4TkHtMIVFcnr6MiOlOlmAx7mY/HvlnY70mU5o+OzvB1dJQvlUoJT5IW/AovFs6c+SwWnRl/+dzh6ETfyd62d61JhtL6ag0xWhMumz+fATBmujdDjkU1GKk6QHgYGzPheMO2xPxRJZYdh3V4eHqUr8PDT8cV6xK9uGThfraLmlRHCCeMRqsGQpDkB5fxpireksndX8agxobVCyerVJXLAI+68S6X35bIFR5mq2VgkJrIFuxHT0hOHiHFI1q6c/2GI9cr95TJqKal4rpSxGg7W+M+xlvI8JpNORPLsWED8BSlM1EAx+ME528VzfCGCFUR9tDjUDetKCG+v673Gve0UUtLYX19jN9GkJ18tTZDXZhYGaMzwJctJMM0bBBeLsQyRJTUdkTbrC2pxaGKaE3+XFel03i2lDzWlzEC55s1EX5DM3HH116tRekeXNEyFTUyM5i5AUX7lwvRTJm3FsWRKrfjQUgZh9Znh+s1YYrs9FczmgAmIa3Sav82vHnNrmmHj+h7do+uvLAeYzeZohgmE8152IxyPmoqs1yk3rTCIK//fUUsWv9dXtqvB+SdF4cNB3hgeX1XaWKer4XwKThPb+7ghSsxFwOIlZlozkuZabKSLZcxbHXyln99iMP5IKSsJspkqNjydmKnairgnJBruaoyRqO2UlYthI8LEG4vWx89xjs1+vPVycuO8kyO6kLh0kq1zCvHUpfYLdUdHfeZhioqUj3K52Qu515nCIXFAoTJXpPuwk1VA+E3UaxtR795XEEaLB5AnJMtUmXGm6fM3i0mV/31Vjg5HCdaolw7G/1qg/uxdORNhdVjOjD9X5C6ro7w0YNlvHPP4yvU6i0+feGDamWZqD0XzUjtGrHJIXbCec68Z1EitLTE2FTMaAkQvAyGyfovlYaoRhXhlSKEmbkDkKDL458/eOExu4bQXwLvCShYx6afZ8ggONHTMHH+NiS3v0aWaKQQ/VcrwPFWSziYv6//pGgg/DqGRli9gt8g5T+68o2x6GcXgWbKDreY/TukJiMvfFDZEasftTqjS5DkbCEWFNmL9/UjFPZzfo/qNKL2RybsKggfZZN4I9CnKziWc3Tl8fEyXUNWqU5O8tqbNDLVz+vf/WKyT8K9F1JUFGVsUYcpytfSQVizj9UGT+s7KDctNT58mqMbgcYocTo4KGB07c1n/xGyjZrYdnNKGoqkQVraL5Y1nGll6KYqQ8m/tq3vS2uhgDdUUJ1G1F5Cthnh13gFw+f2aBLvB5qh23FByHbl0QuvAUQRhLMMyQUss9mejcLKRq0Zsx2fKQNT3mdhdpNPlc0sSk+HXtd5ccx+odWwntYaSTchfJTFeYcsZob+vH2F9c6tX+NLkDZedroBgn3muFLIQ97nCbPlZxsXZIe5YgUSW8r+luSphKqnwUctOxgSPkONvpWsstBphHCtCeFTiBn8BSOmvnnTPA4/JFGAxJKTtWr2uPJ50uZiibpUkJBVLVi5wrOcm1+BNJfj1GILGh/WcwVevMqG9fSFo/JPrjUi/LoCQsuZSiDHEruXTKn6DcF7/GCmkk942MQTwSI4fhqNpQ1HLb7o9yYT3x2tzMycO01zbc34CGJ7RuQ31XB5K9rTiJqfPd+IEHtM3ih+J/RyLIkX2RUOQIDfXDk4LiawzmTz2HipJbn8ea5QWIEVi0Vxs1IoFEvL9CEvFUCpMuP3LucqMcj8Ry09IeWQGPut1TVDdIzC6kGRsrVKB0QorYkGhI8h6/VXMPZbZtOj0ccvPLpiXcl5ebvEGw4n84VKrAppLy4xqoHcqsxXNhqrnJkveUi4YgUniUoLOmupmyZ3OK0nM4SR1WqFLkhdjmp9VULLlTJTNfF3v3sEC9wMxqMJVFRPCVP4kvXrrx8c5214ZyZUxcR8IVoFd+nmkxpEHLx1TG0aGoiHqOD04fj4zEzlqJT082YEZpWJ+Uo0e+nwNPNBoiTva+UJ2GtbzBaW2SXvHfKgtKp47drfffvii0+ePPndl0iFtgL6DA8CnDcfPCgkSOO83uXSysMHjydfvbzHu1Ti9ScOPrvoloY33c67AGBp6fThpZloZV5sSuBJci2X5guxmRnCucQk2pwjUgUuNYe9Nhoz9i93cck731WaEL5I69vfY+GiVOKuMVzJZIseSgj9nnwse+VrkDKQ4iSWE6nhxMYVWVvYQYkF9f77xQQDDx9hZmMrOY+LC5MpLeBciVHx7fToh32CYhlS8dWF/YNoIefxs15bodrtzQcNwroM4YtYPfQkXdzxR6O5MLso92jl6eNHnC6R9vv5nFv9Z72fw3LG9frVXTT8PHru5exnZ0rLfr/og9ANh1GilZVjWNV0+mB/f/8gna4eH1cqxRxem0FnJLxcaHNTk9YI12QI/4BRg8hsy4UcVaz9pUqa8yEtFCKpKBt6dzpZ1O3mDX/eXd17P6Tgdhx2Wzp9aXwmhkrrZ3VW+jtUG8fuDK6kh6H3S0XmZEfXzKohvCpDiBE3hmj0pxNJmgXKRR98I8P3wgtfXgYh1rv+DjECVz7nuCvv7FtEafYsjZJtxo6+Ky2j3jKBMv7klX9+hr1Ip/lodbHr66I4wvMSwm//cOQlHyNGKHjFefTKNw25I8Rul/tF7XSzmRuHWE3kcmQ1N0V0JmUbZJujh+cQ52dAKstMZn6xe8O2ruV8JTZTm31GeIhwQvSlLz6xhhkyD8cXzmWvPGrE98ILX6Eluh1iY1yqzzBk4vxYWpYhKbImcSQV1ktgnpfA20TH0fQqlQIs2MSOHx7sLyyupp7PFxekfiPK8A9FryzKxIReDR8sUlOxNFMffRNH4xg31u6LCKVcWNHO53iJFi0f9qXwK1ZXYcVTcfZN1c+tYSMhfGIVtRNl6E1W0k36ydca+hpOfP3ixW4O0QBFxPfkCHuacwuZH+JzfCf0NSmpX3It5VbIll9dQSU1neQVjPpVCm4nn3Fw80z4E6lu2ngpsSRD8bcTbkH9miPMJqUcyOtZefrit7/TQvgI1FSUmDh7yujeLRWHG11Nc0W4DtPSwb0zukX4v548+UNBEqH/u+zv0fV8qQXxIjdEUTV5FCcWONjj9YZShig/i9L70I8Oy8Kdrb5f4TfpXLmSXZaY6OjpEwT44h+1EHLSlzsWXjml6xaZl60p2KKnLjt53YYr8PvfA8Knx14Po17Xmaff8iBOS4j/zBBKERubv6X4VJrEdbjvq0DUkKHlRBH+jCFMogg9OAz0exHgi3/UcDZoiA4eZtc9qJtdxdfv4JXiez1yD2PR9jSwOblWvoQQ8kIiiUT29y9K64mWO71IRTdeGKYMQxwFl8VunyhuyaDNFhjOnSBAQ98vEOFTYnuPt2R68m0d4Yta7nRNDE2lonfd10hRANGFHrawdFIV7gIhyvBPRnYxa8l05V9kADXVFBixJnE965KKrWCneN2G84FOGcIKdd4n7QAhyvDvY3TNWcJ65cq7T15sr6b/zKIat4M7FjEMZxeZ8kjgQXPlu0F4kqfpqAHVHcI81mGS2Suw/kUHwi9Z8M2Hv/rrIbeD3T6ElFVJiBI6xfUzYt37xBH+b/zuZE/0KSK8IkOoFdeQM3X08wliWZLRz1vDiF4NoQZb6O9ddInw5/8Hsl7/GQbwyh91uJrtVy+LVwtJSROHSSMpqLl7zQgtqoxvOdnAlCO0+YsM4B/kCL/VCmvAmfaLNRmeYTBO7CcxEuI9FT+q5mlQhh+dvAy9JSOi02uIkEA5nWIJQxa5icZJ4+GWl3Svj/pOcCFb/N9//df/91/E9af/LFv/UX397b/9239qt97+9/rXn37xs5Nbf/0Tw09/8he+/j+xdXwhqRNenAAAAABJRU5ErkJggg==">
            <a:extLst>
              <a:ext uri="{FF2B5EF4-FFF2-40B4-BE49-F238E27FC236}">
                <a16:creationId xmlns:a16="http://schemas.microsoft.com/office/drawing/2014/main" id="{94D25956-1BD8-4EBB-99F7-A4DC807F7A6D}"/>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1439475" y="-15010"/>
            <a:ext cx="777205" cy="777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6853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92B091D1-4C63-4A4D-8B8A-EEFE7E5643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50572" y="2744827"/>
            <a:ext cx="2510561" cy="3059609"/>
          </a:xfrm>
          <a:prstGeom prst="rect">
            <a:avLst/>
          </a:prstGeom>
        </p:spPr>
      </p:pic>
      <p:sp>
        <p:nvSpPr>
          <p:cNvPr id="3" name="Title 2">
            <a:extLst>
              <a:ext uri="{FF2B5EF4-FFF2-40B4-BE49-F238E27FC236}">
                <a16:creationId xmlns:a16="http://schemas.microsoft.com/office/drawing/2014/main" id="{292B35C9-A6BF-49DB-A6A5-A1AB86F89938}"/>
              </a:ext>
            </a:extLst>
          </p:cNvPr>
          <p:cNvSpPr>
            <a:spLocks noGrp="1"/>
          </p:cNvSpPr>
          <p:nvPr>
            <p:ph type="title"/>
          </p:nvPr>
        </p:nvSpPr>
        <p:spPr/>
        <p:txBody>
          <a:bodyPr/>
          <a:lstStyle/>
          <a:p>
            <a:r>
              <a:rPr lang="en-US" sz="3200" dirty="0" err="1"/>
              <a:t>LHCb</a:t>
            </a:r>
            <a:r>
              <a:rPr lang="en-US" sz="3200" dirty="0"/>
              <a:t> Commissioning &amp; Upstream Tracker Installation</a:t>
            </a:r>
            <a:endParaRPr lang="en-GB" sz="3200" dirty="0"/>
          </a:p>
        </p:txBody>
      </p:sp>
      <p:sp>
        <p:nvSpPr>
          <p:cNvPr id="4" name="Date Placeholder 3">
            <a:extLst>
              <a:ext uri="{FF2B5EF4-FFF2-40B4-BE49-F238E27FC236}">
                <a16:creationId xmlns:a16="http://schemas.microsoft.com/office/drawing/2014/main" id="{5327D344-A5FC-4A59-B566-E2DE9C9C9E21}"/>
              </a:ext>
            </a:extLst>
          </p:cNvPr>
          <p:cNvSpPr>
            <a:spLocks noGrp="1"/>
          </p:cNvSpPr>
          <p:nvPr>
            <p:ph type="dt" sz="half" idx="10"/>
          </p:nvPr>
        </p:nvSpPr>
        <p:spPr/>
        <p:txBody>
          <a:bodyPr/>
          <a:lstStyle/>
          <a:p>
            <a:r>
              <a:rPr lang="en-US"/>
              <a:t>24.04.2023</a:t>
            </a:r>
            <a:endParaRPr lang="en-US" dirty="0"/>
          </a:p>
        </p:txBody>
      </p:sp>
      <p:sp>
        <p:nvSpPr>
          <p:cNvPr id="5" name="Footer Placeholder 4">
            <a:extLst>
              <a:ext uri="{FF2B5EF4-FFF2-40B4-BE49-F238E27FC236}">
                <a16:creationId xmlns:a16="http://schemas.microsoft.com/office/drawing/2014/main" id="{B9324219-C370-42C0-8600-32F27A1E4E7F}"/>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12FEDC7E-1004-4EE8-9F47-27DCFBD7A919}"/>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9" name="Content Placeholder 3">
            <a:extLst>
              <a:ext uri="{FF2B5EF4-FFF2-40B4-BE49-F238E27FC236}">
                <a16:creationId xmlns:a16="http://schemas.microsoft.com/office/drawing/2014/main" id="{9238886F-878A-4624-8722-B591AC88D2AB}"/>
              </a:ext>
            </a:extLst>
          </p:cNvPr>
          <p:cNvSpPr>
            <a:spLocks noGrp="1"/>
          </p:cNvSpPr>
          <p:nvPr>
            <p:ph idx="1"/>
          </p:nvPr>
        </p:nvSpPr>
        <p:spPr>
          <a:xfrm>
            <a:off x="6410107" y="995327"/>
            <a:ext cx="5521921" cy="2975946"/>
          </a:xfrm>
        </p:spPr>
        <p:txBody>
          <a:bodyPr/>
          <a:lstStyle/>
          <a:p>
            <a:pPr>
              <a:spcBef>
                <a:spcPts val="600"/>
              </a:spcBef>
              <a:spcAft>
                <a:spcPts val="600"/>
              </a:spcAft>
            </a:pPr>
            <a:r>
              <a:rPr lang="en-US" sz="2000" b="0" dirty="0"/>
              <a:t>Silicon strip tracker successfully installed on tight schedule during shutdown</a:t>
            </a:r>
          </a:p>
          <a:p>
            <a:pPr marL="342900" indent="-342900">
              <a:spcBef>
                <a:spcPts val="600"/>
              </a:spcBef>
              <a:spcAft>
                <a:spcPts val="600"/>
              </a:spcAft>
              <a:buFont typeface="Wingdings" panose="05000000000000000000" pitchFamily="2" charset="2"/>
              <a:buChar char="q"/>
            </a:pPr>
            <a:r>
              <a:rPr lang="en-US" sz="2000" b="0" dirty="0">
                <a:solidFill>
                  <a:srgbClr val="002060"/>
                </a:solidFill>
              </a:rPr>
              <a:t>Final system of the Upgrade I for Run 3 &amp; 4</a:t>
            </a:r>
          </a:p>
          <a:p>
            <a:pPr lvl="1">
              <a:lnSpc>
                <a:spcPct val="90000"/>
              </a:lnSpc>
              <a:spcBef>
                <a:spcPts val="600"/>
              </a:spcBef>
              <a:spcAft>
                <a:spcPts val="600"/>
              </a:spcAft>
              <a:buFont typeface="Wingdings" panose="05000000000000000000" pitchFamily="2" charset="2"/>
              <a:buChar char="q"/>
            </a:pPr>
            <a:r>
              <a:rPr lang="en-US" sz="2000" dirty="0">
                <a:solidFill>
                  <a:srgbClr val="002060"/>
                </a:solidFill>
              </a:rPr>
              <a:t>Upgrade I completed inside original budget</a:t>
            </a:r>
          </a:p>
        </p:txBody>
      </p:sp>
      <p:pic>
        <p:nvPicPr>
          <p:cNvPr id="10" name="Picture 9">
            <a:extLst>
              <a:ext uri="{FF2B5EF4-FFF2-40B4-BE49-F238E27FC236}">
                <a16:creationId xmlns:a16="http://schemas.microsoft.com/office/drawing/2014/main" id="{12698F1D-71F7-4D70-8576-DD3DD8F7C8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1844" y="1052736"/>
            <a:ext cx="3814835" cy="2861127"/>
          </a:xfrm>
          <a:prstGeom prst="rect">
            <a:avLst/>
          </a:prstGeom>
        </p:spPr>
      </p:pic>
      <p:pic>
        <p:nvPicPr>
          <p:cNvPr id="11" name="Picture 1" descr="page1image47120832">
            <a:extLst>
              <a:ext uri="{FF2B5EF4-FFF2-40B4-BE49-F238E27FC236}">
                <a16:creationId xmlns:a16="http://schemas.microsoft.com/office/drawing/2014/main" id="{BF7B16D4-EFE7-496C-BBBC-FE7C6BC98E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001" y="1030747"/>
            <a:ext cx="3082988" cy="2913739"/>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descr="Image">
            <a:extLst>
              <a:ext uri="{FF2B5EF4-FFF2-40B4-BE49-F238E27FC236}">
                <a16:creationId xmlns:a16="http://schemas.microsoft.com/office/drawing/2014/main" id="{35C3AB5B-9B52-44C3-9EA9-556CE627B8F0}"/>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11220962" y="0"/>
            <a:ext cx="971038" cy="648072"/>
          </a:xfrm>
          <a:prstGeom prst="rect">
            <a:avLst/>
          </a:prstGeom>
        </p:spPr>
      </p:pic>
      <p:sp>
        <p:nvSpPr>
          <p:cNvPr id="13" name="Content Placeholder 3">
            <a:extLst>
              <a:ext uri="{FF2B5EF4-FFF2-40B4-BE49-F238E27FC236}">
                <a16:creationId xmlns:a16="http://schemas.microsoft.com/office/drawing/2014/main" id="{CB527942-BA03-4597-9B76-71CFD543BBD1}"/>
              </a:ext>
            </a:extLst>
          </p:cNvPr>
          <p:cNvSpPr txBox="1">
            <a:spLocks/>
          </p:cNvSpPr>
          <p:nvPr/>
        </p:nvSpPr>
        <p:spPr bwMode="auto">
          <a:xfrm>
            <a:off x="203466" y="4149080"/>
            <a:ext cx="6062355" cy="19188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pitchFamily="34" charset="0"/>
              <a:buChar char="•"/>
              <a:defRPr sz="2800" kern="1200">
                <a:solidFill>
                  <a:schemeClr val="tx2"/>
                </a:solidFill>
                <a:latin typeface="Arial" pitchFamily="34" charset="0"/>
                <a:ea typeface="+mn-ea"/>
                <a:cs typeface="Arial" pitchFamily="34" charset="0"/>
              </a:defRPr>
            </a:lvl1pPr>
            <a:lvl2pPr marL="742950" indent="-285750" algn="l" rtl="0" fontAlgn="base">
              <a:spcBef>
                <a:spcPct val="20000"/>
              </a:spcBef>
              <a:spcAft>
                <a:spcPct val="0"/>
              </a:spcAft>
              <a:buFont typeface="Arial" pitchFamily="34" charset="0"/>
              <a:buChar char="–"/>
              <a:defRPr sz="2800" kern="1200">
                <a:solidFill>
                  <a:schemeClr val="accent2"/>
                </a:solidFill>
                <a:latin typeface="Arial" pitchFamily="34" charset="0"/>
                <a:ea typeface="+mn-ea"/>
                <a:cs typeface="Arial" pitchFamily="34" charset="0"/>
              </a:defRPr>
            </a:lvl2pPr>
            <a:lvl3pPr marL="1143000" indent="-228600" algn="l" rtl="0" fontAlgn="base">
              <a:spcBef>
                <a:spcPct val="20000"/>
              </a:spcBef>
              <a:spcAft>
                <a:spcPct val="0"/>
              </a:spcAft>
              <a:buFont typeface="Arial" pitchFamily="34" charset="0"/>
              <a:buChar char="•"/>
              <a:defRPr sz="2800" kern="1200">
                <a:solidFill>
                  <a:schemeClr val="tx2"/>
                </a:solidFill>
                <a:latin typeface="Arial" pitchFamily="34" charset="0"/>
                <a:ea typeface="+mn-ea"/>
                <a:cs typeface="Arial" pitchFamily="34" charset="0"/>
              </a:defRPr>
            </a:lvl3pPr>
            <a:lvl4pPr marL="1600200" indent="-228600" algn="l" rtl="0" fontAlgn="base">
              <a:spcBef>
                <a:spcPct val="20000"/>
              </a:spcBef>
              <a:spcAft>
                <a:spcPct val="0"/>
              </a:spcAft>
              <a:buFont typeface="Arial" pitchFamily="34" charset="0"/>
              <a:buChar char="–"/>
              <a:defRPr sz="2800" kern="1200">
                <a:solidFill>
                  <a:schemeClr val="accent2"/>
                </a:solidFill>
                <a:latin typeface="Arial" pitchFamily="34" charset="0"/>
                <a:ea typeface="+mn-ea"/>
                <a:cs typeface="Arial" pitchFamily="34" charset="0"/>
              </a:defRPr>
            </a:lvl4pPr>
            <a:lvl5pPr marL="2057400" indent="-228600" algn="l" rtl="0" fontAlgn="base">
              <a:spcBef>
                <a:spcPct val="20000"/>
              </a:spcBef>
              <a:spcAft>
                <a:spcPct val="0"/>
              </a:spcAft>
              <a:buFont typeface="Arial" pitchFamily="34" charset="0"/>
              <a:buChar char="»"/>
              <a:defRPr sz="28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90000"/>
              </a:lnSpc>
              <a:spcBef>
                <a:spcPts val="600"/>
              </a:spcBef>
              <a:spcAft>
                <a:spcPts val="600"/>
              </a:spcAft>
              <a:buNone/>
            </a:pPr>
            <a:r>
              <a:rPr lang="en-US" sz="2000" dirty="0" err="1">
                <a:latin typeface="+mn-lt"/>
                <a:cs typeface="+mn-cs"/>
              </a:rPr>
              <a:t>LHCb</a:t>
            </a:r>
            <a:r>
              <a:rPr lang="en-US" sz="2000" dirty="0">
                <a:latin typeface="+mn-lt"/>
                <a:cs typeface="+mn-cs"/>
              </a:rPr>
              <a:t> Upgrade implements innovative fully software trigger, with first level reconstruction in GPUs</a:t>
            </a:r>
          </a:p>
          <a:p>
            <a:pPr marL="342900" lvl="1" indent="-342900">
              <a:lnSpc>
                <a:spcPct val="90000"/>
              </a:lnSpc>
              <a:spcBef>
                <a:spcPts val="600"/>
              </a:spcBef>
              <a:spcAft>
                <a:spcPts val="600"/>
              </a:spcAft>
              <a:buFont typeface="Wingdings" panose="05000000000000000000" pitchFamily="2" charset="2"/>
              <a:buChar char="q"/>
            </a:pPr>
            <a:r>
              <a:rPr lang="en-US" sz="2000" dirty="0">
                <a:solidFill>
                  <a:srgbClr val="002060"/>
                </a:solidFill>
                <a:latin typeface="+mn-lt"/>
                <a:cs typeface="+mn-cs"/>
              </a:rPr>
              <a:t>Additional GPUs installed following successful proof in 2022 run</a:t>
            </a:r>
          </a:p>
          <a:p>
            <a:pPr marL="342900" lvl="1" indent="-342900">
              <a:lnSpc>
                <a:spcPct val="90000"/>
              </a:lnSpc>
              <a:spcBef>
                <a:spcPts val="600"/>
              </a:spcBef>
              <a:spcAft>
                <a:spcPts val="600"/>
              </a:spcAft>
              <a:buFont typeface="Wingdings" panose="05000000000000000000" pitchFamily="2" charset="2"/>
              <a:buChar char="q"/>
            </a:pPr>
            <a:r>
              <a:rPr lang="en-US" sz="2000" dirty="0">
                <a:solidFill>
                  <a:srgbClr val="002060"/>
                </a:solidFill>
                <a:latin typeface="+mn-lt"/>
                <a:cs typeface="+mn-cs"/>
              </a:rPr>
              <a:t>Good start made to detector commissioning in 2023</a:t>
            </a:r>
          </a:p>
        </p:txBody>
      </p:sp>
      <p:sp>
        <p:nvSpPr>
          <p:cNvPr id="22" name="Slide Number Placeholder 2">
            <a:extLst>
              <a:ext uri="{FF2B5EF4-FFF2-40B4-BE49-F238E27FC236}">
                <a16:creationId xmlns:a16="http://schemas.microsoft.com/office/drawing/2014/main" id="{C7F700C7-5E86-4A34-B5D2-80A21396C270}"/>
              </a:ext>
            </a:extLst>
          </p:cNvPr>
          <p:cNvSpPr txBox="1">
            <a:spLocks/>
          </p:cNvSpPr>
          <p:nvPr/>
        </p:nvSpPr>
        <p:spPr>
          <a:xfrm>
            <a:off x="11479879" y="5986106"/>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AD8A0A-4898-40BF-9009-4DA7E611EAC1}" type="slidenum">
              <a:rPr lang="en-GB" smtClean="0"/>
              <a:pPr/>
              <a:t>12</a:t>
            </a:fld>
            <a:endParaRPr lang="en-GB" dirty="0"/>
          </a:p>
        </p:txBody>
      </p:sp>
      <p:sp>
        <p:nvSpPr>
          <p:cNvPr id="23" name="TextBox 22">
            <a:extLst>
              <a:ext uri="{FF2B5EF4-FFF2-40B4-BE49-F238E27FC236}">
                <a16:creationId xmlns:a16="http://schemas.microsoft.com/office/drawing/2014/main" id="{28521756-9E74-47D3-A6A4-E223E02BE7DD}"/>
              </a:ext>
            </a:extLst>
          </p:cNvPr>
          <p:cNvSpPr txBox="1"/>
          <p:nvPr/>
        </p:nvSpPr>
        <p:spPr>
          <a:xfrm>
            <a:off x="6656325" y="5308028"/>
            <a:ext cx="2763898" cy="584775"/>
          </a:xfrm>
          <a:prstGeom prst="rect">
            <a:avLst/>
          </a:prstGeom>
          <a:noFill/>
        </p:spPr>
        <p:txBody>
          <a:bodyPr wrap="none" rtlCol="0">
            <a:spAutoFit/>
          </a:bodyPr>
          <a:lstStyle/>
          <a:p>
            <a:r>
              <a:rPr lang="en-US" sz="1600" dirty="0">
                <a:solidFill>
                  <a:schemeClr val="tx2"/>
                </a:solidFill>
              </a:rPr>
              <a:t>K</a:t>
            </a:r>
            <a:r>
              <a:rPr lang="en-US" sz="1600" baseline="-25000" dirty="0">
                <a:solidFill>
                  <a:schemeClr val="tx2"/>
                </a:solidFill>
              </a:rPr>
              <a:t>s</a:t>
            </a:r>
            <a:r>
              <a:rPr lang="en-US" sz="1600" dirty="0">
                <a:solidFill>
                  <a:schemeClr val="tx2"/>
                </a:solidFill>
              </a:rPr>
              <a:t> reconstructed in real-time</a:t>
            </a:r>
          </a:p>
          <a:p>
            <a:r>
              <a:rPr lang="en-US" sz="1600" dirty="0">
                <a:solidFill>
                  <a:schemeClr val="tx2"/>
                </a:solidFill>
              </a:rPr>
              <a:t>GPU based trigger in 2022</a:t>
            </a:r>
          </a:p>
        </p:txBody>
      </p:sp>
      <p:pic>
        <p:nvPicPr>
          <p:cNvPr id="24" name="Picture 23" descr="Chart, diagram&#10;&#10;Description automatically generated with medium confidence">
            <a:extLst>
              <a:ext uri="{FF2B5EF4-FFF2-40B4-BE49-F238E27FC236}">
                <a16:creationId xmlns:a16="http://schemas.microsoft.com/office/drawing/2014/main" id="{BC69FCEE-60E2-4BF5-BD29-CCDB299AB7D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34458" y="3501008"/>
            <a:ext cx="3473399" cy="1826987"/>
          </a:xfrm>
          <a:prstGeom prst="rect">
            <a:avLst/>
          </a:prstGeom>
        </p:spPr>
      </p:pic>
      <p:sp>
        <p:nvSpPr>
          <p:cNvPr id="25" name="TextBox 24">
            <a:extLst>
              <a:ext uri="{FF2B5EF4-FFF2-40B4-BE49-F238E27FC236}">
                <a16:creationId xmlns:a16="http://schemas.microsoft.com/office/drawing/2014/main" id="{D2BE15B2-F0EA-4990-B1B4-7A47DF6211F3}"/>
              </a:ext>
            </a:extLst>
          </p:cNvPr>
          <p:cNvSpPr txBox="1"/>
          <p:nvPr/>
        </p:nvSpPr>
        <p:spPr>
          <a:xfrm>
            <a:off x="9882079" y="5589240"/>
            <a:ext cx="1963999" cy="584775"/>
          </a:xfrm>
          <a:prstGeom prst="rect">
            <a:avLst/>
          </a:prstGeom>
          <a:noFill/>
        </p:spPr>
        <p:txBody>
          <a:bodyPr wrap="none" rtlCol="0">
            <a:spAutoFit/>
          </a:bodyPr>
          <a:lstStyle/>
          <a:p>
            <a:r>
              <a:rPr lang="en-US" sz="1600" dirty="0">
                <a:solidFill>
                  <a:schemeClr val="tx2"/>
                </a:solidFill>
              </a:rPr>
              <a:t>RICH1 rings in first </a:t>
            </a:r>
          </a:p>
          <a:p>
            <a:r>
              <a:rPr lang="en-US" sz="1600" dirty="0">
                <a:solidFill>
                  <a:schemeClr val="tx2"/>
                </a:solidFill>
              </a:rPr>
              <a:t>fill of 2023</a:t>
            </a:r>
          </a:p>
        </p:txBody>
      </p:sp>
    </p:spTree>
    <p:extLst>
      <p:ext uri="{BB962C8B-B14F-4D97-AF65-F5344CB8AC3E}">
        <p14:creationId xmlns:p14="http://schemas.microsoft.com/office/powerpoint/2010/main" val="5820174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4DE829E0-46AD-4B61-B18A-0349BA78E484}"/>
              </a:ext>
            </a:extLst>
          </p:cNvPr>
          <p:cNvPicPr>
            <a:picLocks noChangeAspect="1"/>
          </p:cNvPicPr>
          <p:nvPr/>
        </p:nvPicPr>
        <p:blipFill>
          <a:blip r:embed="rId2"/>
          <a:stretch>
            <a:fillRect/>
          </a:stretch>
        </p:blipFill>
        <p:spPr>
          <a:xfrm>
            <a:off x="3934382" y="3411451"/>
            <a:ext cx="4693007" cy="2825861"/>
          </a:xfrm>
          <a:prstGeom prst="rect">
            <a:avLst/>
          </a:prstGeom>
        </p:spPr>
      </p:pic>
      <p:grpSp>
        <p:nvGrpSpPr>
          <p:cNvPr id="10" name="Group 9">
            <a:extLst>
              <a:ext uri="{FF2B5EF4-FFF2-40B4-BE49-F238E27FC236}">
                <a16:creationId xmlns:a16="http://schemas.microsoft.com/office/drawing/2014/main" id="{9F3C9668-6594-4273-83FF-0B5859FE4638}"/>
              </a:ext>
            </a:extLst>
          </p:cNvPr>
          <p:cNvGrpSpPr/>
          <p:nvPr/>
        </p:nvGrpSpPr>
        <p:grpSpPr>
          <a:xfrm>
            <a:off x="8559098" y="3068960"/>
            <a:ext cx="3433080" cy="3037781"/>
            <a:chOff x="8081846" y="4802783"/>
            <a:chExt cx="4609105" cy="4950817"/>
          </a:xfrm>
        </p:grpSpPr>
        <p:pic>
          <p:nvPicPr>
            <p:cNvPr id="11" name="Screenshot 2022-11-22 at 16.14.09.png" descr="Screenshot 2022-11-22 at 16.14.09.png">
              <a:extLst>
                <a:ext uri="{FF2B5EF4-FFF2-40B4-BE49-F238E27FC236}">
                  <a16:creationId xmlns:a16="http://schemas.microsoft.com/office/drawing/2014/main" id="{A8CC5350-091A-4C55-9DC0-FFCD995A62C5}"/>
                </a:ext>
              </a:extLst>
            </p:cNvPr>
            <p:cNvPicPr>
              <a:picLocks noChangeAspect="1"/>
            </p:cNvPicPr>
            <p:nvPr/>
          </p:nvPicPr>
          <p:blipFill>
            <a:blip r:embed="rId3">
              <a:extLst/>
            </a:blip>
            <a:stretch>
              <a:fillRect/>
            </a:stretch>
          </p:blipFill>
          <p:spPr>
            <a:xfrm>
              <a:off x="8176550" y="5331330"/>
              <a:ext cx="4514401" cy="4422270"/>
            </a:xfrm>
            <a:prstGeom prst="rect">
              <a:avLst/>
            </a:prstGeom>
            <a:ln w="12700">
              <a:miter lim="400000"/>
            </a:ln>
          </p:spPr>
        </p:pic>
        <p:sp>
          <p:nvSpPr>
            <p:cNvPr id="12" name="Reconstructed vertices with fully closed VELO">
              <a:extLst>
                <a:ext uri="{FF2B5EF4-FFF2-40B4-BE49-F238E27FC236}">
                  <a16:creationId xmlns:a16="http://schemas.microsoft.com/office/drawing/2014/main" id="{6E32E0B8-2BCA-4F2B-9914-9E41CADB08F8}"/>
                </a:ext>
              </a:extLst>
            </p:cNvPr>
            <p:cNvSpPr txBox="1"/>
            <p:nvPr/>
          </p:nvSpPr>
          <p:spPr>
            <a:xfrm>
              <a:off x="8813342" y="4802783"/>
              <a:ext cx="3420064" cy="869436"/>
            </a:xfrm>
            <a:prstGeom prst="rect">
              <a:avLst/>
            </a:prstGeom>
            <a:solidFill>
              <a:schemeClr val="accent1">
                <a:lumOff val="-13575"/>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200" b="0">
                  <a:solidFill>
                    <a:srgbClr val="FFFFFF"/>
                  </a:solidFill>
                  <a:latin typeface="+mn-lt"/>
                  <a:ea typeface="+mn-ea"/>
                  <a:cs typeface="+mn-cs"/>
                  <a:sym typeface="Helvetica Neue Medium"/>
                </a:defRPr>
              </a:lvl1pPr>
            </a:lstStyle>
            <a:p>
              <a:r>
                <a:rPr sz="1400" dirty="0"/>
                <a:t>Reconstructed vertices with fully closed VELO </a:t>
              </a:r>
              <a:r>
                <a:rPr lang="de-DE" sz="1400" dirty="0"/>
                <a:t> (2022 </a:t>
              </a:r>
              <a:r>
                <a:rPr lang="de-DE" sz="1400" dirty="0" err="1"/>
                <a:t>run</a:t>
              </a:r>
              <a:r>
                <a:rPr lang="de-DE" sz="1400" dirty="0"/>
                <a:t>)</a:t>
              </a:r>
              <a:endParaRPr sz="1400" dirty="0"/>
            </a:p>
          </p:txBody>
        </p:sp>
        <p:sp>
          <p:nvSpPr>
            <p:cNvPr id="13" name="Beamspot">
              <a:extLst>
                <a:ext uri="{FF2B5EF4-FFF2-40B4-BE49-F238E27FC236}">
                  <a16:creationId xmlns:a16="http://schemas.microsoft.com/office/drawing/2014/main" id="{1D7DACF7-9CBA-4FDF-8945-7027369A426E}"/>
                </a:ext>
              </a:extLst>
            </p:cNvPr>
            <p:cNvSpPr txBox="1"/>
            <p:nvPr/>
          </p:nvSpPr>
          <p:spPr>
            <a:xfrm>
              <a:off x="8081846" y="6004836"/>
              <a:ext cx="1510693" cy="518318"/>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200">
                  <a:solidFill>
                    <a:schemeClr val="accent5">
                      <a:hueOff val="-82419"/>
                      <a:satOff val="-9513"/>
                      <a:lumOff val="-16343"/>
                    </a:schemeClr>
                  </a:solidFill>
                </a:defRPr>
              </a:lvl1pPr>
            </a:lstStyle>
            <a:p>
              <a:r>
                <a:rPr sz="1400" dirty="0" err="1"/>
                <a:t>Beamspot</a:t>
              </a:r>
              <a:endParaRPr sz="1400" dirty="0"/>
            </a:p>
          </p:txBody>
        </p:sp>
        <p:sp>
          <p:nvSpPr>
            <p:cNvPr id="14" name="RF foils">
              <a:extLst>
                <a:ext uri="{FF2B5EF4-FFF2-40B4-BE49-F238E27FC236}">
                  <a16:creationId xmlns:a16="http://schemas.microsoft.com/office/drawing/2014/main" id="{C63C1261-CC43-4F57-B287-C6D165030E20}"/>
                </a:ext>
              </a:extLst>
            </p:cNvPr>
            <p:cNvSpPr txBox="1"/>
            <p:nvPr/>
          </p:nvSpPr>
          <p:spPr>
            <a:xfrm>
              <a:off x="11180943" y="8841184"/>
              <a:ext cx="1154796" cy="518318"/>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2200">
                  <a:solidFill>
                    <a:schemeClr val="accent5">
                      <a:hueOff val="-82419"/>
                      <a:satOff val="-9513"/>
                      <a:lumOff val="-16343"/>
                    </a:schemeClr>
                  </a:solidFill>
                </a:defRPr>
              </a:lvl1pPr>
            </a:lstStyle>
            <a:p>
              <a:r>
                <a:rPr sz="1400" dirty="0"/>
                <a:t>RF foils</a:t>
              </a:r>
            </a:p>
          </p:txBody>
        </p:sp>
        <p:sp>
          <p:nvSpPr>
            <p:cNvPr id="15" name="Line">
              <a:extLst>
                <a:ext uri="{FF2B5EF4-FFF2-40B4-BE49-F238E27FC236}">
                  <a16:creationId xmlns:a16="http://schemas.microsoft.com/office/drawing/2014/main" id="{7EEFFD42-2AA9-4929-856B-4D91D23538B7}"/>
                </a:ext>
              </a:extLst>
            </p:cNvPr>
            <p:cNvSpPr/>
            <p:nvPr/>
          </p:nvSpPr>
          <p:spPr>
            <a:xfrm>
              <a:off x="9250045" y="6408295"/>
              <a:ext cx="1160097" cy="938837"/>
            </a:xfrm>
            <a:prstGeom prst="line">
              <a:avLst/>
            </a:prstGeom>
            <a:ln w="50800">
              <a:solidFill>
                <a:schemeClr val="accent5">
                  <a:hueOff val="-82419"/>
                  <a:satOff val="-9513"/>
                  <a:lumOff val="-16343"/>
                </a:schemeClr>
              </a:solidFill>
              <a:miter lim="400000"/>
              <a:tailEnd type="triangle"/>
            </a:ln>
          </p:spPr>
          <p:txBody>
            <a:bodyPr lIns="50800" tIns="50800" rIns="50800" bIns="50800" anchor="ctr"/>
            <a:lstStyle/>
            <a:p>
              <a:pPr>
                <a:defRPr sz="2200" b="0">
                  <a:solidFill>
                    <a:srgbClr val="FFFFFF"/>
                  </a:solidFill>
                  <a:latin typeface="+mn-lt"/>
                  <a:ea typeface="+mn-ea"/>
                  <a:cs typeface="+mn-cs"/>
                  <a:sym typeface="Helvetica Neue Medium"/>
                </a:defRPr>
              </a:pPr>
              <a:endParaRPr sz="2000"/>
            </a:p>
          </p:txBody>
        </p:sp>
        <p:sp>
          <p:nvSpPr>
            <p:cNvPr id="16" name="Line">
              <a:extLst>
                <a:ext uri="{FF2B5EF4-FFF2-40B4-BE49-F238E27FC236}">
                  <a16:creationId xmlns:a16="http://schemas.microsoft.com/office/drawing/2014/main" id="{3C13A332-F774-4744-A308-CC0BD1C9176C}"/>
                </a:ext>
              </a:extLst>
            </p:cNvPr>
            <p:cNvSpPr/>
            <p:nvPr/>
          </p:nvSpPr>
          <p:spPr>
            <a:xfrm flipV="1">
              <a:off x="11709400" y="8074249"/>
              <a:ext cx="1" cy="779296"/>
            </a:xfrm>
            <a:prstGeom prst="line">
              <a:avLst/>
            </a:prstGeom>
            <a:ln w="50800">
              <a:solidFill>
                <a:schemeClr val="accent5">
                  <a:hueOff val="-82419"/>
                  <a:satOff val="-9513"/>
                  <a:lumOff val="-16343"/>
                </a:schemeClr>
              </a:solidFill>
              <a:miter lim="400000"/>
              <a:tailEnd type="triangle"/>
            </a:ln>
          </p:spPr>
          <p:txBody>
            <a:bodyPr lIns="50800" tIns="50800" rIns="50800" bIns="50800" anchor="ctr"/>
            <a:lstStyle/>
            <a:p>
              <a:pPr>
                <a:defRPr sz="2200" b="0">
                  <a:solidFill>
                    <a:srgbClr val="FFFFFF"/>
                  </a:solidFill>
                  <a:latin typeface="+mn-lt"/>
                  <a:ea typeface="+mn-ea"/>
                  <a:cs typeface="+mn-cs"/>
                  <a:sym typeface="Helvetica Neue Medium"/>
                </a:defRPr>
              </a:pPr>
              <a:endParaRPr sz="2000"/>
            </a:p>
          </p:txBody>
        </p:sp>
        <p:sp>
          <p:nvSpPr>
            <p:cNvPr id="17" name="Line">
              <a:extLst>
                <a:ext uri="{FF2B5EF4-FFF2-40B4-BE49-F238E27FC236}">
                  <a16:creationId xmlns:a16="http://schemas.microsoft.com/office/drawing/2014/main" id="{10171E1F-D3E1-4842-90EF-62C847CF2931}"/>
                </a:ext>
              </a:extLst>
            </p:cNvPr>
            <p:cNvSpPr/>
            <p:nvPr/>
          </p:nvSpPr>
          <p:spPr>
            <a:xfrm flipH="1" flipV="1">
              <a:off x="9549743" y="7637752"/>
              <a:ext cx="1753258" cy="1215793"/>
            </a:xfrm>
            <a:prstGeom prst="line">
              <a:avLst/>
            </a:prstGeom>
            <a:ln w="50800">
              <a:solidFill>
                <a:schemeClr val="accent5">
                  <a:hueOff val="-82419"/>
                  <a:satOff val="-9513"/>
                  <a:lumOff val="-16343"/>
                </a:schemeClr>
              </a:solidFill>
              <a:miter lim="400000"/>
              <a:tailEnd type="triangle"/>
            </a:ln>
          </p:spPr>
          <p:txBody>
            <a:bodyPr lIns="50800" tIns="50800" rIns="50800" bIns="50800" anchor="ctr"/>
            <a:lstStyle/>
            <a:p>
              <a:pPr>
                <a:defRPr sz="2200" b="0">
                  <a:solidFill>
                    <a:srgbClr val="FFFFFF"/>
                  </a:solidFill>
                  <a:latin typeface="+mn-lt"/>
                  <a:ea typeface="+mn-ea"/>
                  <a:cs typeface="+mn-cs"/>
                  <a:sym typeface="Helvetica Neue Medium"/>
                </a:defRPr>
              </a:pPr>
              <a:endParaRPr sz="2000"/>
            </a:p>
          </p:txBody>
        </p:sp>
      </p:grpSp>
      <p:sp>
        <p:nvSpPr>
          <p:cNvPr id="3" name="Title 2">
            <a:extLst>
              <a:ext uri="{FF2B5EF4-FFF2-40B4-BE49-F238E27FC236}">
                <a16:creationId xmlns:a16="http://schemas.microsoft.com/office/drawing/2014/main" id="{842FC3E8-3B2C-4386-83FE-7B126680D0A6}"/>
              </a:ext>
            </a:extLst>
          </p:cNvPr>
          <p:cNvSpPr>
            <a:spLocks noGrp="1"/>
          </p:cNvSpPr>
          <p:nvPr>
            <p:ph type="title"/>
          </p:nvPr>
        </p:nvSpPr>
        <p:spPr>
          <a:xfrm>
            <a:off x="407988" y="373593"/>
            <a:ext cx="11376025" cy="607135"/>
          </a:xfrm>
        </p:spPr>
        <p:txBody>
          <a:bodyPr/>
          <a:lstStyle/>
          <a:p>
            <a:r>
              <a:rPr lang="en-GB" dirty="0"/>
              <a:t>VELO Vacuum Volume Incident </a:t>
            </a:r>
          </a:p>
        </p:txBody>
      </p:sp>
      <p:sp>
        <p:nvSpPr>
          <p:cNvPr id="4" name="Date Placeholder 3">
            <a:extLst>
              <a:ext uri="{FF2B5EF4-FFF2-40B4-BE49-F238E27FC236}">
                <a16:creationId xmlns:a16="http://schemas.microsoft.com/office/drawing/2014/main" id="{D88A071A-BD63-4FF2-8A55-45726214075D}"/>
              </a:ext>
            </a:extLst>
          </p:cNvPr>
          <p:cNvSpPr>
            <a:spLocks noGrp="1"/>
          </p:cNvSpPr>
          <p:nvPr>
            <p:ph type="dt" sz="half" idx="10"/>
          </p:nvPr>
        </p:nvSpPr>
        <p:spPr>
          <a:xfrm>
            <a:off x="751504" y="6596668"/>
            <a:ext cx="631160" cy="365125"/>
          </a:xfrm>
        </p:spPr>
        <p:txBody>
          <a:bodyPr/>
          <a:lstStyle/>
          <a:p>
            <a:r>
              <a:rPr lang="en-US"/>
              <a:t>24.04.2023</a:t>
            </a:r>
            <a:endParaRPr lang="en-US" dirty="0"/>
          </a:p>
        </p:txBody>
      </p:sp>
      <p:sp>
        <p:nvSpPr>
          <p:cNvPr id="5" name="Footer Placeholder 4">
            <a:extLst>
              <a:ext uri="{FF2B5EF4-FFF2-40B4-BE49-F238E27FC236}">
                <a16:creationId xmlns:a16="http://schemas.microsoft.com/office/drawing/2014/main" id="{8BAA6FD1-A2AC-4DE3-850C-607247FE7E2F}"/>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682044F1-17BD-4E6B-8E55-86F5C7B4F953}"/>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7" name="Content Placeholder 1">
            <a:extLst>
              <a:ext uri="{FF2B5EF4-FFF2-40B4-BE49-F238E27FC236}">
                <a16:creationId xmlns:a16="http://schemas.microsoft.com/office/drawing/2014/main" id="{89A1B04A-3BFA-49A0-856E-9C8953D316A1}"/>
              </a:ext>
            </a:extLst>
          </p:cNvPr>
          <p:cNvSpPr txBox="1">
            <a:spLocks/>
          </p:cNvSpPr>
          <p:nvPr/>
        </p:nvSpPr>
        <p:spPr>
          <a:xfrm>
            <a:off x="539681" y="1097934"/>
            <a:ext cx="6912768" cy="457374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spcBef>
                <a:spcPts val="0"/>
              </a:spcBef>
              <a:spcAft>
                <a:spcPts val="600"/>
              </a:spcAft>
            </a:pPr>
            <a:r>
              <a:rPr lang="en-US" sz="1800" b="0" dirty="0"/>
              <a:t>On January 10</a:t>
            </a:r>
            <a:r>
              <a:rPr lang="en-US" sz="1800" b="0" baseline="30000" dirty="0"/>
              <a:t>th</a:t>
            </a:r>
            <a:r>
              <a:rPr lang="en-US" sz="1800" b="0" dirty="0"/>
              <a:t>, 2023 an incident occurred due to a failure of the vacuum system of the VELO</a:t>
            </a:r>
          </a:p>
          <a:p>
            <a:pPr marL="342900" indent="-342900">
              <a:lnSpc>
                <a:spcPct val="100000"/>
              </a:lnSpc>
              <a:spcBef>
                <a:spcPts val="0"/>
              </a:spcBef>
              <a:spcAft>
                <a:spcPts val="600"/>
              </a:spcAft>
              <a:buFont typeface="Wingdings" panose="05000000000000000000" pitchFamily="2" charset="2"/>
              <a:buChar char="q"/>
              <a:defRPr sz="2400"/>
            </a:pPr>
            <a:r>
              <a:rPr lang="en-US" sz="1800" b="0" dirty="0">
                <a:solidFill>
                  <a:schemeClr val="tx1">
                    <a:lumMod val="75000"/>
                  </a:schemeClr>
                </a:solidFill>
              </a:rPr>
              <a:t>Detector modules &amp; cooling are not damaged</a:t>
            </a:r>
          </a:p>
          <a:p>
            <a:pPr marL="342900" indent="-342900">
              <a:lnSpc>
                <a:spcPct val="100000"/>
              </a:lnSpc>
              <a:spcBef>
                <a:spcPts val="0"/>
              </a:spcBef>
              <a:spcAft>
                <a:spcPts val="600"/>
              </a:spcAft>
              <a:buFont typeface="Wingdings" panose="05000000000000000000" pitchFamily="2" charset="2"/>
              <a:buChar char="q"/>
              <a:defRPr sz="2400"/>
            </a:pPr>
            <a:r>
              <a:rPr lang="en-US" sz="1800" b="0" dirty="0">
                <a:solidFill>
                  <a:schemeClr val="tx1">
                    <a:lumMod val="75000"/>
                  </a:schemeClr>
                </a:solidFill>
              </a:rPr>
              <a:t>The system has been returned to a safe situation</a:t>
            </a:r>
          </a:p>
          <a:p>
            <a:pPr>
              <a:spcBef>
                <a:spcPts val="0"/>
              </a:spcBef>
              <a:spcAft>
                <a:spcPts val="600"/>
              </a:spcAft>
            </a:pPr>
            <a:endParaRPr lang="en-US" sz="1800" b="0" dirty="0"/>
          </a:p>
          <a:p>
            <a:pPr>
              <a:spcBef>
                <a:spcPts val="0"/>
              </a:spcBef>
              <a:spcAft>
                <a:spcPts val="600"/>
              </a:spcAft>
            </a:pPr>
            <a:r>
              <a:rPr lang="en-US" sz="1800" b="0" dirty="0"/>
              <a:t>RF foil has undergone plastic deformation</a:t>
            </a:r>
          </a:p>
          <a:p>
            <a:pPr marL="342900" indent="-342900">
              <a:lnSpc>
                <a:spcPct val="100000"/>
              </a:lnSpc>
              <a:spcBef>
                <a:spcPts val="0"/>
              </a:spcBef>
              <a:spcAft>
                <a:spcPts val="600"/>
              </a:spcAft>
              <a:buFont typeface="Wingdings" panose="05000000000000000000" pitchFamily="2" charset="2"/>
              <a:buChar char="q"/>
              <a:defRPr sz="2400"/>
            </a:pPr>
            <a:r>
              <a:rPr lang="en-US" sz="1800" b="0" dirty="0">
                <a:solidFill>
                  <a:schemeClr val="tx1">
                    <a:lumMod val="75000"/>
                  </a:schemeClr>
                </a:solidFill>
              </a:rPr>
              <a:t>Replace in the shutdown at the end of 2023</a:t>
            </a:r>
            <a:br>
              <a:rPr lang="en-US" sz="1800" b="0" dirty="0">
                <a:solidFill>
                  <a:schemeClr val="tx1">
                    <a:lumMod val="75000"/>
                  </a:schemeClr>
                </a:solidFill>
              </a:rPr>
            </a:br>
            <a:r>
              <a:rPr lang="en-US" sz="1800" b="0" dirty="0">
                <a:solidFill>
                  <a:schemeClr val="tx1">
                    <a:lumMod val="75000"/>
                  </a:schemeClr>
                </a:solidFill>
              </a:rPr>
              <a:t>schedule: 13 weeks + contingency 3 weeks</a:t>
            </a:r>
          </a:p>
          <a:p>
            <a:pPr marL="342900" indent="-342900">
              <a:lnSpc>
                <a:spcPct val="100000"/>
              </a:lnSpc>
              <a:spcBef>
                <a:spcPts val="0"/>
              </a:spcBef>
              <a:spcAft>
                <a:spcPts val="600"/>
              </a:spcAft>
              <a:buFont typeface="Wingdings" panose="05000000000000000000" pitchFamily="2" charset="2"/>
              <a:buChar char="q"/>
              <a:defRPr sz="2400"/>
            </a:pPr>
            <a:r>
              <a:rPr lang="en-US" sz="1800" b="0" dirty="0">
                <a:solidFill>
                  <a:schemeClr val="tx1">
                    <a:lumMod val="75000"/>
                  </a:schemeClr>
                </a:solidFill>
              </a:rPr>
              <a:t>Commissioning of Upgrade I systems proceeds</a:t>
            </a:r>
          </a:p>
          <a:p>
            <a:pPr>
              <a:lnSpc>
                <a:spcPct val="100000"/>
              </a:lnSpc>
              <a:spcBef>
                <a:spcPts val="0"/>
              </a:spcBef>
              <a:spcAft>
                <a:spcPts val="600"/>
              </a:spcAft>
            </a:pPr>
            <a:endParaRPr lang="en-US" sz="1800" b="0" dirty="0"/>
          </a:p>
          <a:p>
            <a:pPr>
              <a:lnSpc>
                <a:spcPct val="100000"/>
              </a:lnSpc>
              <a:spcBef>
                <a:spcPts val="0"/>
              </a:spcBef>
              <a:spcAft>
                <a:spcPts val="600"/>
              </a:spcAft>
            </a:pPr>
            <a:r>
              <a:rPr lang="en-US" sz="1800" b="0" dirty="0" err="1"/>
              <a:t>LHCb</a:t>
            </a:r>
            <a:r>
              <a:rPr lang="en-US" sz="1800" b="0" dirty="0"/>
              <a:t> physics </a:t>
            </a:r>
            <a:r>
              <a:rPr lang="en-US" sz="1800" b="0" dirty="0" err="1"/>
              <a:t>programme</a:t>
            </a:r>
            <a:r>
              <a:rPr lang="en-US" sz="1800" b="0" dirty="0"/>
              <a:t> in 2023 affected </a:t>
            </a:r>
            <a:br>
              <a:rPr lang="en-US" sz="1800" b="0" dirty="0"/>
            </a:br>
            <a:r>
              <a:rPr lang="en-US" sz="1800" b="0" dirty="0"/>
              <a:t>as VELO cannot be fully closed </a:t>
            </a:r>
          </a:p>
          <a:p>
            <a:pPr>
              <a:lnSpc>
                <a:spcPct val="100000"/>
              </a:lnSpc>
              <a:spcBef>
                <a:spcPts val="0"/>
              </a:spcBef>
              <a:spcAft>
                <a:spcPts val="600"/>
              </a:spcAft>
            </a:pPr>
            <a:r>
              <a:rPr lang="en-US" sz="1800" b="0" dirty="0"/>
              <a:t>but opportunities remain</a:t>
            </a:r>
          </a:p>
          <a:p>
            <a:pPr>
              <a:spcBef>
                <a:spcPts val="0"/>
              </a:spcBef>
              <a:spcAft>
                <a:spcPts val="600"/>
              </a:spcAft>
            </a:pPr>
            <a:endParaRPr lang="en-US" sz="1800" b="0" dirty="0"/>
          </a:p>
        </p:txBody>
      </p:sp>
      <p:pic>
        <p:nvPicPr>
          <p:cNvPr id="8" name="Image" descr="Image">
            <a:extLst>
              <a:ext uri="{FF2B5EF4-FFF2-40B4-BE49-F238E27FC236}">
                <a16:creationId xmlns:a16="http://schemas.microsoft.com/office/drawing/2014/main" id="{BABB4A63-F37A-4B80-81D4-3E4D4A54AB97}"/>
              </a:ext>
            </a:extLst>
          </p:cNvPr>
          <p:cNvPicPr>
            <a:picLocks noChangeAspect="1"/>
          </p:cNvPicPr>
          <p:nvPr/>
        </p:nvPicPr>
        <p:blipFill>
          <a:blip r:embed="rId4"/>
          <a:stretch>
            <a:fillRect/>
          </a:stretch>
        </p:blipFill>
        <p:spPr>
          <a:xfrm>
            <a:off x="7920043" y="1052736"/>
            <a:ext cx="3863970" cy="1960879"/>
          </a:xfrm>
          <a:prstGeom prst="rect">
            <a:avLst/>
          </a:prstGeom>
          <a:ln w="12700">
            <a:miter lim="400000"/>
          </a:ln>
        </p:spPr>
      </p:pic>
      <p:sp>
        <p:nvSpPr>
          <p:cNvPr id="9" name="TextBox 8">
            <a:extLst>
              <a:ext uri="{FF2B5EF4-FFF2-40B4-BE49-F238E27FC236}">
                <a16:creationId xmlns:a16="http://schemas.microsoft.com/office/drawing/2014/main" id="{37B6003F-7E5B-4D8E-A600-12ABD5E95373}"/>
              </a:ext>
            </a:extLst>
          </p:cNvPr>
          <p:cNvSpPr txBox="1"/>
          <p:nvPr/>
        </p:nvSpPr>
        <p:spPr>
          <a:xfrm>
            <a:off x="7665352" y="334397"/>
            <a:ext cx="4326826" cy="646331"/>
          </a:xfrm>
          <a:prstGeom prst="rect">
            <a:avLst/>
          </a:prstGeom>
          <a:noFill/>
        </p:spPr>
        <p:txBody>
          <a:bodyPr wrap="none" rtlCol="0">
            <a:spAutoFit/>
          </a:bodyPr>
          <a:lstStyle/>
          <a:p>
            <a:r>
              <a:rPr lang="en-US" dirty="0"/>
              <a:t>RF Foil: 150-250 </a:t>
            </a:r>
            <a:r>
              <a:rPr lang="en-US" dirty="0" err="1"/>
              <a:t>μm</a:t>
            </a:r>
            <a:r>
              <a:rPr lang="en-US" dirty="0"/>
              <a:t> thick, separates </a:t>
            </a:r>
          </a:p>
          <a:p>
            <a:r>
              <a:rPr lang="en-US" dirty="0"/>
              <a:t>primary and secondary vacuum volumes</a:t>
            </a:r>
          </a:p>
        </p:txBody>
      </p:sp>
      <p:sp>
        <p:nvSpPr>
          <p:cNvPr id="19" name="TextBox 18">
            <a:extLst>
              <a:ext uri="{FF2B5EF4-FFF2-40B4-BE49-F238E27FC236}">
                <a16:creationId xmlns:a16="http://schemas.microsoft.com/office/drawing/2014/main" id="{6DA42B1C-FA99-426D-8487-14E74649A3D0}"/>
              </a:ext>
            </a:extLst>
          </p:cNvPr>
          <p:cNvSpPr txBox="1"/>
          <p:nvPr/>
        </p:nvSpPr>
        <p:spPr>
          <a:xfrm>
            <a:off x="5609654" y="5431364"/>
            <a:ext cx="2325958" cy="246221"/>
          </a:xfrm>
          <a:prstGeom prst="rect">
            <a:avLst/>
          </a:prstGeom>
          <a:noFill/>
        </p:spPr>
        <p:txBody>
          <a:bodyPr wrap="none" lIns="0" tIns="0" rIns="0" bIns="0" rtlCol="0">
            <a:spAutoFit/>
          </a:bodyPr>
          <a:lstStyle/>
          <a:p>
            <a:pPr algn="l"/>
            <a:r>
              <a:rPr lang="en-GB" sz="1600" dirty="0">
                <a:solidFill>
                  <a:srgbClr val="2F2F2F"/>
                </a:solidFill>
              </a:rPr>
              <a:t>Simulation of deformation</a:t>
            </a:r>
          </a:p>
        </p:txBody>
      </p:sp>
    </p:spTree>
    <p:extLst>
      <p:ext uri="{BB962C8B-B14F-4D97-AF65-F5344CB8AC3E}">
        <p14:creationId xmlns:p14="http://schemas.microsoft.com/office/powerpoint/2010/main" val="28658943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5963D5-34C4-400F-8EE8-C696B68DC9D2}"/>
              </a:ext>
            </a:extLst>
          </p:cNvPr>
          <p:cNvSpPr>
            <a:spLocks noGrp="1"/>
          </p:cNvSpPr>
          <p:nvPr>
            <p:ph type="title"/>
          </p:nvPr>
        </p:nvSpPr>
        <p:spPr/>
        <p:txBody>
          <a:bodyPr/>
          <a:lstStyle/>
          <a:p>
            <a:r>
              <a:rPr lang="en-GB" dirty="0"/>
              <a:t>Phase II Progress</a:t>
            </a:r>
          </a:p>
        </p:txBody>
      </p:sp>
      <p:sp>
        <p:nvSpPr>
          <p:cNvPr id="4" name="Date Placeholder 3">
            <a:extLst>
              <a:ext uri="{FF2B5EF4-FFF2-40B4-BE49-F238E27FC236}">
                <a16:creationId xmlns:a16="http://schemas.microsoft.com/office/drawing/2014/main" id="{1FE2649C-E848-4BF3-8F15-D33161F9D6A7}"/>
              </a:ext>
            </a:extLst>
          </p:cNvPr>
          <p:cNvSpPr>
            <a:spLocks noGrp="1"/>
          </p:cNvSpPr>
          <p:nvPr>
            <p:ph type="dt" sz="half" idx="10"/>
          </p:nvPr>
        </p:nvSpPr>
        <p:spPr/>
        <p:txBody>
          <a:bodyPr/>
          <a:lstStyle/>
          <a:p>
            <a:r>
              <a:rPr lang="en-US"/>
              <a:t>24.04.2023</a:t>
            </a:r>
            <a:endParaRPr lang="en-US" dirty="0"/>
          </a:p>
        </p:txBody>
      </p:sp>
      <p:sp>
        <p:nvSpPr>
          <p:cNvPr id="5" name="Footer Placeholder 4">
            <a:extLst>
              <a:ext uri="{FF2B5EF4-FFF2-40B4-BE49-F238E27FC236}">
                <a16:creationId xmlns:a16="http://schemas.microsoft.com/office/drawing/2014/main" id="{E70C5FF6-9BE4-4885-B364-8C24258EBC0F}"/>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4E527CF7-2113-4213-ADB6-D5BDB069FB8B}"/>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7" name="Picture 6">
            <a:extLst>
              <a:ext uri="{FF2B5EF4-FFF2-40B4-BE49-F238E27FC236}">
                <a16:creationId xmlns:a16="http://schemas.microsoft.com/office/drawing/2014/main" id="{6F9F0D71-E4D1-4CAB-990A-873EAEF0EAE9}"/>
              </a:ext>
            </a:extLst>
          </p:cNvPr>
          <p:cNvPicPr>
            <a:picLocks noChangeAspect="1"/>
          </p:cNvPicPr>
          <p:nvPr/>
        </p:nvPicPr>
        <p:blipFill>
          <a:blip r:embed="rId3"/>
          <a:stretch>
            <a:fillRect/>
          </a:stretch>
        </p:blipFill>
        <p:spPr>
          <a:xfrm>
            <a:off x="4259262" y="980728"/>
            <a:ext cx="7776866" cy="5184576"/>
          </a:xfrm>
          <a:prstGeom prst="rect">
            <a:avLst/>
          </a:prstGeom>
        </p:spPr>
      </p:pic>
      <p:sp>
        <p:nvSpPr>
          <p:cNvPr id="10" name="Content Placeholder 1">
            <a:extLst>
              <a:ext uri="{FF2B5EF4-FFF2-40B4-BE49-F238E27FC236}">
                <a16:creationId xmlns:a16="http://schemas.microsoft.com/office/drawing/2014/main" id="{7513374D-D1FE-4050-989C-DCE1B18956C5}"/>
              </a:ext>
            </a:extLst>
          </p:cNvPr>
          <p:cNvSpPr txBox="1">
            <a:spLocks/>
          </p:cNvSpPr>
          <p:nvPr/>
        </p:nvSpPr>
        <p:spPr>
          <a:xfrm>
            <a:off x="415956" y="1093836"/>
            <a:ext cx="3951852" cy="45674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600"/>
              </a:spcAft>
            </a:pPr>
            <a:r>
              <a:rPr lang="en-US" sz="2000" b="0" dirty="0"/>
              <a:t>Production of large structures has started</a:t>
            </a:r>
          </a:p>
          <a:p>
            <a:pPr>
              <a:lnSpc>
                <a:spcPct val="100000"/>
              </a:lnSpc>
              <a:spcBef>
                <a:spcPts val="0"/>
              </a:spcBef>
              <a:spcAft>
                <a:spcPts val="600"/>
              </a:spcAft>
            </a:pPr>
            <a:r>
              <a:rPr lang="en-US" sz="2000" b="0" dirty="0"/>
              <a:t>Example: </a:t>
            </a:r>
            <a:br>
              <a:rPr lang="en-US" sz="2000" b="0" dirty="0"/>
            </a:br>
            <a:r>
              <a:rPr lang="en-US" sz="2000" b="0" dirty="0"/>
              <a:t>ATLAS </a:t>
            </a:r>
            <a:r>
              <a:rPr lang="en-US" sz="2000" b="0" dirty="0" err="1"/>
              <a:t>ITk</a:t>
            </a:r>
            <a:r>
              <a:rPr lang="en-US" sz="2000" b="0" dirty="0"/>
              <a:t> Strip Barrel Layer 3 shell</a:t>
            </a:r>
          </a:p>
          <a:p>
            <a:pPr marL="342900" indent="-342900">
              <a:lnSpc>
                <a:spcPct val="100000"/>
              </a:lnSpc>
              <a:spcBef>
                <a:spcPts val="0"/>
              </a:spcBef>
              <a:spcAft>
                <a:spcPts val="600"/>
              </a:spcAft>
              <a:buFont typeface="Wingdings" panose="05000000000000000000" pitchFamily="2" charset="2"/>
              <a:buChar char="q"/>
              <a:defRPr sz="2400"/>
            </a:pPr>
            <a:r>
              <a:rPr lang="en-US" sz="2000" b="0" dirty="0">
                <a:solidFill>
                  <a:schemeClr val="tx1">
                    <a:lumMod val="75000"/>
                  </a:schemeClr>
                </a:solidFill>
              </a:rPr>
              <a:t>Carbon </a:t>
            </a:r>
            <a:r>
              <a:rPr lang="en-US" sz="2000" b="0" dirty="0" err="1">
                <a:solidFill>
                  <a:schemeClr val="tx1">
                    <a:lumMod val="75000"/>
                  </a:schemeClr>
                </a:solidFill>
              </a:rPr>
              <a:t>fibre</a:t>
            </a:r>
            <a:r>
              <a:rPr lang="en-US" sz="2000" b="0" dirty="0">
                <a:solidFill>
                  <a:schemeClr val="tx1">
                    <a:lumMod val="75000"/>
                  </a:schemeClr>
                </a:solidFill>
              </a:rPr>
              <a:t> structure, </a:t>
            </a:r>
            <a:br>
              <a:rPr lang="en-US" sz="2000" b="0" dirty="0">
                <a:solidFill>
                  <a:schemeClr val="tx1">
                    <a:lumMod val="75000"/>
                  </a:schemeClr>
                </a:solidFill>
              </a:rPr>
            </a:br>
            <a:r>
              <a:rPr lang="en-US" sz="2000" b="0" dirty="0">
                <a:solidFill>
                  <a:schemeClr val="tx1">
                    <a:lumMod val="75000"/>
                  </a:schemeClr>
                </a:solidFill>
              </a:rPr>
              <a:t>2.8 m long</a:t>
            </a:r>
          </a:p>
          <a:p>
            <a:pPr marL="342900" indent="-342900">
              <a:lnSpc>
                <a:spcPct val="100000"/>
              </a:lnSpc>
              <a:spcBef>
                <a:spcPts val="0"/>
              </a:spcBef>
              <a:spcAft>
                <a:spcPts val="600"/>
              </a:spcAft>
              <a:buFont typeface="Wingdings" panose="05000000000000000000" pitchFamily="2" charset="2"/>
              <a:buChar char="q"/>
              <a:defRPr sz="2400"/>
            </a:pPr>
            <a:r>
              <a:rPr lang="en-US" sz="2000" b="0" dirty="0">
                <a:solidFill>
                  <a:schemeClr val="tx1">
                    <a:lumMod val="75000"/>
                  </a:schemeClr>
                </a:solidFill>
              </a:rPr>
              <a:t>Produced by a company in California under supervision of Berkeley</a:t>
            </a:r>
          </a:p>
          <a:p>
            <a:pPr marL="342900" indent="-342900">
              <a:lnSpc>
                <a:spcPct val="100000"/>
              </a:lnSpc>
              <a:spcBef>
                <a:spcPts val="0"/>
              </a:spcBef>
              <a:spcAft>
                <a:spcPts val="600"/>
              </a:spcAft>
              <a:buFont typeface="Wingdings" panose="05000000000000000000" pitchFamily="2" charset="2"/>
              <a:buChar char="q"/>
              <a:defRPr sz="2400"/>
            </a:pPr>
            <a:r>
              <a:rPr lang="en-US" sz="2000" b="0" dirty="0">
                <a:solidFill>
                  <a:schemeClr val="tx1">
                    <a:lumMod val="75000"/>
                  </a:schemeClr>
                </a:solidFill>
              </a:rPr>
              <a:t>Now at Oxford: installation of locking points to mount the staves of layer 3 </a:t>
            </a:r>
          </a:p>
        </p:txBody>
      </p:sp>
    </p:spTree>
    <p:extLst>
      <p:ext uri="{BB962C8B-B14F-4D97-AF65-F5344CB8AC3E}">
        <p14:creationId xmlns:p14="http://schemas.microsoft.com/office/powerpoint/2010/main" val="1631646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AF8FB9F-8F5E-43D1-8F43-C357771CBE56}"/>
              </a:ext>
            </a:extLst>
          </p:cNvPr>
          <p:cNvSpPr>
            <a:spLocks noGrp="1"/>
          </p:cNvSpPr>
          <p:nvPr>
            <p:ph type="title"/>
          </p:nvPr>
        </p:nvSpPr>
        <p:spPr/>
        <p:txBody>
          <a:bodyPr/>
          <a:lstStyle/>
          <a:p>
            <a:r>
              <a:rPr lang="en-GB" dirty="0"/>
              <a:t>Status ATLAS </a:t>
            </a:r>
            <a:r>
              <a:rPr lang="en-GB" dirty="0" err="1"/>
              <a:t>ITk</a:t>
            </a:r>
            <a:r>
              <a:rPr lang="en-GB" dirty="0"/>
              <a:t> Pixel</a:t>
            </a:r>
          </a:p>
        </p:txBody>
      </p:sp>
      <p:sp>
        <p:nvSpPr>
          <p:cNvPr id="4" name="Date Placeholder 3">
            <a:extLst>
              <a:ext uri="{FF2B5EF4-FFF2-40B4-BE49-F238E27FC236}">
                <a16:creationId xmlns:a16="http://schemas.microsoft.com/office/drawing/2014/main" id="{2F70D362-EF36-4D69-93C9-975B78BC2AB0}"/>
              </a:ext>
            </a:extLst>
          </p:cNvPr>
          <p:cNvSpPr>
            <a:spLocks noGrp="1"/>
          </p:cNvSpPr>
          <p:nvPr>
            <p:ph type="dt" sz="half" idx="10"/>
          </p:nvPr>
        </p:nvSpPr>
        <p:spPr/>
        <p:txBody>
          <a:bodyPr/>
          <a:lstStyle/>
          <a:p>
            <a:r>
              <a:rPr lang="en-US"/>
              <a:t>24.04.2023</a:t>
            </a:r>
            <a:endParaRPr lang="en-US" dirty="0"/>
          </a:p>
        </p:txBody>
      </p:sp>
      <p:sp>
        <p:nvSpPr>
          <p:cNvPr id="5" name="Footer Placeholder 4">
            <a:extLst>
              <a:ext uri="{FF2B5EF4-FFF2-40B4-BE49-F238E27FC236}">
                <a16:creationId xmlns:a16="http://schemas.microsoft.com/office/drawing/2014/main" id="{D05CFB12-98CF-445C-89BF-5D9FC7FEAC1E}"/>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EE6B155D-9AD2-4445-A688-484C9A133EBE}"/>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7" name="Content Placeholder 1">
            <a:extLst>
              <a:ext uri="{FF2B5EF4-FFF2-40B4-BE49-F238E27FC236}">
                <a16:creationId xmlns:a16="http://schemas.microsoft.com/office/drawing/2014/main" id="{DDC147EC-77B7-437A-8A72-1DEC2F43A626}"/>
              </a:ext>
            </a:extLst>
          </p:cNvPr>
          <p:cNvSpPr txBox="1">
            <a:spLocks/>
          </p:cNvSpPr>
          <p:nvPr/>
        </p:nvSpPr>
        <p:spPr>
          <a:xfrm>
            <a:off x="440661" y="1124744"/>
            <a:ext cx="7637201" cy="496855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600"/>
              </a:spcAft>
            </a:pPr>
            <a:r>
              <a:rPr lang="en-GB" sz="2000" b="0" dirty="0">
                <a:solidFill>
                  <a:srgbClr val="2F2F2F"/>
                </a:solidFill>
              </a:rPr>
              <a:t>Contingency is reduced to few months, driving the tracker readiness</a:t>
            </a:r>
          </a:p>
          <a:p>
            <a:pPr>
              <a:lnSpc>
                <a:spcPct val="100000"/>
              </a:lnSpc>
              <a:spcBef>
                <a:spcPts val="0"/>
              </a:spcBef>
              <a:spcAft>
                <a:spcPts val="600"/>
              </a:spcAft>
              <a:buClr>
                <a:schemeClr val="tx1"/>
              </a:buClr>
            </a:pPr>
            <a:r>
              <a:rPr lang="en-GB" sz="2000" b="0" dirty="0">
                <a:solidFill>
                  <a:srgbClr val="2F2F2F"/>
                </a:solidFill>
              </a:rPr>
              <a:t>Several areas close to the CP or critical:</a:t>
            </a:r>
          </a:p>
          <a:p>
            <a:pPr marL="342900" indent="-342900">
              <a:lnSpc>
                <a:spcPct val="100000"/>
              </a:lnSpc>
              <a:spcBef>
                <a:spcPts val="0"/>
              </a:spcBef>
              <a:spcAft>
                <a:spcPts val="600"/>
              </a:spcAft>
              <a:buClr>
                <a:schemeClr val="tx1"/>
              </a:buClr>
              <a:buFont typeface="Wingdings" panose="05000000000000000000" pitchFamily="2" charset="2"/>
              <a:buChar char="q"/>
              <a:defRPr sz="2400"/>
            </a:pPr>
            <a:r>
              <a:rPr lang="en-US" sz="2000" b="0" dirty="0">
                <a:solidFill>
                  <a:srgbClr val="002060"/>
                </a:solidFill>
                <a:sym typeface="Wingdings" panose="05000000000000000000" pitchFamily="2" charset="2"/>
              </a:rPr>
              <a:t>FE ASIC: </a:t>
            </a:r>
            <a:r>
              <a:rPr lang="en-GB" sz="2000" b="0" dirty="0">
                <a:solidFill>
                  <a:srgbClr val="002060"/>
                </a:solidFill>
              </a:rPr>
              <a:t>SEU vulnerability prevented the submission in November, unusable also for CMS</a:t>
            </a:r>
          </a:p>
          <a:p>
            <a:pPr marL="342900" indent="-342900">
              <a:lnSpc>
                <a:spcPct val="100000"/>
              </a:lnSpc>
              <a:spcBef>
                <a:spcPts val="0"/>
              </a:spcBef>
              <a:spcAft>
                <a:spcPts val="600"/>
              </a:spcAft>
              <a:buClr>
                <a:schemeClr val="tx1"/>
              </a:buClr>
              <a:buFont typeface="Wingdings" panose="05000000000000000000" pitchFamily="2" charset="2"/>
              <a:buChar char="q"/>
              <a:defRPr sz="2400"/>
            </a:pPr>
            <a:r>
              <a:rPr lang="en-GB" sz="2000" b="0" dirty="0">
                <a:solidFill>
                  <a:srgbClr val="002060"/>
                </a:solidFill>
              </a:rPr>
              <a:t>Few non-conformities remain but considered manageable in operation</a:t>
            </a:r>
            <a:br>
              <a:rPr lang="en-GB" sz="2000" b="0" dirty="0">
                <a:solidFill>
                  <a:srgbClr val="002060"/>
                </a:solidFill>
              </a:rPr>
            </a:br>
            <a:r>
              <a:rPr lang="en-GB" sz="2000" b="0" dirty="0">
                <a:solidFill>
                  <a:srgbClr val="FF0000"/>
                </a:solidFill>
              </a:rPr>
              <a:t>Submitted in March!</a:t>
            </a:r>
          </a:p>
          <a:p>
            <a:pPr marL="342900" lvl="1" indent="-342900">
              <a:spcBef>
                <a:spcPts val="0"/>
              </a:spcBef>
              <a:spcAft>
                <a:spcPts val="600"/>
              </a:spcAft>
              <a:buClr>
                <a:schemeClr val="tx1"/>
              </a:buClr>
              <a:buFont typeface="Wingdings" panose="05000000000000000000" pitchFamily="2" charset="2"/>
              <a:buChar char="q"/>
              <a:defRPr sz="2400"/>
            </a:pPr>
            <a:r>
              <a:rPr lang="en-GB" sz="2000" dirty="0">
                <a:solidFill>
                  <a:srgbClr val="002060"/>
                </a:solidFill>
              </a:rPr>
              <a:t>Module preproduction is now starting with site qualification</a:t>
            </a:r>
          </a:p>
          <a:p>
            <a:pPr>
              <a:lnSpc>
                <a:spcPct val="100000"/>
              </a:lnSpc>
              <a:spcBef>
                <a:spcPts val="0"/>
              </a:spcBef>
              <a:spcAft>
                <a:spcPts val="600"/>
              </a:spcAft>
              <a:buClr>
                <a:schemeClr val="tx1"/>
              </a:buClr>
            </a:pPr>
            <a:r>
              <a:rPr lang="en-US" sz="2000" b="0" dirty="0">
                <a:solidFill>
                  <a:srgbClr val="2F2F2F"/>
                </a:solidFill>
                <a:sym typeface="Wingdings" panose="05000000000000000000" pitchFamily="2" charset="2"/>
              </a:rPr>
              <a:t>Excellent progress in other  areas:</a:t>
            </a:r>
          </a:p>
          <a:p>
            <a:pPr marL="342900" lvl="1" indent="-342900">
              <a:spcBef>
                <a:spcPts val="0"/>
              </a:spcBef>
              <a:spcAft>
                <a:spcPts val="600"/>
              </a:spcAft>
              <a:buClr>
                <a:schemeClr val="tx1"/>
              </a:buClr>
              <a:buFont typeface="Wingdings" panose="05000000000000000000" pitchFamily="2" charset="2"/>
              <a:buChar char="q"/>
              <a:defRPr sz="2400"/>
            </a:pPr>
            <a:r>
              <a:rPr lang="en-US" sz="2000" dirty="0">
                <a:solidFill>
                  <a:srgbClr val="002060"/>
                </a:solidFill>
                <a:sym typeface="Wingdings" panose="05000000000000000000" pitchFamily="2" charset="2"/>
              </a:rPr>
              <a:t>Sensor production started</a:t>
            </a:r>
          </a:p>
          <a:p>
            <a:pPr marL="342900" lvl="1" indent="-342900">
              <a:spcBef>
                <a:spcPts val="0"/>
              </a:spcBef>
              <a:spcAft>
                <a:spcPts val="600"/>
              </a:spcAft>
              <a:buClr>
                <a:schemeClr val="tx1"/>
              </a:buClr>
              <a:buFont typeface="Wingdings" panose="05000000000000000000" pitchFamily="2" charset="2"/>
              <a:buChar char="q"/>
              <a:defRPr sz="2400"/>
            </a:pPr>
            <a:r>
              <a:rPr lang="en-US" sz="2000" dirty="0">
                <a:solidFill>
                  <a:srgbClr val="002060"/>
                </a:solidFill>
                <a:sym typeface="Wingdings" panose="05000000000000000000" pitchFamily="2" charset="2"/>
              </a:rPr>
              <a:t>Hybridization contracts signed and preproduction started. More than 200 modules already in hand</a:t>
            </a:r>
          </a:p>
          <a:p>
            <a:pPr marL="342900" lvl="1" indent="-342900">
              <a:spcBef>
                <a:spcPts val="0"/>
              </a:spcBef>
              <a:spcAft>
                <a:spcPts val="600"/>
              </a:spcAft>
              <a:buClr>
                <a:schemeClr val="tx1"/>
              </a:buClr>
              <a:buFont typeface="Wingdings" panose="05000000000000000000" pitchFamily="2" charset="2"/>
              <a:buChar char="q"/>
              <a:defRPr sz="2400"/>
            </a:pPr>
            <a:r>
              <a:rPr lang="en-US" sz="2000" dirty="0">
                <a:solidFill>
                  <a:srgbClr val="002060"/>
                </a:solidFill>
                <a:sym typeface="Wingdings" panose="05000000000000000000" pitchFamily="2" charset="2"/>
              </a:rPr>
              <a:t>Data transmission: first full chain tests completed</a:t>
            </a:r>
          </a:p>
          <a:p>
            <a:pPr>
              <a:lnSpc>
                <a:spcPct val="100000"/>
              </a:lnSpc>
              <a:spcBef>
                <a:spcPts val="0"/>
              </a:spcBef>
              <a:spcAft>
                <a:spcPts val="600"/>
              </a:spcAft>
            </a:pPr>
            <a:endParaRPr lang="en-GB" dirty="0"/>
          </a:p>
        </p:txBody>
      </p:sp>
      <p:grpSp>
        <p:nvGrpSpPr>
          <p:cNvPr id="8" name="Group 7">
            <a:extLst>
              <a:ext uri="{FF2B5EF4-FFF2-40B4-BE49-F238E27FC236}">
                <a16:creationId xmlns:a16="http://schemas.microsoft.com/office/drawing/2014/main" id="{6EA7627F-D78C-4711-9305-AE437D9D0075}"/>
              </a:ext>
            </a:extLst>
          </p:cNvPr>
          <p:cNvGrpSpPr/>
          <p:nvPr/>
        </p:nvGrpSpPr>
        <p:grpSpPr>
          <a:xfrm>
            <a:off x="8322999" y="1052736"/>
            <a:ext cx="3456384" cy="2559439"/>
            <a:chOff x="8361864" y="1743490"/>
            <a:chExt cx="2658160" cy="1950527"/>
          </a:xfrm>
        </p:grpSpPr>
        <p:pic>
          <p:nvPicPr>
            <p:cNvPr id="9" name="Picture 8">
              <a:extLst>
                <a:ext uri="{FF2B5EF4-FFF2-40B4-BE49-F238E27FC236}">
                  <a16:creationId xmlns:a16="http://schemas.microsoft.com/office/drawing/2014/main" id="{7DFBB692-6490-4EE7-B4AE-59B0D064432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482668" y="1743490"/>
              <a:ext cx="2537356" cy="1903017"/>
            </a:xfrm>
            <a:prstGeom prst="rect">
              <a:avLst/>
            </a:prstGeom>
          </p:spPr>
        </p:pic>
        <p:sp>
          <p:nvSpPr>
            <p:cNvPr id="10" name="TextBox 9">
              <a:extLst>
                <a:ext uri="{FF2B5EF4-FFF2-40B4-BE49-F238E27FC236}">
                  <a16:creationId xmlns:a16="http://schemas.microsoft.com/office/drawing/2014/main" id="{06F62BE9-D1DC-490E-93E9-E510D81C0B33}"/>
                </a:ext>
              </a:extLst>
            </p:cNvPr>
            <p:cNvSpPr txBox="1"/>
            <p:nvPr/>
          </p:nvSpPr>
          <p:spPr>
            <a:xfrm>
              <a:off x="8361864" y="3324685"/>
              <a:ext cx="2537356" cy="369332"/>
            </a:xfrm>
            <a:prstGeom prst="rect">
              <a:avLst/>
            </a:prstGeom>
            <a:noFill/>
          </p:spPr>
          <p:txBody>
            <a:bodyPr wrap="square" rtlCol="0">
              <a:spAutoFit/>
            </a:bodyPr>
            <a:lstStyle/>
            <a:p>
              <a:r>
                <a:rPr lang="en-US" dirty="0"/>
                <a:t> </a:t>
              </a:r>
              <a:r>
                <a:rPr lang="en-US" sz="1200" i="1" dirty="0">
                  <a:solidFill>
                    <a:schemeClr val="bg1"/>
                  </a:solidFill>
                  <a:latin typeface="Tahoma" panose="020B0604030504040204" pitchFamily="34" charset="0"/>
                  <a:ea typeface="Tahoma" panose="020B0604030504040204" pitchFamily="34" charset="0"/>
                  <a:cs typeface="Tahoma" panose="020B0604030504040204" pitchFamily="34" charset="0"/>
                </a:rPr>
                <a:t>Module assembly jigs </a:t>
              </a:r>
              <a:endParaRPr lang="en-US" i="1"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grpSp>
    </p:spTree>
    <p:extLst>
      <p:ext uri="{BB962C8B-B14F-4D97-AF65-F5344CB8AC3E}">
        <p14:creationId xmlns:p14="http://schemas.microsoft.com/office/powerpoint/2010/main" val="5965239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FEE24BA-578B-4E4C-80F0-BFB201011ACB}"/>
              </a:ext>
            </a:extLst>
          </p:cNvPr>
          <p:cNvSpPr>
            <a:spLocks noGrp="1"/>
          </p:cNvSpPr>
          <p:nvPr>
            <p:ph idx="1"/>
          </p:nvPr>
        </p:nvSpPr>
        <p:spPr>
          <a:xfrm>
            <a:off x="209175" y="1484784"/>
            <a:ext cx="5022729" cy="4104456"/>
          </a:xfrm>
        </p:spPr>
        <p:txBody>
          <a:bodyPr/>
          <a:lstStyle/>
          <a:p>
            <a:pPr>
              <a:lnSpc>
                <a:spcPct val="100000"/>
              </a:lnSpc>
              <a:spcBef>
                <a:spcPts val="0"/>
              </a:spcBef>
              <a:spcAft>
                <a:spcPts val="600"/>
              </a:spcAft>
            </a:pPr>
            <a:r>
              <a:rPr lang="en-GB" sz="2000" b="0" dirty="0"/>
              <a:t>High Granularity Calorimeter (HGCAL):</a:t>
            </a:r>
          </a:p>
          <a:p>
            <a:pPr marL="342900" indent="-342900">
              <a:lnSpc>
                <a:spcPct val="100000"/>
              </a:lnSpc>
              <a:spcBef>
                <a:spcPts val="0"/>
              </a:spcBef>
              <a:spcAft>
                <a:spcPts val="600"/>
              </a:spcAft>
              <a:buFont typeface="Wingdings" panose="05000000000000000000" pitchFamily="2" charset="2"/>
              <a:buChar char="q"/>
            </a:pPr>
            <a:r>
              <a:rPr lang="en-GB" sz="2000" b="0" dirty="0"/>
              <a:t>Production silicon sensors arriving</a:t>
            </a:r>
          </a:p>
          <a:p>
            <a:pPr marL="342900" indent="-342900">
              <a:lnSpc>
                <a:spcPct val="100000"/>
              </a:lnSpc>
              <a:spcBef>
                <a:spcPts val="0"/>
              </a:spcBef>
              <a:spcAft>
                <a:spcPts val="600"/>
              </a:spcAft>
              <a:buFont typeface="Wingdings" panose="05000000000000000000" pitchFamily="2" charset="2"/>
              <a:buChar char="q"/>
            </a:pPr>
            <a:r>
              <a:rPr lang="en-US" sz="2000" b="0" dirty="0"/>
              <a:t>ASICs: HGCAL ECON-D (on critical </a:t>
            </a:r>
            <a:r>
              <a:rPr lang="en-GB" sz="2000" b="0" dirty="0"/>
              <a:t>path) – </a:t>
            </a:r>
            <a:r>
              <a:rPr lang="en-GB" sz="2000" b="0" dirty="0">
                <a:solidFill>
                  <a:srgbClr val="FF0000"/>
                </a:solidFill>
              </a:rPr>
              <a:t>submitted</a:t>
            </a:r>
          </a:p>
          <a:p>
            <a:pPr marL="342900" indent="-342900">
              <a:lnSpc>
                <a:spcPct val="100000"/>
              </a:lnSpc>
              <a:spcBef>
                <a:spcPts val="0"/>
              </a:spcBef>
              <a:spcAft>
                <a:spcPts val="600"/>
              </a:spcAft>
              <a:buFont typeface="Wingdings" panose="05000000000000000000" pitchFamily="2" charset="2"/>
              <a:buChar char="q"/>
            </a:pPr>
            <a:r>
              <a:rPr lang="en-GB" sz="2000" b="0" dirty="0"/>
              <a:t>Latest prototype modules perform well</a:t>
            </a:r>
          </a:p>
          <a:p>
            <a:pPr>
              <a:lnSpc>
                <a:spcPct val="100000"/>
              </a:lnSpc>
              <a:spcBef>
                <a:spcPts val="0"/>
              </a:spcBef>
              <a:spcAft>
                <a:spcPts val="600"/>
              </a:spcAft>
            </a:pPr>
            <a:r>
              <a:rPr lang="en-US" sz="2000" b="0" dirty="0"/>
              <a:t>Mechanics are going very well:</a:t>
            </a:r>
          </a:p>
          <a:p>
            <a:pPr marL="342900" indent="-342900">
              <a:lnSpc>
                <a:spcPct val="100000"/>
              </a:lnSpc>
              <a:spcBef>
                <a:spcPts val="0"/>
              </a:spcBef>
              <a:spcAft>
                <a:spcPts val="600"/>
              </a:spcAft>
              <a:buFont typeface="Wingdings" panose="05000000000000000000" pitchFamily="2" charset="2"/>
              <a:buChar char="q"/>
            </a:pPr>
            <a:r>
              <a:rPr lang="en-GB" sz="2000" b="0" dirty="0"/>
              <a:t>Engineering Design Review (EDR) in February</a:t>
            </a:r>
          </a:p>
          <a:p>
            <a:pPr marL="342900" indent="-342900">
              <a:lnSpc>
                <a:spcPct val="100000"/>
              </a:lnSpc>
              <a:spcBef>
                <a:spcPts val="0"/>
              </a:spcBef>
              <a:spcAft>
                <a:spcPts val="600"/>
              </a:spcAft>
              <a:buFont typeface="Wingdings" panose="05000000000000000000" pitchFamily="2" charset="2"/>
              <a:buChar char="q"/>
            </a:pPr>
            <a:r>
              <a:rPr lang="en-GB" sz="2000" b="0" dirty="0"/>
              <a:t>Pre-production steel plates arrived in Pakistan</a:t>
            </a:r>
          </a:p>
        </p:txBody>
      </p:sp>
      <p:sp>
        <p:nvSpPr>
          <p:cNvPr id="3" name="Title 2">
            <a:extLst>
              <a:ext uri="{FF2B5EF4-FFF2-40B4-BE49-F238E27FC236}">
                <a16:creationId xmlns:a16="http://schemas.microsoft.com/office/drawing/2014/main" id="{27D709FC-72BD-45CE-87FE-8B1A5651D53A}"/>
              </a:ext>
            </a:extLst>
          </p:cNvPr>
          <p:cNvSpPr>
            <a:spLocks noGrp="1"/>
          </p:cNvSpPr>
          <p:nvPr>
            <p:ph type="title"/>
          </p:nvPr>
        </p:nvSpPr>
        <p:spPr>
          <a:xfrm>
            <a:off x="407988" y="373593"/>
            <a:ext cx="11376025" cy="751151"/>
          </a:xfrm>
        </p:spPr>
        <p:txBody>
          <a:bodyPr/>
          <a:lstStyle/>
          <a:p>
            <a:r>
              <a:rPr lang="en-GB" dirty="0"/>
              <a:t>Status CMS HGCAL</a:t>
            </a:r>
          </a:p>
        </p:txBody>
      </p:sp>
      <p:sp>
        <p:nvSpPr>
          <p:cNvPr id="4" name="Date Placeholder 3">
            <a:extLst>
              <a:ext uri="{FF2B5EF4-FFF2-40B4-BE49-F238E27FC236}">
                <a16:creationId xmlns:a16="http://schemas.microsoft.com/office/drawing/2014/main" id="{62C7D98A-4136-4D99-8D35-84C247C9277E}"/>
              </a:ext>
            </a:extLst>
          </p:cNvPr>
          <p:cNvSpPr>
            <a:spLocks noGrp="1"/>
          </p:cNvSpPr>
          <p:nvPr>
            <p:ph type="dt" sz="half" idx="10"/>
          </p:nvPr>
        </p:nvSpPr>
        <p:spPr/>
        <p:txBody>
          <a:bodyPr/>
          <a:lstStyle/>
          <a:p>
            <a:r>
              <a:rPr lang="en-US"/>
              <a:t>24.04.2023</a:t>
            </a:r>
            <a:endParaRPr lang="en-US" dirty="0"/>
          </a:p>
        </p:txBody>
      </p:sp>
      <p:sp>
        <p:nvSpPr>
          <p:cNvPr id="5" name="Footer Placeholder 4">
            <a:extLst>
              <a:ext uri="{FF2B5EF4-FFF2-40B4-BE49-F238E27FC236}">
                <a16:creationId xmlns:a16="http://schemas.microsoft.com/office/drawing/2014/main" id="{8CBC8A83-0F5F-4B9B-B275-0598DD1E59AF}"/>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D52E3200-DB37-439C-8721-B819CFF2A0F3}"/>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7" name="Picture 6">
            <a:extLst>
              <a:ext uri="{FF2B5EF4-FFF2-40B4-BE49-F238E27FC236}">
                <a16:creationId xmlns:a16="http://schemas.microsoft.com/office/drawing/2014/main" id="{CA3EA3A7-F17B-448C-A83B-F841AC97DA89}"/>
              </a:ext>
            </a:extLst>
          </p:cNvPr>
          <p:cNvPicPr>
            <a:picLocks noChangeAspect="1"/>
          </p:cNvPicPr>
          <p:nvPr/>
        </p:nvPicPr>
        <p:blipFill>
          <a:blip r:embed="rId2"/>
          <a:stretch>
            <a:fillRect/>
          </a:stretch>
        </p:blipFill>
        <p:spPr>
          <a:xfrm>
            <a:off x="5663952" y="692696"/>
            <a:ext cx="5951112" cy="5202161"/>
          </a:xfrm>
          <a:prstGeom prst="rect">
            <a:avLst/>
          </a:prstGeom>
        </p:spPr>
      </p:pic>
    </p:spTree>
    <p:extLst>
      <p:ext uri="{BB962C8B-B14F-4D97-AF65-F5344CB8AC3E}">
        <p14:creationId xmlns:p14="http://schemas.microsoft.com/office/powerpoint/2010/main" val="11307817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FE39E0-2F0E-4785-AB7E-8DB3856198EB}"/>
              </a:ext>
            </a:extLst>
          </p:cNvPr>
          <p:cNvSpPr>
            <a:spLocks noGrp="1"/>
          </p:cNvSpPr>
          <p:nvPr>
            <p:ph idx="1"/>
          </p:nvPr>
        </p:nvSpPr>
        <p:spPr>
          <a:xfrm>
            <a:off x="395257" y="1196752"/>
            <a:ext cx="4836648" cy="5040560"/>
          </a:xfrm>
        </p:spPr>
        <p:txBody>
          <a:bodyPr/>
          <a:lstStyle/>
          <a:p>
            <a:pPr>
              <a:lnSpc>
                <a:spcPct val="100000"/>
              </a:lnSpc>
              <a:spcBef>
                <a:spcPts val="0"/>
              </a:spcBef>
              <a:spcAft>
                <a:spcPts val="600"/>
              </a:spcAft>
            </a:pPr>
            <a:r>
              <a:rPr lang="en-GB" b="0" dirty="0"/>
              <a:t>Despite good progress areas of concern remain:</a:t>
            </a:r>
          </a:p>
          <a:p>
            <a:pPr>
              <a:lnSpc>
                <a:spcPct val="100000"/>
              </a:lnSpc>
              <a:spcBef>
                <a:spcPts val="0"/>
              </a:spcBef>
              <a:spcAft>
                <a:spcPts val="600"/>
              </a:spcAft>
            </a:pPr>
            <a:r>
              <a:rPr lang="en-GB" b="0" dirty="0"/>
              <a:t>Projects with insufficient contingency:</a:t>
            </a:r>
          </a:p>
          <a:p>
            <a:pPr marL="342900" indent="-342900">
              <a:lnSpc>
                <a:spcPct val="100000"/>
              </a:lnSpc>
              <a:spcBef>
                <a:spcPts val="0"/>
              </a:spcBef>
              <a:spcAft>
                <a:spcPts val="600"/>
              </a:spcAft>
              <a:buFont typeface="Wingdings" panose="05000000000000000000" pitchFamily="2" charset="2"/>
              <a:buChar char="q"/>
            </a:pPr>
            <a:r>
              <a:rPr lang="en-GB" b="0" dirty="0">
                <a:solidFill>
                  <a:schemeClr val="accent1"/>
                </a:solidFill>
              </a:rPr>
              <a:t>ATLAS Pixel and Strip Tracker</a:t>
            </a:r>
          </a:p>
          <a:p>
            <a:pPr marL="342900" indent="-342900">
              <a:lnSpc>
                <a:spcPct val="100000"/>
              </a:lnSpc>
              <a:spcBef>
                <a:spcPts val="0"/>
              </a:spcBef>
              <a:spcAft>
                <a:spcPts val="600"/>
              </a:spcAft>
              <a:buFont typeface="Wingdings" panose="05000000000000000000" pitchFamily="2" charset="2"/>
              <a:buChar char="q"/>
            </a:pPr>
            <a:r>
              <a:rPr lang="en-GB" b="0" dirty="0">
                <a:solidFill>
                  <a:schemeClr val="accent1"/>
                </a:solidFill>
              </a:rPr>
              <a:t>CMS Tracker and HGCAL</a:t>
            </a:r>
          </a:p>
          <a:p>
            <a:pPr marL="0" lvl="1" indent="0">
              <a:spcBef>
                <a:spcPts val="0"/>
              </a:spcBef>
              <a:spcAft>
                <a:spcPts val="600"/>
              </a:spcAft>
              <a:buNone/>
            </a:pPr>
            <a:r>
              <a:rPr lang="en-US" sz="2100" dirty="0"/>
              <a:t>Deliverables from institutes in Russia (and Belarus)</a:t>
            </a:r>
          </a:p>
          <a:p>
            <a:pPr lvl="1">
              <a:spcBef>
                <a:spcPts val="0"/>
              </a:spcBef>
              <a:spcAft>
                <a:spcPts val="600"/>
              </a:spcAft>
              <a:buFont typeface="Wingdings" panose="05000000000000000000" pitchFamily="2" charset="2"/>
              <a:buChar char="q"/>
            </a:pPr>
            <a:r>
              <a:rPr lang="en-US" sz="2100" dirty="0">
                <a:solidFill>
                  <a:schemeClr val="accent1"/>
                </a:solidFill>
              </a:rPr>
              <a:t>Redistribute contributions in the collaborations </a:t>
            </a:r>
          </a:p>
          <a:p>
            <a:pPr lvl="1">
              <a:spcBef>
                <a:spcPts val="0"/>
              </a:spcBef>
              <a:spcAft>
                <a:spcPts val="600"/>
              </a:spcAft>
              <a:buFont typeface="Wingdings" panose="05000000000000000000" pitchFamily="2" charset="2"/>
              <a:buChar char="q"/>
            </a:pPr>
            <a:r>
              <a:rPr lang="en-US" sz="2100" dirty="0">
                <a:solidFill>
                  <a:schemeClr val="accent1"/>
                </a:solidFill>
              </a:rPr>
              <a:t>CMS HGCAL most exposed project</a:t>
            </a:r>
          </a:p>
          <a:p>
            <a:pPr lvl="1">
              <a:spcBef>
                <a:spcPts val="0"/>
              </a:spcBef>
              <a:spcAft>
                <a:spcPts val="600"/>
              </a:spcAft>
              <a:buFont typeface="Wingdings" panose="05000000000000000000" pitchFamily="2" charset="2"/>
              <a:buChar char="q"/>
            </a:pPr>
            <a:endParaRPr lang="en-US" sz="2100" dirty="0"/>
          </a:p>
          <a:p>
            <a:pPr>
              <a:lnSpc>
                <a:spcPct val="100000"/>
              </a:lnSpc>
              <a:spcBef>
                <a:spcPts val="0"/>
              </a:spcBef>
              <a:spcAft>
                <a:spcPts val="600"/>
              </a:spcAft>
            </a:pPr>
            <a:endParaRPr lang="en-GB" b="0" dirty="0"/>
          </a:p>
          <a:p>
            <a:endParaRPr lang="en-GB" dirty="0"/>
          </a:p>
        </p:txBody>
      </p:sp>
      <p:sp>
        <p:nvSpPr>
          <p:cNvPr id="3" name="Title 2">
            <a:extLst>
              <a:ext uri="{FF2B5EF4-FFF2-40B4-BE49-F238E27FC236}">
                <a16:creationId xmlns:a16="http://schemas.microsoft.com/office/drawing/2014/main" id="{7BA48849-901B-4E82-A193-BF1F77B8235F}"/>
              </a:ext>
            </a:extLst>
          </p:cNvPr>
          <p:cNvSpPr>
            <a:spLocks noGrp="1"/>
          </p:cNvSpPr>
          <p:nvPr>
            <p:ph type="title"/>
          </p:nvPr>
        </p:nvSpPr>
        <p:spPr/>
        <p:txBody>
          <a:bodyPr/>
          <a:lstStyle/>
          <a:p>
            <a:r>
              <a:rPr lang="en-GB" dirty="0"/>
              <a:t>Phase II Schedule</a:t>
            </a:r>
          </a:p>
        </p:txBody>
      </p:sp>
      <p:sp>
        <p:nvSpPr>
          <p:cNvPr id="4" name="Date Placeholder 3">
            <a:extLst>
              <a:ext uri="{FF2B5EF4-FFF2-40B4-BE49-F238E27FC236}">
                <a16:creationId xmlns:a16="http://schemas.microsoft.com/office/drawing/2014/main" id="{D1286508-C256-4C21-BCBB-08FD911F8E44}"/>
              </a:ext>
            </a:extLst>
          </p:cNvPr>
          <p:cNvSpPr>
            <a:spLocks noGrp="1"/>
          </p:cNvSpPr>
          <p:nvPr>
            <p:ph type="dt" sz="half" idx="10"/>
          </p:nvPr>
        </p:nvSpPr>
        <p:spPr/>
        <p:txBody>
          <a:bodyPr/>
          <a:lstStyle/>
          <a:p>
            <a:r>
              <a:rPr lang="en-US"/>
              <a:t>24.04.2023</a:t>
            </a:r>
            <a:endParaRPr lang="en-US" dirty="0"/>
          </a:p>
        </p:txBody>
      </p:sp>
      <p:sp>
        <p:nvSpPr>
          <p:cNvPr id="5" name="Footer Placeholder 4">
            <a:extLst>
              <a:ext uri="{FF2B5EF4-FFF2-40B4-BE49-F238E27FC236}">
                <a16:creationId xmlns:a16="http://schemas.microsoft.com/office/drawing/2014/main" id="{505BE6F7-7D46-41C6-8248-26A0BF535208}"/>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57BD2E53-FC0D-4383-9288-F7B01E3F7208}"/>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8" name="Rectangle 7">
            <a:extLst>
              <a:ext uri="{FF2B5EF4-FFF2-40B4-BE49-F238E27FC236}">
                <a16:creationId xmlns:a16="http://schemas.microsoft.com/office/drawing/2014/main" id="{BC5151CA-0D5E-4F9F-A83E-8BBA4E8DDAFE}"/>
              </a:ext>
            </a:extLst>
          </p:cNvPr>
          <p:cNvSpPr/>
          <p:nvPr/>
        </p:nvSpPr>
        <p:spPr>
          <a:xfrm>
            <a:off x="5879976" y="980728"/>
            <a:ext cx="6096000" cy="1061829"/>
          </a:xfrm>
          <a:prstGeom prst="rect">
            <a:avLst/>
          </a:prstGeom>
        </p:spPr>
        <p:txBody>
          <a:bodyPr>
            <a:spAutoFit/>
          </a:bodyPr>
          <a:lstStyle/>
          <a:p>
            <a:pPr marL="0" lvl="1">
              <a:spcAft>
                <a:spcPts val="600"/>
              </a:spcAft>
            </a:pPr>
            <a:r>
              <a:rPr lang="en-US" sz="2100" dirty="0">
                <a:solidFill>
                  <a:schemeClr val="tx2"/>
                </a:solidFill>
              </a:rPr>
              <a:t>To regain contingency on the most critical projects during production phase workshops with external experts will be </a:t>
            </a:r>
            <a:r>
              <a:rPr lang="en-US" sz="2100" dirty="0" err="1">
                <a:solidFill>
                  <a:schemeClr val="tx2"/>
                </a:solidFill>
              </a:rPr>
              <a:t>organised</a:t>
            </a:r>
            <a:r>
              <a:rPr lang="en-US" sz="2100" dirty="0">
                <a:solidFill>
                  <a:schemeClr val="tx2"/>
                </a:solidFill>
              </a:rPr>
              <a:t>  </a:t>
            </a:r>
          </a:p>
        </p:txBody>
      </p:sp>
      <p:sp>
        <p:nvSpPr>
          <p:cNvPr id="11" name="Rectangle 10">
            <a:extLst>
              <a:ext uri="{FF2B5EF4-FFF2-40B4-BE49-F238E27FC236}">
                <a16:creationId xmlns:a16="http://schemas.microsoft.com/office/drawing/2014/main" id="{D4B50FFB-243C-4A65-8D9F-2225EE96F04A}"/>
              </a:ext>
            </a:extLst>
          </p:cNvPr>
          <p:cNvSpPr/>
          <p:nvPr/>
        </p:nvSpPr>
        <p:spPr>
          <a:xfrm>
            <a:off x="5951984" y="3861048"/>
            <a:ext cx="3271102" cy="2031325"/>
          </a:xfrm>
          <a:prstGeom prst="rect">
            <a:avLst/>
          </a:prstGeom>
        </p:spPr>
        <p:txBody>
          <a:bodyPr wrap="square">
            <a:spAutoFit/>
          </a:bodyPr>
          <a:lstStyle/>
          <a:p>
            <a:r>
              <a:rPr lang="en-US" b="1" dirty="0"/>
              <a:t>Fraunhofer Institute for Manufacturing Engineering and Automation</a:t>
            </a:r>
          </a:p>
          <a:p>
            <a:endParaRPr lang="en-US" b="1" dirty="0"/>
          </a:p>
          <a:p>
            <a:r>
              <a:rPr lang="en-US" b="1" dirty="0"/>
              <a:t>Factory Planning and Production Optimization</a:t>
            </a:r>
          </a:p>
          <a:p>
            <a:r>
              <a:rPr lang="en-US" b="1" dirty="0"/>
              <a:t>Stuttgart, Germany</a:t>
            </a:r>
          </a:p>
        </p:txBody>
      </p:sp>
      <p:sp>
        <p:nvSpPr>
          <p:cNvPr id="13" name="Content Placeholder 1">
            <a:extLst>
              <a:ext uri="{FF2B5EF4-FFF2-40B4-BE49-F238E27FC236}">
                <a16:creationId xmlns:a16="http://schemas.microsoft.com/office/drawing/2014/main" id="{33350824-D2DA-4C96-B377-557C7B98742C}"/>
              </a:ext>
            </a:extLst>
          </p:cNvPr>
          <p:cNvSpPr txBox="1">
            <a:spLocks/>
          </p:cNvSpPr>
          <p:nvPr/>
        </p:nvSpPr>
        <p:spPr>
          <a:xfrm>
            <a:off x="8975812" y="5028277"/>
            <a:ext cx="3384376" cy="86409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spcBef>
                <a:spcPts val="0"/>
              </a:spcBef>
              <a:spcAft>
                <a:spcPts val="600"/>
              </a:spcAft>
            </a:pPr>
            <a:r>
              <a:rPr lang="en-GB" b="0" dirty="0">
                <a:solidFill>
                  <a:srgbClr val="FF0000"/>
                </a:solidFill>
              </a:rPr>
              <a:t>CMS: 26. – 28. June 2023</a:t>
            </a:r>
          </a:p>
          <a:p>
            <a:pPr>
              <a:lnSpc>
                <a:spcPct val="100000"/>
              </a:lnSpc>
              <a:spcBef>
                <a:spcPts val="0"/>
              </a:spcBef>
              <a:spcAft>
                <a:spcPts val="600"/>
              </a:spcAft>
            </a:pPr>
            <a:r>
              <a:rPr lang="en-GB" b="0" dirty="0">
                <a:solidFill>
                  <a:srgbClr val="FF0000"/>
                </a:solidFill>
              </a:rPr>
              <a:t>ATLAS: in Q3 of 2023</a:t>
            </a:r>
          </a:p>
          <a:p>
            <a:endParaRPr lang="en-GB" dirty="0"/>
          </a:p>
        </p:txBody>
      </p:sp>
      <p:pic>
        <p:nvPicPr>
          <p:cNvPr id="15" name="Picture 14">
            <a:extLst>
              <a:ext uri="{FF2B5EF4-FFF2-40B4-BE49-F238E27FC236}">
                <a16:creationId xmlns:a16="http://schemas.microsoft.com/office/drawing/2014/main" id="{2C373198-40B1-48C3-BF30-37EE8A283943}"/>
              </a:ext>
            </a:extLst>
          </p:cNvPr>
          <p:cNvPicPr>
            <a:picLocks noChangeAspect="1"/>
          </p:cNvPicPr>
          <p:nvPr/>
        </p:nvPicPr>
        <p:blipFill>
          <a:blip r:embed="rId2"/>
          <a:stretch>
            <a:fillRect/>
          </a:stretch>
        </p:blipFill>
        <p:spPr>
          <a:xfrm>
            <a:off x="6096000" y="2147643"/>
            <a:ext cx="4572000" cy="1428750"/>
          </a:xfrm>
          <a:prstGeom prst="rect">
            <a:avLst/>
          </a:prstGeom>
        </p:spPr>
      </p:pic>
    </p:spTree>
    <p:extLst>
      <p:ext uri="{BB962C8B-B14F-4D97-AF65-F5344CB8AC3E}">
        <p14:creationId xmlns:p14="http://schemas.microsoft.com/office/powerpoint/2010/main" val="4223820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5399599-70EC-4463-9CD5-CCB3AC38CA53}"/>
              </a:ext>
            </a:extLst>
          </p:cNvPr>
          <p:cNvGrpSpPr/>
          <p:nvPr/>
        </p:nvGrpSpPr>
        <p:grpSpPr>
          <a:xfrm>
            <a:off x="5561631" y="704119"/>
            <a:ext cx="6262461" cy="4124565"/>
            <a:chOff x="5703505" y="873396"/>
            <a:chExt cx="6262461" cy="4124565"/>
          </a:xfrm>
        </p:grpSpPr>
        <p:cxnSp>
          <p:nvCxnSpPr>
            <p:cNvPr id="14" name="Straight Connector 13">
              <a:extLst>
                <a:ext uri="{FF2B5EF4-FFF2-40B4-BE49-F238E27FC236}">
                  <a16:creationId xmlns:a16="http://schemas.microsoft.com/office/drawing/2014/main" id="{D375EFB1-A14D-4359-A4C1-E96C20CF7B95}"/>
                </a:ext>
              </a:extLst>
            </p:cNvPr>
            <p:cNvCxnSpPr>
              <a:cxnSpLocks/>
            </p:cNvCxnSpPr>
            <p:nvPr/>
          </p:nvCxnSpPr>
          <p:spPr>
            <a:xfrm>
              <a:off x="5706738" y="4997961"/>
              <a:ext cx="5180030" cy="0"/>
            </a:xfrm>
            <a:prstGeom prst="line">
              <a:avLst/>
            </a:prstGeom>
            <a:ln w="25400" cmpd="sng">
              <a:solidFill>
                <a:schemeClr val="tx1"/>
              </a:solidFill>
              <a:prstDash val="solid"/>
              <a:tailEnd type="none"/>
            </a:ln>
          </p:spPr>
          <p:style>
            <a:lnRef idx="2">
              <a:schemeClr val="accent1"/>
            </a:lnRef>
            <a:fillRef idx="0">
              <a:schemeClr val="accent1"/>
            </a:fillRef>
            <a:effectRef idx="1">
              <a:schemeClr val="accent1"/>
            </a:effectRef>
            <a:fontRef idx="minor">
              <a:schemeClr val="tx1"/>
            </a:fontRef>
          </p:style>
        </p:cxnSp>
        <p:pic>
          <p:nvPicPr>
            <p:cNvPr id="15" name="Picture 2">
              <a:extLst>
                <a:ext uri="{FF2B5EF4-FFF2-40B4-BE49-F238E27FC236}">
                  <a16:creationId xmlns:a16="http://schemas.microsoft.com/office/drawing/2014/main" id="{03FDEBE2-5E86-4D72-B0A4-3ACA2C87807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2975"/>
            <a:stretch/>
          </p:blipFill>
          <p:spPr bwMode="auto">
            <a:xfrm>
              <a:off x="5703505" y="873396"/>
              <a:ext cx="5086988" cy="2922720"/>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a:extLst>
                <a:ext uri="{FF2B5EF4-FFF2-40B4-BE49-F238E27FC236}">
                  <a16:creationId xmlns:a16="http://schemas.microsoft.com/office/drawing/2014/main" id="{1E6775D0-7FB8-462C-AC88-B9B24A186576}"/>
                </a:ext>
              </a:extLst>
            </p:cNvPr>
            <p:cNvGrpSpPr/>
            <p:nvPr/>
          </p:nvGrpSpPr>
          <p:grpSpPr>
            <a:xfrm>
              <a:off x="10375900" y="984251"/>
              <a:ext cx="1590066" cy="2936735"/>
              <a:chOff x="10375900" y="984251"/>
              <a:chExt cx="1590066" cy="2936735"/>
            </a:xfrm>
          </p:grpSpPr>
          <p:pic>
            <p:nvPicPr>
              <p:cNvPr id="17" name="Picture 2">
                <a:extLst>
                  <a:ext uri="{FF2B5EF4-FFF2-40B4-BE49-F238E27FC236}">
                    <a16:creationId xmlns:a16="http://schemas.microsoft.com/office/drawing/2014/main" id="{63D5F527-AB95-4447-B008-2F2BD9BFBA3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7186" t="3716" r="322" b="72693"/>
              <a:stretch/>
            </p:blipFill>
            <p:spPr bwMode="auto">
              <a:xfrm>
                <a:off x="10824442" y="984251"/>
                <a:ext cx="739140" cy="6858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9F0F130F-88E2-49C1-923D-CEC6EBB99343}"/>
                  </a:ext>
                </a:extLst>
              </p:cNvPr>
              <p:cNvPicPr>
                <a:picLocks noChangeAspect="1"/>
              </p:cNvPicPr>
              <p:nvPr/>
            </p:nvPicPr>
            <p:blipFill rotWithShape="1">
              <a:blip r:embed="rId4"/>
              <a:srcRect l="57724" t="10439" r="14135"/>
              <a:stretch/>
            </p:blipFill>
            <p:spPr>
              <a:xfrm>
                <a:off x="11001564" y="2048580"/>
                <a:ext cx="964402" cy="1872406"/>
              </a:xfrm>
              <a:prstGeom prst="rect">
                <a:avLst/>
              </a:prstGeom>
            </p:spPr>
          </p:pic>
          <p:sp>
            <p:nvSpPr>
              <p:cNvPr id="19" name="Rectangle 18">
                <a:extLst>
                  <a:ext uri="{FF2B5EF4-FFF2-40B4-BE49-F238E27FC236}">
                    <a16:creationId xmlns:a16="http://schemas.microsoft.com/office/drawing/2014/main" id="{0C723604-04CB-4CC3-BEB4-10B4FD701EC6}"/>
                  </a:ext>
                </a:extLst>
              </p:cNvPr>
              <p:cNvSpPr/>
              <p:nvPr/>
            </p:nvSpPr>
            <p:spPr>
              <a:xfrm>
                <a:off x="11001563" y="2048580"/>
                <a:ext cx="964403" cy="1872405"/>
              </a:xfrm>
              <a:prstGeom prst="rect">
                <a:avLst/>
              </a:prstGeom>
              <a:noFill/>
              <a:ln w="2540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0" name="Rectangle 19">
                <a:extLst>
                  <a:ext uri="{FF2B5EF4-FFF2-40B4-BE49-F238E27FC236}">
                    <a16:creationId xmlns:a16="http://schemas.microsoft.com/office/drawing/2014/main" id="{2DA4C435-CF5E-484C-9C40-D8FE469D0BA9}"/>
                  </a:ext>
                </a:extLst>
              </p:cNvPr>
              <p:cNvSpPr/>
              <p:nvPr/>
            </p:nvSpPr>
            <p:spPr>
              <a:xfrm>
                <a:off x="10375900" y="1169254"/>
                <a:ext cx="258808" cy="2515632"/>
              </a:xfrm>
              <a:prstGeom prst="rect">
                <a:avLst/>
              </a:prstGeom>
              <a:noFill/>
              <a:ln w="25400">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cxnSp>
            <p:nvCxnSpPr>
              <p:cNvPr id="21" name="Straight Arrow Connector 20">
                <a:extLst>
                  <a:ext uri="{FF2B5EF4-FFF2-40B4-BE49-F238E27FC236}">
                    <a16:creationId xmlns:a16="http://schemas.microsoft.com/office/drawing/2014/main" id="{1AFB5F02-1B2D-4B07-8E57-FFF2B65A3B08}"/>
                  </a:ext>
                </a:extLst>
              </p:cNvPr>
              <p:cNvCxnSpPr>
                <a:cxnSpLocks/>
                <a:stCxn id="20" idx="3"/>
                <a:endCxn id="18" idx="1"/>
              </p:cNvCxnSpPr>
              <p:nvPr/>
            </p:nvCxnSpPr>
            <p:spPr>
              <a:xfrm>
                <a:off x="10634708" y="2427070"/>
                <a:ext cx="366856" cy="557713"/>
              </a:xfrm>
              <a:prstGeom prst="straightConnector1">
                <a:avLst/>
              </a:prstGeom>
              <a:ln w="254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3" name="Title 2">
            <a:extLst>
              <a:ext uri="{FF2B5EF4-FFF2-40B4-BE49-F238E27FC236}">
                <a16:creationId xmlns:a16="http://schemas.microsoft.com/office/drawing/2014/main" id="{57BC20A9-058D-7ABE-8262-8E0C794A5F3F}"/>
              </a:ext>
            </a:extLst>
          </p:cNvPr>
          <p:cNvSpPr>
            <a:spLocks noGrp="1"/>
          </p:cNvSpPr>
          <p:nvPr>
            <p:ph type="title"/>
          </p:nvPr>
        </p:nvSpPr>
        <p:spPr/>
        <p:txBody>
          <a:bodyPr/>
          <a:lstStyle/>
          <a:p>
            <a:r>
              <a:rPr lang="en-CH" dirty="0"/>
              <a:t>WLCG Run-3 Processing</a:t>
            </a:r>
          </a:p>
        </p:txBody>
      </p:sp>
      <p:sp>
        <p:nvSpPr>
          <p:cNvPr id="4" name="Slide Number Placeholder 3">
            <a:extLst>
              <a:ext uri="{FF2B5EF4-FFF2-40B4-BE49-F238E27FC236}">
                <a16:creationId xmlns:a16="http://schemas.microsoft.com/office/drawing/2014/main" id="{66516D9E-A605-4988-363D-5A84B5733E85}"/>
              </a:ext>
            </a:extLst>
          </p:cNvPr>
          <p:cNvSpPr>
            <a:spLocks noGrp="1"/>
          </p:cNvSpPr>
          <p:nvPr>
            <p:ph type="sldNum" sz="quarter" idx="12"/>
          </p:nvPr>
        </p:nvSpPr>
        <p:spPr/>
        <p:txBody>
          <a:bodyPr/>
          <a:lstStyle/>
          <a:p>
            <a:fld id="{323B90EF-B1F5-4E89-8806-53C14F943280}" type="slidenum">
              <a:rPr lang="en-US" smtClean="0"/>
              <a:pPr/>
              <a:t>18</a:t>
            </a:fld>
            <a:endParaRPr lang="en-US" dirty="0"/>
          </a:p>
        </p:txBody>
      </p:sp>
      <p:pic>
        <p:nvPicPr>
          <p:cNvPr id="6" name="Picture 5">
            <a:extLst>
              <a:ext uri="{FF2B5EF4-FFF2-40B4-BE49-F238E27FC236}">
                <a16:creationId xmlns:a16="http://schemas.microsoft.com/office/drawing/2014/main" id="{B6334C8D-2CB6-2BA9-2C68-BF478CF2C9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p:blipFill>
        <p:spPr bwMode="auto">
          <a:xfrm>
            <a:off x="5365214" y="4051310"/>
            <a:ext cx="6785407" cy="2113994"/>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Connector 6">
            <a:extLst>
              <a:ext uri="{FF2B5EF4-FFF2-40B4-BE49-F238E27FC236}">
                <a16:creationId xmlns:a16="http://schemas.microsoft.com/office/drawing/2014/main" id="{A527FD60-275C-E5B1-4336-858BAE91B4B5}"/>
              </a:ext>
            </a:extLst>
          </p:cNvPr>
          <p:cNvCxnSpPr>
            <a:cxnSpLocks/>
            <a:stCxn id="8" idx="3"/>
          </p:cNvCxnSpPr>
          <p:nvPr/>
        </p:nvCxnSpPr>
        <p:spPr>
          <a:xfrm>
            <a:off x="5706738" y="4997961"/>
            <a:ext cx="5180030" cy="0"/>
          </a:xfrm>
          <a:prstGeom prst="line">
            <a:avLst/>
          </a:prstGeom>
          <a:ln w="25400" cmpd="sng">
            <a:solidFill>
              <a:schemeClr val="tx1"/>
            </a:solidFill>
            <a:prstDash val="solid"/>
            <a:tailEnd type="non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20E4B734-C365-A435-742C-6377F34410C4}"/>
              </a:ext>
            </a:extLst>
          </p:cNvPr>
          <p:cNvSpPr txBox="1"/>
          <p:nvPr/>
        </p:nvSpPr>
        <p:spPr>
          <a:xfrm>
            <a:off x="5003242" y="4828684"/>
            <a:ext cx="703496" cy="338554"/>
          </a:xfrm>
          <a:prstGeom prst="rect">
            <a:avLst/>
          </a:prstGeom>
          <a:solidFill>
            <a:schemeClr val="bg1"/>
          </a:solidFill>
        </p:spPr>
        <p:txBody>
          <a:bodyPr wrap="square">
            <a:spAutoFit/>
          </a:bodyPr>
          <a:lstStyle/>
          <a:p>
            <a:pPr algn="r"/>
            <a:r>
              <a:rPr lang="en-US" sz="1600" dirty="0"/>
              <a:t>100%</a:t>
            </a:r>
            <a:endParaRPr lang="en-CH" dirty="0"/>
          </a:p>
        </p:txBody>
      </p:sp>
      <p:sp>
        <p:nvSpPr>
          <p:cNvPr id="9" name="TextBox 8">
            <a:extLst>
              <a:ext uri="{FF2B5EF4-FFF2-40B4-BE49-F238E27FC236}">
                <a16:creationId xmlns:a16="http://schemas.microsoft.com/office/drawing/2014/main" id="{611BB1EB-BE0D-DF98-F575-4407D3F4E7B3}"/>
              </a:ext>
            </a:extLst>
          </p:cNvPr>
          <p:cNvSpPr txBox="1"/>
          <p:nvPr/>
        </p:nvSpPr>
        <p:spPr>
          <a:xfrm>
            <a:off x="8975376" y="6536809"/>
            <a:ext cx="1944443" cy="184666"/>
          </a:xfrm>
          <a:prstGeom prst="rect">
            <a:avLst/>
          </a:prstGeom>
          <a:noFill/>
        </p:spPr>
        <p:txBody>
          <a:bodyPr wrap="none" lIns="0" tIns="0" rIns="0" bIns="0" rtlCol="0">
            <a:spAutoFit/>
          </a:bodyPr>
          <a:lstStyle/>
          <a:p>
            <a:r>
              <a:rPr lang="en-GB" sz="1200" dirty="0">
                <a:solidFill>
                  <a:schemeClr val="bg1"/>
                </a:solidFill>
              </a:rPr>
              <a:t>T</a:t>
            </a:r>
            <a:r>
              <a:rPr lang="en-CH" sz="1200" dirty="0">
                <a:solidFill>
                  <a:schemeClr val="bg1"/>
                </a:solidFill>
              </a:rPr>
              <a:t>hanks to </a:t>
            </a:r>
            <a:r>
              <a:rPr lang="en-GB" sz="1200" dirty="0">
                <a:solidFill>
                  <a:schemeClr val="bg1"/>
                </a:solidFill>
              </a:rPr>
              <a:t>Simone Campana</a:t>
            </a:r>
            <a:endParaRPr lang="en-CH" sz="1200" dirty="0">
              <a:solidFill>
                <a:schemeClr val="bg1"/>
              </a:solidFill>
            </a:endParaRPr>
          </a:p>
        </p:txBody>
      </p:sp>
      <p:sp>
        <p:nvSpPr>
          <p:cNvPr id="2" name="Date Placeholder 1">
            <a:extLst>
              <a:ext uri="{FF2B5EF4-FFF2-40B4-BE49-F238E27FC236}">
                <a16:creationId xmlns:a16="http://schemas.microsoft.com/office/drawing/2014/main" id="{56F37D7B-421D-4D61-BD77-E2D68BB9F186}"/>
              </a:ext>
            </a:extLst>
          </p:cNvPr>
          <p:cNvSpPr>
            <a:spLocks noGrp="1"/>
          </p:cNvSpPr>
          <p:nvPr>
            <p:ph type="dt" sz="half" idx="10"/>
          </p:nvPr>
        </p:nvSpPr>
        <p:spPr/>
        <p:txBody>
          <a:bodyPr/>
          <a:lstStyle/>
          <a:p>
            <a:r>
              <a:rPr lang="en-US"/>
              <a:t>24.04.2023</a:t>
            </a:r>
            <a:endParaRPr lang="en-US" dirty="0"/>
          </a:p>
        </p:txBody>
      </p:sp>
      <p:sp>
        <p:nvSpPr>
          <p:cNvPr id="10" name="Footer Placeholder 9">
            <a:extLst>
              <a:ext uri="{FF2B5EF4-FFF2-40B4-BE49-F238E27FC236}">
                <a16:creationId xmlns:a16="http://schemas.microsoft.com/office/drawing/2014/main" id="{545D42B8-0A16-48E7-955A-E04F06742498}"/>
              </a:ext>
            </a:extLst>
          </p:cNvPr>
          <p:cNvSpPr>
            <a:spLocks noGrp="1"/>
          </p:cNvSpPr>
          <p:nvPr>
            <p:ph type="ftr" sz="quarter" idx="11"/>
          </p:nvPr>
        </p:nvSpPr>
        <p:spPr/>
        <p:txBody>
          <a:bodyPr/>
          <a:lstStyle/>
          <a:p>
            <a:r>
              <a:rPr lang="en-US"/>
              <a:t>J. Mnich | Status of the Experiments</a:t>
            </a:r>
            <a:endParaRPr lang="en-US" dirty="0"/>
          </a:p>
        </p:txBody>
      </p:sp>
      <p:sp>
        <p:nvSpPr>
          <p:cNvPr id="13" name="Content Placeholder 1">
            <a:extLst>
              <a:ext uri="{FF2B5EF4-FFF2-40B4-BE49-F238E27FC236}">
                <a16:creationId xmlns:a16="http://schemas.microsoft.com/office/drawing/2014/main" id="{49FB7B0A-EC97-46C8-B9FB-37B3C972B737}"/>
              </a:ext>
            </a:extLst>
          </p:cNvPr>
          <p:cNvSpPr txBox="1">
            <a:spLocks/>
          </p:cNvSpPr>
          <p:nvPr/>
        </p:nvSpPr>
        <p:spPr>
          <a:xfrm>
            <a:off x="414767" y="1124743"/>
            <a:ext cx="5105169" cy="5253605"/>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14000"/>
              </a:lnSpc>
              <a:spcBef>
                <a:spcPts val="0"/>
              </a:spcBef>
              <a:spcAft>
                <a:spcPts val="600"/>
              </a:spcAft>
              <a:buNone/>
              <a:defRPr sz="2400"/>
            </a:pPr>
            <a:r>
              <a:rPr lang="en-US" sz="1800" b="0" dirty="0"/>
              <a:t>Reduction of processing activities at WLCG sites in the last few months of 2022</a:t>
            </a:r>
            <a:endParaRPr lang="en-US" sz="1800" b="0" dirty="0">
              <a:solidFill>
                <a:srgbClr val="FF0000"/>
              </a:solidFill>
            </a:endParaRPr>
          </a:p>
          <a:p>
            <a:pPr>
              <a:lnSpc>
                <a:spcPct val="114000"/>
              </a:lnSpc>
              <a:spcBef>
                <a:spcPts val="0"/>
              </a:spcBef>
              <a:spcAft>
                <a:spcPts val="600"/>
              </a:spcAft>
              <a:buFont typeface="Wingdings" panose="05000000000000000000" pitchFamily="2" charset="2"/>
              <a:buChar char="q"/>
              <a:defRPr sz="2400"/>
            </a:pPr>
            <a:r>
              <a:rPr lang="en-US" sz="1800" b="0" dirty="0">
                <a:solidFill>
                  <a:srgbClr val="002060"/>
                </a:solidFill>
              </a:rPr>
              <a:t>Partially due to the external factors, e.g. to save energy</a:t>
            </a:r>
          </a:p>
          <a:p>
            <a:pPr>
              <a:lnSpc>
                <a:spcPct val="114000"/>
              </a:lnSpc>
              <a:spcBef>
                <a:spcPts val="0"/>
              </a:spcBef>
              <a:spcAft>
                <a:spcPts val="600"/>
              </a:spcAft>
              <a:buFont typeface="Wingdings" panose="05000000000000000000" pitchFamily="2" charset="2"/>
              <a:buChar char="q"/>
              <a:defRPr sz="2400"/>
            </a:pPr>
            <a:r>
              <a:rPr lang="en-US" sz="1800" b="0" dirty="0">
                <a:solidFill>
                  <a:srgbClr val="002060"/>
                </a:solidFill>
              </a:rPr>
              <a:t>Partially to a lower experiments' activity</a:t>
            </a:r>
          </a:p>
          <a:p>
            <a:pPr marL="0" indent="0">
              <a:lnSpc>
                <a:spcPct val="114000"/>
              </a:lnSpc>
              <a:spcBef>
                <a:spcPts val="0"/>
              </a:spcBef>
              <a:spcAft>
                <a:spcPts val="600"/>
              </a:spcAft>
              <a:buNone/>
              <a:defRPr sz="2400"/>
            </a:pPr>
            <a:endParaRPr lang="en-GB" sz="1800" b="0" dirty="0">
              <a:solidFill>
                <a:schemeClr val="tx2"/>
              </a:solidFill>
            </a:endParaRPr>
          </a:p>
          <a:p>
            <a:pPr marL="0" indent="0">
              <a:lnSpc>
                <a:spcPct val="114000"/>
              </a:lnSpc>
              <a:spcBef>
                <a:spcPts val="0"/>
              </a:spcBef>
              <a:spcAft>
                <a:spcPts val="600"/>
              </a:spcAft>
              <a:buNone/>
              <a:defRPr sz="2400"/>
            </a:pPr>
            <a:r>
              <a:rPr lang="en-GB" sz="1800" b="0" dirty="0">
                <a:solidFill>
                  <a:schemeClr val="tx2"/>
                </a:solidFill>
              </a:rPr>
              <a:t>All </a:t>
            </a:r>
            <a:r>
              <a:rPr lang="en-US" sz="1800" b="0" dirty="0"/>
              <a:t>experiments still benefit from more resources than pledged at WLCG sites</a:t>
            </a:r>
          </a:p>
          <a:p>
            <a:pPr>
              <a:lnSpc>
                <a:spcPct val="114000"/>
              </a:lnSpc>
              <a:spcBef>
                <a:spcPts val="0"/>
              </a:spcBef>
              <a:spcAft>
                <a:spcPts val="600"/>
              </a:spcAft>
              <a:buFont typeface="Wingdings" panose="05000000000000000000" pitchFamily="2" charset="2"/>
              <a:buChar char="q"/>
              <a:defRPr sz="2400"/>
            </a:pPr>
            <a:r>
              <a:rPr lang="en-US" sz="1800" b="0" dirty="0">
                <a:solidFill>
                  <a:srgbClr val="002060"/>
                </a:solidFill>
              </a:rPr>
              <a:t>From HPCs, HLTs</a:t>
            </a:r>
          </a:p>
          <a:p>
            <a:pPr>
              <a:lnSpc>
                <a:spcPct val="114000"/>
              </a:lnSpc>
              <a:spcBef>
                <a:spcPts val="0"/>
              </a:spcBef>
              <a:spcAft>
                <a:spcPts val="600"/>
              </a:spcAft>
              <a:buFont typeface="Wingdings" panose="05000000000000000000" pitchFamily="2" charset="2"/>
              <a:buChar char="q"/>
              <a:defRPr sz="2400"/>
            </a:pPr>
            <a:endParaRPr lang="en-US" sz="1800" b="0" dirty="0">
              <a:solidFill>
                <a:srgbClr val="002060"/>
              </a:solidFill>
            </a:endParaRPr>
          </a:p>
          <a:p>
            <a:pPr marL="0" indent="0">
              <a:lnSpc>
                <a:spcPct val="114000"/>
              </a:lnSpc>
              <a:spcBef>
                <a:spcPts val="0"/>
              </a:spcBef>
              <a:spcAft>
                <a:spcPts val="600"/>
              </a:spcAft>
              <a:buNone/>
              <a:defRPr sz="2400"/>
            </a:pPr>
            <a:r>
              <a:rPr lang="en-US" sz="1800" dirty="0">
                <a:solidFill>
                  <a:srgbClr val="FF0000"/>
                </a:solidFill>
              </a:rPr>
              <a:t>WLCG is ready for the 2023 run</a:t>
            </a:r>
          </a:p>
          <a:p>
            <a:pPr>
              <a:lnSpc>
                <a:spcPct val="114000"/>
              </a:lnSpc>
              <a:spcBef>
                <a:spcPts val="0"/>
              </a:spcBef>
              <a:spcAft>
                <a:spcPts val="600"/>
              </a:spcAft>
              <a:buFont typeface="Wingdings" panose="05000000000000000000" pitchFamily="2" charset="2"/>
              <a:buChar char="q"/>
              <a:defRPr sz="2400"/>
            </a:pPr>
            <a:r>
              <a:rPr lang="de-DE" sz="1800" b="0" dirty="0">
                <a:solidFill>
                  <a:srgbClr val="FF0000"/>
                </a:solidFill>
              </a:rPr>
              <a:t>Many </a:t>
            </a:r>
            <a:r>
              <a:rPr lang="de-DE" sz="1800" b="0" dirty="0" err="1">
                <a:solidFill>
                  <a:srgbClr val="FF0000"/>
                </a:solidFill>
              </a:rPr>
              <a:t>thanks</a:t>
            </a:r>
            <a:r>
              <a:rPr lang="de-DE" sz="1800" b="0" dirty="0">
                <a:solidFill>
                  <a:srgbClr val="FF0000"/>
                </a:solidFill>
              </a:rPr>
              <a:t> </a:t>
            </a:r>
            <a:r>
              <a:rPr lang="de-DE" sz="1800" b="0" dirty="0" err="1">
                <a:solidFill>
                  <a:srgbClr val="FF0000"/>
                </a:solidFill>
              </a:rPr>
              <a:t>to</a:t>
            </a:r>
            <a:r>
              <a:rPr lang="de-DE" sz="1800" b="0" dirty="0">
                <a:solidFill>
                  <a:srgbClr val="FF0000"/>
                </a:solidFill>
              </a:rPr>
              <a:t> </a:t>
            </a:r>
            <a:r>
              <a:rPr lang="de-DE" sz="1800" b="0" dirty="0" err="1">
                <a:solidFill>
                  <a:srgbClr val="FF0000"/>
                </a:solidFill>
              </a:rPr>
              <a:t>the</a:t>
            </a:r>
            <a:r>
              <a:rPr lang="de-DE" sz="1800" b="0" dirty="0">
                <a:solidFill>
                  <a:srgbClr val="FF0000"/>
                </a:solidFill>
              </a:rPr>
              <a:t> Funding </a:t>
            </a:r>
            <a:r>
              <a:rPr lang="de-DE" sz="1800" b="0" dirty="0" err="1">
                <a:solidFill>
                  <a:srgbClr val="FF0000"/>
                </a:solidFill>
              </a:rPr>
              <a:t>Agencies</a:t>
            </a:r>
            <a:r>
              <a:rPr lang="de-DE" sz="1800" b="0" dirty="0">
                <a:solidFill>
                  <a:srgbClr val="002060"/>
                </a:solidFill>
              </a:rPr>
              <a:t> </a:t>
            </a:r>
            <a:r>
              <a:rPr lang="de-DE" sz="1800" b="0" dirty="0" err="1">
                <a:solidFill>
                  <a:srgbClr val="002060"/>
                </a:solidFill>
              </a:rPr>
              <a:t>for</a:t>
            </a:r>
            <a:r>
              <a:rPr lang="de-DE" sz="1800" b="0" dirty="0">
                <a:solidFill>
                  <a:srgbClr val="002060"/>
                </a:solidFill>
              </a:rPr>
              <a:t> </a:t>
            </a:r>
            <a:r>
              <a:rPr lang="de-DE" sz="1800" b="0" dirty="0" err="1">
                <a:solidFill>
                  <a:srgbClr val="002060"/>
                </a:solidFill>
              </a:rPr>
              <a:t>the</a:t>
            </a:r>
            <a:r>
              <a:rPr lang="de-DE" sz="1800" b="0" dirty="0">
                <a:solidFill>
                  <a:srgbClr val="002060"/>
                </a:solidFill>
              </a:rPr>
              <a:t> e</a:t>
            </a:r>
            <a:r>
              <a:rPr lang="en-CH" sz="1800" b="0" dirty="0">
                <a:solidFill>
                  <a:srgbClr val="002060"/>
                </a:solidFill>
              </a:rPr>
              <a:t>xcellent support</a:t>
            </a:r>
            <a:r>
              <a:rPr lang="de-DE" sz="1800" b="0" dirty="0">
                <a:solidFill>
                  <a:srgbClr val="002060"/>
                </a:solidFill>
              </a:rPr>
              <a:t>, also </a:t>
            </a:r>
            <a:r>
              <a:rPr lang="en-CH" sz="1800" b="0" dirty="0">
                <a:solidFill>
                  <a:srgbClr val="002060"/>
                </a:solidFill>
              </a:rPr>
              <a:t>to mitigate the shortfall of resources from Russia </a:t>
            </a:r>
          </a:p>
          <a:p>
            <a:pPr marL="0" indent="0">
              <a:lnSpc>
                <a:spcPct val="114000"/>
              </a:lnSpc>
              <a:spcBef>
                <a:spcPts val="0"/>
              </a:spcBef>
              <a:spcAft>
                <a:spcPts val="600"/>
              </a:spcAft>
              <a:buNone/>
              <a:defRPr sz="2400"/>
            </a:pPr>
            <a:endParaRPr lang="en-US" sz="1800" b="0" dirty="0">
              <a:solidFill>
                <a:srgbClr val="002060"/>
              </a:solidFill>
            </a:endParaRPr>
          </a:p>
          <a:p>
            <a:pPr marL="0" indent="0">
              <a:lnSpc>
                <a:spcPct val="114000"/>
              </a:lnSpc>
              <a:spcBef>
                <a:spcPts val="0"/>
              </a:spcBef>
              <a:spcAft>
                <a:spcPts val="600"/>
              </a:spcAft>
              <a:buNone/>
              <a:defRPr sz="2400"/>
            </a:pPr>
            <a:endParaRPr lang="en-US" sz="1800" b="0" dirty="0">
              <a:solidFill>
                <a:srgbClr val="002060"/>
              </a:solidFill>
            </a:endParaRPr>
          </a:p>
          <a:p>
            <a:pPr marL="0" indent="0">
              <a:lnSpc>
                <a:spcPct val="114000"/>
              </a:lnSpc>
              <a:spcBef>
                <a:spcPts val="0"/>
              </a:spcBef>
              <a:spcAft>
                <a:spcPts val="600"/>
              </a:spcAft>
              <a:buNone/>
              <a:defRPr sz="2400"/>
            </a:pPr>
            <a:endParaRPr lang="en-US" sz="1800" b="0" dirty="0"/>
          </a:p>
          <a:p>
            <a:pPr marL="0" indent="0">
              <a:lnSpc>
                <a:spcPct val="114000"/>
              </a:lnSpc>
              <a:spcBef>
                <a:spcPts val="0"/>
              </a:spcBef>
              <a:spcAft>
                <a:spcPts val="600"/>
              </a:spcAft>
              <a:buNone/>
              <a:defRPr sz="2400"/>
            </a:pPr>
            <a:endParaRPr lang="en-GB" sz="1800" b="0" dirty="0">
              <a:solidFill>
                <a:schemeClr val="tx2"/>
              </a:solidFill>
            </a:endParaRPr>
          </a:p>
        </p:txBody>
      </p:sp>
    </p:spTree>
    <p:extLst>
      <p:ext uri="{BB962C8B-B14F-4D97-AF65-F5344CB8AC3E}">
        <p14:creationId xmlns:p14="http://schemas.microsoft.com/office/powerpoint/2010/main" val="40218534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FE16B73-91E3-7DC7-E1C3-508469BD1A86}"/>
              </a:ext>
            </a:extLst>
          </p:cNvPr>
          <p:cNvSpPr>
            <a:spLocks noGrp="1"/>
          </p:cNvSpPr>
          <p:nvPr>
            <p:ph idx="1"/>
          </p:nvPr>
        </p:nvSpPr>
        <p:spPr>
          <a:xfrm>
            <a:off x="412776" y="1196752"/>
            <a:ext cx="11376024" cy="4608512"/>
          </a:xfrm>
        </p:spPr>
        <p:txBody>
          <a:bodyPr/>
          <a:lstStyle/>
          <a:p>
            <a:pPr marL="0" indent="0">
              <a:buNone/>
            </a:pPr>
            <a:r>
              <a:rPr lang="en-GB" dirty="0"/>
              <a:t>The Hardware</a:t>
            </a:r>
          </a:p>
          <a:p>
            <a:pPr>
              <a:lnSpc>
                <a:spcPct val="114000"/>
              </a:lnSpc>
              <a:spcBef>
                <a:spcPts val="0"/>
              </a:spcBef>
              <a:spcAft>
                <a:spcPts val="600"/>
              </a:spcAft>
              <a:buFont typeface="Wingdings" panose="05000000000000000000" pitchFamily="2" charset="2"/>
              <a:buChar char="q"/>
              <a:defRPr sz="2400"/>
            </a:pPr>
            <a:r>
              <a:rPr lang="en-GB" sz="1800" b="0" dirty="0">
                <a:solidFill>
                  <a:srgbClr val="002060"/>
                </a:solidFill>
              </a:rPr>
              <a:t>Procuring power efficient hardware</a:t>
            </a:r>
          </a:p>
          <a:p>
            <a:pPr>
              <a:lnSpc>
                <a:spcPct val="114000"/>
              </a:lnSpc>
              <a:spcBef>
                <a:spcPts val="0"/>
              </a:spcBef>
              <a:spcAft>
                <a:spcPts val="600"/>
              </a:spcAft>
              <a:buFont typeface="Wingdings" panose="05000000000000000000" pitchFamily="2" charset="2"/>
              <a:buChar char="q"/>
              <a:defRPr sz="2400"/>
            </a:pPr>
            <a:r>
              <a:rPr lang="en-GB" sz="1800" b="0" dirty="0">
                <a:solidFill>
                  <a:srgbClr val="002060"/>
                </a:solidFill>
              </a:rPr>
              <a:t>Extending hardware lifetime</a:t>
            </a:r>
          </a:p>
          <a:p>
            <a:pPr>
              <a:lnSpc>
                <a:spcPct val="114000"/>
              </a:lnSpc>
              <a:spcBef>
                <a:spcPts val="0"/>
              </a:spcBef>
              <a:spcAft>
                <a:spcPts val="600"/>
              </a:spcAft>
              <a:buFont typeface="Wingdings" panose="05000000000000000000" pitchFamily="2" charset="2"/>
              <a:buChar char="q"/>
              <a:defRPr sz="2400"/>
            </a:pPr>
            <a:r>
              <a:rPr lang="en-CH" sz="1800" b="0" dirty="0">
                <a:solidFill>
                  <a:srgbClr val="002060"/>
                </a:solidFill>
              </a:rPr>
              <a:t>CPU virtualisation, Disk Server densificaiton, </a:t>
            </a:r>
            <a:r>
              <a:rPr lang="en-GB" sz="1800" b="0" dirty="0">
                <a:solidFill>
                  <a:srgbClr val="002060"/>
                </a:solidFill>
              </a:rPr>
              <a:t>Tape evolution</a:t>
            </a:r>
          </a:p>
          <a:p>
            <a:pPr marL="0" indent="0">
              <a:buNone/>
            </a:pPr>
            <a:r>
              <a:rPr lang="en-GB" dirty="0"/>
              <a:t>The Software</a:t>
            </a:r>
          </a:p>
          <a:p>
            <a:pPr>
              <a:lnSpc>
                <a:spcPct val="114000"/>
              </a:lnSpc>
              <a:spcBef>
                <a:spcPts val="0"/>
              </a:spcBef>
              <a:spcAft>
                <a:spcPts val="600"/>
              </a:spcAft>
              <a:buFont typeface="Wingdings" panose="05000000000000000000" pitchFamily="2" charset="2"/>
              <a:buChar char="q"/>
              <a:defRPr sz="2400"/>
            </a:pPr>
            <a:r>
              <a:rPr lang="en-GB" sz="1800" b="0" dirty="0">
                <a:solidFill>
                  <a:srgbClr val="002060"/>
                </a:solidFill>
              </a:rPr>
              <a:t>Improving software efficiency; focused C++ training courses</a:t>
            </a:r>
          </a:p>
          <a:p>
            <a:pPr>
              <a:lnSpc>
                <a:spcPct val="114000"/>
              </a:lnSpc>
              <a:spcBef>
                <a:spcPts val="0"/>
              </a:spcBef>
              <a:spcAft>
                <a:spcPts val="600"/>
              </a:spcAft>
              <a:buFont typeface="Wingdings" panose="05000000000000000000" pitchFamily="2" charset="2"/>
              <a:buChar char="q"/>
              <a:defRPr sz="2400"/>
            </a:pPr>
            <a:r>
              <a:rPr lang="en-GB" sz="1800" b="0" dirty="0">
                <a:solidFill>
                  <a:srgbClr val="002060"/>
                </a:solidFill>
              </a:rPr>
              <a:t>Innovating computing models</a:t>
            </a:r>
          </a:p>
          <a:p>
            <a:pPr>
              <a:lnSpc>
                <a:spcPct val="114000"/>
              </a:lnSpc>
              <a:spcBef>
                <a:spcPts val="0"/>
              </a:spcBef>
              <a:spcAft>
                <a:spcPts val="600"/>
              </a:spcAft>
              <a:buFont typeface="Wingdings" panose="05000000000000000000" pitchFamily="2" charset="2"/>
              <a:buChar char="q"/>
              <a:defRPr sz="2400"/>
            </a:pPr>
            <a:r>
              <a:rPr lang="en-GB" sz="1800" b="0" dirty="0">
                <a:solidFill>
                  <a:srgbClr val="002060"/>
                </a:solidFill>
              </a:rPr>
              <a:t>Using accelerators to improve efficiency of Generation &amp; Simulation</a:t>
            </a:r>
          </a:p>
          <a:p>
            <a:pPr marL="0" indent="0">
              <a:buNone/>
            </a:pPr>
            <a:r>
              <a:rPr lang="en-GB" dirty="0"/>
              <a:t>The Data Centre</a:t>
            </a:r>
          </a:p>
          <a:p>
            <a:pPr>
              <a:lnSpc>
                <a:spcPct val="114000"/>
              </a:lnSpc>
              <a:spcBef>
                <a:spcPts val="0"/>
              </a:spcBef>
              <a:spcAft>
                <a:spcPts val="600"/>
              </a:spcAft>
              <a:buFont typeface="Wingdings" panose="05000000000000000000" pitchFamily="2" charset="2"/>
              <a:buChar char="q"/>
              <a:defRPr sz="2400"/>
            </a:pPr>
            <a:r>
              <a:rPr lang="en-GB" sz="1800" b="0" dirty="0">
                <a:solidFill>
                  <a:srgbClr val="002060"/>
                </a:solidFill>
              </a:rPr>
              <a:t>New data centre with efficient cooling and heat recovery</a:t>
            </a:r>
          </a:p>
          <a:p>
            <a:pPr>
              <a:lnSpc>
                <a:spcPct val="114000"/>
              </a:lnSpc>
              <a:spcBef>
                <a:spcPts val="0"/>
              </a:spcBef>
              <a:spcAft>
                <a:spcPts val="600"/>
              </a:spcAft>
              <a:buFont typeface="Wingdings" panose="05000000000000000000" pitchFamily="2" charset="2"/>
              <a:buChar char="q"/>
              <a:defRPr sz="2400"/>
            </a:pPr>
            <a:r>
              <a:rPr lang="en-GB" sz="1800" b="0" dirty="0">
                <a:solidFill>
                  <a:srgbClr val="002060"/>
                </a:solidFill>
              </a:rPr>
              <a:t>An optimized hardware life-cycle</a:t>
            </a:r>
          </a:p>
        </p:txBody>
      </p:sp>
      <p:sp>
        <p:nvSpPr>
          <p:cNvPr id="3" name="Title 2">
            <a:extLst>
              <a:ext uri="{FF2B5EF4-FFF2-40B4-BE49-F238E27FC236}">
                <a16:creationId xmlns:a16="http://schemas.microsoft.com/office/drawing/2014/main" id="{2BBA0DF6-51A4-50F9-2810-3ABBB2205219}"/>
              </a:ext>
            </a:extLst>
          </p:cNvPr>
          <p:cNvSpPr>
            <a:spLocks noGrp="1"/>
          </p:cNvSpPr>
          <p:nvPr>
            <p:ph type="title"/>
          </p:nvPr>
        </p:nvSpPr>
        <p:spPr/>
        <p:txBody>
          <a:bodyPr/>
          <a:lstStyle/>
          <a:p>
            <a:r>
              <a:rPr lang="en-GB" dirty="0"/>
              <a:t>Reducing IT’s Energy Footprint: 3 lines of action</a:t>
            </a:r>
          </a:p>
        </p:txBody>
      </p:sp>
      <p:sp>
        <p:nvSpPr>
          <p:cNvPr id="4" name="Slide Number Placeholder 3">
            <a:extLst>
              <a:ext uri="{FF2B5EF4-FFF2-40B4-BE49-F238E27FC236}">
                <a16:creationId xmlns:a16="http://schemas.microsoft.com/office/drawing/2014/main" id="{AFECD095-316D-2247-6426-33FE4550203C}"/>
              </a:ext>
            </a:extLst>
          </p:cNvPr>
          <p:cNvSpPr>
            <a:spLocks noGrp="1"/>
          </p:cNvSpPr>
          <p:nvPr>
            <p:ph type="sldNum" sz="quarter" idx="12"/>
          </p:nvPr>
        </p:nvSpPr>
        <p:spPr/>
        <p:txBody>
          <a:bodyPr/>
          <a:lstStyle/>
          <a:p>
            <a:fld id="{323B90EF-B1F5-4E89-8806-53C14F943280}" type="slidenum">
              <a:rPr lang="en-GB" smtClean="0"/>
              <a:pPr/>
              <a:t>19</a:t>
            </a:fld>
            <a:endParaRPr lang="en-GB"/>
          </a:p>
        </p:txBody>
      </p:sp>
      <p:pic>
        <p:nvPicPr>
          <p:cNvPr id="6" name="Picture 2">
            <a:extLst>
              <a:ext uri="{FF2B5EF4-FFF2-40B4-BE49-F238E27FC236}">
                <a16:creationId xmlns:a16="http://schemas.microsoft.com/office/drawing/2014/main" id="{DCBCB850-6469-A52F-CF5D-D5397FAF2E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65195" y="2478933"/>
            <a:ext cx="4034959" cy="198735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37A6901-B9C5-2D33-8945-237438B8B49A}"/>
              </a:ext>
            </a:extLst>
          </p:cNvPr>
          <p:cNvSpPr txBox="1"/>
          <p:nvPr/>
        </p:nvSpPr>
        <p:spPr>
          <a:xfrm>
            <a:off x="8201183" y="4405578"/>
            <a:ext cx="3754826" cy="276999"/>
          </a:xfrm>
          <a:prstGeom prst="rect">
            <a:avLst/>
          </a:prstGeom>
          <a:noFill/>
        </p:spPr>
        <p:txBody>
          <a:bodyPr wrap="square">
            <a:spAutoFit/>
          </a:bodyPr>
          <a:lstStyle/>
          <a:p>
            <a:r>
              <a:rPr lang="en-CH" sz="1200" dirty="0"/>
              <a:t>ROOT foundation layer: less CPU, less disk hungry</a:t>
            </a:r>
          </a:p>
        </p:txBody>
      </p:sp>
      <p:pic>
        <p:nvPicPr>
          <p:cNvPr id="8" name="Picture 7">
            <a:extLst>
              <a:ext uri="{FF2B5EF4-FFF2-40B4-BE49-F238E27FC236}">
                <a16:creationId xmlns:a16="http://schemas.microsoft.com/office/drawing/2014/main" id="{F7EB6DF2-3BDA-37A9-A0DA-0D7E14B76C3F}"/>
              </a:ext>
            </a:extLst>
          </p:cNvPr>
          <p:cNvPicPr>
            <a:picLocks noChangeAspect="1"/>
          </p:cNvPicPr>
          <p:nvPr/>
        </p:nvPicPr>
        <p:blipFill rotWithShape="1">
          <a:blip r:embed="rId4"/>
          <a:srcRect t="45517"/>
          <a:stretch/>
        </p:blipFill>
        <p:spPr>
          <a:xfrm>
            <a:off x="7718794" y="882948"/>
            <a:ext cx="4473206" cy="1338635"/>
          </a:xfrm>
          <a:prstGeom prst="rect">
            <a:avLst/>
          </a:prstGeom>
        </p:spPr>
      </p:pic>
      <p:sp>
        <p:nvSpPr>
          <p:cNvPr id="10" name="TextBox 9">
            <a:extLst>
              <a:ext uri="{FF2B5EF4-FFF2-40B4-BE49-F238E27FC236}">
                <a16:creationId xmlns:a16="http://schemas.microsoft.com/office/drawing/2014/main" id="{289EDF17-5BBD-8A88-CFCA-376FEBAD8EC5}"/>
              </a:ext>
            </a:extLst>
          </p:cNvPr>
          <p:cNvSpPr txBox="1"/>
          <p:nvPr/>
        </p:nvSpPr>
        <p:spPr>
          <a:xfrm>
            <a:off x="8437174" y="2181034"/>
            <a:ext cx="3282845" cy="276999"/>
          </a:xfrm>
          <a:prstGeom prst="rect">
            <a:avLst/>
          </a:prstGeom>
          <a:noFill/>
        </p:spPr>
        <p:txBody>
          <a:bodyPr wrap="square">
            <a:spAutoFit/>
          </a:bodyPr>
          <a:lstStyle/>
          <a:p>
            <a:r>
              <a:rPr lang="en-CH" sz="1200" dirty="0"/>
              <a:t>ATLAS and CMS workloads: </a:t>
            </a:r>
            <a:r>
              <a:rPr lang="en-CH" sz="1200" dirty="0">
                <a:solidFill>
                  <a:srgbClr val="FF9300"/>
                </a:solidFill>
              </a:rPr>
              <a:t>on ARM </a:t>
            </a:r>
            <a:r>
              <a:rPr lang="en-CH" sz="1200" dirty="0">
                <a:solidFill>
                  <a:srgbClr val="5A9BD6"/>
                </a:solidFill>
              </a:rPr>
              <a:t>cf x8</a:t>
            </a:r>
            <a:r>
              <a:rPr lang="en-CH" sz="1200" dirty="0">
                <a:solidFill>
                  <a:srgbClr val="17AF50"/>
                </a:solidFill>
              </a:rPr>
              <a:t>6</a:t>
            </a:r>
          </a:p>
        </p:txBody>
      </p:sp>
      <p:sp>
        <p:nvSpPr>
          <p:cNvPr id="5" name="Date Placeholder 4">
            <a:extLst>
              <a:ext uri="{FF2B5EF4-FFF2-40B4-BE49-F238E27FC236}">
                <a16:creationId xmlns:a16="http://schemas.microsoft.com/office/drawing/2014/main" id="{0D9F044F-F572-45FA-9DFA-374179C7B918}"/>
              </a:ext>
            </a:extLst>
          </p:cNvPr>
          <p:cNvSpPr>
            <a:spLocks noGrp="1"/>
          </p:cNvSpPr>
          <p:nvPr>
            <p:ph type="dt" sz="half" idx="10"/>
          </p:nvPr>
        </p:nvSpPr>
        <p:spPr/>
        <p:txBody>
          <a:bodyPr/>
          <a:lstStyle/>
          <a:p>
            <a:r>
              <a:rPr lang="en-US"/>
              <a:t>24.04.2023</a:t>
            </a:r>
            <a:endParaRPr lang="en-US" dirty="0"/>
          </a:p>
        </p:txBody>
      </p:sp>
      <p:sp>
        <p:nvSpPr>
          <p:cNvPr id="11" name="Footer Placeholder 10">
            <a:extLst>
              <a:ext uri="{FF2B5EF4-FFF2-40B4-BE49-F238E27FC236}">
                <a16:creationId xmlns:a16="http://schemas.microsoft.com/office/drawing/2014/main" id="{A5896023-AAF1-41BB-B990-D174069F7959}"/>
              </a:ext>
            </a:extLst>
          </p:cNvPr>
          <p:cNvSpPr>
            <a:spLocks noGrp="1"/>
          </p:cNvSpPr>
          <p:nvPr>
            <p:ph type="ftr" sz="quarter" idx="11"/>
          </p:nvPr>
        </p:nvSpPr>
        <p:spPr/>
        <p:txBody>
          <a:bodyPr/>
          <a:lstStyle/>
          <a:p>
            <a:r>
              <a:rPr lang="en-US"/>
              <a:t>J. Mnich | Status of the Experiments</a:t>
            </a:r>
            <a:endParaRPr lang="en-US" dirty="0"/>
          </a:p>
        </p:txBody>
      </p:sp>
    </p:spTree>
    <p:extLst>
      <p:ext uri="{BB962C8B-B14F-4D97-AF65-F5344CB8AC3E}">
        <p14:creationId xmlns:p14="http://schemas.microsoft.com/office/powerpoint/2010/main" val="2212808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a:extLst>
              <a:ext uri="{FF2B5EF4-FFF2-40B4-BE49-F238E27FC236}">
                <a16:creationId xmlns:a16="http://schemas.microsoft.com/office/drawing/2014/main" id="{4F5AB93D-42EA-4495-AEFD-9E9C85CBA197}"/>
              </a:ext>
            </a:extLst>
          </p:cNvPr>
          <p:cNvGrpSpPr/>
          <p:nvPr/>
        </p:nvGrpSpPr>
        <p:grpSpPr>
          <a:xfrm>
            <a:off x="7613566" y="3294946"/>
            <a:ext cx="4797226" cy="3035242"/>
            <a:chOff x="7613566" y="3294946"/>
            <a:chExt cx="4797226" cy="3035242"/>
          </a:xfrm>
        </p:grpSpPr>
        <p:pic>
          <p:nvPicPr>
            <p:cNvPr id="15" name="Picture 14">
              <a:extLst>
                <a:ext uri="{FF2B5EF4-FFF2-40B4-BE49-F238E27FC236}">
                  <a16:creationId xmlns:a16="http://schemas.microsoft.com/office/drawing/2014/main" id="{83EC4191-401C-4861-B6AA-6C5E096D980E}"/>
                </a:ext>
              </a:extLst>
            </p:cNvPr>
            <p:cNvPicPr>
              <a:picLocks noChangeAspect="1"/>
            </p:cNvPicPr>
            <p:nvPr/>
          </p:nvPicPr>
          <p:blipFill>
            <a:blip r:embed="rId3"/>
            <a:stretch>
              <a:fillRect/>
            </a:stretch>
          </p:blipFill>
          <p:spPr>
            <a:xfrm>
              <a:off x="7613566" y="3294946"/>
              <a:ext cx="4797226" cy="3035242"/>
            </a:xfrm>
            <a:prstGeom prst="rect">
              <a:avLst/>
            </a:prstGeom>
          </p:spPr>
        </p:pic>
        <p:sp>
          <p:nvSpPr>
            <p:cNvPr id="21" name="TextBox 20">
              <a:extLst>
                <a:ext uri="{FF2B5EF4-FFF2-40B4-BE49-F238E27FC236}">
                  <a16:creationId xmlns:a16="http://schemas.microsoft.com/office/drawing/2014/main" id="{47066B5E-E621-47EE-8E6F-5A2954F0C521}"/>
                </a:ext>
              </a:extLst>
            </p:cNvPr>
            <p:cNvSpPr txBox="1"/>
            <p:nvPr/>
          </p:nvSpPr>
          <p:spPr>
            <a:xfrm>
              <a:off x="8333646" y="3772135"/>
              <a:ext cx="580287" cy="261610"/>
            </a:xfrm>
            <a:prstGeom prst="rect">
              <a:avLst/>
            </a:prstGeom>
            <a:noFill/>
          </p:spPr>
          <p:txBody>
            <a:bodyPr wrap="none" lIns="0" tIns="0" rIns="0" bIns="0" rtlCol="0">
              <a:spAutoFit/>
            </a:bodyPr>
            <a:lstStyle/>
            <a:p>
              <a:pPr algn="l"/>
              <a:r>
                <a:rPr lang="en-US" sz="1700" b="1" dirty="0" err="1">
                  <a:solidFill>
                    <a:srgbClr val="080808"/>
                  </a:solidFill>
                </a:rPr>
                <a:t>LHCb</a:t>
              </a:r>
              <a:endParaRPr lang="en-US" sz="1700" b="1" dirty="0">
                <a:solidFill>
                  <a:srgbClr val="080808"/>
                </a:solidFill>
              </a:endParaRPr>
            </a:p>
          </p:txBody>
        </p:sp>
      </p:grpSp>
      <p:pic>
        <p:nvPicPr>
          <p:cNvPr id="7" name="Picture 6">
            <a:extLst>
              <a:ext uri="{FF2B5EF4-FFF2-40B4-BE49-F238E27FC236}">
                <a16:creationId xmlns:a16="http://schemas.microsoft.com/office/drawing/2014/main" id="{AAF75D82-8DDB-4D5C-993C-42D924FFF58B}"/>
              </a:ext>
            </a:extLst>
          </p:cNvPr>
          <p:cNvPicPr>
            <a:picLocks noChangeAspect="1"/>
          </p:cNvPicPr>
          <p:nvPr/>
        </p:nvPicPr>
        <p:blipFill>
          <a:blip r:embed="rId4"/>
          <a:stretch>
            <a:fillRect/>
          </a:stretch>
        </p:blipFill>
        <p:spPr>
          <a:xfrm>
            <a:off x="3479168" y="3140968"/>
            <a:ext cx="4503468" cy="3377601"/>
          </a:xfrm>
          <a:prstGeom prst="rect">
            <a:avLst/>
          </a:prstGeom>
        </p:spPr>
      </p:pic>
      <p:grpSp>
        <p:nvGrpSpPr>
          <p:cNvPr id="18" name="Group 17">
            <a:extLst>
              <a:ext uri="{FF2B5EF4-FFF2-40B4-BE49-F238E27FC236}">
                <a16:creationId xmlns:a16="http://schemas.microsoft.com/office/drawing/2014/main" id="{A0EB36C7-192F-430C-8C83-C403D1D7C5EB}"/>
              </a:ext>
            </a:extLst>
          </p:cNvPr>
          <p:cNvGrpSpPr/>
          <p:nvPr/>
        </p:nvGrpSpPr>
        <p:grpSpPr>
          <a:xfrm>
            <a:off x="3647728" y="764704"/>
            <a:ext cx="4219639" cy="2651250"/>
            <a:chOff x="608964" y="656004"/>
            <a:chExt cx="4075623" cy="2530242"/>
          </a:xfrm>
        </p:grpSpPr>
        <p:pic>
          <p:nvPicPr>
            <p:cNvPr id="17" name="Picture 16">
              <a:extLst>
                <a:ext uri="{FF2B5EF4-FFF2-40B4-BE49-F238E27FC236}">
                  <a16:creationId xmlns:a16="http://schemas.microsoft.com/office/drawing/2014/main" id="{3D5E0F67-DF09-418E-A609-CFAA7FD2642B}"/>
                </a:ext>
              </a:extLst>
            </p:cNvPr>
            <p:cNvPicPr>
              <a:picLocks noChangeAspect="1"/>
            </p:cNvPicPr>
            <p:nvPr/>
          </p:nvPicPr>
          <p:blipFill>
            <a:blip r:embed="rId5"/>
            <a:stretch>
              <a:fillRect/>
            </a:stretch>
          </p:blipFill>
          <p:spPr>
            <a:xfrm>
              <a:off x="608964" y="656004"/>
              <a:ext cx="4075623" cy="2530242"/>
            </a:xfrm>
            <a:prstGeom prst="rect">
              <a:avLst/>
            </a:prstGeom>
          </p:spPr>
        </p:pic>
        <p:sp>
          <p:nvSpPr>
            <p:cNvPr id="20" name="TextBox 19">
              <a:extLst>
                <a:ext uri="{FF2B5EF4-FFF2-40B4-BE49-F238E27FC236}">
                  <a16:creationId xmlns:a16="http://schemas.microsoft.com/office/drawing/2014/main" id="{537C4145-5D4E-4E9B-9EC3-988F08C5CB7E}"/>
                </a:ext>
              </a:extLst>
            </p:cNvPr>
            <p:cNvSpPr txBox="1"/>
            <p:nvPr/>
          </p:nvSpPr>
          <p:spPr>
            <a:xfrm>
              <a:off x="1639888" y="2141240"/>
              <a:ext cx="654025" cy="261610"/>
            </a:xfrm>
            <a:prstGeom prst="rect">
              <a:avLst/>
            </a:prstGeom>
            <a:noFill/>
          </p:spPr>
          <p:txBody>
            <a:bodyPr wrap="none" lIns="0" tIns="0" rIns="0" bIns="0" rtlCol="0">
              <a:spAutoFit/>
            </a:bodyPr>
            <a:lstStyle/>
            <a:p>
              <a:pPr algn="l"/>
              <a:r>
                <a:rPr lang="en-US" sz="1700" b="1" dirty="0">
                  <a:solidFill>
                    <a:srgbClr val="080808"/>
                  </a:solidFill>
                </a:rPr>
                <a:t>ALICE</a:t>
              </a:r>
            </a:p>
          </p:txBody>
        </p:sp>
      </p:grpSp>
      <p:pic>
        <p:nvPicPr>
          <p:cNvPr id="13" name="Picture 12">
            <a:extLst>
              <a:ext uri="{FF2B5EF4-FFF2-40B4-BE49-F238E27FC236}">
                <a16:creationId xmlns:a16="http://schemas.microsoft.com/office/drawing/2014/main" id="{28F896C6-75C2-4CB1-AF73-0B3A2ECF974B}"/>
              </a:ext>
            </a:extLst>
          </p:cNvPr>
          <p:cNvPicPr>
            <a:picLocks noChangeAspect="1"/>
          </p:cNvPicPr>
          <p:nvPr/>
        </p:nvPicPr>
        <p:blipFill>
          <a:blip r:embed="rId6"/>
          <a:stretch>
            <a:fillRect/>
          </a:stretch>
        </p:blipFill>
        <p:spPr>
          <a:xfrm>
            <a:off x="7581536" y="32812"/>
            <a:ext cx="4563136" cy="3279037"/>
          </a:xfrm>
          <a:prstGeom prst="rect">
            <a:avLst/>
          </a:prstGeom>
        </p:spPr>
      </p:pic>
      <p:sp>
        <p:nvSpPr>
          <p:cNvPr id="3" name="Title 2">
            <a:extLst>
              <a:ext uri="{FF2B5EF4-FFF2-40B4-BE49-F238E27FC236}">
                <a16:creationId xmlns:a16="http://schemas.microsoft.com/office/drawing/2014/main" id="{5B0D572C-DF5D-47C6-9FCB-D07AE55FA4B5}"/>
              </a:ext>
            </a:extLst>
          </p:cNvPr>
          <p:cNvSpPr>
            <a:spLocks noGrp="1"/>
          </p:cNvSpPr>
          <p:nvPr>
            <p:ph type="title"/>
          </p:nvPr>
        </p:nvSpPr>
        <p:spPr>
          <a:xfrm>
            <a:off x="407988" y="373593"/>
            <a:ext cx="11376025" cy="535127"/>
          </a:xfrm>
        </p:spPr>
        <p:txBody>
          <a:bodyPr/>
          <a:lstStyle/>
          <a:p>
            <a:r>
              <a:rPr lang="en-US" dirty="0"/>
              <a:t>2022 Data Taking</a:t>
            </a:r>
          </a:p>
        </p:txBody>
      </p:sp>
      <p:sp>
        <p:nvSpPr>
          <p:cNvPr id="4" name="Date Placeholder 3">
            <a:extLst>
              <a:ext uri="{FF2B5EF4-FFF2-40B4-BE49-F238E27FC236}">
                <a16:creationId xmlns:a16="http://schemas.microsoft.com/office/drawing/2014/main" id="{82733121-6B06-420D-865F-EB500193C637}"/>
              </a:ext>
            </a:extLst>
          </p:cNvPr>
          <p:cNvSpPr>
            <a:spLocks noGrp="1"/>
          </p:cNvSpPr>
          <p:nvPr>
            <p:ph type="dt" sz="half" idx="10"/>
          </p:nvPr>
        </p:nvSpPr>
        <p:spPr>
          <a:xfrm>
            <a:off x="3485228" y="6378349"/>
            <a:ext cx="631160" cy="365125"/>
          </a:xfrm>
        </p:spPr>
        <p:txBody>
          <a:bodyPr/>
          <a:lstStyle/>
          <a:p>
            <a:r>
              <a:rPr lang="en-US"/>
              <a:t>24.04.2023</a:t>
            </a:r>
            <a:endParaRPr lang="en-US" dirty="0"/>
          </a:p>
        </p:txBody>
      </p:sp>
      <p:sp>
        <p:nvSpPr>
          <p:cNvPr id="5" name="Footer Placeholder 4">
            <a:extLst>
              <a:ext uri="{FF2B5EF4-FFF2-40B4-BE49-F238E27FC236}">
                <a16:creationId xmlns:a16="http://schemas.microsoft.com/office/drawing/2014/main" id="{3BD789C4-A74A-4C44-B06B-BF3C8E73795F}"/>
              </a:ext>
            </a:extLst>
          </p:cNvPr>
          <p:cNvSpPr>
            <a:spLocks noGrp="1"/>
          </p:cNvSpPr>
          <p:nvPr>
            <p:ph type="ftr" sz="quarter" idx="11"/>
          </p:nvPr>
        </p:nvSpPr>
        <p:spPr>
          <a:xfrm>
            <a:off x="4259262" y="6383848"/>
            <a:ext cx="6572221" cy="365125"/>
          </a:xfrm>
        </p:spPr>
        <p:txBody>
          <a:bodyPr/>
          <a:lstStyle/>
          <a:p>
            <a:r>
              <a:rPr lang="en-US" dirty="0"/>
              <a:t>J. </a:t>
            </a:r>
            <a:r>
              <a:rPr lang="en-US" dirty="0" err="1"/>
              <a:t>Mnich</a:t>
            </a:r>
            <a:r>
              <a:rPr lang="en-US" dirty="0"/>
              <a:t> | Status of the Experiments</a:t>
            </a:r>
          </a:p>
        </p:txBody>
      </p:sp>
      <p:sp>
        <p:nvSpPr>
          <p:cNvPr id="6" name="Slide Number Placeholder 5">
            <a:extLst>
              <a:ext uri="{FF2B5EF4-FFF2-40B4-BE49-F238E27FC236}">
                <a16:creationId xmlns:a16="http://schemas.microsoft.com/office/drawing/2014/main" id="{F580A77B-9E37-4655-8839-FA8312C3710D}"/>
              </a:ext>
            </a:extLst>
          </p:cNvPr>
          <p:cNvSpPr>
            <a:spLocks noGrp="1"/>
          </p:cNvSpPr>
          <p:nvPr>
            <p:ph type="sldNum" sz="quarter" idx="12"/>
          </p:nvPr>
        </p:nvSpPr>
        <p:spPr>
          <a:xfrm>
            <a:off x="11107546" y="6383848"/>
            <a:ext cx="681254" cy="365125"/>
          </a:xfrm>
        </p:spPr>
        <p:txBody>
          <a:bodyPr/>
          <a:lstStyle/>
          <a:p>
            <a:fld id="{36B5EA5A-BC32-A742-B11B-8E7414D5B535}" type="slidenum">
              <a:rPr lang="en-US" b="1" smtClean="0"/>
              <a:pPr/>
              <a:t>2</a:t>
            </a:fld>
            <a:endParaRPr lang="en-US" b="1" dirty="0"/>
          </a:p>
        </p:txBody>
      </p:sp>
      <p:sp>
        <p:nvSpPr>
          <p:cNvPr id="22" name="Content Placeholder 1">
            <a:extLst>
              <a:ext uri="{FF2B5EF4-FFF2-40B4-BE49-F238E27FC236}">
                <a16:creationId xmlns:a16="http://schemas.microsoft.com/office/drawing/2014/main" id="{C8DA2E50-8576-408A-88EA-32A56A20DCE8}"/>
              </a:ext>
            </a:extLst>
          </p:cNvPr>
          <p:cNvSpPr>
            <a:spLocks noGrp="1"/>
          </p:cNvSpPr>
          <p:nvPr>
            <p:ph idx="1"/>
          </p:nvPr>
        </p:nvSpPr>
        <p:spPr>
          <a:xfrm>
            <a:off x="191345" y="1287106"/>
            <a:ext cx="3456384" cy="4518158"/>
          </a:xfrm>
        </p:spPr>
        <p:txBody>
          <a:bodyPr/>
          <a:lstStyle/>
          <a:p>
            <a:pPr marL="342900" indent="-342900">
              <a:lnSpc>
                <a:spcPct val="100000"/>
              </a:lnSpc>
              <a:spcBef>
                <a:spcPts val="0"/>
              </a:spcBef>
              <a:spcAft>
                <a:spcPts val="600"/>
              </a:spcAft>
              <a:buFont typeface="Wingdings" panose="05000000000000000000" pitchFamily="2" charset="2"/>
              <a:buChar char="q"/>
            </a:pPr>
            <a:r>
              <a:rPr lang="en-US" sz="1800" b="0" dirty="0"/>
              <a:t>Approx. 40 fb</a:t>
            </a:r>
            <a:r>
              <a:rPr lang="en-US" sz="1800" b="0" baseline="30000" dirty="0"/>
              <a:t>-1</a:t>
            </a:r>
            <a:r>
              <a:rPr lang="en-US" sz="1800" b="0" dirty="0"/>
              <a:t> pp delivered to ATLAS &amp; CMS</a:t>
            </a:r>
          </a:p>
          <a:p>
            <a:pPr marL="342900" indent="-342900">
              <a:lnSpc>
                <a:spcPct val="100000"/>
              </a:lnSpc>
              <a:spcBef>
                <a:spcPts val="0"/>
              </a:spcBef>
              <a:spcAft>
                <a:spcPts val="600"/>
              </a:spcAft>
              <a:buFont typeface="Wingdings" panose="05000000000000000000" pitchFamily="2" charset="2"/>
              <a:buChar char="q"/>
            </a:pPr>
            <a:r>
              <a:rPr lang="en-US" sz="1800" b="0" dirty="0"/>
              <a:t>Run was shortened by 2 weeks to help mitigating energy crisis</a:t>
            </a:r>
          </a:p>
          <a:p>
            <a:pPr marL="342900" indent="-342900">
              <a:lnSpc>
                <a:spcPct val="100000"/>
              </a:lnSpc>
              <a:spcBef>
                <a:spcPts val="0"/>
              </a:spcBef>
              <a:spcAft>
                <a:spcPts val="600"/>
              </a:spcAft>
              <a:buFont typeface="Wingdings" panose="05000000000000000000" pitchFamily="2" charset="2"/>
              <a:buChar char="q"/>
            </a:pPr>
            <a:r>
              <a:rPr lang="en-US" sz="1800" b="0" dirty="0"/>
              <a:t>Only pp, no significant HI run</a:t>
            </a:r>
            <a:br>
              <a:rPr lang="en-US" sz="1800" b="0" dirty="0"/>
            </a:br>
            <a:r>
              <a:rPr lang="en-US" sz="1800" b="0" dirty="0"/>
              <a:t>will be compensated in 2023</a:t>
            </a:r>
          </a:p>
        </p:txBody>
      </p:sp>
    </p:spTree>
    <p:extLst>
      <p:ext uri="{BB962C8B-B14F-4D97-AF65-F5344CB8AC3E}">
        <p14:creationId xmlns:p14="http://schemas.microsoft.com/office/powerpoint/2010/main" val="37109162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8F79230-E0D3-48A8-833C-9E9BBFF03145}"/>
              </a:ext>
            </a:extLst>
          </p:cNvPr>
          <p:cNvSpPr>
            <a:spLocks noGrp="1"/>
          </p:cNvSpPr>
          <p:nvPr>
            <p:ph type="title"/>
          </p:nvPr>
        </p:nvSpPr>
        <p:spPr/>
        <p:txBody>
          <a:bodyPr/>
          <a:lstStyle/>
          <a:p>
            <a:r>
              <a:rPr lang="en-GB" dirty="0" err="1"/>
              <a:t>Prévessin</a:t>
            </a:r>
            <a:r>
              <a:rPr lang="en-GB" dirty="0"/>
              <a:t> Data Centre</a:t>
            </a:r>
          </a:p>
        </p:txBody>
      </p:sp>
      <p:sp>
        <p:nvSpPr>
          <p:cNvPr id="4" name="Date Placeholder 3">
            <a:extLst>
              <a:ext uri="{FF2B5EF4-FFF2-40B4-BE49-F238E27FC236}">
                <a16:creationId xmlns:a16="http://schemas.microsoft.com/office/drawing/2014/main" id="{F9F26AF3-C4E7-4B84-81A6-D80DCBBEE962}"/>
              </a:ext>
            </a:extLst>
          </p:cNvPr>
          <p:cNvSpPr>
            <a:spLocks noGrp="1"/>
          </p:cNvSpPr>
          <p:nvPr>
            <p:ph type="dt" sz="half" idx="10"/>
          </p:nvPr>
        </p:nvSpPr>
        <p:spPr/>
        <p:txBody>
          <a:bodyPr/>
          <a:lstStyle/>
          <a:p>
            <a:r>
              <a:rPr lang="en-US"/>
              <a:t>24.04.2023</a:t>
            </a:r>
            <a:endParaRPr lang="en-US" dirty="0"/>
          </a:p>
        </p:txBody>
      </p:sp>
      <p:sp>
        <p:nvSpPr>
          <p:cNvPr id="5" name="Footer Placeholder 4">
            <a:extLst>
              <a:ext uri="{FF2B5EF4-FFF2-40B4-BE49-F238E27FC236}">
                <a16:creationId xmlns:a16="http://schemas.microsoft.com/office/drawing/2014/main" id="{50E7CC83-8508-4EB3-A9D7-48945F7B7796}"/>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3ABB53CA-A6C3-434C-A6DF-D2D0B6A21EA4}"/>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7" name="Content Placeholder 1">
            <a:extLst>
              <a:ext uri="{FF2B5EF4-FFF2-40B4-BE49-F238E27FC236}">
                <a16:creationId xmlns:a16="http://schemas.microsoft.com/office/drawing/2014/main" id="{97715B62-C3FB-4746-A560-7869F7C273A3}"/>
              </a:ext>
            </a:extLst>
          </p:cNvPr>
          <p:cNvSpPr txBox="1">
            <a:spLocks/>
          </p:cNvSpPr>
          <p:nvPr/>
        </p:nvSpPr>
        <p:spPr>
          <a:xfrm>
            <a:off x="363242" y="1196752"/>
            <a:ext cx="5516734" cy="5040560"/>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lvl="1" indent="0">
              <a:spcBef>
                <a:spcPts val="0"/>
              </a:spcBef>
              <a:spcAft>
                <a:spcPts val="600"/>
              </a:spcAft>
              <a:buNone/>
            </a:pPr>
            <a:r>
              <a:rPr lang="en-GB" sz="2000" dirty="0"/>
              <a:t>to end October</a:t>
            </a:r>
          </a:p>
          <a:p>
            <a:pPr marL="342900" lvl="1" indent="-342900">
              <a:spcBef>
                <a:spcPts val="0"/>
              </a:spcBef>
              <a:spcAft>
                <a:spcPts val="600"/>
              </a:spcAft>
              <a:buFont typeface="Wingdings" panose="05000000000000000000" pitchFamily="2" charset="2"/>
              <a:buChar char="q"/>
            </a:pPr>
            <a:r>
              <a:rPr lang="en-GB" sz="2000" dirty="0">
                <a:solidFill>
                  <a:srgbClr val="002060"/>
                </a:solidFill>
              </a:rPr>
              <a:t>Commissioning (incl. building and services such as electrical, cooling, ventilation)</a:t>
            </a:r>
          </a:p>
          <a:p>
            <a:pPr marL="0" indent="0">
              <a:lnSpc>
                <a:spcPct val="100000"/>
              </a:lnSpc>
              <a:spcBef>
                <a:spcPts val="0"/>
              </a:spcBef>
              <a:spcAft>
                <a:spcPts val="600"/>
              </a:spcAft>
              <a:buNone/>
            </a:pPr>
            <a:endParaRPr lang="en-GB" sz="2000" b="0" dirty="0"/>
          </a:p>
          <a:p>
            <a:pPr marL="0" lvl="1" indent="0">
              <a:spcBef>
                <a:spcPts val="0"/>
              </a:spcBef>
              <a:spcAft>
                <a:spcPts val="600"/>
              </a:spcAft>
              <a:buNone/>
            </a:pPr>
            <a:r>
              <a:rPr lang="en-GB" sz="2000" dirty="0"/>
              <a:t>to end December 2023</a:t>
            </a:r>
          </a:p>
          <a:p>
            <a:pPr marL="342900" lvl="1" indent="-342900">
              <a:spcBef>
                <a:spcPts val="0"/>
              </a:spcBef>
              <a:spcAft>
                <a:spcPts val="600"/>
              </a:spcAft>
              <a:buFont typeface="Wingdings" panose="05000000000000000000" pitchFamily="2" charset="2"/>
              <a:buChar char="q"/>
            </a:pPr>
            <a:r>
              <a:rPr lang="en-GB" sz="2000" dirty="0">
                <a:solidFill>
                  <a:srgbClr val="002060"/>
                </a:solidFill>
              </a:rPr>
              <a:t>IT trial installation and tests (incl. one POD)</a:t>
            </a:r>
            <a:br>
              <a:rPr lang="en-GB" sz="2000" dirty="0">
                <a:solidFill>
                  <a:srgbClr val="002060"/>
                </a:solidFill>
              </a:rPr>
            </a:br>
            <a:r>
              <a:rPr lang="en-GB" sz="2000" dirty="0">
                <a:solidFill>
                  <a:srgbClr val="002060"/>
                </a:solidFill>
              </a:rPr>
              <a:t>POD = 2 rows of racks with hot aisle containment</a:t>
            </a:r>
          </a:p>
          <a:p>
            <a:pPr marL="0" lvl="1" indent="0">
              <a:spcBef>
                <a:spcPts val="0"/>
              </a:spcBef>
              <a:spcAft>
                <a:spcPts val="600"/>
              </a:spcAft>
              <a:buNone/>
            </a:pPr>
            <a:endParaRPr lang="en-GB" sz="2000" dirty="0"/>
          </a:p>
          <a:p>
            <a:pPr marL="0" lvl="1" indent="0">
              <a:spcBef>
                <a:spcPts val="0"/>
              </a:spcBef>
              <a:spcAft>
                <a:spcPts val="600"/>
              </a:spcAft>
              <a:buNone/>
            </a:pPr>
            <a:r>
              <a:rPr lang="en-GB" sz="2000" dirty="0"/>
              <a:t>during January 2024</a:t>
            </a:r>
          </a:p>
          <a:p>
            <a:pPr marL="342900" lvl="1" indent="-342900">
              <a:spcBef>
                <a:spcPts val="0"/>
              </a:spcBef>
              <a:spcAft>
                <a:spcPts val="600"/>
              </a:spcAft>
              <a:buFont typeface="Wingdings" panose="05000000000000000000" pitchFamily="2" charset="2"/>
              <a:buChar char="q"/>
            </a:pPr>
            <a:r>
              <a:rPr lang="en-GB" sz="2000" dirty="0">
                <a:solidFill>
                  <a:srgbClr val="002060"/>
                </a:solidFill>
              </a:rPr>
              <a:t>Installation of the rest of the first batch of equipment</a:t>
            </a:r>
          </a:p>
          <a:p>
            <a:pPr marL="0" indent="0">
              <a:lnSpc>
                <a:spcPct val="100000"/>
              </a:lnSpc>
              <a:spcBef>
                <a:spcPts val="0"/>
              </a:spcBef>
              <a:spcAft>
                <a:spcPts val="600"/>
              </a:spcAft>
              <a:buNone/>
            </a:pPr>
            <a:endParaRPr lang="en-GB" sz="2000" b="0" dirty="0"/>
          </a:p>
        </p:txBody>
      </p:sp>
      <p:pic>
        <p:nvPicPr>
          <p:cNvPr id="8" name="Picture 7" descr="A picture containing outdoor, sky, cloud, tree&#10;&#10;Description automatically generated">
            <a:extLst>
              <a:ext uri="{FF2B5EF4-FFF2-40B4-BE49-F238E27FC236}">
                <a16:creationId xmlns:a16="http://schemas.microsoft.com/office/drawing/2014/main" id="{7F77D871-964D-43DB-8BA1-8AB94207761A}"/>
              </a:ext>
            </a:extLst>
          </p:cNvPr>
          <p:cNvPicPr>
            <a:picLocks noChangeAspect="1"/>
          </p:cNvPicPr>
          <p:nvPr/>
        </p:nvPicPr>
        <p:blipFill rotWithShape="1">
          <a:blip r:embed="rId2">
            <a:extLst>
              <a:ext uri="{28A0092B-C50C-407E-A947-70E740481C1C}">
                <a14:useLocalDpi xmlns:a14="http://schemas.microsoft.com/office/drawing/2010/main" val="0"/>
              </a:ext>
            </a:extLst>
          </a:blip>
          <a:srcRect l="11052" t="10599" r="23016" b="2328"/>
          <a:stretch/>
        </p:blipFill>
        <p:spPr>
          <a:xfrm>
            <a:off x="6638306" y="692696"/>
            <a:ext cx="5308270" cy="4673650"/>
          </a:xfrm>
          <a:prstGeom prst="rect">
            <a:avLst/>
          </a:prstGeom>
        </p:spPr>
      </p:pic>
      <p:sp>
        <p:nvSpPr>
          <p:cNvPr id="9" name="TextBox 8">
            <a:extLst>
              <a:ext uri="{FF2B5EF4-FFF2-40B4-BE49-F238E27FC236}">
                <a16:creationId xmlns:a16="http://schemas.microsoft.com/office/drawing/2014/main" id="{D29FEB97-9CEC-48AD-A32D-F073A3E1E1D5}"/>
              </a:ext>
            </a:extLst>
          </p:cNvPr>
          <p:cNvSpPr txBox="1"/>
          <p:nvPr/>
        </p:nvSpPr>
        <p:spPr>
          <a:xfrm>
            <a:off x="7415028" y="5409511"/>
            <a:ext cx="3754826" cy="276999"/>
          </a:xfrm>
          <a:prstGeom prst="rect">
            <a:avLst/>
          </a:prstGeom>
          <a:noFill/>
        </p:spPr>
        <p:txBody>
          <a:bodyPr wrap="square">
            <a:spAutoFit/>
          </a:bodyPr>
          <a:lstStyle/>
          <a:p>
            <a:pPr algn="ctr"/>
            <a:r>
              <a:rPr lang="en-CH" sz="1200" dirty="0"/>
              <a:t>Exterior Finishings  (Thu 20</a:t>
            </a:r>
            <a:r>
              <a:rPr lang="en-CH" sz="1200" baseline="30000" dirty="0"/>
              <a:t>th</a:t>
            </a:r>
            <a:r>
              <a:rPr lang="en-CH" sz="1200" dirty="0"/>
              <a:t> April)</a:t>
            </a:r>
          </a:p>
        </p:txBody>
      </p:sp>
    </p:spTree>
    <p:extLst>
      <p:ext uri="{BB962C8B-B14F-4D97-AF65-F5344CB8AC3E}">
        <p14:creationId xmlns:p14="http://schemas.microsoft.com/office/powerpoint/2010/main" val="11073978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DBC6DD-FB28-46F5-987B-B559683CE076}"/>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61C762C9-B8E5-472B-812E-A889DCD86B5E}"/>
              </a:ext>
            </a:extLst>
          </p:cNvPr>
          <p:cNvSpPr>
            <a:spLocks noGrp="1"/>
          </p:cNvSpPr>
          <p:nvPr>
            <p:ph idx="1"/>
          </p:nvPr>
        </p:nvSpPr>
        <p:spPr>
          <a:xfrm>
            <a:off x="392595" y="1124744"/>
            <a:ext cx="10278210" cy="3528392"/>
          </a:xfrm>
        </p:spPr>
        <p:txBody>
          <a:bodyPr/>
          <a:lstStyle/>
          <a:p>
            <a:pPr marL="285750" indent="-285750">
              <a:lnSpc>
                <a:spcPct val="100000"/>
              </a:lnSpc>
              <a:spcBef>
                <a:spcPts val="0"/>
              </a:spcBef>
              <a:spcAft>
                <a:spcPts val="600"/>
              </a:spcAft>
              <a:buFont typeface="Wingdings" panose="05000000000000000000" pitchFamily="2" charset="2"/>
              <a:buChar char="q"/>
            </a:pPr>
            <a:r>
              <a:rPr lang="en-US" sz="2000" b="0" dirty="0">
                <a:solidFill>
                  <a:schemeClr val="tx2"/>
                </a:solidFill>
              </a:rPr>
              <a:t>Experiments are ready for 2023 run</a:t>
            </a:r>
          </a:p>
          <a:p>
            <a:pPr marL="609600" lvl="1" indent="-285750">
              <a:spcBef>
                <a:spcPts val="0"/>
              </a:spcBef>
              <a:spcAft>
                <a:spcPts val="600"/>
              </a:spcAft>
              <a:buFont typeface="Wingdings" panose="05000000000000000000" pitchFamily="2" charset="2"/>
              <a:buChar char="q"/>
            </a:pPr>
            <a:r>
              <a:rPr lang="en-US" sz="2000" dirty="0">
                <a:solidFill>
                  <a:schemeClr val="tx1"/>
                </a:solidFill>
              </a:rPr>
              <a:t>only major issue is the VELO</a:t>
            </a:r>
          </a:p>
          <a:p>
            <a:pPr marL="285750" indent="-285750">
              <a:lnSpc>
                <a:spcPct val="100000"/>
              </a:lnSpc>
              <a:spcBef>
                <a:spcPts val="0"/>
              </a:spcBef>
              <a:spcAft>
                <a:spcPts val="600"/>
              </a:spcAft>
              <a:buFont typeface="Wingdings" panose="05000000000000000000" pitchFamily="2" charset="2"/>
              <a:buChar char="q"/>
            </a:pPr>
            <a:r>
              <a:rPr lang="en-US" sz="2000" b="0" dirty="0">
                <a:solidFill>
                  <a:schemeClr val="tx2"/>
                </a:solidFill>
              </a:rPr>
              <a:t>Experiments continue to produce excellent physics results</a:t>
            </a:r>
          </a:p>
          <a:p>
            <a:pPr marL="285750" indent="-285750">
              <a:lnSpc>
                <a:spcPct val="100000"/>
              </a:lnSpc>
              <a:spcBef>
                <a:spcPts val="0"/>
              </a:spcBef>
              <a:spcAft>
                <a:spcPts val="600"/>
              </a:spcAft>
              <a:buFont typeface="Wingdings" panose="05000000000000000000" pitchFamily="2" charset="2"/>
              <a:buChar char="q"/>
            </a:pPr>
            <a:r>
              <a:rPr lang="en-US" sz="2000" b="0" dirty="0">
                <a:solidFill>
                  <a:schemeClr val="tx2"/>
                </a:solidFill>
              </a:rPr>
              <a:t>Agreement on author/institution list found and being applied</a:t>
            </a:r>
          </a:p>
          <a:p>
            <a:pPr marL="285750" indent="-285750">
              <a:lnSpc>
                <a:spcPct val="100000"/>
              </a:lnSpc>
              <a:spcBef>
                <a:spcPts val="0"/>
              </a:spcBef>
              <a:spcAft>
                <a:spcPts val="600"/>
              </a:spcAft>
              <a:buFont typeface="Wingdings" panose="05000000000000000000" pitchFamily="2" charset="2"/>
              <a:buChar char="q"/>
            </a:pPr>
            <a:r>
              <a:rPr lang="en-US" sz="2000" b="0" dirty="0">
                <a:solidFill>
                  <a:schemeClr val="tx2"/>
                </a:solidFill>
              </a:rPr>
              <a:t>Good progress in Phase II upgrades</a:t>
            </a:r>
          </a:p>
          <a:p>
            <a:pPr marL="609600" lvl="1" indent="-285750">
              <a:spcBef>
                <a:spcPts val="0"/>
              </a:spcBef>
              <a:spcAft>
                <a:spcPts val="600"/>
              </a:spcAft>
              <a:buFont typeface="Wingdings" panose="05000000000000000000" pitchFamily="2" charset="2"/>
              <a:buChar char="q"/>
            </a:pPr>
            <a:r>
              <a:rPr lang="en-US" sz="2000" dirty="0">
                <a:solidFill>
                  <a:schemeClr val="tx1"/>
                </a:solidFill>
              </a:rPr>
              <a:t>b</a:t>
            </a:r>
            <a:r>
              <a:rPr lang="en-US" sz="2000" b="0" dirty="0">
                <a:solidFill>
                  <a:schemeClr val="tx1"/>
                </a:solidFill>
              </a:rPr>
              <a:t>ut challenges remain on the schedule and due to worldwide economic and political situation</a:t>
            </a:r>
          </a:p>
          <a:p>
            <a:pPr marL="285750" indent="-285750">
              <a:lnSpc>
                <a:spcPct val="100000"/>
              </a:lnSpc>
              <a:spcBef>
                <a:spcPts val="0"/>
              </a:spcBef>
              <a:spcAft>
                <a:spcPts val="600"/>
              </a:spcAft>
              <a:buFont typeface="Wingdings" panose="05000000000000000000" pitchFamily="2" charset="2"/>
              <a:buChar char="q"/>
            </a:pPr>
            <a:r>
              <a:rPr lang="en-US" sz="2000" dirty="0"/>
              <a:t> </a:t>
            </a:r>
            <a:r>
              <a:rPr lang="en-US" sz="2000" b="0" dirty="0">
                <a:solidFill>
                  <a:schemeClr val="tx2"/>
                </a:solidFill>
              </a:rPr>
              <a:t>WLCG is ready for 2023 run</a:t>
            </a:r>
          </a:p>
          <a:p>
            <a:pPr marL="609600" lvl="1" indent="-285750">
              <a:spcBef>
                <a:spcPts val="0"/>
              </a:spcBef>
              <a:spcAft>
                <a:spcPts val="600"/>
              </a:spcAft>
              <a:buFont typeface="Wingdings" panose="05000000000000000000" pitchFamily="2" charset="2"/>
              <a:buChar char="q"/>
            </a:pPr>
            <a:r>
              <a:rPr lang="en-US" sz="2000" dirty="0">
                <a:solidFill>
                  <a:schemeClr val="tx1"/>
                </a:solidFill>
              </a:rPr>
              <a:t>progress in addressing HL-LHC and energy challenges </a:t>
            </a:r>
          </a:p>
          <a:p>
            <a:pPr>
              <a:lnSpc>
                <a:spcPct val="100000"/>
              </a:lnSpc>
              <a:spcBef>
                <a:spcPts val="0"/>
              </a:spcBef>
              <a:spcAft>
                <a:spcPts val="600"/>
              </a:spcAft>
            </a:pPr>
            <a:endParaRPr lang="en-US" sz="2000" dirty="0"/>
          </a:p>
        </p:txBody>
      </p:sp>
      <p:sp>
        <p:nvSpPr>
          <p:cNvPr id="4" name="Date Placeholder 3">
            <a:extLst>
              <a:ext uri="{FF2B5EF4-FFF2-40B4-BE49-F238E27FC236}">
                <a16:creationId xmlns:a16="http://schemas.microsoft.com/office/drawing/2014/main" id="{DE96CC43-A4C1-4E72-A49D-23965AADEDDE}"/>
              </a:ext>
            </a:extLst>
          </p:cNvPr>
          <p:cNvSpPr>
            <a:spLocks noGrp="1"/>
          </p:cNvSpPr>
          <p:nvPr>
            <p:ph type="dt" sz="half" idx="10"/>
          </p:nvPr>
        </p:nvSpPr>
        <p:spPr/>
        <p:txBody>
          <a:bodyPr/>
          <a:lstStyle/>
          <a:p>
            <a:r>
              <a:rPr lang="en-US"/>
              <a:t>24.04.2023</a:t>
            </a:r>
            <a:endParaRPr lang="en-GB"/>
          </a:p>
        </p:txBody>
      </p:sp>
      <p:sp>
        <p:nvSpPr>
          <p:cNvPr id="5" name="Footer Placeholder 4">
            <a:extLst>
              <a:ext uri="{FF2B5EF4-FFF2-40B4-BE49-F238E27FC236}">
                <a16:creationId xmlns:a16="http://schemas.microsoft.com/office/drawing/2014/main" id="{D975A042-5390-45B7-B831-77B62E034104}"/>
              </a:ext>
            </a:extLst>
          </p:cNvPr>
          <p:cNvSpPr>
            <a:spLocks noGrp="1"/>
          </p:cNvSpPr>
          <p:nvPr>
            <p:ph type="ftr" sz="quarter" idx="11"/>
          </p:nvPr>
        </p:nvSpPr>
        <p:spPr/>
        <p:txBody>
          <a:bodyPr/>
          <a:lstStyle/>
          <a:p>
            <a:r>
              <a:rPr lang="en-US"/>
              <a:t>J. Mnich | Status of the Experiments</a:t>
            </a:r>
            <a:endParaRPr lang="en-GB"/>
          </a:p>
        </p:txBody>
      </p:sp>
      <p:sp>
        <p:nvSpPr>
          <p:cNvPr id="6" name="Slide Number Placeholder 5">
            <a:extLst>
              <a:ext uri="{FF2B5EF4-FFF2-40B4-BE49-F238E27FC236}">
                <a16:creationId xmlns:a16="http://schemas.microsoft.com/office/drawing/2014/main" id="{9CC234D6-74F9-4330-8545-A0A4D0E8504A}"/>
              </a:ext>
            </a:extLst>
          </p:cNvPr>
          <p:cNvSpPr>
            <a:spLocks noGrp="1"/>
          </p:cNvSpPr>
          <p:nvPr>
            <p:ph type="sldNum" sz="quarter" idx="12"/>
          </p:nvPr>
        </p:nvSpPr>
        <p:spPr/>
        <p:txBody>
          <a:bodyPr/>
          <a:lstStyle/>
          <a:p>
            <a:fld id="{96B430D1-2062-3C42-9ABF-2560637523A9}" type="slidenum">
              <a:rPr lang="en-GB" smtClean="0"/>
              <a:t>21</a:t>
            </a:fld>
            <a:endParaRPr lang="en-GB"/>
          </a:p>
        </p:txBody>
      </p:sp>
      <p:sp>
        <p:nvSpPr>
          <p:cNvPr id="7" name="TextBox 6">
            <a:extLst>
              <a:ext uri="{FF2B5EF4-FFF2-40B4-BE49-F238E27FC236}">
                <a16:creationId xmlns:a16="http://schemas.microsoft.com/office/drawing/2014/main" id="{F3D75962-0C27-4A9A-9CEC-8FCAE296CABD}"/>
              </a:ext>
            </a:extLst>
          </p:cNvPr>
          <p:cNvSpPr txBox="1"/>
          <p:nvPr/>
        </p:nvSpPr>
        <p:spPr>
          <a:xfrm>
            <a:off x="477214" y="4653136"/>
            <a:ext cx="8899872" cy="1261884"/>
          </a:xfrm>
          <a:prstGeom prst="rect">
            <a:avLst/>
          </a:prstGeom>
          <a:noFill/>
        </p:spPr>
        <p:txBody>
          <a:bodyPr wrap="none" lIns="0" tIns="0" rIns="0" bIns="0" rtlCol="0">
            <a:spAutoFit/>
          </a:bodyPr>
          <a:lstStyle/>
          <a:p>
            <a:pPr>
              <a:spcAft>
                <a:spcPts val="600"/>
              </a:spcAft>
            </a:pPr>
            <a:r>
              <a:rPr lang="en-US" sz="2400" dirty="0">
                <a:solidFill>
                  <a:srgbClr val="FF0000"/>
                </a:solidFill>
              </a:rPr>
              <a:t>Big thank you to </a:t>
            </a:r>
          </a:p>
          <a:p>
            <a:pPr marL="457200" indent="-457200">
              <a:spcAft>
                <a:spcPts val="600"/>
              </a:spcAft>
              <a:buFont typeface="Wingdings" panose="05000000000000000000" pitchFamily="2" charset="2"/>
              <a:buChar char="q"/>
            </a:pPr>
            <a:r>
              <a:rPr lang="en-US" sz="2400" dirty="0">
                <a:solidFill>
                  <a:srgbClr val="FF0000"/>
                </a:solidFill>
              </a:rPr>
              <a:t>All people who contributed to the successful start of 2023 Run</a:t>
            </a:r>
          </a:p>
          <a:p>
            <a:pPr marL="457200" indent="-457200">
              <a:spcAft>
                <a:spcPts val="600"/>
              </a:spcAft>
              <a:buFont typeface="Wingdings" panose="05000000000000000000" pitchFamily="2" charset="2"/>
              <a:buChar char="q"/>
            </a:pPr>
            <a:r>
              <a:rPr lang="en-US" sz="2400" dirty="0">
                <a:solidFill>
                  <a:srgbClr val="FF0000"/>
                </a:solidFill>
              </a:rPr>
              <a:t>All Funding Agencies for their continuous support </a:t>
            </a:r>
          </a:p>
        </p:txBody>
      </p:sp>
    </p:spTree>
    <p:extLst>
      <p:ext uri="{BB962C8B-B14F-4D97-AF65-F5344CB8AC3E}">
        <p14:creationId xmlns:p14="http://schemas.microsoft.com/office/powerpoint/2010/main" val="1063967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F5AB2-332E-476F-91DC-E68E0C83C1AC}"/>
              </a:ext>
            </a:extLst>
          </p:cNvPr>
          <p:cNvSpPr>
            <a:spLocks noGrp="1"/>
          </p:cNvSpPr>
          <p:nvPr>
            <p:ph type="title"/>
          </p:nvPr>
        </p:nvSpPr>
        <p:spPr>
          <a:xfrm>
            <a:off x="407989" y="373593"/>
            <a:ext cx="11304636" cy="535127"/>
          </a:xfrm>
        </p:spPr>
        <p:txBody>
          <a:bodyPr/>
          <a:lstStyle/>
          <a:p>
            <a:r>
              <a:rPr lang="en-GB" dirty="0"/>
              <a:t>S</a:t>
            </a:r>
            <a:r>
              <a:rPr lang="en-US" dirty="0" err="1"/>
              <a:t>imultaneous</a:t>
            </a:r>
            <a:r>
              <a:rPr lang="en-US" dirty="0"/>
              <a:t> Production of Four Top Quarks</a:t>
            </a:r>
            <a:endParaRPr lang="en-GB" dirty="0"/>
          </a:p>
        </p:txBody>
      </p:sp>
      <p:pic>
        <p:nvPicPr>
          <p:cNvPr id="8" name="Content Placeholder 7">
            <a:extLst>
              <a:ext uri="{FF2B5EF4-FFF2-40B4-BE49-F238E27FC236}">
                <a16:creationId xmlns:a16="http://schemas.microsoft.com/office/drawing/2014/main" id="{32B10459-30D1-425D-BA61-132BCAE0FAC2}"/>
              </a:ext>
            </a:extLst>
          </p:cNvPr>
          <p:cNvPicPr>
            <a:picLocks noGrp="1" noChangeAspect="1"/>
          </p:cNvPicPr>
          <p:nvPr>
            <p:ph idx="1"/>
          </p:nvPr>
        </p:nvPicPr>
        <p:blipFill>
          <a:blip r:embed="rId2"/>
          <a:stretch>
            <a:fillRect/>
          </a:stretch>
        </p:blipFill>
        <p:spPr>
          <a:xfrm>
            <a:off x="-51308" y="1556792"/>
            <a:ext cx="12243308" cy="4593865"/>
          </a:xfrm>
        </p:spPr>
      </p:pic>
      <p:sp>
        <p:nvSpPr>
          <p:cNvPr id="4" name="Date Placeholder 3">
            <a:extLst>
              <a:ext uri="{FF2B5EF4-FFF2-40B4-BE49-F238E27FC236}">
                <a16:creationId xmlns:a16="http://schemas.microsoft.com/office/drawing/2014/main" id="{EF50926F-0FDA-4E18-ABF3-1E98C075DDF8}"/>
              </a:ext>
            </a:extLst>
          </p:cNvPr>
          <p:cNvSpPr>
            <a:spLocks noGrp="1"/>
          </p:cNvSpPr>
          <p:nvPr>
            <p:ph type="dt" sz="half" idx="10"/>
          </p:nvPr>
        </p:nvSpPr>
        <p:spPr/>
        <p:txBody>
          <a:bodyPr/>
          <a:lstStyle/>
          <a:p>
            <a:r>
              <a:rPr lang="en-US"/>
              <a:t>24.04.2023</a:t>
            </a:r>
            <a:endParaRPr lang="en-GB"/>
          </a:p>
        </p:txBody>
      </p:sp>
      <p:sp>
        <p:nvSpPr>
          <p:cNvPr id="5" name="Footer Placeholder 4">
            <a:extLst>
              <a:ext uri="{FF2B5EF4-FFF2-40B4-BE49-F238E27FC236}">
                <a16:creationId xmlns:a16="http://schemas.microsoft.com/office/drawing/2014/main" id="{1F245497-3053-4904-90B8-9BA6FCE9465C}"/>
              </a:ext>
            </a:extLst>
          </p:cNvPr>
          <p:cNvSpPr>
            <a:spLocks noGrp="1"/>
          </p:cNvSpPr>
          <p:nvPr>
            <p:ph type="ftr" sz="quarter" idx="11"/>
          </p:nvPr>
        </p:nvSpPr>
        <p:spPr/>
        <p:txBody>
          <a:bodyPr/>
          <a:lstStyle/>
          <a:p>
            <a:r>
              <a:rPr lang="en-US"/>
              <a:t>J. Mnich | Status of the Experiments</a:t>
            </a:r>
            <a:endParaRPr lang="en-GB"/>
          </a:p>
        </p:txBody>
      </p:sp>
      <p:sp>
        <p:nvSpPr>
          <p:cNvPr id="6" name="Slide Number Placeholder 5">
            <a:extLst>
              <a:ext uri="{FF2B5EF4-FFF2-40B4-BE49-F238E27FC236}">
                <a16:creationId xmlns:a16="http://schemas.microsoft.com/office/drawing/2014/main" id="{0AFC57A4-2827-4DBD-B66D-D49F1D8AEC5E}"/>
              </a:ext>
            </a:extLst>
          </p:cNvPr>
          <p:cNvSpPr>
            <a:spLocks noGrp="1"/>
          </p:cNvSpPr>
          <p:nvPr>
            <p:ph type="sldNum" sz="quarter" idx="12"/>
          </p:nvPr>
        </p:nvSpPr>
        <p:spPr/>
        <p:txBody>
          <a:bodyPr/>
          <a:lstStyle/>
          <a:p>
            <a:fld id="{96B430D1-2062-3C42-9ABF-2560637523A9}" type="slidenum">
              <a:rPr lang="en-GB" smtClean="0"/>
              <a:t>22</a:t>
            </a:fld>
            <a:endParaRPr lang="en-GB"/>
          </a:p>
        </p:txBody>
      </p:sp>
      <p:sp>
        <p:nvSpPr>
          <p:cNvPr id="9" name="TextBox 8">
            <a:extLst>
              <a:ext uri="{FF2B5EF4-FFF2-40B4-BE49-F238E27FC236}">
                <a16:creationId xmlns:a16="http://schemas.microsoft.com/office/drawing/2014/main" id="{498DB529-55F5-455B-9B95-43906C81A9C9}"/>
              </a:ext>
            </a:extLst>
          </p:cNvPr>
          <p:cNvSpPr txBox="1"/>
          <p:nvPr/>
        </p:nvSpPr>
        <p:spPr>
          <a:xfrm>
            <a:off x="407989" y="1114871"/>
            <a:ext cx="9679125" cy="307777"/>
          </a:xfrm>
          <a:prstGeom prst="rect">
            <a:avLst/>
          </a:prstGeom>
          <a:noFill/>
        </p:spPr>
        <p:txBody>
          <a:bodyPr wrap="none" lIns="0" tIns="0" rIns="0" bIns="0" rtlCol="0">
            <a:spAutoFit/>
          </a:bodyPr>
          <a:lstStyle/>
          <a:p>
            <a:pPr algn="l"/>
            <a:r>
              <a:rPr lang="en-GB" sz="2000" dirty="0">
                <a:solidFill>
                  <a:srgbClr val="080808"/>
                </a:solidFill>
              </a:rPr>
              <a:t>ATLAS and CMS presented the observation pp </a:t>
            </a:r>
            <a:r>
              <a:rPr lang="en-GB" sz="2000" dirty="0">
                <a:solidFill>
                  <a:srgbClr val="080808"/>
                </a:solidFill>
                <a:sym typeface="Wingdings" panose="05000000000000000000" pitchFamily="2" charset="2"/>
              </a:rPr>
              <a:t> 4 top + X at the winter conferences</a:t>
            </a:r>
            <a:endParaRPr lang="en-GB" sz="2000" dirty="0">
              <a:solidFill>
                <a:srgbClr val="080808"/>
              </a:solidFill>
            </a:endParaRPr>
          </a:p>
        </p:txBody>
      </p:sp>
    </p:spTree>
    <p:extLst>
      <p:ext uri="{BB962C8B-B14F-4D97-AF65-F5344CB8AC3E}">
        <p14:creationId xmlns:p14="http://schemas.microsoft.com/office/powerpoint/2010/main" val="38206456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2B24C9D-C3E1-4902-A1E6-F247CE0BBB62}"/>
              </a:ext>
            </a:extLst>
          </p:cNvPr>
          <p:cNvSpPr>
            <a:spLocks noGrp="1"/>
          </p:cNvSpPr>
          <p:nvPr>
            <p:ph idx="1"/>
          </p:nvPr>
        </p:nvSpPr>
        <p:spPr/>
        <p:txBody>
          <a:bodyPr/>
          <a:lstStyle/>
          <a:p>
            <a:endParaRPr lang="en-GB"/>
          </a:p>
        </p:txBody>
      </p:sp>
      <p:sp>
        <p:nvSpPr>
          <p:cNvPr id="3" name="Title 2">
            <a:extLst>
              <a:ext uri="{FF2B5EF4-FFF2-40B4-BE49-F238E27FC236}">
                <a16:creationId xmlns:a16="http://schemas.microsoft.com/office/drawing/2014/main" id="{5C27EE10-902B-4849-8A5E-1AB1B1DFC679}"/>
              </a:ext>
            </a:extLst>
          </p:cNvPr>
          <p:cNvSpPr>
            <a:spLocks noGrp="1"/>
          </p:cNvSpPr>
          <p:nvPr>
            <p:ph type="title"/>
          </p:nvPr>
        </p:nvSpPr>
        <p:spPr/>
        <p:txBody>
          <a:bodyPr/>
          <a:lstStyle/>
          <a:p>
            <a:r>
              <a:rPr lang="en-GB" dirty="0"/>
              <a:t>Backup</a:t>
            </a:r>
          </a:p>
        </p:txBody>
      </p:sp>
      <p:sp>
        <p:nvSpPr>
          <p:cNvPr id="4" name="Date Placeholder 3">
            <a:extLst>
              <a:ext uri="{FF2B5EF4-FFF2-40B4-BE49-F238E27FC236}">
                <a16:creationId xmlns:a16="http://schemas.microsoft.com/office/drawing/2014/main" id="{2B875A85-2B3C-4CDF-B966-1075AEAC1216}"/>
              </a:ext>
            </a:extLst>
          </p:cNvPr>
          <p:cNvSpPr>
            <a:spLocks noGrp="1"/>
          </p:cNvSpPr>
          <p:nvPr>
            <p:ph type="dt" sz="half" idx="10"/>
          </p:nvPr>
        </p:nvSpPr>
        <p:spPr/>
        <p:txBody>
          <a:bodyPr/>
          <a:lstStyle/>
          <a:p>
            <a:r>
              <a:rPr lang="en-US"/>
              <a:t>24.04.2023</a:t>
            </a:r>
            <a:endParaRPr lang="en-US" dirty="0"/>
          </a:p>
        </p:txBody>
      </p:sp>
      <p:sp>
        <p:nvSpPr>
          <p:cNvPr id="5" name="Footer Placeholder 4">
            <a:extLst>
              <a:ext uri="{FF2B5EF4-FFF2-40B4-BE49-F238E27FC236}">
                <a16:creationId xmlns:a16="http://schemas.microsoft.com/office/drawing/2014/main" id="{714298E4-75E3-44A3-84F4-6963B9049E29}"/>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48BD0750-A21B-41E0-9AC8-8E157F4C0DAC}"/>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Tree>
    <p:extLst>
      <p:ext uri="{BB962C8B-B14F-4D97-AF65-F5344CB8AC3E}">
        <p14:creationId xmlns:p14="http://schemas.microsoft.com/office/powerpoint/2010/main" val="21697871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Chart, scatter chart&#10;&#10;Description automatically generated">
            <a:extLst>
              <a:ext uri="{FF2B5EF4-FFF2-40B4-BE49-F238E27FC236}">
                <a16:creationId xmlns:a16="http://schemas.microsoft.com/office/drawing/2014/main" id="{DA383EA7-D9FD-3422-0BDD-F0B2446C366A}"/>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17210" y="1270112"/>
            <a:ext cx="7157579" cy="4317773"/>
          </a:xfrm>
        </p:spPr>
      </p:pic>
      <p:sp>
        <p:nvSpPr>
          <p:cNvPr id="3" name="Title 2">
            <a:extLst>
              <a:ext uri="{FF2B5EF4-FFF2-40B4-BE49-F238E27FC236}">
                <a16:creationId xmlns:a16="http://schemas.microsoft.com/office/drawing/2014/main" id="{43B7EFB4-86AA-D29F-7E77-79BDEDCAE8BC}"/>
              </a:ext>
            </a:extLst>
          </p:cNvPr>
          <p:cNvSpPr>
            <a:spLocks noGrp="1"/>
          </p:cNvSpPr>
          <p:nvPr>
            <p:ph type="title"/>
          </p:nvPr>
        </p:nvSpPr>
        <p:spPr/>
        <p:txBody>
          <a:bodyPr/>
          <a:lstStyle/>
          <a:p>
            <a:r>
              <a:rPr lang="de-DE" dirty="0"/>
              <a:t>WLCG: </a:t>
            </a:r>
            <a:r>
              <a:rPr lang="en-CH" dirty="0"/>
              <a:t>Energy Efficiency</a:t>
            </a:r>
          </a:p>
        </p:txBody>
      </p:sp>
      <p:sp>
        <p:nvSpPr>
          <p:cNvPr id="4" name="Slide Number Placeholder 3">
            <a:extLst>
              <a:ext uri="{FF2B5EF4-FFF2-40B4-BE49-F238E27FC236}">
                <a16:creationId xmlns:a16="http://schemas.microsoft.com/office/drawing/2014/main" id="{592B6AAD-6B8C-6E18-9A38-D31064A30C28}"/>
              </a:ext>
            </a:extLst>
          </p:cNvPr>
          <p:cNvSpPr>
            <a:spLocks noGrp="1"/>
          </p:cNvSpPr>
          <p:nvPr>
            <p:ph type="sldNum" sz="quarter" idx="12"/>
          </p:nvPr>
        </p:nvSpPr>
        <p:spPr/>
        <p:txBody>
          <a:bodyPr/>
          <a:lstStyle/>
          <a:p>
            <a:fld id="{323B90EF-B1F5-4E89-8806-53C14F943280}" type="slidenum">
              <a:rPr lang="en-US" smtClean="0"/>
              <a:pPr/>
              <a:t>24</a:t>
            </a:fld>
            <a:endParaRPr lang="en-US" dirty="0"/>
          </a:p>
        </p:txBody>
      </p:sp>
      <p:sp>
        <p:nvSpPr>
          <p:cNvPr id="7" name="TextBox 6">
            <a:extLst>
              <a:ext uri="{FF2B5EF4-FFF2-40B4-BE49-F238E27FC236}">
                <a16:creationId xmlns:a16="http://schemas.microsoft.com/office/drawing/2014/main" id="{B8F59A62-DD18-77F1-5359-B92419F7A7AA}"/>
              </a:ext>
            </a:extLst>
          </p:cNvPr>
          <p:cNvSpPr txBox="1"/>
          <p:nvPr/>
        </p:nvSpPr>
        <p:spPr>
          <a:xfrm>
            <a:off x="191344" y="1628800"/>
            <a:ext cx="2160240" cy="3139321"/>
          </a:xfrm>
          <a:prstGeom prst="rect">
            <a:avLst/>
          </a:prstGeom>
          <a:noFill/>
        </p:spPr>
        <p:txBody>
          <a:bodyPr wrap="square">
            <a:spAutoFit/>
          </a:bodyPr>
          <a:lstStyle/>
          <a:p>
            <a:r>
              <a:rPr lang="en-GB" b="1" dirty="0">
                <a:solidFill>
                  <a:srgbClr val="FF0000"/>
                </a:solidFill>
                <a:latin typeface="ff-meta-serif-web-pro"/>
              </a:rPr>
              <a:t>RED scale</a:t>
            </a:r>
            <a:r>
              <a:rPr lang="en-GB" dirty="0">
                <a:solidFill>
                  <a:srgbClr val="000000"/>
                </a:solidFill>
                <a:latin typeface="ff-meta-serif-web-pro"/>
              </a:rPr>
              <a:t> shows the </a:t>
            </a:r>
            <a:r>
              <a:rPr lang="en-GB" b="1" i="1" dirty="0">
                <a:solidFill>
                  <a:srgbClr val="000000"/>
                </a:solidFill>
                <a:latin typeface="ff-meta-serif-web-pro"/>
              </a:rPr>
              <a:t>energy</a:t>
            </a:r>
            <a:r>
              <a:rPr lang="en-GB" dirty="0">
                <a:solidFill>
                  <a:srgbClr val="000000"/>
                </a:solidFill>
                <a:latin typeface="ff-meta-serif-web-pro"/>
              </a:rPr>
              <a:t> needed to </a:t>
            </a:r>
            <a:r>
              <a:rPr lang="en-GB" u="sng" dirty="0">
                <a:solidFill>
                  <a:srgbClr val="000000"/>
                </a:solidFill>
                <a:latin typeface="ff-meta-serif-web-pro"/>
              </a:rPr>
              <a:t>analyse</a:t>
            </a:r>
            <a:r>
              <a:rPr lang="en-GB" b="1" dirty="0">
                <a:solidFill>
                  <a:srgbClr val="000000"/>
                </a:solidFill>
                <a:latin typeface="ff-meta-serif-web-pro"/>
              </a:rPr>
              <a:t> </a:t>
            </a:r>
            <a:r>
              <a:rPr lang="en-GB" dirty="0">
                <a:solidFill>
                  <a:srgbClr val="000000"/>
                </a:solidFill>
                <a:latin typeface="ff-meta-serif-web-pro"/>
              </a:rPr>
              <a:t>the data of each run</a:t>
            </a:r>
          </a:p>
          <a:p>
            <a:endParaRPr lang="en-GB" dirty="0">
              <a:solidFill>
                <a:srgbClr val="000000"/>
              </a:solidFill>
              <a:latin typeface="ff-meta-serif-web-pro"/>
            </a:endParaRPr>
          </a:p>
          <a:p>
            <a:pPr marL="285750" indent="-285750">
              <a:buFont typeface="Wingdings" panose="05000000000000000000" pitchFamily="2" charset="2"/>
              <a:buChar char="q"/>
            </a:pPr>
            <a:r>
              <a:rPr lang="en-GB" dirty="0">
                <a:solidFill>
                  <a:srgbClr val="000000"/>
                </a:solidFill>
                <a:latin typeface="ff-meta-serif-web-pro"/>
              </a:rPr>
              <a:t>i.e. consumption of all WLCG sites (T0+T1+T2) in a Run plus the following LS</a:t>
            </a:r>
          </a:p>
          <a:p>
            <a:pPr marL="285750" indent="-285750">
              <a:buFont typeface="Wingdings" panose="05000000000000000000" pitchFamily="2" charset="2"/>
              <a:buChar char="q"/>
            </a:pPr>
            <a:r>
              <a:rPr lang="en-GB" dirty="0">
                <a:solidFill>
                  <a:srgbClr val="000000"/>
                </a:solidFill>
                <a:latin typeface="ff-meta-serif-web-pro"/>
              </a:rPr>
              <a:t>pledged CPU only</a:t>
            </a:r>
          </a:p>
        </p:txBody>
      </p:sp>
      <p:sp>
        <p:nvSpPr>
          <p:cNvPr id="8" name="TextBox 7">
            <a:extLst>
              <a:ext uri="{FF2B5EF4-FFF2-40B4-BE49-F238E27FC236}">
                <a16:creationId xmlns:a16="http://schemas.microsoft.com/office/drawing/2014/main" id="{F26748D6-32EB-FFA0-0573-E1FF4CCD81A5}"/>
              </a:ext>
            </a:extLst>
          </p:cNvPr>
          <p:cNvSpPr txBox="1"/>
          <p:nvPr/>
        </p:nvSpPr>
        <p:spPr>
          <a:xfrm>
            <a:off x="9904613" y="1608601"/>
            <a:ext cx="2030412" cy="2031325"/>
          </a:xfrm>
          <a:prstGeom prst="rect">
            <a:avLst/>
          </a:prstGeom>
          <a:noFill/>
        </p:spPr>
        <p:txBody>
          <a:bodyPr wrap="square">
            <a:spAutoFit/>
          </a:bodyPr>
          <a:lstStyle/>
          <a:p>
            <a:r>
              <a:rPr lang="en-GB" b="1" dirty="0">
                <a:solidFill>
                  <a:srgbClr val="0070C0"/>
                </a:solidFill>
                <a:latin typeface="ff-meta-serif-web-pro"/>
              </a:rPr>
              <a:t>BLUE scale</a:t>
            </a:r>
            <a:r>
              <a:rPr lang="en-GB" dirty="0">
                <a:solidFill>
                  <a:srgbClr val="0070C0"/>
                </a:solidFill>
                <a:latin typeface="ff-meta-serif-web-pro"/>
              </a:rPr>
              <a:t> </a:t>
            </a:r>
            <a:r>
              <a:rPr lang="en-GB" dirty="0">
                <a:solidFill>
                  <a:srgbClr val="000000"/>
                </a:solidFill>
                <a:latin typeface="ff-meta-serif-web-pro"/>
              </a:rPr>
              <a:t>shows the </a:t>
            </a:r>
            <a:r>
              <a:rPr lang="en-GB" b="1" i="1" dirty="0">
                <a:solidFill>
                  <a:srgbClr val="000000"/>
                </a:solidFill>
                <a:latin typeface="ff-meta-serif-web-pro"/>
              </a:rPr>
              <a:t>energy per unit of luminosity </a:t>
            </a:r>
            <a:r>
              <a:rPr lang="en-GB" dirty="0">
                <a:solidFill>
                  <a:srgbClr val="000000"/>
                </a:solidFill>
                <a:latin typeface="ff-meta-serif-web-pro"/>
              </a:rPr>
              <a:t>recorded needed to </a:t>
            </a:r>
            <a:r>
              <a:rPr lang="en-GB" u="sng" dirty="0">
                <a:solidFill>
                  <a:srgbClr val="000000"/>
                </a:solidFill>
                <a:latin typeface="ff-meta-serif-web-pro"/>
              </a:rPr>
              <a:t>analyse</a:t>
            </a:r>
            <a:r>
              <a:rPr lang="en-GB" b="1" dirty="0">
                <a:solidFill>
                  <a:srgbClr val="000000"/>
                </a:solidFill>
                <a:latin typeface="ff-meta-serif-web-pro"/>
              </a:rPr>
              <a:t> </a:t>
            </a:r>
            <a:r>
              <a:rPr lang="en-GB" dirty="0">
                <a:solidFill>
                  <a:srgbClr val="000000"/>
                </a:solidFill>
                <a:latin typeface="ff-meta-serif-web-pro"/>
              </a:rPr>
              <a:t>the data in each run</a:t>
            </a:r>
          </a:p>
          <a:p>
            <a:r>
              <a:rPr lang="en-GB" dirty="0">
                <a:solidFill>
                  <a:srgbClr val="000000"/>
                </a:solidFill>
                <a:latin typeface="ff-meta-serif-web-pro"/>
              </a:rPr>
              <a:t>(</a:t>
            </a:r>
            <a:r>
              <a:rPr lang="en-GB" dirty="0" err="1">
                <a:solidFill>
                  <a:srgbClr val="000000"/>
                </a:solidFill>
                <a:latin typeface="ff-meta-serif-web-pro"/>
              </a:rPr>
              <a:t>nb</a:t>
            </a:r>
            <a:r>
              <a:rPr lang="en-GB" dirty="0">
                <a:solidFill>
                  <a:srgbClr val="000000"/>
                </a:solidFill>
                <a:latin typeface="ff-meta-serif-web-pro"/>
              </a:rPr>
              <a:t> log scale)</a:t>
            </a:r>
          </a:p>
        </p:txBody>
      </p:sp>
      <p:sp>
        <p:nvSpPr>
          <p:cNvPr id="9" name="TextBox 8">
            <a:extLst>
              <a:ext uri="{FF2B5EF4-FFF2-40B4-BE49-F238E27FC236}">
                <a16:creationId xmlns:a16="http://schemas.microsoft.com/office/drawing/2014/main" id="{7BCD0D68-5E7F-5C49-36B2-B8BA68254430}"/>
              </a:ext>
            </a:extLst>
          </p:cNvPr>
          <p:cNvSpPr txBox="1"/>
          <p:nvPr/>
        </p:nvSpPr>
        <p:spPr>
          <a:xfrm>
            <a:off x="2043088" y="5651894"/>
            <a:ext cx="8105821" cy="646331"/>
          </a:xfrm>
          <a:prstGeom prst="rect">
            <a:avLst/>
          </a:prstGeom>
          <a:noFill/>
        </p:spPr>
        <p:txBody>
          <a:bodyPr wrap="square">
            <a:spAutoFit/>
          </a:bodyPr>
          <a:lstStyle/>
          <a:p>
            <a:pPr algn="ctr"/>
            <a:r>
              <a:rPr lang="en-US" sz="1200" dirty="0">
                <a:latin typeface="Calibri" panose="020F0502020204030204" pitchFamily="34" charset="0"/>
                <a:ea typeface="Calibri" panose="020F0502020204030204" pitchFamily="34" charset="0"/>
                <a:cs typeface="Times New Roman" panose="02020603050405020304" pitchFamily="18" charset="0"/>
              </a:rPr>
              <a:t>Based on the ATLAS and CMS resource projections made in 2022. More details </a:t>
            </a:r>
            <a:r>
              <a:rPr lang="en-US" sz="1200" dirty="0">
                <a:latin typeface="Calibri" panose="020F0502020204030204" pitchFamily="34" charset="0"/>
                <a:ea typeface="Calibri" panose="020F0502020204030204" pitchFamily="34" charset="0"/>
                <a:cs typeface="Times New Roman" panose="02020603050405020304" pitchFamily="18" charset="0"/>
                <a:hlinkClick r:id="rId4"/>
              </a:rPr>
              <a:t>here</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gn="ctr"/>
            <a:r>
              <a:rPr lang="en-US" sz="1200" dirty="0">
                <a:latin typeface="Calibri" panose="020F0502020204030204" pitchFamily="34" charset="0"/>
                <a:ea typeface="Calibri" panose="020F0502020204030204" pitchFamily="34" charset="0"/>
                <a:cs typeface="Times New Roman" panose="02020603050405020304" pitchFamily="18" charset="0"/>
              </a:rPr>
              <a:t>Pessimistic scenario: Run-4/5 </a:t>
            </a:r>
            <a:r>
              <a:rPr lang="en-US" sz="1200" i="1" dirty="0">
                <a:latin typeface="Calibri" panose="020F0502020204030204" pitchFamily="34" charset="0"/>
                <a:ea typeface="Calibri" panose="020F0502020204030204" pitchFamily="34" charset="0"/>
                <a:cs typeface="Times New Roman" panose="02020603050405020304" pitchFamily="18" charset="0"/>
              </a:rPr>
              <a:t>+100% </a:t>
            </a:r>
            <a:r>
              <a:rPr lang="en-US" sz="1200" dirty="0">
                <a:latin typeface="Calibri" panose="020F0502020204030204" pitchFamily="34" charset="0"/>
                <a:ea typeface="Calibri" panose="020F0502020204030204" pitchFamily="34" charset="0"/>
                <a:cs typeface="Times New Roman" panose="02020603050405020304" pitchFamily="18" charset="0"/>
              </a:rPr>
              <a:t>compared to Run-2</a:t>
            </a:r>
          </a:p>
          <a:p>
            <a:pPr algn="ctr"/>
            <a:r>
              <a:rPr lang="en-US" sz="1200" dirty="0">
                <a:latin typeface="Calibri" panose="020F0502020204030204" pitchFamily="34" charset="0"/>
                <a:ea typeface="Calibri" panose="020F0502020204030204" pitchFamily="34" charset="0"/>
                <a:cs typeface="Times New Roman" panose="02020603050405020304" pitchFamily="18" charset="0"/>
              </a:rPr>
              <a:t>Optimistic scenario: Run-4/5 </a:t>
            </a:r>
            <a:r>
              <a:rPr lang="en-US" sz="1200" i="1" dirty="0">
                <a:latin typeface="Calibri" panose="020F0502020204030204" pitchFamily="34" charset="0"/>
                <a:ea typeface="Calibri" panose="020F0502020204030204" pitchFamily="34" charset="0"/>
                <a:cs typeface="Times New Roman" panose="02020603050405020304" pitchFamily="18" charset="0"/>
              </a:rPr>
              <a:t>+10% </a:t>
            </a:r>
            <a:r>
              <a:rPr lang="en-US" sz="1200" dirty="0">
                <a:latin typeface="Calibri" panose="020F0502020204030204" pitchFamily="34" charset="0"/>
                <a:ea typeface="Calibri" panose="020F0502020204030204" pitchFamily="34" charset="0"/>
                <a:cs typeface="Times New Roman" panose="02020603050405020304" pitchFamily="18" charset="0"/>
              </a:rPr>
              <a:t>compared to Run-2</a:t>
            </a:r>
          </a:p>
        </p:txBody>
      </p:sp>
      <p:sp>
        <p:nvSpPr>
          <p:cNvPr id="10" name="TextBox 9">
            <a:extLst>
              <a:ext uri="{FF2B5EF4-FFF2-40B4-BE49-F238E27FC236}">
                <a16:creationId xmlns:a16="http://schemas.microsoft.com/office/drawing/2014/main" id="{758157AF-9E9E-B0DB-6F42-141545E826D1}"/>
              </a:ext>
            </a:extLst>
          </p:cNvPr>
          <p:cNvSpPr txBox="1"/>
          <p:nvPr/>
        </p:nvSpPr>
        <p:spPr>
          <a:xfrm>
            <a:off x="8975376" y="6536809"/>
            <a:ext cx="1944443" cy="184666"/>
          </a:xfrm>
          <a:prstGeom prst="rect">
            <a:avLst/>
          </a:prstGeom>
          <a:noFill/>
        </p:spPr>
        <p:txBody>
          <a:bodyPr wrap="none" lIns="0" tIns="0" rIns="0" bIns="0" rtlCol="0">
            <a:spAutoFit/>
          </a:bodyPr>
          <a:lstStyle/>
          <a:p>
            <a:r>
              <a:rPr lang="en-GB" sz="1200" dirty="0">
                <a:solidFill>
                  <a:schemeClr val="bg1"/>
                </a:solidFill>
              </a:rPr>
              <a:t>T</a:t>
            </a:r>
            <a:r>
              <a:rPr lang="en-CH" sz="1200" dirty="0">
                <a:solidFill>
                  <a:schemeClr val="bg1"/>
                </a:solidFill>
              </a:rPr>
              <a:t>hanks to </a:t>
            </a:r>
            <a:r>
              <a:rPr lang="en-GB" sz="1200" dirty="0">
                <a:solidFill>
                  <a:schemeClr val="bg1"/>
                </a:solidFill>
              </a:rPr>
              <a:t>Simone Campana</a:t>
            </a:r>
            <a:endParaRPr lang="en-CH" sz="1200" dirty="0">
              <a:solidFill>
                <a:schemeClr val="bg1"/>
              </a:solidFill>
            </a:endParaRPr>
          </a:p>
        </p:txBody>
      </p:sp>
      <p:sp>
        <p:nvSpPr>
          <p:cNvPr id="2" name="Date Placeholder 1">
            <a:extLst>
              <a:ext uri="{FF2B5EF4-FFF2-40B4-BE49-F238E27FC236}">
                <a16:creationId xmlns:a16="http://schemas.microsoft.com/office/drawing/2014/main" id="{16C66260-419F-4F62-89A1-C2B0C3EA760E}"/>
              </a:ext>
            </a:extLst>
          </p:cNvPr>
          <p:cNvSpPr>
            <a:spLocks noGrp="1"/>
          </p:cNvSpPr>
          <p:nvPr>
            <p:ph type="dt" sz="half" idx="10"/>
          </p:nvPr>
        </p:nvSpPr>
        <p:spPr/>
        <p:txBody>
          <a:bodyPr/>
          <a:lstStyle/>
          <a:p>
            <a:r>
              <a:rPr lang="en-US"/>
              <a:t>24.04.2023</a:t>
            </a:r>
            <a:endParaRPr lang="en-US" dirty="0"/>
          </a:p>
        </p:txBody>
      </p:sp>
      <p:sp>
        <p:nvSpPr>
          <p:cNvPr id="5" name="Footer Placeholder 4">
            <a:extLst>
              <a:ext uri="{FF2B5EF4-FFF2-40B4-BE49-F238E27FC236}">
                <a16:creationId xmlns:a16="http://schemas.microsoft.com/office/drawing/2014/main" id="{2981308D-50D4-4733-9C59-DD2D73DB0305}"/>
              </a:ext>
            </a:extLst>
          </p:cNvPr>
          <p:cNvSpPr>
            <a:spLocks noGrp="1"/>
          </p:cNvSpPr>
          <p:nvPr>
            <p:ph type="ftr" sz="quarter" idx="11"/>
          </p:nvPr>
        </p:nvSpPr>
        <p:spPr/>
        <p:txBody>
          <a:bodyPr/>
          <a:lstStyle/>
          <a:p>
            <a:r>
              <a:rPr lang="en-US"/>
              <a:t>J. Mnich | Status of the Experiments</a:t>
            </a:r>
            <a:endParaRPr lang="en-US" dirty="0"/>
          </a:p>
        </p:txBody>
      </p:sp>
    </p:spTree>
    <p:extLst>
      <p:ext uri="{BB962C8B-B14F-4D97-AF65-F5344CB8AC3E}">
        <p14:creationId xmlns:p14="http://schemas.microsoft.com/office/powerpoint/2010/main" val="13242443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431AD1B-85E3-454E-AD1A-C14BC0E7EB05}"/>
              </a:ext>
            </a:extLst>
          </p:cNvPr>
          <p:cNvGrpSpPr/>
          <p:nvPr/>
        </p:nvGrpSpPr>
        <p:grpSpPr>
          <a:xfrm>
            <a:off x="119336" y="1906117"/>
            <a:ext cx="6068975" cy="4403203"/>
            <a:chOff x="765703" y="2138186"/>
            <a:chExt cx="5908293" cy="4182960"/>
          </a:xfrm>
        </p:grpSpPr>
        <p:pic>
          <p:nvPicPr>
            <p:cNvPr id="12" name="Picture 11">
              <a:extLst>
                <a:ext uri="{FF2B5EF4-FFF2-40B4-BE49-F238E27FC236}">
                  <a16:creationId xmlns:a16="http://schemas.microsoft.com/office/drawing/2014/main" id="{FA0FEB5D-8BC5-4DDA-85C1-CA1C124B65CD}"/>
                </a:ext>
              </a:extLst>
            </p:cNvPr>
            <p:cNvPicPr>
              <a:picLocks noChangeAspect="1"/>
            </p:cNvPicPr>
            <p:nvPr/>
          </p:nvPicPr>
          <p:blipFill>
            <a:blip r:embed="rId3"/>
            <a:stretch>
              <a:fillRect/>
            </a:stretch>
          </p:blipFill>
          <p:spPr>
            <a:xfrm>
              <a:off x="765703" y="2245897"/>
              <a:ext cx="5908293" cy="4075249"/>
            </a:xfrm>
            <a:prstGeom prst="rect">
              <a:avLst/>
            </a:prstGeom>
          </p:spPr>
        </p:pic>
        <p:sp>
          <p:nvSpPr>
            <p:cNvPr id="13" name="TextBox 12">
              <a:extLst>
                <a:ext uri="{FF2B5EF4-FFF2-40B4-BE49-F238E27FC236}">
                  <a16:creationId xmlns:a16="http://schemas.microsoft.com/office/drawing/2014/main" id="{C4C2EC8E-725D-4959-9E9E-3207E2E03F00}"/>
                </a:ext>
              </a:extLst>
            </p:cNvPr>
            <p:cNvSpPr txBox="1"/>
            <p:nvPr/>
          </p:nvSpPr>
          <p:spPr>
            <a:xfrm>
              <a:off x="4592352" y="2138186"/>
              <a:ext cx="2044148" cy="261610"/>
            </a:xfrm>
            <a:prstGeom prst="rect">
              <a:avLst/>
            </a:prstGeom>
            <a:noFill/>
          </p:spPr>
          <p:txBody>
            <a:bodyPr wrap="square">
              <a:spAutoFit/>
            </a:bodyPr>
            <a:lstStyle/>
            <a:p>
              <a:pPr algn="r"/>
              <a:r>
                <a:rPr lang="en-CH" sz="1100" dirty="0">
                  <a:solidFill>
                    <a:schemeClr val="tx1">
                      <a:lumMod val="50000"/>
                      <a:lumOff val="50000"/>
                    </a:schemeClr>
                  </a:solidFill>
                  <a:latin typeface="Helvetica" pitchFamily="2" charset="0"/>
                </a:rPr>
                <a:t>ATLAS-CONF-2023-004</a:t>
              </a:r>
            </a:p>
          </p:txBody>
        </p:sp>
      </p:grpSp>
      <p:pic>
        <p:nvPicPr>
          <p:cNvPr id="15" name="Picture 14">
            <a:extLst>
              <a:ext uri="{FF2B5EF4-FFF2-40B4-BE49-F238E27FC236}">
                <a16:creationId xmlns:a16="http://schemas.microsoft.com/office/drawing/2014/main" id="{9494CB59-3A55-4697-BB81-6BC711744609}"/>
              </a:ext>
            </a:extLst>
          </p:cNvPr>
          <p:cNvPicPr>
            <a:picLocks noChangeAspect="1"/>
          </p:cNvPicPr>
          <p:nvPr/>
        </p:nvPicPr>
        <p:blipFill>
          <a:blip r:embed="rId4"/>
          <a:stretch>
            <a:fillRect/>
          </a:stretch>
        </p:blipFill>
        <p:spPr>
          <a:xfrm>
            <a:off x="6096000" y="2132856"/>
            <a:ext cx="6076292" cy="4062051"/>
          </a:xfrm>
          <a:prstGeom prst="rect">
            <a:avLst/>
          </a:prstGeom>
        </p:spPr>
      </p:pic>
      <p:sp>
        <p:nvSpPr>
          <p:cNvPr id="2" name="Content Placeholder 1">
            <a:extLst>
              <a:ext uri="{FF2B5EF4-FFF2-40B4-BE49-F238E27FC236}">
                <a16:creationId xmlns:a16="http://schemas.microsoft.com/office/drawing/2014/main" id="{49F60A4C-4FDC-4DF6-9435-AE62CC5F3DB6}"/>
              </a:ext>
            </a:extLst>
          </p:cNvPr>
          <p:cNvSpPr>
            <a:spLocks noGrp="1"/>
          </p:cNvSpPr>
          <p:nvPr>
            <p:ph idx="1"/>
          </p:nvPr>
        </p:nvSpPr>
        <p:spPr>
          <a:xfrm>
            <a:off x="398867" y="1196752"/>
            <a:ext cx="11376024" cy="3024336"/>
          </a:xfrm>
        </p:spPr>
        <p:txBody>
          <a:bodyPr/>
          <a:lstStyle/>
          <a:p>
            <a:pPr>
              <a:lnSpc>
                <a:spcPct val="100000"/>
              </a:lnSpc>
              <a:spcBef>
                <a:spcPts val="0"/>
              </a:spcBef>
              <a:spcAft>
                <a:spcPts val="600"/>
              </a:spcAft>
              <a:defRPr sz="2400"/>
            </a:pPr>
            <a:r>
              <a:rPr lang="en-US" sz="1800" b="0" dirty="0">
                <a:solidFill>
                  <a:schemeClr val="tx2">
                    <a:lumMod val="50000"/>
                  </a:schemeClr>
                </a:solidFill>
              </a:rPr>
              <a:t>H → 𝛾𝛾 re-observation at 13.6 </a:t>
            </a:r>
            <a:r>
              <a:rPr lang="en-US" sz="1800" b="0" dirty="0" err="1">
                <a:solidFill>
                  <a:schemeClr val="tx2">
                    <a:lumMod val="50000"/>
                  </a:schemeClr>
                </a:solidFill>
              </a:rPr>
              <a:t>TeV</a:t>
            </a:r>
            <a:r>
              <a:rPr lang="en-US" sz="1800" b="0" dirty="0">
                <a:solidFill>
                  <a:schemeClr val="tx2">
                    <a:lumMod val="50000"/>
                  </a:schemeClr>
                </a:solidFill>
              </a:rPr>
              <a:t> (2022 data, 31.4 ± 0.7 fb</a:t>
            </a:r>
            <a:r>
              <a:rPr lang="en-US" sz="1800" b="0" baseline="30000" dirty="0">
                <a:solidFill>
                  <a:schemeClr val="tx2">
                    <a:lumMod val="50000"/>
                  </a:schemeClr>
                </a:solidFill>
              </a:rPr>
              <a:t>–1</a:t>
            </a:r>
            <a:r>
              <a:rPr lang="en-US" sz="1800" b="0" dirty="0">
                <a:solidFill>
                  <a:schemeClr val="tx2">
                    <a:lumMod val="50000"/>
                  </a:schemeClr>
                </a:solidFill>
              </a:rPr>
              <a:t>)</a:t>
            </a:r>
          </a:p>
          <a:p>
            <a:pPr>
              <a:lnSpc>
                <a:spcPct val="100000"/>
              </a:lnSpc>
              <a:spcBef>
                <a:spcPts val="0"/>
              </a:spcBef>
              <a:spcAft>
                <a:spcPts val="600"/>
              </a:spcAft>
              <a:defRPr sz="2400"/>
            </a:pPr>
            <a:r>
              <a:rPr lang="en-US" sz="1800" b="0" dirty="0">
                <a:solidFill>
                  <a:schemeClr val="tx2">
                    <a:lumMod val="50000"/>
                  </a:schemeClr>
                </a:solidFill>
              </a:rPr>
              <a:t>Measured fiducial cross section:                                                                                         (SM:                       )</a:t>
            </a:r>
          </a:p>
          <a:p>
            <a:endParaRPr lang="en-GB" dirty="0"/>
          </a:p>
        </p:txBody>
      </p:sp>
      <p:sp>
        <p:nvSpPr>
          <p:cNvPr id="3" name="Title 2">
            <a:extLst>
              <a:ext uri="{FF2B5EF4-FFF2-40B4-BE49-F238E27FC236}">
                <a16:creationId xmlns:a16="http://schemas.microsoft.com/office/drawing/2014/main" id="{36132F87-906B-4A32-9427-5A1E9D3DFF99}"/>
              </a:ext>
            </a:extLst>
          </p:cNvPr>
          <p:cNvSpPr>
            <a:spLocks noGrp="1"/>
          </p:cNvSpPr>
          <p:nvPr>
            <p:ph type="title"/>
          </p:nvPr>
        </p:nvSpPr>
        <p:spPr/>
        <p:txBody>
          <a:bodyPr/>
          <a:lstStyle/>
          <a:p>
            <a:r>
              <a:rPr lang="en-GB" dirty="0"/>
              <a:t>ATLAS: 2022 Higgs Analysis </a:t>
            </a:r>
          </a:p>
        </p:txBody>
      </p:sp>
      <p:sp>
        <p:nvSpPr>
          <p:cNvPr id="4" name="Date Placeholder 3">
            <a:extLst>
              <a:ext uri="{FF2B5EF4-FFF2-40B4-BE49-F238E27FC236}">
                <a16:creationId xmlns:a16="http://schemas.microsoft.com/office/drawing/2014/main" id="{510B8155-ADB4-492E-8C45-E697B50E42FF}"/>
              </a:ext>
            </a:extLst>
          </p:cNvPr>
          <p:cNvSpPr>
            <a:spLocks noGrp="1"/>
          </p:cNvSpPr>
          <p:nvPr>
            <p:ph type="dt" sz="half" idx="10"/>
          </p:nvPr>
        </p:nvSpPr>
        <p:spPr/>
        <p:txBody>
          <a:bodyPr/>
          <a:lstStyle/>
          <a:p>
            <a:r>
              <a:rPr lang="en-US"/>
              <a:t>24.04.2023</a:t>
            </a:r>
            <a:endParaRPr lang="en-US" dirty="0"/>
          </a:p>
        </p:txBody>
      </p:sp>
      <p:sp>
        <p:nvSpPr>
          <p:cNvPr id="5" name="Footer Placeholder 4">
            <a:extLst>
              <a:ext uri="{FF2B5EF4-FFF2-40B4-BE49-F238E27FC236}">
                <a16:creationId xmlns:a16="http://schemas.microsoft.com/office/drawing/2014/main" id="{BA86170A-ADB7-401F-AB3E-7682CCC35C64}"/>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BE675CFD-7730-411C-86F9-A76D09B8409E}"/>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7" name="Picture 6">
            <a:extLst>
              <a:ext uri="{FF2B5EF4-FFF2-40B4-BE49-F238E27FC236}">
                <a16:creationId xmlns:a16="http://schemas.microsoft.com/office/drawing/2014/main" id="{F7EBCEC0-5AE1-4599-844A-3E1E4DA8CE43}"/>
              </a:ext>
            </a:extLst>
          </p:cNvPr>
          <p:cNvPicPr>
            <a:picLocks noChangeAspect="1"/>
          </p:cNvPicPr>
          <p:nvPr/>
        </p:nvPicPr>
        <p:blipFill>
          <a:blip r:embed="rId5"/>
          <a:stretch>
            <a:fillRect/>
          </a:stretch>
        </p:blipFill>
        <p:spPr>
          <a:xfrm>
            <a:off x="10725946" y="-20433"/>
            <a:ext cx="1490734" cy="785137"/>
          </a:xfrm>
          <a:prstGeom prst="rect">
            <a:avLst/>
          </a:prstGeom>
        </p:spPr>
      </p:pic>
      <p:pic>
        <p:nvPicPr>
          <p:cNvPr id="8" name="Picture 7">
            <a:extLst>
              <a:ext uri="{FF2B5EF4-FFF2-40B4-BE49-F238E27FC236}">
                <a16:creationId xmlns:a16="http://schemas.microsoft.com/office/drawing/2014/main" id="{45AACB90-376A-4F58-9D3A-557FCDEADCF1}"/>
              </a:ext>
            </a:extLst>
          </p:cNvPr>
          <p:cNvPicPr>
            <a:picLocks noChangeAspect="1"/>
          </p:cNvPicPr>
          <p:nvPr/>
        </p:nvPicPr>
        <p:blipFill>
          <a:blip r:embed="rId6"/>
          <a:stretch>
            <a:fillRect/>
          </a:stretch>
        </p:blipFill>
        <p:spPr>
          <a:xfrm>
            <a:off x="3687388" y="1556792"/>
            <a:ext cx="5288932" cy="316940"/>
          </a:xfrm>
          <a:prstGeom prst="rect">
            <a:avLst/>
          </a:prstGeom>
        </p:spPr>
      </p:pic>
      <p:pic>
        <p:nvPicPr>
          <p:cNvPr id="9" name="Picture 8">
            <a:extLst>
              <a:ext uri="{FF2B5EF4-FFF2-40B4-BE49-F238E27FC236}">
                <a16:creationId xmlns:a16="http://schemas.microsoft.com/office/drawing/2014/main" id="{E51160E7-5542-4FFC-B7F1-6DB050BFD0DC}"/>
              </a:ext>
            </a:extLst>
          </p:cNvPr>
          <p:cNvPicPr>
            <a:picLocks noChangeAspect="1"/>
          </p:cNvPicPr>
          <p:nvPr/>
        </p:nvPicPr>
        <p:blipFill rotWithShape="1">
          <a:blip r:embed="rId7"/>
          <a:srcRect r="2122"/>
          <a:stretch/>
        </p:blipFill>
        <p:spPr>
          <a:xfrm>
            <a:off x="9817689" y="1556792"/>
            <a:ext cx="1174855" cy="247689"/>
          </a:xfrm>
          <a:prstGeom prst="rect">
            <a:avLst/>
          </a:prstGeom>
        </p:spPr>
      </p:pic>
    </p:spTree>
    <p:extLst>
      <p:ext uri="{BB962C8B-B14F-4D97-AF65-F5344CB8AC3E}">
        <p14:creationId xmlns:p14="http://schemas.microsoft.com/office/powerpoint/2010/main" val="28248608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B0CFC2-FD07-4367-B0E7-4B149C537CFC}"/>
              </a:ext>
            </a:extLst>
          </p:cNvPr>
          <p:cNvPicPr>
            <a:picLocks noChangeAspect="1"/>
          </p:cNvPicPr>
          <p:nvPr/>
        </p:nvPicPr>
        <p:blipFill>
          <a:blip r:embed="rId2">
            <a:alphaModFix/>
          </a:blip>
          <a:stretch>
            <a:fillRect/>
          </a:stretch>
        </p:blipFill>
        <p:spPr>
          <a:xfrm>
            <a:off x="6237041" y="2457261"/>
            <a:ext cx="5619599" cy="4053614"/>
          </a:xfrm>
          <a:prstGeom prst="rect">
            <a:avLst/>
          </a:prstGeom>
        </p:spPr>
      </p:pic>
      <p:pic>
        <p:nvPicPr>
          <p:cNvPr id="11" name="Picture 10">
            <a:extLst>
              <a:ext uri="{FF2B5EF4-FFF2-40B4-BE49-F238E27FC236}">
                <a16:creationId xmlns:a16="http://schemas.microsoft.com/office/drawing/2014/main" id="{062AF24B-AB13-4605-BE7C-ABECE3DA4A6E}"/>
              </a:ext>
            </a:extLst>
          </p:cNvPr>
          <p:cNvPicPr>
            <a:picLocks noChangeAspect="1"/>
          </p:cNvPicPr>
          <p:nvPr/>
        </p:nvPicPr>
        <p:blipFill>
          <a:blip r:embed="rId3"/>
          <a:stretch>
            <a:fillRect/>
          </a:stretch>
        </p:blipFill>
        <p:spPr>
          <a:xfrm>
            <a:off x="287570" y="2492896"/>
            <a:ext cx="6097638" cy="4176464"/>
          </a:xfrm>
          <a:prstGeom prst="rect">
            <a:avLst/>
          </a:prstGeom>
        </p:spPr>
      </p:pic>
      <p:sp>
        <p:nvSpPr>
          <p:cNvPr id="3" name="Title 2">
            <a:extLst>
              <a:ext uri="{FF2B5EF4-FFF2-40B4-BE49-F238E27FC236}">
                <a16:creationId xmlns:a16="http://schemas.microsoft.com/office/drawing/2014/main" id="{EE402969-E53C-42D7-AF1D-71FB204F6A2F}"/>
              </a:ext>
            </a:extLst>
          </p:cNvPr>
          <p:cNvSpPr>
            <a:spLocks noGrp="1"/>
          </p:cNvSpPr>
          <p:nvPr>
            <p:ph type="title"/>
          </p:nvPr>
        </p:nvSpPr>
        <p:spPr/>
        <p:txBody>
          <a:bodyPr/>
          <a:lstStyle/>
          <a:p>
            <a:r>
              <a:rPr lang="en-GB" dirty="0"/>
              <a:t>ATLAS: Improved Measurement of the W Mass</a:t>
            </a:r>
          </a:p>
        </p:txBody>
      </p:sp>
      <p:sp>
        <p:nvSpPr>
          <p:cNvPr id="4" name="Date Placeholder 3">
            <a:extLst>
              <a:ext uri="{FF2B5EF4-FFF2-40B4-BE49-F238E27FC236}">
                <a16:creationId xmlns:a16="http://schemas.microsoft.com/office/drawing/2014/main" id="{CE4EBA2D-5155-4A5D-B1B5-2A9261C335A3}"/>
              </a:ext>
            </a:extLst>
          </p:cNvPr>
          <p:cNvSpPr>
            <a:spLocks noGrp="1"/>
          </p:cNvSpPr>
          <p:nvPr>
            <p:ph type="dt" sz="half" idx="10"/>
          </p:nvPr>
        </p:nvSpPr>
        <p:spPr/>
        <p:txBody>
          <a:bodyPr/>
          <a:lstStyle/>
          <a:p>
            <a:r>
              <a:rPr lang="en-US"/>
              <a:t>24.04.2023</a:t>
            </a:r>
            <a:endParaRPr lang="en-US" dirty="0"/>
          </a:p>
        </p:txBody>
      </p:sp>
      <p:sp>
        <p:nvSpPr>
          <p:cNvPr id="5" name="Footer Placeholder 4">
            <a:extLst>
              <a:ext uri="{FF2B5EF4-FFF2-40B4-BE49-F238E27FC236}">
                <a16:creationId xmlns:a16="http://schemas.microsoft.com/office/drawing/2014/main" id="{B694D61D-BDDD-4E7D-AABB-E7C9DA9D69A1}"/>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5CF2C538-CC1C-4716-973B-1DC2A8924C5B}"/>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8" name="Picture 7">
            <a:extLst>
              <a:ext uri="{FF2B5EF4-FFF2-40B4-BE49-F238E27FC236}">
                <a16:creationId xmlns:a16="http://schemas.microsoft.com/office/drawing/2014/main" id="{77B6B698-3697-47D1-8F50-6D2B65CD9CB7}"/>
              </a:ext>
            </a:extLst>
          </p:cNvPr>
          <p:cNvPicPr>
            <a:picLocks noChangeAspect="1"/>
          </p:cNvPicPr>
          <p:nvPr/>
        </p:nvPicPr>
        <p:blipFill>
          <a:blip r:embed="rId4"/>
          <a:stretch>
            <a:fillRect/>
          </a:stretch>
        </p:blipFill>
        <p:spPr>
          <a:xfrm>
            <a:off x="10725946" y="-20433"/>
            <a:ext cx="1490734" cy="785137"/>
          </a:xfrm>
          <a:prstGeom prst="rect">
            <a:avLst/>
          </a:prstGeom>
        </p:spPr>
      </p:pic>
      <p:sp>
        <p:nvSpPr>
          <p:cNvPr id="12" name="Content Placeholder 1">
            <a:extLst>
              <a:ext uri="{FF2B5EF4-FFF2-40B4-BE49-F238E27FC236}">
                <a16:creationId xmlns:a16="http://schemas.microsoft.com/office/drawing/2014/main" id="{79D6BCFB-28FC-4511-95DC-01E4279D9824}"/>
              </a:ext>
            </a:extLst>
          </p:cNvPr>
          <p:cNvSpPr>
            <a:spLocks noGrp="1"/>
          </p:cNvSpPr>
          <p:nvPr>
            <p:ph idx="1"/>
          </p:nvPr>
        </p:nvSpPr>
        <p:spPr>
          <a:xfrm>
            <a:off x="119336" y="1196752"/>
            <a:ext cx="12126271" cy="1152128"/>
          </a:xfrm>
        </p:spPr>
        <p:txBody>
          <a:bodyPr/>
          <a:lstStyle/>
          <a:p>
            <a:pPr>
              <a:lnSpc>
                <a:spcPct val="100000"/>
              </a:lnSpc>
              <a:spcBef>
                <a:spcPts val="0"/>
              </a:spcBef>
              <a:spcAft>
                <a:spcPts val="600"/>
              </a:spcAft>
              <a:defRPr sz="2400"/>
            </a:pPr>
            <a:r>
              <a:rPr lang="en-US" sz="1800" b="0" dirty="0">
                <a:solidFill>
                  <a:schemeClr val="tx2">
                    <a:lumMod val="50000"/>
                  </a:schemeClr>
                </a:solidFill>
              </a:rPr>
              <a:t>Re-analysis of 7 </a:t>
            </a:r>
            <a:r>
              <a:rPr lang="en-US" sz="1800" b="0" dirty="0" err="1">
                <a:solidFill>
                  <a:schemeClr val="tx2">
                    <a:lumMod val="50000"/>
                  </a:schemeClr>
                </a:solidFill>
              </a:rPr>
              <a:t>TeV</a:t>
            </a:r>
            <a:r>
              <a:rPr lang="en-US" sz="1800" b="0" dirty="0">
                <a:solidFill>
                  <a:schemeClr val="tx2">
                    <a:lumMod val="50000"/>
                  </a:schemeClr>
                </a:solidFill>
              </a:rPr>
              <a:t> data with improved precision: </a:t>
            </a:r>
            <a:r>
              <a:rPr lang="en-US" sz="1800" dirty="0" err="1">
                <a:solidFill>
                  <a:schemeClr val="tx2">
                    <a:lumMod val="50000"/>
                  </a:schemeClr>
                </a:solidFill>
              </a:rPr>
              <a:t>m</a:t>
            </a:r>
            <a:r>
              <a:rPr lang="en-US" sz="1800" baseline="-25000" dirty="0" err="1">
                <a:solidFill>
                  <a:schemeClr val="tx2">
                    <a:lumMod val="50000"/>
                  </a:schemeClr>
                </a:solidFill>
              </a:rPr>
              <a:t>W</a:t>
            </a:r>
            <a:r>
              <a:rPr lang="en-US" sz="1800" dirty="0">
                <a:solidFill>
                  <a:schemeClr val="tx2">
                    <a:lumMod val="50000"/>
                  </a:schemeClr>
                </a:solidFill>
              </a:rPr>
              <a:t> = 80360 ± 16 MeV </a:t>
            </a:r>
            <a:r>
              <a:rPr lang="en-US" sz="1800" b="0" dirty="0">
                <a:solidFill>
                  <a:schemeClr val="tx2">
                    <a:lumMod val="50000"/>
                  </a:schemeClr>
                </a:solidFill>
              </a:rPr>
              <a:t>(previous ATLAS results: 80370 ± 19 MeV) </a:t>
            </a:r>
          </a:p>
          <a:p>
            <a:pPr marL="285750" indent="-285750">
              <a:lnSpc>
                <a:spcPct val="100000"/>
              </a:lnSpc>
              <a:spcBef>
                <a:spcPts val="0"/>
              </a:spcBef>
              <a:spcAft>
                <a:spcPts val="600"/>
              </a:spcAft>
              <a:buFont typeface="Wingdings" panose="05000000000000000000" pitchFamily="2" charset="2"/>
              <a:buChar char="q"/>
              <a:defRPr sz="2400"/>
            </a:pPr>
            <a:r>
              <a:rPr lang="en-US" sz="1800" b="0" dirty="0">
                <a:solidFill>
                  <a:schemeClr val="tx2">
                    <a:lumMod val="50000"/>
                  </a:schemeClr>
                </a:solidFill>
              </a:rPr>
              <a:t>Based on sample of 5.9 million W → e𝜈 and 7.8 million W → μ𝜈 events </a:t>
            </a:r>
          </a:p>
          <a:p>
            <a:pPr marL="285750" indent="-285750">
              <a:lnSpc>
                <a:spcPct val="100000"/>
              </a:lnSpc>
              <a:spcBef>
                <a:spcPts val="0"/>
              </a:spcBef>
              <a:spcAft>
                <a:spcPts val="600"/>
              </a:spcAft>
              <a:buFont typeface="Wingdings" panose="05000000000000000000" pitchFamily="2" charset="2"/>
              <a:buChar char="q"/>
              <a:defRPr sz="2400"/>
            </a:pPr>
            <a:r>
              <a:rPr lang="en-US" sz="1800" b="0" dirty="0">
                <a:solidFill>
                  <a:schemeClr val="tx2">
                    <a:lumMod val="50000"/>
                  </a:schemeClr>
                </a:solidFill>
              </a:rPr>
              <a:t>More recent PDF, constrained profile likelihood fit, verification of </a:t>
            </a:r>
            <a:r>
              <a:rPr lang="en-US" sz="1800" b="0" dirty="0" err="1">
                <a:solidFill>
                  <a:schemeClr val="tx2">
                    <a:lumMod val="50000"/>
                  </a:schemeClr>
                </a:solidFill>
              </a:rPr>
              <a:t>p</a:t>
            </a:r>
            <a:r>
              <a:rPr lang="en-US" sz="1800" b="0" baseline="-25000" dirty="0" err="1">
                <a:solidFill>
                  <a:schemeClr val="tx2">
                    <a:lumMod val="50000"/>
                  </a:schemeClr>
                </a:solidFill>
              </a:rPr>
              <a:t>T</a:t>
            </a:r>
            <a:r>
              <a:rPr lang="en-US" sz="1800" b="0" dirty="0" err="1">
                <a:solidFill>
                  <a:schemeClr val="tx2">
                    <a:lumMod val="50000"/>
                  </a:schemeClr>
                </a:solidFill>
              </a:rPr>
              <a:t>,W</a:t>
            </a:r>
            <a:r>
              <a:rPr lang="en-US" sz="1800" b="0" dirty="0">
                <a:solidFill>
                  <a:schemeClr val="tx2">
                    <a:lumMod val="50000"/>
                  </a:schemeClr>
                </a:solidFill>
              </a:rPr>
              <a:t> modelling with dedicated Run 2 low-pileup data</a:t>
            </a:r>
          </a:p>
          <a:p>
            <a:pPr marL="285750" indent="-285750">
              <a:lnSpc>
                <a:spcPct val="100000"/>
              </a:lnSpc>
              <a:spcBef>
                <a:spcPts val="0"/>
              </a:spcBef>
              <a:spcAft>
                <a:spcPts val="600"/>
              </a:spcAft>
              <a:buFont typeface="Wingdings" panose="05000000000000000000" pitchFamily="2" charset="2"/>
              <a:buChar char="q"/>
              <a:defRPr sz="2400"/>
            </a:pPr>
            <a:r>
              <a:rPr lang="en-US" sz="1800" b="0" dirty="0">
                <a:solidFill>
                  <a:schemeClr val="tx2">
                    <a:lumMod val="50000"/>
                  </a:schemeClr>
                </a:solidFill>
              </a:rPr>
              <a:t>Agreement with SM</a:t>
            </a:r>
          </a:p>
          <a:p>
            <a:pPr>
              <a:lnSpc>
                <a:spcPct val="100000"/>
              </a:lnSpc>
              <a:spcBef>
                <a:spcPts val="0"/>
              </a:spcBef>
              <a:spcAft>
                <a:spcPts val="600"/>
              </a:spcAft>
              <a:defRPr sz="2400"/>
            </a:pPr>
            <a:endParaRPr lang="en-GB" dirty="0"/>
          </a:p>
        </p:txBody>
      </p:sp>
      <p:sp>
        <p:nvSpPr>
          <p:cNvPr id="13" name="Rounded Rectangle 7">
            <a:extLst>
              <a:ext uri="{FF2B5EF4-FFF2-40B4-BE49-F238E27FC236}">
                <a16:creationId xmlns:a16="http://schemas.microsoft.com/office/drawing/2014/main" id="{06FE4C9C-3CCA-42DD-A2FF-3F74E736B48C}"/>
              </a:ext>
            </a:extLst>
          </p:cNvPr>
          <p:cNvSpPr/>
          <p:nvPr/>
        </p:nvSpPr>
        <p:spPr>
          <a:xfrm>
            <a:off x="767408" y="5430693"/>
            <a:ext cx="5311401" cy="374571"/>
          </a:xfrm>
          <a:prstGeom prst="roundRect">
            <a:avLst/>
          </a:prstGeom>
          <a:ln w="19050">
            <a:solidFill>
              <a:srgbClr val="FF0000"/>
            </a:solidFill>
          </a:ln>
        </p:spPr>
        <p:txBody>
          <a:bodyPr wrap="square" rtlCol="0" anchor="ctr">
            <a:spAutoFit/>
          </a:bodyPr>
          <a:lstStyle/>
          <a:p>
            <a:pPr algn="ctr"/>
            <a:endParaRPr lang="en-CH" sz="1600" dirty="0">
              <a:latin typeface="Helvetica Light" charset="0"/>
              <a:ea typeface="Helvetica Light" charset="0"/>
              <a:cs typeface="Helvetica Light" charset="0"/>
            </a:endParaRPr>
          </a:p>
        </p:txBody>
      </p:sp>
      <p:sp>
        <p:nvSpPr>
          <p:cNvPr id="14" name="TextBox 13">
            <a:extLst>
              <a:ext uri="{FF2B5EF4-FFF2-40B4-BE49-F238E27FC236}">
                <a16:creationId xmlns:a16="http://schemas.microsoft.com/office/drawing/2014/main" id="{1C4FA023-745A-4351-A25F-80D71D601356}"/>
              </a:ext>
            </a:extLst>
          </p:cNvPr>
          <p:cNvSpPr txBox="1"/>
          <p:nvPr/>
        </p:nvSpPr>
        <p:spPr>
          <a:xfrm>
            <a:off x="3996412" y="2457261"/>
            <a:ext cx="2044148" cy="261610"/>
          </a:xfrm>
          <a:prstGeom prst="rect">
            <a:avLst/>
          </a:prstGeom>
          <a:noFill/>
        </p:spPr>
        <p:txBody>
          <a:bodyPr wrap="square">
            <a:spAutoFit/>
          </a:bodyPr>
          <a:lstStyle/>
          <a:p>
            <a:pPr algn="r"/>
            <a:r>
              <a:rPr lang="en-GB" sz="1100" dirty="0">
                <a:solidFill>
                  <a:schemeClr val="tx1">
                    <a:lumMod val="50000"/>
                    <a:lumOff val="50000"/>
                  </a:schemeClr>
                </a:solidFill>
                <a:latin typeface="Helvetica" pitchFamily="2" charset="0"/>
              </a:rPr>
              <a:t>arXiv:1701.07240</a:t>
            </a:r>
          </a:p>
        </p:txBody>
      </p:sp>
    </p:spTree>
    <p:extLst>
      <p:ext uri="{BB962C8B-B14F-4D97-AF65-F5344CB8AC3E}">
        <p14:creationId xmlns:p14="http://schemas.microsoft.com/office/powerpoint/2010/main" val="1969374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579A1CA-022D-47C3-A8B9-9826A7BDBFC9}"/>
              </a:ext>
            </a:extLst>
          </p:cNvPr>
          <p:cNvPicPr>
            <a:picLocks noChangeAspect="1"/>
          </p:cNvPicPr>
          <p:nvPr/>
        </p:nvPicPr>
        <p:blipFill>
          <a:blip r:embed="rId2"/>
          <a:stretch>
            <a:fillRect/>
          </a:stretch>
        </p:blipFill>
        <p:spPr>
          <a:xfrm>
            <a:off x="355716" y="4169718"/>
            <a:ext cx="4641586" cy="2088198"/>
          </a:xfrm>
          <a:prstGeom prst="rect">
            <a:avLst/>
          </a:prstGeom>
        </p:spPr>
      </p:pic>
      <p:pic>
        <p:nvPicPr>
          <p:cNvPr id="8" name="Picture 7">
            <a:extLst>
              <a:ext uri="{FF2B5EF4-FFF2-40B4-BE49-F238E27FC236}">
                <a16:creationId xmlns:a16="http://schemas.microsoft.com/office/drawing/2014/main" id="{F837D53A-D16E-46AA-8828-0BDD72D5920A}"/>
              </a:ext>
            </a:extLst>
          </p:cNvPr>
          <p:cNvPicPr>
            <a:picLocks noChangeAspect="1"/>
          </p:cNvPicPr>
          <p:nvPr/>
        </p:nvPicPr>
        <p:blipFill>
          <a:blip r:embed="rId3"/>
          <a:stretch>
            <a:fillRect/>
          </a:stretch>
        </p:blipFill>
        <p:spPr>
          <a:xfrm>
            <a:off x="4802260" y="1669091"/>
            <a:ext cx="3742012" cy="3560109"/>
          </a:xfrm>
          <a:prstGeom prst="rect">
            <a:avLst/>
          </a:prstGeom>
        </p:spPr>
      </p:pic>
      <p:sp>
        <p:nvSpPr>
          <p:cNvPr id="3" name="Title 2">
            <a:extLst>
              <a:ext uri="{FF2B5EF4-FFF2-40B4-BE49-F238E27FC236}">
                <a16:creationId xmlns:a16="http://schemas.microsoft.com/office/drawing/2014/main" id="{B9CFE8C8-EDCD-48E7-B004-F46A2C6213EE}"/>
              </a:ext>
            </a:extLst>
          </p:cNvPr>
          <p:cNvSpPr>
            <a:spLocks noGrp="1"/>
          </p:cNvSpPr>
          <p:nvPr>
            <p:ph type="title"/>
          </p:nvPr>
        </p:nvSpPr>
        <p:spPr>
          <a:xfrm>
            <a:off x="407988" y="331063"/>
            <a:ext cx="11380812" cy="577657"/>
          </a:xfrm>
        </p:spPr>
        <p:txBody>
          <a:bodyPr/>
          <a:lstStyle/>
          <a:p>
            <a:r>
              <a:rPr lang="en-GB" dirty="0"/>
              <a:t>CMS: Measurement of Tau Polarisation</a:t>
            </a:r>
          </a:p>
        </p:txBody>
      </p:sp>
      <p:sp>
        <p:nvSpPr>
          <p:cNvPr id="4" name="Date Placeholder 3">
            <a:extLst>
              <a:ext uri="{FF2B5EF4-FFF2-40B4-BE49-F238E27FC236}">
                <a16:creationId xmlns:a16="http://schemas.microsoft.com/office/drawing/2014/main" id="{5B33C9CD-796D-43E9-9D14-6F44FE65E9E6}"/>
              </a:ext>
            </a:extLst>
          </p:cNvPr>
          <p:cNvSpPr>
            <a:spLocks noGrp="1"/>
          </p:cNvSpPr>
          <p:nvPr>
            <p:ph type="dt" sz="half" idx="10"/>
          </p:nvPr>
        </p:nvSpPr>
        <p:spPr/>
        <p:txBody>
          <a:bodyPr/>
          <a:lstStyle/>
          <a:p>
            <a:r>
              <a:rPr lang="en-US"/>
              <a:t>24.04.2023</a:t>
            </a:r>
            <a:endParaRPr lang="en-US" dirty="0"/>
          </a:p>
        </p:txBody>
      </p:sp>
      <p:sp>
        <p:nvSpPr>
          <p:cNvPr id="5" name="Footer Placeholder 4">
            <a:extLst>
              <a:ext uri="{FF2B5EF4-FFF2-40B4-BE49-F238E27FC236}">
                <a16:creationId xmlns:a16="http://schemas.microsoft.com/office/drawing/2014/main" id="{D718F432-667E-4323-8499-AB5981D9C0C8}"/>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456C0751-E221-4A39-AB3D-C85BA59C4122}"/>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7" name="Content Placeholder 1">
            <a:extLst>
              <a:ext uri="{FF2B5EF4-FFF2-40B4-BE49-F238E27FC236}">
                <a16:creationId xmlns:a16="http://schemas.microsoft.com/office/drawing/2014/main" id="{5697E2BC-905F-42EF-9A93-504AD8AFDFDD}"/>
              </a:ext>
            </a:extLst>
          </p:cNvPr>
          <p:cNvSpPr txBox="1">
            <a:spLocks/>
          </p:cNvSpPr>
          <p:nvPr/>
        </p:nvSpPr>
        <p:spPr>
          <a:xfrm>
            <a:off x="304804" y="1427788"/>
            <a:ext cx="4495052" cy="495606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285750" indent="-285750">
              <a:lnSpc>
                <a:spcPct val="100000"/>
              </a:lnSpc>
              <a:spcBef>
                <a:spcPts val="0"/>
              </a:spcBef>
              <a:spcAft>
                <a:spcPts val="600"/>
              </a:spcAft>
              <a:buFont typeface="Wingdings" panose="05000000000000000000" pitchFamily="2" charset="2"/>
              <a:buChar char="q"/>
              <a:defRPr sz="2400"/>
            </a:pPr>
            <a:r>
              <a:rPr lang="en-US" sz="1800" b="0" dirty="0">
                <a:solidFill>
                  <a:schemeClr val="tx2">
                    <a:lumMod val="50000"/>
                  </a:schemeClr>
                </a:solidFill>
              </a:rPr>
              <a:t>Tau polarization determined from the angular distributions of the visible </a:t>
            </a:r>
            <a:r>
              <a:rPr lang="en-US" sz="1800" b="0" dirty="0">
                <a:solidFill>
                  <a:schemeClr val="tx2">
                    <a:lumMod val="50000"/>
                  </a:schemeClr>
                </a:solidFill>
                <a:latin typeface="Times New Roman" panose="02020603050405020304" pitchFamily="18" charset="0"/>
                <a:cs typeface="Times New Roman" panose="02020603050405020304" pitchFamily="18" charset="0"/>
              </a:rPr>
              <a:t>τ</a:t>
            </a:r>
            <a:r>
              <a:rPr lang="en-US" sz="1800" b="0" dirty="0">
                <a:solidFill>
                  <a:schemeClr val="tx2">
                    <a:lumMod val="50000"/>
                  </a:schemeClr>
                </a:solidFill>
              </a:rPr>
              <a:t> decay products in Z → </a:t>
            </a:r>
            <a:r>
              <a:rPr lang="en-US" sz="1800" b="0" dirty="0">
                <a:solidFill>
                  <a:schemeClr val="tx2">
                    <a:lumMod val="50000"/>
                  </a:schemeClr>
                </a:solidFill>
                <a:latin typeface="Times New Roman" panose="02020603050405020304" pitchFamily="18" charset="0"/>
                <a:cs typeface="Times New Roman" panose="02020603050405020304" pitchFamily="18" charset="0"/>
              </a:rPr>
              <a:t>τ </a:t>
            </a:r>
            <a:r>
              <a:rPr lang="en-US" sz="1800" b="0" dirty="0" err="1">
                <a:solidFill>
                  <a:schemeClr val="tx2">
                    <a:lumMod val="50000"/>
                  </a:schemeClr>
                </a:solidFill>
                <a:latin typeface="Times New Roman" panose="02020603050405020304" pitchFamily="18" charset="0"/>
                <a:cs typeface="Times New Roman" panose="02020603050405020304" pitchFamily="18" charset="0"/>
              </a:rPr>
              <a:t>τ</a:t>
            </a:r>
            <a:r>
              <a:rPr lang="en-US" sz="1800" b="0" dirty="0">
                <a:solidFill>
                  <a:schemeClr val="tx2">
                    <a:lumMod val="50000"/>
                  </a:schemeClr>
                </a:solidFill>
              </a:rPr>
              <a:t> (leptonic or hadronic)</a:t>
            </a:r>
          </a:p>
          <a:p>
            <a:pPr marL="285750" indent="-285750">
              <a:lnSpc>
                <a:spcPct val="100000"/>
              </a:lnSpc>
              <a:spcBef>
                <a:spcPts val="0"/>
              </a:spcBef>
              <a:spcAft>
                <a:spcPts val="600"/>
              </a:spcAft>
              <a:buFont typeface="Wingdings" panose="05000000000000000000" pitchFamily="2" charset="2"/>
              <a:buChar char="q"/>
              <a:defRPr sz="2400"/>
            </a:pPr>
            <a:r>
              <a:rPr lang="en-GB" sz="1800" b="0" dirty="0">
                <a:solidFill>
                  <a:schemeClr val="tx2">
                    <a:lumMod val="50000"/>
                  </a:schemeClr>
                </a:solidFill>
              </a:rPr>
              <a:t>Average polarization </a:t>
            </a:r>
            <a:r>
              <a:rPr lang="en-US" sz="1800" b="0" dirty="0">
                <a:solidFill>
                  <a:schemeClr val="tx2">
                    <a:lumMod val="50000"/>
                  </a:schemeClr>
                </a:solidFill>
              </a:rPr>
              <a:t>is extracted from a template fit in an invariant mass interval of the </a:t>
            </a:r>
            <a:r>
              <a:rPr lang="en-US" sz="1800" b="0" dirty="0">
                <a:solidFill>
                  <a:schemeClr val="tx2">
                    <a:lumMod val="50000"/>
                  </a:schemeClr>
                </a:solidFill>
                <a:latin typeface="Times New Roman" panose="02020603050405020304" pitchFamily="18" charset="0"/>
                <a:cs typeface="Times New Roman" panose="02020603050405020304" pitchFamily="18" charset="0"/>
              </a:rPr>
              <a:t>τ </a:t>
            </a:r>
            <a:r>
              <a:rPr lang="en-US" sz="1800" b="0" dirty="0" err="1">
                <a:solidFill>
                  <a:schemeClr val="tx2">
                    <a:lumMod val="50000"/>
                  </a:schemeClr>
                </a:solidFill>
                <a:latin typeface="Times New Roman" panose="02020603050405020304" pitchFamily="18" charset="0"/>
                <a:cs typeface="Times New Roman" panose="02020603050405020304" pitchFamily="18" charset="0"/>
              </a:rPr>
              <a:t>τ</a:t>
            </a:r>
            <a:r>
              <a:rPr lang="en-US" sz="1800" b="0" dirty="0">
                <a:solidFill>
                  <a:schemeClr val="tx2">
                    <a:lumMod val="50000"/>
                  </a:schemeClr>
                </a:solidFill>
              </a:rPr>
              <a:t> pairs of 75-120 GeV</a:t>
            </a:r>
          </a:p>
          <a:p>
            <a:pPr marL="285750" indent="-285750">
              <a:lnSpc>
                <a:spcPct val="100000"/>
              </a:lnSpc>
              <a:spcBef>
                <a:spcPts val="0"/>
              </a:spcBef>
              <a:spcAft>
                <a:spcPts val="600"/>
              </a:spcAft>
              <a:buFont typeface="Wingdings" panose="05000000000000000000" pitchFamily="2" charset="2"/>
              <a:buChar char="q"/>
              <a:defRPr sz="2400"/>
            </a:pPr>
            <a:r>
              <a:rPr lang="en-US" sz="1800" b="0" dirty="0">
                <a:solidFill>
                  <a:schemeClr val="tx2">
                    <a:lumMod val="50000"/>
                  </a:schemeClr>
                </a:solidFill>
              </a:rPr>
              <a:t>Major uncertainties come from reconstruction of the hadronic decay mode of tau leptons</a:t>
            </a:r>
          </a:p>
          <a:p>
            <a:br>
              <a:rPr lang="en-US" sz="1800" dirty="0"/>
            </a:br>
            <a:endParaRPr lang="en-US" sz="1800" dirty="0"/>
          </a:p>
          <a:p>
            <a:pPr marL="285750" indent="-285750">
              <a:lnSpc>
                <a:spcPct val="100000"/>
              </a:lnSpc>
              <a:spcBef>
                <a:spcPts val="0"/>
              </a:spcBef>
              <a:spcAft>
                <a:spcPts val="600"/>
              </a:spcAft>
              <a:buFont typeface="Wingdings" panose="05000000000000000000" pitchFamily="2" charset="2"/>
              <a:buChar char="q"/>
              <a:defRPr sz="2400"/>
            </a:pPr>
            <a:endParaRPr lang="de-DE" sz="1800" b="0" dirty="0">
              <a:solidFill>
                <a:schemeClr val="tx2">
                  <a:lumMod val="50000"/>
                </a:schemeClr>
              </a:solidFill>
            </a:endParaRPr>
          </a:p>
        </p:txBody>
      </p:sp>
      <p:pic>
        <p:nvPicPr>
          <p:cNvPr id="9" name="Picture 8">
            <a:extLst>
              <a:ext uri="{FF2B5EF4-FFF2-40B4-BE49-F238E27FC236}">
                <a16:creationId xmlns:a16="http://schemas.microsoft.com/office/drawing/2014/main" id="{8901F3BE-A892-4309-8961-BBCC52F70E06}"/>
              </a:ext>
            </a:extLst>
          </p:cNvPr>
          <p:cNvPicPr>
            <a:picLocks noChangeAspect="1"/>
          </p:cNvPicPr>
          <p:nvPr/>
        </p:nvPicPr>
        <p:blipFill>
          <a:blip r:embed="rId4"/>
          <a:stretch>
            <a:fillRect/>
          </a:stretch>
        </p:blipFill>
        <p:spPr>
          <a:xfrm>
            <a:off x="8400256" y="1734829"/>
            <a:ext cx="3848548" cy="3710395"/>
          </a:xfrm>
          <a:prstGeom prst="rect">
            <a:avLst/>
          </a:prstGeom>
        </p:spPr>
      </p:pic>
      <p:pic>
        <p:nvPicPr>
          <p:cNvPr id="11" name="Picture 2" descr="data:image/png;base64,iVBORw0KGgoAAAANSUhEUgAAAOEAAADhCAMAAAAJbSJIAAACKFBMVEUApdb/vSP/48r/4sr/48v/vST/4skAAAApnFIAKWPnRCOhkH4Ao9b/6dBbWFYAQVYAqt0GZoDz7fTy8vbnQR+MuztUV1vw8vVoSwBVVVXnRiXmOxYAI2D/wyTz6vPmORMAH16hcxQAGFsBPRsXXzMAHF0AElkAZoX/uxEAFloADVf/5rSYlJp5fJYAodjmMQBiY2R7yOj/1Hfvopb/zGJVcyEABVaHudQaMWn3w6/2uaVOtdfsXkLFvNb/25j93K7pTzE2Sw1zgl90eHI7qtF7rb9gpbzczbz/7trHy9dobYu20uGW3PL70K3907uXyNzveF6hq71hxubpg2221dh9opvyf2Wfy9X/xES6qm3ynID6lHjrWjvsaE//2J357udPS1a7t8X4pI3xsZ9zw9W9zp0AJDIrYnVQZ3WCfHJlWU2It8Ofu7/Cx7/r18dHnbzNysD//OvT2tlIXYeGkamyyNckRnihsMKJmK+xzt+05vdme5+Bhp5NZozQ3OYTP3XX9/9wkquPkqfD19DwrINCQjKrropPna/krkSRp5Ryoqa9qHDLrV3g3MafpoXWr1BYRhrcwJbhvn/ksTrTwqOsvKv/1oX/zZHpwrfys6juinr/waDseE7Nv7XslmsbPilWpXRlm3uOu41DpWOeyppssHlxomKMuEiJvi64znjI0pLrdGTh4bY4SB5goniEq1ViNSpdEQCgunQ3AACUKxWabl1jb09+dIhxTsZIAAAgAElEQVR4nN19iWMaZ5Yn4uqIKXrUQJodIILVrmikrMVgax1xxGK2sUCWhLCkIAWEWSN5u3ssYwVFh+VYHkfZXG3Fm9ijOFIym8ROO93xTu/Ozvb8e/ve+74qqqAKCmwl6f6cqMRVql+94/euKgw//clf+DL89L/9gq+f/exXv/r1r3/5y9/85q/+ctbfA8K/7pMtg8GQSqXi56+uXVuv2o32P/eV+StCaGhaAi3D9Ymr19JVq92Iy2QyGU3400S/KTbSQ6PsWfnzap9qfsIofsqofFbjr7Z7HbZ2LYQypCMA9PzaetVqZDitVqvRbDbLt7AxW5u3JtgYVbaNH2+zG6vGbkwau1Hsri1CCacB5CnBNFlNbD+m+pb2B7/Qn5e21sYt+/MaW83dNe2m5e7ku9GJUMKZun7+WhrOktHM1IjpbqfbLj/W1W46QijBnFj7Ak2zrWppaaqWanW4G10K3zlCUWlRZSW7PFk71NrN87RDTVmmmSr8cFradnfdI2QoDanzX4BZGyXXwB2ftsdp7Rq4tnbraaxNnsb4bAgZShAl01fdJ/w5yFH37p4dIYEUrq+lrT8oyhPSUjlIw3XRKJ/xkH6kCAmlgUnyL1OGIkhhYq2Ftj4nhB3t5jkjRJCGiWuQk2gyyPcpP9Pz8jRNGFNXQVvN3xvCk/elKiCFictGq7HTmEYjcvuBYpr262oalPXPNC7Vt4Alr0GA/ueRH3aNMYXhDsu08LDQMFg41XbL395u23Z3J4sQQZLXeb5e5ofkQ1WMwvl0CwfYBeJWu2na3feAkDzrNYk9vme2+H4QsjDA1BYZS3f4Y7PGVgWp7OPNW/0IsRbV/GsH6zpgNLdGiQUgrHGCo/ye7RAgxSO7s7Ov4Jqd3o3EWfWt4U1tgI8AeRiZMNRcPKzMG+XaJKzaG28Ayk5s0KiO1qhPhkIqMju5szHmGxwYGhoY8PWObbw5OTs9Z1AgEiKbU/F2ZwoxWs3lWqbp6E3GTHlyZyswODAwOBjovblZzlitOuXY8m3tK8KG+Oz2za2B4PDA7Y0LsDbGggOBgeDYxp2piByRML21sTvSDqJhYt2aubNVbkyyrPby9sZgcGjY19s7EPT5AsNbO267sXvGt+plfCE+tbMVDAz4tnYmZyPTEfhvdvLN2wM+n29g4NbOruyds1tDm+0NWjBcrQXHyg12Zs3UNoKBobGbk3u12uT21qCv1xfc2rNbT1qGgmF3e2zIFzh76sZ0XBCXYW53cwNPdqB3V6aos2O+sd32PkiYvhU4W2444ZnJgYAvuFMG87Nb7Zk3Nm8P9vYGN+11e+vEDuXb1p4GBLgx1Ns7dGsqovCfEIxNb28N9A7sxGUOdtPXO7zZzhINhtTmYO/ZPZNRhtCYmQSduL2XARu1oncw2t0bg77bZeMJ5xbgO8YCvb3DO9OpJtEA+JsDg5Ny2JPBXt/GdDshCrtbvt7gjTi5VUZaVmNtDM9OBg4ZHgCnwMGVbw/dzJwwQiFysRdUcfDitOqrwvTO2KwMT+oiiHt4u40Qhfg2asUrfcJEVfIyb9wc7B18MwPgUIZm4BM4sMmzk2iGJ2iHwtzFIAAMXtQSy8j0ZdlLwtwpkLdvY7aNO93FszZwJ44uh0fk5tpZ+Ds1XvfgG4BdMz6HpW2HQnwTTnZv8E1tvRPmUrIHkQ0fvn97rpWeCnNv414H30QDFlLXkDSsmZ0BeO4N0k+QnxVL2SBGIEQd8us+pumbAtsAmbTyjvKXhN3bcJi9vq3W7pT22jv4FjsPLOso3wr0Bm4RQjAhECIaEkbqHUXfZru5I4RC5BT4696zU6mmlzTQ7p5F/esd2G7xCSHy1gC+KXBBlHRqzWgtw7kJ3EQzBJsEH4HmZ7ajo9dfxTDZK8WsanCuhTC+PYzn+mZEd5A9Oxy4hSelJSdOBQIbKOkNab/C9WoZzDBwK8Nt0GSnAB2TdFND7Ubblxrt82H/st2kYogaCIVdsirflF58hr5XggN7+KEhOUk27HV6Y/D2HirzVt0LC4Y9QOi7/YaV1BSs0I4tLEBk0ptfwJmohG0um70DX9q3icYfuNWW3qSV2g6OTaHgfVuapwX2OrDzD2N46m7IvDAi7B1ys2NFXGYq0bVupCts0B7z21yuFdUgTx0hF2FQR5wprvjF4FYE2Rz4RcOdwl4HN6ancddn92QIp9C9DuxkuAxNpHoYCZh1ytAeAwH6Cx15mtkB8ouzukUozL01tBFhor89pfoxIPthCOvmwHMC5df9kRDZIhdVsyN3GNlsDDNKNbtqWibzjAsAzqPdqryqjjB1kZT0gn4/I8xtDFyIjExvwOEPvKn6OWEW3yLE3xpklC+tOMYKvYGNsh19B0Y24Pv5/zrYwp5FgDmzUV3kqghZfKIMrNshnL498FZEwLAa3KmaEIW5naHgjZRA0d3gHZkmp8hv9w5s1DD0JsY3UYNcapKbtLdGe3bZZfOWzGi+ajVTdYRkTxAL68VH7gKPWpi+EKgTuvIdi1sDN9FzTQ4j/cnEDGcH/1xvYGy7bAdXShENMYGOvoU5m/DavAmIZk2dVPWnztJfVLcn1dV3Y3jgTgpDIfzo2YVmgJE3h2iHwibGrxcUXpp8DZ7TrW2M1bB8ATgRazvGN1pLALBkZCarO8fvmw2So9HPFYbU+YHgbJ8YCwVONVvijcDQDopWmB1TUD6in9v2kRR7fYNjO3tl3tAxtpehHQG6khju4Wd0yzD1CrnSjZZBtGIJc3cGh4kH+6bw7AzdaFR8iNduz7LftpDyFadAiGxjJkpraOzWZDljQjNsVzM1mrMlIMJk1o7hrFHdMakijO8MKIJHHQhBdEypuRAvNMgftDdIIuRJyJiSiIT43saQiDFwduNiOYM61yZiM1tzCDDKYxmrap6hjvAOesTAqU4QXghwpR6hsGxwUxGAgwca4GmKMHsBSzybyn2Dj9q8cHaQ6WqvLxjYQe5oHc8Y7QjQM2On50zqQZ6qDIVuEG4NctNCfWzKolKbwbM8/ceTAYHPZOO+hdT01KmxIMfYG9yazKiMVMlGrYymPAKMYs3DyBhGv5beIS292QHCG2OD0gmZuk1ZlLxKNb0xIJZwhLmbGBVcbE6yhL7I1PbGIFdWn28706qKYbYygHbiTSqmy7jQ2rp/mHpliOLuDhBuDg28zcMUIUJm3CurpaY2BwbFGBedEp4+tWhCMMxNT94cGORivJzRrpea7QjQFrOTfmLEpijftalEMYRKj9569W0Hh+pS2UVVY9zADnx3bLBehUvhCfDdUt+5IBimb5w6y3T1bM2o5Wm4DUYRIGTLVswqO2ALww0Ko27rDrzRcuvBtMB88diU9BgCtXp8BHlWy2qHYIhs3iZVHbzZ3N8wclXMAw/aAKAdDZJkaDTpl6EwRWo2pDumESK3AkOv1PdCQhyUaH9qbPCmjD2mhtuUAoT4jQ2COFTWQGidRwnGkAfNPIYlZ6M78p7mdTO96SF+IDhbfzh3kdSc0T6G3MOyeo+whzFB72zzbupv6bsxxo5AdZSD8SDaoJmMj/WuOmF8If42GrsiAWiNcHbLNywTygiF7gHOgFNjQ2/LA+1ZyvJfablDUmUsE6tEbnZTwk8qSq7WxGrnsrRfTwac2qawrTEw0V5w0D4ZQhQbHuBlcJhC5ObAkLywwTLewastFUTY7WUImwVjpliU8aCJygJIC2aRLXRpKRgSmoFv7IZehDd8yjid5V++sV3sZ0A2pYizKWwbam0CLEVVQ2jP5rxkg6zkwSoflDibG7jQqp0fol0hxKF2XQjp/ZeDPgV7gjulijkwxvStQZ/C5oS5C0T5bfZ9OYiJZrVR9SgfJIDUxcGNibFFR/mhoY9y9XYFbGkBPQSUWS9QIOXtU/HN4JCyqiHMvUUJVusCAraywBPEr4ndQYbSnPW4WLCNZVUTVVeRJoyNbNGuB8y9aUBfsQ2l0iiT+EUWF/3DRmBLyTrMj7WLJwjhMPz9a/KqIpUsMF0i4YHrMVNqSEMcSsaXZKmFkJpgeoUoTG/5gpcbntxlccnNwaGdBiwsILgtGbnqDEcfaqkPzo1wrR5126NJyOiTWbI6VrXCBgdWPawdsQUdNBpL77BW7VP55t2zTckC58Re2EtjhZgF9lLJVJhTkSbF51TsEwxrds4W9hlQUW8iS9V7kiFn/I7zQzqHU1RYgDxPR/MJojxfY4jHOBFri40niYW9w6L7EfYuNpuksDuASkpxgrBmJ0q3x8I2l7dkYvk8XnXCN63YolX/kGp8vo0pTVMU+jhB9MEhjzUi5JwIzqbxc6wMJMWxqVeCzX2A1CactNvcRoRrVGVa8dpsCBApgimoif2K+aGpo/yQ7TbyNirTIEDUKNLHpxbYKykw2rFXmt61iHmikgvZosBeKgrH75y90Gju5OkGJ8WEC9yN0V7xgormTGh1KEbe82edDp4fql101KKPPzL9JnXYNnbVFBWynO0tHnnF4Vw0dwBAiAPKHoz4ArViWB8Yz+TNQPDNaUVzXIhcHO4NviXFEADRXvTbbOE8Ega1+lm6hM1Gyg+N1ob8UNfE0Mj0Npua2Zw2NLgRwDe5cZYXzJAsfFsq7mLKB5luc+THIjKxSEIhzvDNXZmmjEQuBnuDF+oTVoJhPQ82GC6a7dQBxxYcleJMnBexttpRfihJYXMLbMkXuHAjEpcG83BkKLJ50xcQCxN4jGoI0RIDKnVzYRrVV8qBpwaZMUT66E8IQnz37YBv+GbdOIVUFRN6b8GM0xqMGIgmTDx5oqitk/xQtuvdN8cAYyBwansqEk/his/N3ti5MBAY9N2c4noGx6g+STM1pBa8C3MUTogaMPsWltgCvrc2d+fi8fjc1PZGMNC7U59xEeJVLIu6zuCcG1Wc0BhN1BGnTef5ofxoIlM7weCgLxAM3Hr74s729vbFU1vDQVgX9iTdvXFWkmfDh0+pRbag1QOBwOCgGOpMb25hHXFwuPfCqVOnbvmGg2cvTEXqKhq3As+7/CtG5l2MzKtIZMh6VB0zfv1whLnd7bcB1FBw+Cxbw8Gtt7Z3IyNS4WXz1ls3T6nJcGRXNf+KX9wAKBt74p/o273x9tbZgcHBoWBweHh46+0bMsMfWYy6XB6vK7p6Hcc0iBLMdS6kjbErtpBhTM1NT71y581TtO7cmZ2ankvJfE8qMhefi6gH0qpPpiL0iUj9XX3wF9gfuPPK1HRc5nWExWMMZJazq4IwYSVwRh6OWpmqYmGx8/ywCaQhhYeEay6eapwG5iOL+pfQ9AmcQp5ju1fGqQsVG7YHH1JT5yobvyB4JDziRSuvJppV50w7mfNuPq7nu5p3Lxj2i2GbzV+qcp+2ZueWSGxB+aFRyg+NnbPFD72E1EEOAeb3JW2/hnpKLsbO5qdY87/z/PBHsYR4Fisy3ndqsifXCYvIhCwwNbOLGKxqUduPWYbCKqa7Nm9lQV4eSVWJK+r5oYnyw2dgix9sjSzGsGARPm7oNE5Q1CZxYff54Q++agU/sUQjCwnnGcHL8kPeP3wWtvjel5BaL0I26M+lVZLjNZQcRaZWSilwQuyZGP8HWEI8TU50fl21wpA2MqqXALIpMdV7A/04ZTgCPgYj0WJN/fUUEgVrHCJbWBlbKBn/R80WEKi5XFj1XdSYGcfwjeWHVtacMbEC/58J40McQ/WK5ZlV7fessQvFrSxYU/QP9VX1f8AFJoj1Cm+i2rImvm6nxJCcKk8au8wPv+8FyWCCCjLqPkZ6W4rgiZcuGPnY5p+DL1089mOgVmkejFMuYYK8qIk5U54f2u32Zk78USEUTdATXWyfwVxj+aHJzKY0sWJcKVWa71XBEY6cbF6kbwnxg7yfyvZ6WgmpNIYx1np+aI+FvV7smzZXov7mv7/77muvvfbedcMIrh8KqkAsCCZ4oGtwlwWo9fzQfowOKto45U5a+vN/91KILcvS+3ff/eDD9wx4K8HvG+fCMWioyw8mqO8vQzqMmTDPD40Yp/sLdlVfCgh7YFnwRw/g7LHcv/fbD1Ck3x9KDERdyIKxRf0fSrOEAquJ5qiHptnV2QIRIjyLhYFkOENL917/4Hr7K7SfyxLixpLX5fGWsqv6/5xw3Wpmd4gx2aNYzcmp5IgmSYYyeD0ynEt3P3oPbfME0RkwFzxOogkWay1ZsOlja4wSOcCESe1iMI6Qo2MoLRJaC6G03P3gPeEEQQqp2j8hSdiOO9BQttKE0E42WOIFDRU+FLW0AaFFJkvLvXffM5wQSGGumqPOYCcayj86YRUBwsfNVMDRQsgBNshQAg0ge95/d+IkjFJYjFKqlE/H213Nr/LhNbroiQE0Y9umNUJJkhbZI2kD+nr/3evP2SaFvn2sVrhclX2dJNGwqvZK2Obx56iQalaZhJbbYZOrQaQWjthCj0Khex9cf44YgeXBh9r8iWi764c1Pp+CMAiLASbqZlhVLiSS7FDFl3Jj5Ogtok0uvf5hd6dbZS0cJ0GA3rxKOUYXwHiVKqoFMx8VNmki1JKhRb6pu9d7H3R5Bxfl8aUOihjGeCr7HZFEfQerMwn0URViCWqftpRhIz65EdZlyCW59O4zK+vIKl4PYvMvz3SnoQZhgaodtphdvJRPjEn5MrXzpZZGkHI3Gwq9/t6zYBRS+++4qNy03q2GrhcpE4lWaSbDZGX9jFa+VA5BgiKRf93PcrqESODDrnVViJtyKIDkit5Au3EHq1kcFPaW0vHzbPrEyCyxEz5skKHyZVTbUOjue11hFMDFYKbk74Ll+cI4zwM+CuI8IU0jJyaacGsvQzkn8v/lEU6dK5kcQ3cnOtfVkfhBMezyuMLvdOlicAeooa6VhRExsrFSe1hhh7T0s4WqC7KQPXYmR8FAUQy4mKyOYoXqHhaj5EMTVaYBIziESqPCVs3cQpst6oyvuuAl8qsdHF58vYAW6C12S4Kp/YoH95CXfNR1cZRYpcPWSoY9rWQof0do6TXdYhRm0UNgIvEMLiaMJCHzURCemtgIQ4v8kAuk2dbq6qoFEFbonj7qAJKnMDScr3YRZ9MOahUv+ajqqmwH1DflDKhhhzLFVGULi3Jbfxt/DsxRh9MAA0KS93pWuouzBcNsNkE7KCh3IFy1W3l1v1u2sGgiFc9D6H47VUUL9KCLL6W1WxJtd+BCAT5sypWZELtn/ManLXKE4ltDd1t6HGERojR0MZXOahXS5w2LM6gBEGjXmnwUJoosf9LM8S2NoaeSLdouC0U5r2la40i8VvCCAP2fd8kRI6vVoh+LOaWsatetarQ22qE8Lm3DFm3BiT9BjBrDX4szYEAeb7LLTFeIH7yTRAv0rqhHCcLVZ8wPdYmRrPFDlRMsxNNggaBfuWzHxSb6fGoBOJ4yyaqWCaewetqcH7aXodrz2pK0QBz3UaPDAQEeJzDI8hb2uyF5+LwVojzwMMnYgqYJgzulYTctGTaAqueLDdxYN9aGbf0NoXtKhwMG9DlSdDinoDDd+AQwQKBAj9dfrLUi0VSVxzUmxbZDtrA0s4XyeVwQ4tQPBPPAZLvz3wpg5KCQBHwuf74629KEhfN2XbmFPsZviRDE+BE/FlAwRhEubQNqueLrx2SA/sTD9ifIauwmP9SHTMwZJTG+ThDBA0KUDee/OwFCiHZcIgP0VJopsPnta0ZtGWp5Gv2OVDpHjGBC718XQEGPmYcvtDQgjTUS3z9OoAH7XZUDXRZ83aTdt9Bkiw4Bsh+IMmSZWMzmSMFy2VZXNWsJJF47ToD8IQYtHqzq41DhmnbvSVOGnUKsK/joTNGDaWpSg6JbHiraX8mLDUVP8eGs7s9fV7nauV1+2MWiCs7SeAwpEDygWf+dGUR8wurB8ed+nC3152YW2+KT8e+6NkJRArKNomvaZqskmJDlXDTHKDC62GmpCjKkaiFJIXp4HkKg9g5mdVH0QsJEvX+vly0sStTt+BB/hHpOZ+dtGKMlVqydxjBCajELAR75z/lqe/lhXbiSj0kVu3RLhGoC0Su7ekYcGh2vLNNUzNHM6Z7XO4mzwfxq0Tx2g4Ff5h/qwQeMORP2e9KiEM833TuxSxlqbUlBgeJd6EHPWUJAjLppQjCA+ZX85H5dhaxO/zKyX/J6vFXpMb88XzlP8xw9TegwO08UVoq9DPjwmbv6CjhCfCFbtIUhg3T5l4H/dJqvED/2evx5adgdWV8VIU+UnhXf0ngFdczrOjM+GhKf1KGoQmo1HSshucBnc7GaTv7DTx4su1zebP2+Itetxuar1eW5xbPgsxwixYMQ8tlDYHz+tCX0bpvyjSG+Xy0mMH93eZP57EJcv+0KqxW/zVWUVQ2EtFHFDv/H++/ft7CpqGcAuDR+xoV1vuRn40sheU0k9K62LUJot3hQ+dxL7OBPVqo66EG2Uln02VXZM8J5FT78m791Ovv79ybX0x9/cu9+HWYnfhQ9TCKMSnZkH62fJ/aW0EfqEIWR+GL1OOdn5O6dj+3rNT9xB/ufe23edxQxBZVOG6I2QOiAf/1Op9PhcNS+AJg4e9HoR1v4U6CIGVaq/y57rp5YSi2d0GvNEPFLF9Ix4AYXaqc3V0gvpjos4QiLBRBhqaa85GTN2KSliNDtcCA+J236a+mP7y31hHp0s8W5GaKIZIUUVCUk+rDhej5DajEdzS/7Gb5kMXot0nn0GsdhNs9D5X3R6CrFZoQoPne/G2XIZOnsrz345D5T2DZaSi6UBFjKnsa5P+X76P/Q/fek4xeQGQ6Oi0kGz+///Lg6m+qmn1xNumyNVw0Z2EBfI0KHo98NUuwnISJGBwgVZLkugmzpYg4pjffaVsZfCsk4R3KmCDR0n6XEgG52IfpOKRzm8HLH+4vx7trlBwmvTUaF0hm8alTxNIjHTarqcLoBoJP9B3DbgUQBYqHQn7OO9shNUF6pQoj3DCNCPLJQjRYTHnQt8BFbrpLuhBuUaz+Pt2Y9aH7hOv/aBQVCRIYA3Q6n9I9ZJrieB/csmhjBxXyHQWhyhVGEhgxDIctL/7iYzhZyaHqo0d5kbuXhwlx3PWCU1EKRbuypcgd44Qtjw/UWKEOwQQ6SsLkd/czvMM+zfrdHHWPo0yjed8tfyh6G5LDqMrTQdOPpSy8fV/LJMNI6vD3syq9UF1efYSiHAfTG1MYA8HJh5TUzaIfckTKx4e8kTScJ1QEeqPbx/bqTFFMP0NACRqGuMy8vKTiwXqZDdOey0TMlP7Ae+U0wvUKUbO9Z5nEW8PrgsMZ1QymTucmXkm/pJ3+KHtXd72BA3XWV7UeMcoSgoczFJKKHUpCgqHyELKOH49FKKelihuf12xL5WHpytVPiUwGIs0YVjR6PcM3YHNMwATLRIS4HEYjkb0jCtY+X5OxhORdbxmbS/MxoSIrcLZIMAd6n49GjkkuUXTLx3crDa7N4sfuzwQMngxcnegtNblREeNXYcDUCMT6C63eL5kfPsEBAfASb2m+5PWJ/wlrwkoZe4lG2RSbDUGjp3PjKfJLQQUQWTs5/Fh0/N/rhc5hr5POI4eKm5r4wcmtE2M8N0c3RMHsEyA4mUlFZJz9h3BEateb8OHoMJC93nhYOLxsrhSmZdfm9iaOVmfHDJZqOV2++dQRw1Yp3bAMb1N6VcM1ubUDo5Og4DlE7xcdMsszVrr8fQpafwWJ7+IhzhGigiG/p9AyWIlx4nbI/+V1lZuZwyRJifip091kR8pFi20qrPismGKp2WIcoo3xRgA4xKuj/2BI6t4JzoZ4z4xY5QDK+czOFkp/lssv5lZlLp5d47Mecj0oM3gk+mqUB+m0lQUO9D1XPLSiUcTM67OfMT3CcInXQY26R6y9X0IcmuQ+tJ4Khw/FYnpIhiMfmP5s5N0pJirwDYuma4w007ZWnixOz7ar86yoxDQPgdoomJ7kcHqtSMIfBqsNp/g4vQ/7ONBqSjhvlB9ZXsJHxQZa4Mn5uKSQnSdFD3e1aiDjvR3eqyR20O01MTRVxKcsuuJic3JU6ma5KoQDbuuleDq4imKC8GTB6iRUCbZDrVWY+HcVIj/ueOo+goD/sUohC/KBoQ99V2G//5hRdGyz3pTyacTu5wWEO1e8QvY7kdmBTji7TbL0RjE46asSXc3mpkTYfHT9tCYVEbhQTRQnr+13Omiwc07DQclTPKICQNioQcpJ3s0hUJAwpleKoHYi5TFeYuWJlx8c9vBgTCo2+HIPoxmPzhpfPZEk76+lvoww1axotD1iYNeOsCY6Lzen5OFUVlTJkMWg/wiTqFwMc6R9zs5l32L0cyvD7+n0SVGh0PLZMpRbvdyA+zgv16E0c1alPBLzXqRBHIulC2Gvz+JMzCzojogm8f1Q98lYAkUix3+0U9VQUaKaASHJZ5mdr90KEr0TexTM/cwlLH2KXtCEQqBdDOiRFSJqx1Y2RX7Ha8u7DilW1mowyLeUeBYkC5cjtjjlYkTLglwymLP55u5MTyd69pUvHJZKf5wjVsx6eKiDK2KKnY2cTv3ZcYq38TlrlENYo2UIsQoniYgm/m//CcWYoZZnPuB3i+8tZvHIXKOKIuhRcK7XbyfyVe7pL2tjqZq1Eb+Wgk1Y5uwWKrBIlcQQHyGhflB2yIdAg3hfOWymTHiNKjg+7TIfKopUsx+iRFTSk/pS+yIZ6NczEXUXdrQy+xLlhKbeoJ1BixMbUtl/E6TQiDdqOy6LDLZsKSeqizTP5yWXX0MaSqSjbvq8HX2q2WsHoF/DlH3ZWC8eVViIkKldEo4TD7RBLqU6K6L3AEow4nBmc5MJh0Ydkf43yaqqpSjUccjYftAtKDPGatZhk8stFu5hVESvDUr2UfAd6GYfcfzLWwKdNBDBa5loMCoqDLuFELNN/N6TQyp6631TKUB4B3W95cCPYzMD4Hc5guJhd6GoabsIuR+iWMiae7KJL5ehIYlZ2D+ZyPwt3MhVswng9lQxY5d4nsjKVpUfF0YXIoD8AAA5ISURBVMhQc98a+kDLEoEcFg+O814WvyeLHfZq6ivFxofqjC9BFGnRIUNNKppECeJT5Rly3675aplcTv89BUSNTqSsdY5CVB0SpWZGNL/sIob1llbW9bcSm9a6UZlbSB5FzPFFqPCTVNSWLbPAPFOhQZlEtMziPKdj734TEvUlqzG+1jijKRhSqwvpWD7BmxmefHQ/8gwlK2aITTJ0iGUZhyRDt9NEyUSWBQBlK4agrvARKCgVPzCtWm8uBGvoqfTLPQU6IIaF/Wih5KJqv9cf/rySnu2y2i/udMKuqGI4xEoGoeuvV9qc/Wb2tVFlegYiby+VgMvcz1Lm3P+FrJTaYhJFxv0ssMEbjqTiswvV40rJS+Vw2LmXqv3PXpLD2+7W41Ix5XXW9ZUXM8wlrwcB4lNlU54V2KpiKOfkpPlxSELTIMVm5qeF0WkqHlncf/jwOF8vqYaXCd6zVALENZKWtPTnk7BqGGg73VJ678YooN/JYlEXAQQXk+AW6BZNkEwVFJV7G2WvPKSyCOvS0ujhp+vr1eNC/vMkyI63SV3Jf1qpLs49h4oqLroNOEP4X1/FdRkWAKVQlCcXmC4Vw5DWxsipZN6hUa6CWUyr3DxYx/8mLaGXlkZPnzt36dKll/m6dOkcrMPTbB3iA3htfCYaW6kUc8uuMGJzIeuB5Xnylez+bPz5XfNPoakcIV8As9YvKq07g31kF3hNUFlr3u/BHJu7VJ5Ssh/l8hvWLBx4IZ9LJJZdbNkSiUQul5svHB0V4N88/J5IJF0oLC+2jFEt4ZE/nMwXZ9K1xeeIjhbNmxLC//nll1999dpra2uXJZQ1FquVV7AVRsF2mb46w5+ziizpZuQPzsecnankS8tJG/kKOnK2GFAvLRKX7EV83u9KJnLFWPqLhdW44bldAl9fOLRACP/DC3w9+vKr1y6/OskkiZKJ4vhIAW2wfOzBKkylWo/ryLVmsoX5kifsp6uq+YEjGviBP13SksN1uTwAbb4SjT7cn40037b3OS1hXZShhJDWl19dZIKcdOAXgngxH4TkHtMIVFcnr6MiOlOlmAx7mY/HvlnY70mU5o+OzvB1dJQvlUoJT5IW/AovFs6c+SwWnRl/+dzh6ETfyd62d61JhtL6ag0xWhMumz+fATBmujdDjkU1GKk6QHgYGzPheMO2xPxRJZYdh3V4eHqUr8PDT8cV6xK9uGThfraLmlRHCCeMRqsGQpDkB5fxpireksndX8agxobVCyerVJXLAI+68S6X35bIFR5mq2VgkJrIFuxHT0hOHiHFI1q6c/2GI9cr95TJqKal4rpSxGg7W+M+xlvI8JpNORPLsWED8BSlM1EAx+ME528VzfCGCFUR9tDjUDetKCG+v673Gve0UUtLYX19jN9GkJ18tTZDXZhYGaMzwJctJMM0bBBeLsQyRJTUdkTbrC2pxaGKaE3+XFel03i2lDzWlzEC55s1EX5DM3HH116tRekeXNEyFTUyM5i5AUX7lwvRTJm3FsWRKrfjQUgZh9Znh+s1YYrs9FczmgAmIa3Sav82vHnNrmmHj+h7do+uvLAeYzeZohgmE8152IxyPmoqs1yk3rTCIK//fUUsWv9dXtqvB+SdF4cNB3hgeX1XaWKer4XwKThPb+7ghSsxFwOIlZlozkuZabKSLZcxbHXyln99iMP5IKSsJspkqNjydmKnairgnJBruaoyRqO2UlYthI8LEG4vWx89xjs1+vPVycuO8kyO6kLh0kq1zCvHUpfYLdUdHfeZhioqUj3K52Qu515nCIXFAoTJXpPuwk1VA+E3UaxtR795XEEaLB5AnJMtUmXGm6fM3i0mV/31Vjg5HCdaolw7G/1qg/uxdORNhdVjOjD9X5C6ro7w0YNlvHPP4yvU6i0+feGDamWZqD0XzUjtGrHJIXbCec68Z1EitLTE2FTMaAkQvAyGyfovlYaoRhXhlSKEmbkDkKDL458/eOExu4bQXwLvCShYx6afZ8ggONHTMHH+NiS3v0aWaKQQ/VcrwPFWSziYv6//pGgg/DqGRli9gt8g5T+68o2x6GcXgWbKDreY/TukJiMvfFDZEasftTqjS5DkbCEWFNmL9/UjFPZzfo/qNKL2RybsKggfZZN4I9CnKziWc3Tl8fEyXUNWqU5O8tqbNDLVz+vf/WKyT8K9F1JUFGVsUYcpytfSQVizj9UGT+s7KDctNT58mqMbgcYocTo4KGB07c1n/xGyjZrYdnNKGoqkQVraL5Y1nGll6KYqQ8m/tq3vS2uhgDdUUJ1G1F5Cthnh13gFw+f2aBLvB5qh23FByHbl0QuvAUQRhLMMyQUss9mejcLKRq0Zsx2fKQNT3mdhdpNPlc0sSk+HXtd5ccx+odWwntYaSTchfJTFeYcsZob+vH2F9c6tX+NLkDZedroBgn3muFLIQ97nCbPlZxsXZIe5YgUSW8r+luSphKqnwUctOxgSPkONvpWsstBphHCtCeFTiBn8BSOmvnnTPA4/JFGAxJKTtWr2uPJ50uZiibpUkJBVLVi5wrOcm1+BNJfj1GILGh/WcwVevMqG9fSFo/JPrjUi/LoCQsuZSiDHEruXTKn6DcF7/GCmkk942MQTwSI4fhqNpQ1HLb7o9yYT3x2tzMycO01zbc34CGJ7RuQ31XB5K9rTiJqfPd+IEHtM3ih+J/RyLIkX2RUOQIDfXDk4LiawzmTz2HipJbn8ea5QWIEVi0Vxs1IoFEvL9CEvFUCpMuP3LucqMcj8Ry09IeWQGPut1TVDdIzC6kGRsrVKB0QorYkGhI8h6/VXMPZbZtOj0ccvPLpiXcl5ebvEGw4n84VKrAppLy4xqoHcqsxXNhqrnJkveUi4YgUniUoLOmupmyZ3OK0nM4SR1WqFLkhdjmp9VULLlTJTNfF3v3sEC9wMxqMJVFRPCVP4kvXrrx8c5214ZyZUxcR8IVoFd+nmkxpEHLx1TG0aGoiHqOD04fj4zEzlqJT082YEZpWJ+Uo0e+nwNPNBoiTva+UJ2GtbzBaW2SXvHfKgtKp47drfffvii0+ePPndl0iFtgL6DA8CnDcfPCgkSOO83uXSysMHjydfvbzHu1Ti9ScOPrvoloY33c67AGBp6fThpZloZV5sSuBJci2X5guxmRnCucQk2pwjUgUuNYe9Nhoz9i93cck731WaEL5I69vfY+GiVOKuMVzJZIseSgj9nnwse+VrkDKQ4iSWE6nhxMYVWVvYQYkF9f77xQQDDx9hZmMrOY+LC5MpLeBciVHx7fToh32CYhlS8dWF/YNoIefxs15bodrtzQcNwroM4YtYPfQkXdzxR6O5MLso92jl6eNHnC6R9vv5nFv9Z72fw3LG9frVXTT8PHru5exnZ0rLfr/og9ANh1GilZVjWNV0+mB/f/8gna4eH1cqxRxem0FnJLxcaHNTk9YI12QI/4BRg8hsy4UcVaz9pUqa8yEtFCKpKBt6dzpZ1O3mDX/eXd17P6Tgdhx2Wzp9aXwmhkrrZ3VW+jtUG8fuDK6kh6H3S0XmZEfXzKohvCpDiBE3hmj0pxNJmgXKRR98I8P3wgtfXgYh1rv+DjECVz7nuCvv7FtEafYsjZJtxo6+Ky2j3jKBMv7klX9+hr1Ip/lodbHr66I4wvMSwm//cOQlHyNGKHjFefTKNw25I8Rul/tF7XSzmRuHWE3kcmQ1N0V0JmUbZJujh+cQ52dAKstMZn6xe8O2ruV8JTZTm31GeIhwQvSlLz6xhhkyD8cXzmWvPGrE98ILX6Eluh1iY1yqzzBk4vxYWpYhKbImcSQV1ktgnpfA20TH0fQqlQIs2MSOHx7sLyyupp7PFxekfiPK8A9FryzKxIReDR8sUlOxNFMffRNH4xg31u6LCKVcWNHO53iJFi0f9qXwK1ZXYcVTcfZN1c+tYSMhfGIVtRNl6E1W0k36ydca+hpOfP3ixW4O0QBFxPfkCHuacwuZH+JzfCf0NSmpX3It5VbIll9dQSU1neQVjPpVCm4nn3Fw80z4E6lu2ngpsSRD8bcTbkH9miPMJqUcyOtZefrit7/TQvgI1FSUmDh7yujeLRWHG11Nc0W4DtPSwb0zukX4v548+UNBEqH/u+zv0fV8qQXxIjdEUTV5FCcWONjj9YZShig/i9L70I8Oy8Kdrb5f4TfpXLmSXZaY6OjpEwT44h+1EHLSlzsWXjml6xaZl60p2KKnLjt53YYr8PvfA8Knx14Po17Xmaff8iBOS4j/zBBKERubv6X4VJrEdbjvq0DUkKHlRBH+jCFMogg9OAz0exHgi3/UcDZoiA4eZtc9qJtdxdfv4JXiez1yD2PR9jSwOblWvoQQ8kIiiUT29y9K64mWO71IRTdeGKYMQxwFl8VunyhuyaDNFhjOnSBAQ98vEOFTYnuPt2R68m0d4Yta7nRNDE2lonfd10hRANGFHrawdFIV7gIhyvBPRnYxa8l05V9kADXVFBixJnE965KKrWCneN2G84FOGcIKdd4n7QAhyvDvY3TNWcJ65cq7T15sr6b/zKIat4M7FjEMZxeZ8kjgQXPlu0F4kqfpqAHVHcI81mGS2Suw/kUHwi9Z8M2Hv/rrIbeD3T6ElFVJiBI6xfUzYt37xBH+b/zuZE/0KSK8IkOoFdeQM3X08wliWZLRz1vDiF4NoQZb6O9ddInw5/8Hsl7/GQbwyh91uJrtVy+LVwtJSROHSSMpqLl7zQgtqoxvOdnAlCO0+YsM4B/kCL/VCmvAmfaLNRmeYTBO7CcxEuI9FT+q5mlQhh+dvAy9JSOi02uIkEA5nWIJQxa5icZJ4+GWl3Svj/pOcCFb/N9//df/91/E9af/LFv/UX397b/9239qt97+9/rXn37xs5Nbf/0Tw09/8he+/j+xdXwhqRNenAAAAABJRU5ErkJggg==">
            <a:extLst>
              <a:ext uri="{FF2B5EF4-FFF2-40B4-BE49-F238E27FC236}">
                <a16:creationId xmlns:a16="http://schemas.microsoft.com/office/drawing/2014/main" id="{F4B2B31D-5D6E-4930-8CD8-301D973A96B5}"/>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1439475" y="-15010"/>
            <a:ext cx="777205" cy="77720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D91383AA-A1C1-4030-ADA0-3B1CBB862D20}"/>
              </a:ext>
            </a:extLst>
          </p:cNvPr>
          <p:cNvSpPr/>
          <p:nvPr/>
        </p:nvSpPr>
        <p:spPr>
          <a:xfrm>
            <a:off x="5231904" y="1258511"/>
            <a:ext cx="3967753" cy="338554"/>
          </a:xfrm>
          <a:prstGeom prst="rect">
            <a:avLst/>
          </a:prstGeom>
        </p:spPr>
        <p:txBody>
          <a:bodyPr wrap="none">
            <a:spAutoFit/>
          </a:bodyPr>
          <a:lstStyle/>
          <a:p>
            <a:r>
              <a:rPr lang="en-GB" sz="1600" dirty="0">
                <a:solidFill>
                  <a:srgbClr val="2F2F2F"/>
                </a:solidFill>
                <a:hlinkClick r:id="rId6">
                  <a:extLst>
                    <a:ext uri="{A12FA001-AC4F-418D-AE19-62706E023703}">
                      <ahyp:hlinkClr xmlns:ahyp="http://schemas.microsoft.com/office/drawing/2018/hyperlinkcolor" val="tx"/>
                    </a:ext>
                  </a:extLst>
                </a:hlinkClick>
              </a:rPr>
              <a:t>https://cds.cern.ch/record/2848665?ln=en</a:t>
            </a:r>
            <a:endParaRPr lang="en-GB" sz="1600" dirty="0">
              <a:solidFill>
                <a:srgbClr val="2F2F2F"/>
              </a:solidFill>
            </a:endParaRPr>
          </a:p>
        </p:txBody>
      </p:sp>
    </p:spTree>
    <p:extLst>
      <p:ext uri="{BB962C8B-B14F-4D97-AF65-F5344CB8AC3E}">
        <p14:creationId xmlns:p14="http://schemas.microsoft.com/office/powerpoint/2010/main" val="6377667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a:extLst>
              <a:ext uri="{FF2B5EF4-FFF2-40B4-BE49-F238E27FC236}">
                <a16:creationId xmlns:a16="http://schemas.microsoft.com/office/drawing/2014/main" id="{CB37F0B9-AE82-4556-A254-93BA5F4E15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1984" y="2420888"/>
            <a:ext cx="5159374" cy="3888432"/>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a:extLst>
              <a:ext uri="{FF2B5EF4-FFF2-40B4-BE49-F238E27FC236}">
                <a16:creationId xmlns:a16="http://schemas.microsoft.com/office/drawing/2014/main" id="{546EFDA9-C905-4AE3-AD7F-93CC7A6272E8}"/>
              </a:ext>
            </a:extLst>
          </p:cNvPr>
          <p:cNvSpPr>
            <a:spLocks noGrp="1"/>
          </p:cNvSpPr>
          <p:nvPr>
            <p:ph idx="1"/>
          </p:nvPr>
        </p:nvSpPr>
        <p:spPr>
          <a:xfrm>
            <a:off x="407988" y="1412776"/>
            <a:ext cx="5543996" cy="1584176"/>
          </a:xfrm>
        </p:spPr>
        <p:txBody>
          <a:bodyPr/>
          <a:lstStyle/>
          <a:p>
            <a:pPr>
              <a:lnSpc>
                <a:spcPct val="100000"/>
              </a:lnSpc>
              <a:spcBef>
                <a:spcPts val="0"/>
              </a:spcBef>
              <a:spcAft>
                <a:spcPts val="600"/>
              </a:spcAft>
            </a:pPr>
            <a:r>
              <a:rPr lang="en-US" sz="2000" b="0" dirty="0"/>
              <a:t>Test of lepton </a:t>
            </a:r>
            <a:r>
              <a:rPr lang="en-US" sz="2000" b="0" dirty="0" err="1"/>
              <a:t>flavour</a:t>
            </a:r>
            <a:r>
              <a:rPr lang="en-US" sz="2000" b="0" dirty="0"/>
              <a:t> universality ratios in rare </a:t>
            </a:r>
            <a:br>
              <a:rPr lang="en-US" sz="2000" b="0" dirty="0"/>
            </a:br>
            <a:r>
              <a:rPr lang="en-US" sz="2000" b="0" dirty="0" err="1"/>
              <a:t>b→sll</a:t>
            </a:r>
            <a:r>
              <a:rPr lang="en-US" sz="2000" b="0" dirty="0"/>
              <a:t> processes</a:t>
            </a:r>
          </a:p>
          <a:p>
            <a:pPr marL="342900" indent="-342900">
              <a:lnSpc>
                <a:spcPct val="100000"/>
              </a:lnSpc>
              <a:spcBef>
                <a:spcPts val="0"/>
              </a:spcBef>
              <a:spcAft>
                <a:spcPts val="600"/>
              </a:spcAft>
              <a:buFont typeface="Wingdings" panose="05000000000000000000" pitchFamily="2" charset="2"/>
              <a:buChar char="q"/>
            </a:pPr>
            <a:r>
              <a:rPr lang="en-US" sz="2000" b="0" dirty="0">
                <a:solidFill>
                  <a:srgbClr val="002060"/>
                </a:solidFill>
              </a:rPr>
              <a:t>2021 </a:t>
            </a:r>
            <a:r>
              <a:rPr lang="en-US" sz="2000" b="0" dirty="0" err="1">
                <a:solidFill>
                  <a:srgbClr val="002060"/>
                </a:solidFill>
              </a:rPr>
              <a:t>LHCb</a:t>
            </a:r>
            <a:r>
              <a:rPr lang="en-US" sz="2000" b="0" dirty="0">
                <a:solidFill>
                  <a:srgbClr val="002060"/>
                </a:solidFill>
              </a:rPr>
              <a:t> paper reported 3.1σ deviation from SM prediction (R</a:t>
            </a:r>
            <a:r>
              <a:rPr lang="en-US" sz="2000" b="0" baseline="-25000" dirty="0">
                <a:solidFill>
                  <a:srgbClr val="002060"/>
                </a:solidFill>
              </a:rPr>
              <a:t>K</a:t>
            </a:r>
            <a:r>
              <a:rPr lang="en-US" sz="2000" b="0" dirty="0">
                <a:solidFill>
                  <a:srgbClr val="002060"/>
                </a:solidFill>
              </a:rPr>
              <a:t> = 1):</a:t>
            </a:r>
            <a:endParaRPr lang="en-GB" dirty="0">
              <a:solidFill>
                <a:srgbClr val="002060"/>
              </a:solidFill>
            </a:endParaRPr>
          </a:p>
        </p:txBody>
      </p:sp>
      <p:sp>
        <p:nvSpPr>
          <p:cNvPr id="3" name="Title 2">
            <a:extLst>
              <a:ext uri="{FF2B5EF4-FFF2-40B4-BE49-F238E27FC236}">
                <a16:creationId xmlns:a16="http://schemas.microsoft.com/office/drawing/2014/main" id="{68EE3144-C24C-4BD1-B4D1-23D81037CA55}"/>
              </a:ext>
            </a:extLst>
          </p:cNvPr>
          <p:cNvSpPr>
            <a:spLocks noGrp="1"/>
          </p:cNvSpPr>
          <p:nvPr>
            <p:ph type="title"/>
          </p:nvPr>
        </p:nvSpPr>
        <p:spPr>
          <a:xfrm>
            <a:off x="407988" y="373593"/>
            <a:ext cx="11376025" cy="535127"/>
          </a:xfrm>
        </p:spPr>
        <p:txBody>
          <a:bodyPr/>
          <a:lstStyle/>
          <a:p>
            <a:r>
              <a:rPr lang="en-GB" dirty="0" err="1"/>
              <a:t>LHCb</a:t>
            </a:r>
            <a:r>
              <a:rPr lang="en-GB" dirty="0"/>
              <a:t>: B Anomalies </a:t>
            </a:r>
            <a:r>
              <a:rPr lang="en-US" dirty="0"/>
              <a:t>R(K) &amp; R(K*)</a:t>
            </a:r>
            <a:r>
              <a:rPr lang="en-GB" dirty="0"/>
              <a:t>  </a:t>
            </a:r>
          </a:p>
        </p:txBody>
      </p:sp>
      <p:sp>
        <p:nvSpPr>
          <p:cNvPr id="4" name="Date Placeholder 3">
            <a:extLst>
              <a:ext uri="{FF2B5EF4-FFF2-40B4-BE49-F238E27FC236}">
                <a16:creationId xmlns:a16="http://schemas.microsoft.com/office/drawing/2014/main" id="{13329E83-67CD-452C-A982-FBAFDBD6F1C1}"/>
              </a:ext>
            </a:extLst>
          </p:cNvPr>
          <p:cNvSpPr>
            <a:spLocks noGrp="1"/>
          </p:cNvSpPr>
          <p:nvPr>
            <p:ph type="dt" sz="half" idx="10"/>
          </p:nvPr>
        </p:nvSpPr>
        <p:spPr/>
        <p:txBody>
          <a:bodyPr/>
          <a:lstStyle/>
          <a:p>
            <a:r>
              <a:rPr lang="en-US"/>
              <a:t>24.04.2023</a:t>
            </a:r>
            <a:endParaRPr lang="en-US" dirty="0"/>
          </a:p>
        </p:txBody>
      </p:sp>
      <p:sp>
        <p:nvSpPr>
          <p:cNvPr id="5" name="Footer Placeholder 4">
            <a:extLst>
              <a:ext uri="{FF2B5EF4-FFF2-40B4-BE49-F238E27FC236}">
                <a16:creationId xmlns:a16="http://schemas.microsoft.com/office/drawing/2014/main" id="{7D3B44A7-E7BD-4E7F-875C-9621745A50C9}"/>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CD6FCE07-5E7E-4085-A841-7FBD290EC5BF}"/>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7" name="Image" descr="Image">
            <a:extLst>
              <a:ext uri="{FF2B5EF4-FFF2-40B4-BE49-F238E27FC236}">
                <a16:creationId xmlns:a16="http://schemas.microsoft.com/office/drawing/2014/main" id="{5310F165-275D-414F-A990-932A0D4E26AD}"/>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1280576" y="-27384"/>
            <a:ext cx="971038" cy="648072"/>
          </a:xfrm>
          <a:prstGeom prst="rect">
            <a:avLst/>
          </a:prstGeom>
        </p:spPr>
      </p:pic>
      <p:sp>
        <p:nvSpPr>
          <p:cNvPr id="10" name="Rectangle 9">
            <a:extLst>
              <a:ext uri="{FF2B5EF4-FFF2-40B4-BE49-F238E27FC236}">
                <a16:creationId xmlns:a16="http://schemas.microsoft.com/office/drawing/2014/main" id="{5D65DC78-B30F-4F51-81C2-20C86BF8E5E1}"/>
              </a:ext>
            </a:extLst>
          </p:cNvPr>
          <p:cNvSpPr/>
          <p:nvPr/>
        </p:nvSpPr>
        <p:spPr>
          <a:xfrm>
            <a:off x="6312024" y="1042499"/>
            <a:ext cx="5015880" cy="1477328"/>
          </a:xfrm>
          <a:prstGeom prst="rect">
            <a:avLst/>
          </a:prstGeom>
        </p:spPr>
        <p:txBody>
          <a:bodyPr wrap="square">
            <a:spAutoFit/>
          </a:bodyPr>
          <a:lstStyle/>
          <a:p>
            <a:pPr>
              <a:spcAft>
                <a:spcPts val="600"/>
              </a:spcAft>
            </a:pPr>
            <a:r>
              <a:rPr lang="en-US" sz="2000" dirty="0">
                <a:solidFill>
                  <a:srgbClr val="FF0000"/>
                </a:solidFill>
              </a:rPr>
              <a:t>New analysis:</a:t>
            </a:r>
          </a:p>
          <a:p>
            <a:pPr marL="342900" lvl="1" indent="-342900">
              <a:spcAft>
                <a:spcPts val="600"/>
              </a:spcAft>
              <a:buFont typeface="Wingdings" panose="05000000000000000000" pitchFamily="2" charset="2"/>
              <a:buChar char="q"/>
            </a:pPr>
            <a:r>
              <a:rPr lang="en-US" sz="2000" dirty="0">
                <a:solidFill>
                  <a:srgbClr val="002060"/>
                </a:solidFill>
              </a:rPr>
              <a:t>New treatment of hadronic misidentified background to electrons</a:t>
            </a:r>
          </a:p>
          <a:p>
            <a:pPr marL="342900" lvl="1" indent="-342900">
              <a:spcAft>
                <a:spcPts val="600"/>
              </a:spcAft>
              <a:buFont typeface="Wingdings" panose="05000000000000000000" pitchFamily="2" charset="2"/>
              <a:buChar char="q"/>
            </a:pPr>
            <a:r>
              <a:rPr lang="en-US" sz="2000" dirty="0">
                <a:solidFill>
                  <a:srgbClr val="002060"/>
                </a:solidFill>
              </a:rPr>
              <a:t>All results in good agreement with SM</a:t>
            </a:r>
          </a:p>
        </p:txBody>
      </p:sp>
      <p:sp>
        <p:nvSpPr>
          <p:cNvPr id="11" name="Rectangle 10">
            <a:extLst>
              <a:ext uri="{FF2B5EF4-FFF2-40B4-BE49-F238E27FC236}">
                <a16:creationId xmlns:a16="http://schemas.microsoft.com/office/drawing/2014/main" id="{025A54D8-4274-4311-8649-D92ED0D68728}"/>
              </a:ext>
            </a:extLst>
          </p:cNvPr>
          <p:cNvSpPr/>
          <p:nvPr/>
        </p:nvSpPr>
        <p:spPr>
          <a:xfrm rot="16200000">
            <a:off x="10241669" y="4575611"/>
            <a:ext cx="2016224" cy="587097"/>
          </a:xfrm>
          <a:prstGeom prst="rect">
            <a:avLst/>
          </a:prstGeom>
        </p:spPr>
        <p:txBody>
          <a:bodyPr wrap="square">
            <a:spAutoFit/>
          </a:bodyPr>
          <a:lstStyle/>
          <a:p>
            <a:r>
              <a:rPr lang="en-GB" sz="1600" dirty="0">
                <a:solidFill>
                  <a:schemeClr val="tx2">
                    <a:lumMod val="50000"/>
                  </a:schemeClr>
                </a:solidFill>
                <a:hlinkClick r:id="rId4">
                  <a:extLst>
                    <a:ext uri="{A12FA001-AC4F-418D-AE19-62706E023703}">
                      <ahyp:hlinkClr xmlns:ahyp="http://schemas.microsoft.com/office/drawing/2018/hyperlinkcolor" val="tx"/>
                    </a:ext>
                  </a:extLst>
                </a:hlinkClick>
              </a:rPr>
              <a:t>arXiv:2212.09153</a:t>
            </a:r>
            <a:r>
              <a:rPr lang="en-GB" sz="1600" dirty="0">
                <a:solidFill>
                  <a:schemeClr val="tx2">
                    <a:lumMod val="50000"/>
                  </a:schemeClr>
                </a:solidFill>
              </a:rPr>
              <a:t> </a:t>
            </a:r>
            <a:r>
              <a:rPr lang="en-GB" sz="1600" dirty="0">
                <a:solidFill>
                  <a:schemeClr val="tx2">
                    <a:lumMod val="50000"/>
                  </a:schemeClr>
                </a:solidFill>
                <a:hlinkClick r:id="rId5">
                  <a:extLst>
                    <a:ext uri="{A12FA001-AC4F-418D-AE19-62706E023703}">
                      <ahyp:hlinkClr xmlns:ahyp="http://schemas.microsoft.com/office/drawing/2018/hyperlinkcolor" val="tx"/>
                    </a:ext>
                  </a:extLst>
                </a:hlinkClick>
              </a:rPr>
              <a:t>arXiv:2212.09152</a:t>
            </a:r>
            <a:endParaRPr lang="en-GB" sz="1600" dirty="0">
              <a:solidFill>
                <a:schemeClr val="tx2">
                  <a:lumMod val="50000"/>
                </a:schemeClr>
              </a:solidFill>
            </a:endParaRPr>
          </a:p>
        </p:txBody>
      </p:sp>
      <p:pic>
        <p:nvPicPr>
          <p:cNvPr id="12" name="Picture 11">
            <a:extLst>
              <a:ext uri="{FF2B5EF4-FFF2-40B4-BE49-F238E27FC236}">
                <a16:creationId xmlns:a16="http://schemas.microsoft.com/office/drawing/2014/main" id="{DF362362-74AF-49E5-92FB-E2C072C90CE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9178" y="2924944"/>
            <a:ext cx="3935361" cy="2618529"/>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5A0A277-79A5-4102-B584-E99FCA086D1A}"/>
                  </a:ext>
                </a:extLst>
              </p:cNvPr>
              <p:cNvSpPr txBox="1"/>
              <p:nvPr/>
            </p:nvSpPr>
            <p:spPr>
              <a:xfrm>
                <a:off x="808822" y="5617925"/>
                <a:ext cx="3795717" cy="276999"/>
              </a:xfrm>
              <a:prstGeom prst="rect">
                <a:avLst/>
              </a:prstGeom>
              <a:noFill/>
            </p:spPr>
            <p:txBody>
              <a:bodyPr wrap="square" lIns="0" tIns="0" rIns="0" bIns="0" rtlCol="0">
                <a:spAutoFit/>
              </a:bodyPr>
              <a:lstStyle/>
              <a:p>
                <a14:m>
                  <m:oMath xmlns:m="http://schemas.openxmlformats.org/officeDocument/2006/math">
                    <m:sSub>
                      <m:sSubPr>
                        <m:ctrlPr>
                          <a:rPr lang="en-US" b="0" i="1" smtClean="0">
                            <a:solidFill>
                              <a:srgbClr val="2F2F2F"/>
                            </a:solidFill>
                            <a:latin typeface="Cambria Math" panose="02040503050406030204" pitchFamily="18" charset="0"/>
                          </a:rPr>
                        </m:ctrlPr>
                      </m:sSubPr>
                      <m:e>
                        <m:r>
                          <a:rPr lang="en-US" b="0" i="1" smtClean="0">
                            <a:solidFill>
                              <a:srgbClr val="2F2F2F"/>
                            </a:solidFill>
                            <a:latin typeface="Cambria Math" panose="02040503050406030204" pitchFamily="18" charset="0"/>
                          </a:rPr>
                          <m:t>𝑅</m:t>
                        </m:r>
                      </m:e>
                      <m:sub>
                        <m:r>
                          <a:rPr lang="en-US" b="0" i="1" smtClean="0">
                            <a:solidFill>
                              <a:srgbClr val="2F2F2F"/>
                            </a:solidFill>
                            <a:latin typeface="Cambria Math" panose="02040503050406030204" pitchFamily="18" charset="0"/>
                          </a:rPr>
                          <m:t>𝐾</m:t>
                        </m:r>
                      </m:sub>
                    </m:sSub>
                    <m:r>
                      <a:rPr lang="en-US" b="0" i="1" smtClean="0">
                        <a:solidFill>
                          <a:srgbClr val="2F2F2F"/>
                        </a:solidFill>
                        <a:latin typeface="Cambria Math" panose="02040503050406030204" pitchFamily="18" charset="0"/>
                      </a:rPr>
                      <m:t>=</m:t>
                    </m:r>
                    <m:r>
                      <a:rPr lang="en-US" b="0" i="1" smtClean="0">
                        <a:solidFill>
                          <a:srgbClr val="2F2F2F"/>
                        </a:solidFill>
                        <a:latin typeface="Cambria Math" panose="02040503050406030204" pitchFamily="18" charset="0"/>
                      </a:rPr>
                      <m:t>𝑁</m:t>
                    </m:r>
                    <m:r>
                      <a:rPr lang="en-US" b="0" i="1" smtClean="0">
                        <a:solidFill>
                          <a:srgbClr val="2F2F2F"/>
                        </a:solidFill>
                        <a:latin typeface="Cambria Math" panose="02040503050406030204" pitchFamily="18" charset="0"/>
                      </a:rPr>
                      <m:t>(</m:t>
                    </m:r>
                    <m:r>
                      <a:rPr lang="en-US" b="0" i="1" smtClean="0">
                        <a:solidFill>
                          <a:srgbClr val="2F2F2F"/>
                        </a:solidFill>
                        <a:latin typeface="Cambria Math" panose="02040503050406030204" pitchFamily="18" charset="0"/>
                      </a:rPr>
                      <m:t>𝐵</m:t>
                    </m:r>
                    <m:r>
                      <a:rPr lang="en-US" b="0" i="1" smtClean="0">
                        <a:solidFill>
                          <a:srgbClr val="2F2F2F"/>
                        </a:solidFill>
                        <a:latin typeface="Cambria Math" panose="02040503050406030204" pitchFamily="18" charset="0"/>
                        <a:ea typeface="Cambria Math" panose="02040503050406030204" pitchFamily="18" charset="0"/>
                      </a:rPr>
                      <m:t>→</m:t>
                    </m:r>
                    <m:r>
                      <a:rPr lang="en-US" b="0" i="1" smtClean="0">
                        <a:solidFill>
                          <a:srgbClr val="2F2F2F"/>
                        </a:solidFill>
                        <a:latin typeface="Cambria Math" panose="02040503050406030204" pitchFamily="18" charset="0"/>
                        <a:ea typeface="Cambria Math" panose="02040503050406030204" pitchFamily="18" charset="0"/>
                      </a:rPr>
                      <m:t>𝐾</m:t>
                    </m:r>
                    <m:sSup>
                      <m:sSupPr>
                        <m:ctrlPr>
                          <a:rPr lang="en-US" b="0" i="1" smtClean="0">
                            <a:solidFill>
                              <a:srgbClr val="2F2F2F"/>
                            </a:solidFill>
                            <a:latin typeface="Cambria Math" panose="02040503050406030204" pitchFamily="18" charset="0"/>
                            <a:ea typeface="Cambria Math" panose="02040503050406030204" pitchFamily="18" charset="0"/>
                          </a:rPr>
                        </m:ctrlPr>
                      </m:sSupPr>
                      <m:e>
                        <m:r>
                          <a:rPr lang="en-US" b="0" i="1" smtClean="0">
                            <a:solidFill>
                              <a:srgbClr val="2F2F2F"/>
                            </a:solidFill>
                            <a:latin typeface="Cambria Math" panose="02040503050406030204" pitchFamily="18" charset="0"/>
                            <a:ea typeface="Cambria Math" panose="02040503050406030204" pitchFamily="18" charset="0"/>
                          </a:rPr>
                          <m:t>𝜇</m:t>
                        </m:r>
                      </m:e>
                      <m:sup>
                        <m:r>
                          <a:rPr lang="en-US" b="0" i="1" smtClean="0">
                            <a:solidFill>
                              <a:srgbClr val="2F2F2F"/>
                            </a:solidFill>
                            <a:latin typeface="Cambria Math" panose="02040503050406030204" pitchFamily="18" charset="0"/>
                            <a:ea typeface="Cambria Math" panose="02040503050406030204" pitchFamily="18" charset="0"/>
                          </a:rPr>
                          <m:t>+</m:t>
                        </m:r>
                      </m:sup>
                    </m:sSup>
                    <m:sSup>
                      <m:sSupPr>
                        <m:ctrlPr>
                          <a:rPr lang="en-US" b="0" i="1" smtClean="0">
                            <a:solidFill>
                              <a:srgbClr val="2F2F2F"/>
                            </a:solidFill>
                            <a:latin typeface="Cambria Math" panose="02040503050406030204" pitchFamily="18" charset="0"/>
                            <a:ea typeface="Cambria Math" panose="02040503050406030204" pitchFamily="18" charset="0"/>
                          </a:rPr>
                        </m:ctrlPr>
                      </m:sSupPr>
                      <m:e>
                        <m:r>
                          <a:rPr lang="en-US" b="0" i="1" smtClean="0">
                            <a:solidFill>
                              <a:srgbClr val="2F2F2F"/>
                            </a:solidFill>
                            <a:latin typeface="Cambria Math" panose="02040503050406030204" pitchFamily="18" charset="0"/>
                            <a:ea typeface="Cambria Math" panose="02040503050406030204" pitchFamily="18" charset="0"/>
                          </a:rPr>
                          <m:t>𝜇</m:t>
                        </m:r>
                      </m:e>
                      <m:sup>
                        <m:r>
                          <a:rPr lang="en-US" b="0" i="1" smtClean="0">
                            <a:solidFill>
                              <a:srgbClr val="2F2F2F"/>
                            </a:solidFill>
                            <a:latin typeface="Cambria Math" panose="02040503050406030204" pitchFamily="18" charset="0"/>
                            <a:ea typeface="Cambria Math" panose="02040503050406030204" pitchFamily="18" charset="0"/>
                          </a:rPr>
                          <m:t>−</m:t>
                        </m:r>
                      </m:sup>
                    </m:sSup>
                  </m:oMath>
                </a14:m>
                <a:r>
                  <a:rPr lang="en-GB" dirty="0">
                    <a:solidFill>
                      <a:srgbClr val="2F2F2F"/>
                    </a:solidFill>
                  </a:rPr>
                  <a:t>)/</a:t>
                </a:r>
                <a14:m>
                  <m:oMath xmlns:m="http://schemas.openxmlformats.org/officeDocument/2006/math">
                    <m:r>
                      <a:rPr lang="en-US" i="1">
                        <a:solidFill>
                          <a:srgbClr val="2F2F2F"/>
                        </a:solidFill>
                        <a:latin typeface="Cambria Math" panose="02040503050406030204" pitchFamily="18" charset="0"/>
                      </a:rPr>
                      <m:t>𝑁</m:t>
                    </m:r>
                    <m:r>
                      <a:rPr lang="en-US" i="1">
                        <a:solidFill>
                          <a:srgbClr val="2F2F2F"/>
                        </a:solidFill>
                        <a:latin typeface="Cambria Math" panose="02040503050406030204" pitchFamily="18" charset="0"/>
                      </a:rPr>
                      <m:t>(</m:t>
                    </m:r>
                    <m:r>
                      <a:rPr lang="en-US" i="1">
                        <a:solidFill>
                          <a:srgbClr val="2F2F2F"/>
                        </a:solidFill>
                        <a:latin typeface="Cambria Math" panose="02040503050406030204" pitchFamily="18" charset="0"/>
                      </a:rPr>
                      <m:t>𝐵</m:t>
                    </m:r>
                    <m:r>
                      <a:rPr lang="en-US" i="1">
                        <a:solidFill>
                          <a:srgbClr val="2F2F2F"/>
                        </a:solidFill>
                        <a:latin typeface="Cambria Math" panose="02040503050406030204" pitchFamily="18" charset="0"/>
                        <a:ea typeface="Cambria Math" panose="02040503050406030204" pitchFamily="18" charset="0"/>
                      </a:rPr>
                      <m:t>→</m:t>
                    </m:r>
                    <m:r>
                      <a:rPr lang="en-US" i="1">
                        <a:solidFill>
                          <a:srgbClr val="2F2F2F"/>
                        </a:solidFill>
                        <a:latin typeface="Cambria Math" panose="02040503050406030204" pitchFamily="18" charset="0"/>
                        <a:ea typeface="Cambria Math" panose="02040503050406030204" pitchFamily="18" charset="0"/>
                      </a:rPr>
                      <m:t>𝐾</m:t>
                    </m:r>
                    <m:sSup>
                      <m:sSupPr>
                        <m:ctrlPr>
                          <a:rPr lang="en-US" i="1">
                            <a:solidFill>
                              <a:srgbClr val="2F2F2F"/>
                            </a:solidFill>
                            <a:latin typeface="Cambria Math" panose="02040503050406030204" pitchFamily="18" charset="0"/>
                            <a:ea typeface="Cambria Math" panose="02040503050406030204" pitchFamily="18" charset="0"/>
                          </a:rPr>
                        </m:ctrlPr>
                      </m:sSupPr>
                      <m:e>
                        <m:r>
                          <a:rPr lang="en-US" b="0" i="1" smtClean="0">
                            <a:solidFill>
                              <a:srgbClr val="2F2F2F"/>
                            </a:solidFill>
                            <a:latin typeface="Cambria Math" panose="02040503050406030204" pitchFamily="18" charset="0"/>
                            <a:ea typeface="Cambria Math" panose="02040503050406030204" pitchFamily="18" charset="0"/>
                          </a:rPr>
                          <m:t>𝑒</m:t>
                        </m:r>
                      </m:e>
                      <m:sup>
                        <m:r>
                          <a:rPr lang="en-US" i="1">
                            <a:solidFill>
                              <a:srgbClr val="2F2F2F"/>
                            </a:solidFill>
                            <a:latin typeface="Cambria Math" panose="02040503050406030204" pitchFamily="18" charset="0"/>
                            <a:ea typeface="Cambria Math" panose="02040503050406030204" pitchFamily="18" charset="0"/>
                          </a:rPr>
                          <m:t>+</m:t>
                        </m:r>
                      </m:sup>
                    </m:sSup>
                    <m:sSup>
                      <m:sSupPr>
                        <m:ctrlPr>
                          <a:rPr lang="en-US" i="1">
                            <a:solidFill>
                              <a:srgbClr val="2F2F2F"/>
                            </a:solidFill>
                            <a:latin typeface="Cambria Math" panose="02040503050406030204" pitchFamily="18" charset="0"/>
                            <a:ea typeface="Cambria Math" panose="02040503050406030204" pitchFamily="18" charset="0"/>
                          </a:rPr>
                        </m:ctrlPr>
                      </m:sSupPr>
                      <m:e>
                        <m:r>
                          <a:rPr lang="en-US" b="0" i="1" smtClean="0">
                            <a:solidFill>
                              <a:srgbClr val="2F2F2F"/>
                            </a:solidFill>
                            <a:latin typeface="Cambria Math" panose="02040503050406030204" pitchFamily="18" charset="0"/>
                            <a:ea typeface="Cambria Math" panose="02040503050406030204" pitchFamily="18" charset="0"/>
                          </a:rPr>
                          <m:t>𝑒</m:t>
                        </m:r>
                      </m:e>
                      <m:sup>
                        <m:r>
                          <a:rPr lang="en-US" i="1">
                            <a:solidFill>
                              <a:srgbClr val="2F2F2F"/>
                            </a:solidFill>
                            <a:latin typeface="Cambria Math" panose="02040503050406030204" pitchFamily="18" charset="0"/>
                            <a:ea typeface="Cambria Math" panose="02040503050406030204" pitchFamily="18" charset="0"/>
                          </a:rPr>
                          <m:t>−</m:t>
                        </m:r>
                      </m:sup>
                    </m:sSup>
                  </m:oMath>
                </a14:m>
                <a:r>
                  <a:rPr lang="en-GB" dirty="0">
                    <a:solidFill>
                      <a:srgbClr val="2F2F2F"/>
                    </a:solidFill>
                  </a:rPr>
                  <a:t>)</a:t>
                </a:r>
              </a:p>
            </p:txBody>
          </p:sp>
        </mc:Choice>
        <mc:Fallback xmlns="">
          <p:sp>
            <p:nvSpPr>
              <p:cNvPr id="13" name="TextBox 12">
                <a:extLst>
                  <a:ext uri="{FF2B5EF4-FFF2-40B4-BE49-F238E27FC236}">
                    <a16:creationId xmlns:a16="http://schemas.microsoft.com/office/drawing/2014/main" id="{25A0A277-79A5-4102-B584-E99FCA086D1A}"/>
                  </a:ext>
                </a:extLst>
              </p:cNvPr>
              <p:cNvSpPr txBox="1">
                <a:spLocks noRot="1" noChangeAspect="1" noMove="1" noResize="1" noEditPoints="1" noAdjustHandles="1" noChangeArrowheads="1" noChangeShapeType="1" noTextEdit="1"/>
              </p:cNvSpPr>
              <p:nvPr/>
            </p:nvSpPr>
            <p:spPr>
              <a:xfrm>
                <a:off x="808822" y="5617925"/>
                <a:ext cx="3795717" cy="276999"/>
              </a:xfrm>
              <a:prstGeom prst="rect">
                <a:avLst/>
              </a:prstGeom>
              <a:blipFill>
                <a:blip r:embed="rId7"/>
                <a:stretch>
                  <a:fillRect l="-2251" t="-28889" r="-161" b="-51111"/>
                </a:stretch>
              </a:blipFill>
            </p:spPr>
            <p:txBody>
              <a:bodyPr/>
              <a:lstStyle/>
              <a:p>
                <a:r>
                  <a:rPr lang="en-GB">
                    <a:noFill/>
                  </a:rPr>
                  <a:t> </a:t>
                </a:r>
              </a:p>
            </p:txBody>
          </p:sp>
        </mc:Fallback>
      </mc:AlternateContent>
      <p:pic>
        <p:nvPicPr>
          <p:cNvPr id="15" name="Picture 14">
            <a:extLst>
              <a:ext uri="{FF2B5EF4-FFF2-40B4-BE49-F238E27FC236}">
                <a16:creationId xmlns:a16="http://schemas.microsoft.com/office/drawing/2014/main" id="{448CC02A-CB9F-4190-A50D-BE9F841DD801}"/>
              </a:ext>
            </a:extLst>
          </p:cNvPr>
          <p:cNvPicPr>
            <a:picLocks noChangeAspect="1"/>
          </p:cNvPicPr>
          <p:nvPr/>
        </p:nvPicPr>
        <p:blipFill>
          <a:blip r:embed="rId8"/>
          <a:stretch>
            <a:fillRect/>
          </a:stretch>
        </p:blipFill>
        <p:spPr>
          <a:xfrm>
            <a:off x="11136560" y="2081089"/>
            <a:ext cx="483815" cy="483815"/>
          </a:xfrm>
          <a:prstGeom prst="rect">
            <a:avLst/>
          </a:prstGeom>
        </p:spPr>
      </p:pic>
      <p:sp>
        <p:nvSpPr>
          <p:cNvPr id="16" name="Oval 15">
            <a:extLst>
              <a:ext uri="{FF2B5EF4-FFF2-40B4-BE49-F238E27FC236}">
                <a16:creationId xmlns:a16="http://schemas.microsoft.com/office/drawing/2014/main" id="{6C4B7038-0578-4A3F-8525-B2021B2B04F5}"/>
              </a:ext>
            </a:extLst>
          </p:cNvPr>
          <p:cNvSpPr/>
          <p:nvPr/>
        </p:nvSpPr>
        <p:spPr>
          <a:xfrm>
            <a:off x="1559496" y="4660924"/>
            <a:ext cx="936104" cy="35225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00907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D4FDCA2-8C60-4E44-A4EB-9AB39C2CAE3F}"/>
              </a:ext>
            </a:extLst>
          </p:cNvPr>
          <p:cNvSpPr>
            <a:spLocks noGrp="1"/>
          </p:cNvSpPr>
          <p:nvPr>
            <p:ph type="dt" sz="half" idx="10"/>
          </p:nvPr>
        </p:nvSpPr>
        <p:spPr/>
        <p:txBody>
          <a:bodyPr/>
          <a:lstStyle/>
          <a:p>
            <a:r>
              <a:rPr lang="en-US"/>
              <a:t>24.04.2023</a:t>
            </a:r>
            <a:endParaRPr lang="en-US" dirty="0"/>
          </a:p>
        </p:txBody>
      </p:sp>
      <p:sp>
        <p:nvSpPr>
          <p:cNvPr id="5" name="Footer Placeholder 4">
            <a:extLst>
              <a:ext uri="{FF2B5EF4-FFF2-40B4-BE49-F238E27FC236}">
                <a16:creationId xmlns:a16="http://schemas.microsoft.com/office/drawing/2014/main" id="{A1673C3A-C00B-4222-925A-DF94B587F3CF}"/>
              </a:ext>
            </a:extLst>
          </p:cNvPr>
          <p:cNvSpPr>
            <a:spLocks noGrp="1"/>
          </p:cNvSpPr>
          <p:nvPr>
            <p:ph type="ftr" sz="quarter" idx="11"/>
          </p:nvPr>
        </p:nvSpPr>
        <p:spPr/>
        <p:txBody>
          <a:bodyPr/>
          <a:lstStyle/>
          <a:p>
            <a:r>
              <a:rPr lang="en-US" dirty="0"/>
              <a:t>J. </a:t>
            </a:r>
            <a:r>
              <a:rPr lang="en-US" dirty="0" err="1"/>
              <a:t>Mnich</a:t>
            </a:r>
            <a:r>
              <a:rPr lang="en-US" dirty="0"/>
              <a:t> | Status of the Experiments</a:t>
            </a:r>
          </a:p>
        </p:txBody>
      </p:sp>
      <p:sp>
        <p:nvSpPr>
          <p:cNvPr id="6" name="Slide Number Placeholder 5">
            <a:extLst>
              <a:ext uri="{FF2B5EF4-FFF2-40B4-BE49-F238E27FC236}">
                <a16:creationId xmlns:a16="http://schemas.microsoft.com/office/drawing/2014/main" id="{0FB38B86-81D4-437E-AEB8-0986C8670227}"/>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7" name="Picture 2">
            <a:extLst>
              <a:ext uri="{FF2B5EF4-FFF2-40B4-BE49-F238E27FC236}">
                <a16:creationId xmlns:a16="http://schemas.microsoft.com/office/drawing/2014/main" id="{D3C1EC02-61FF-4840-970A-6CB75EBC14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360" y="1084932"/>
            <a:ext cx="3465163" cy="2532482"/>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6939FB8A-2143-454E-B041-ADF2BF6AC7DC}"/>
              </a:ext>
            </a:extLst>
          </p:cNvPr>
          <p:cNvSpPr txBox="1">
            <a:spLocks/>
          </p:cNvSpPr>
          <p:nvPr/>
        </p:nvSpPr>
        <p:spPr>
          <a:xfrm>
            <a:off x="609600" y="116633"/>
            <a:ext cx="10972799" cy="64807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err="1"/>
              <a:t>LHCb</a:t>
            </a:r>
            <a:r>
              <a:rPr lang="en-US" dirty="0"/>
              <a:t>: New Heavy Baryons Observed</a:t>
            </a:r>
          </a:p>
        </p:txBody>
      </p:sp>
      <p:sp>
        <p:nvSpPr>
          <p:cNvPr id="10" name="Slide Number Placeholder 2">
            <a:extLst>
              <a:ext uri="{FF2B5EF4-FFF2-40B4-BE49-F238E27FC236}">
                <a16:creationId xmlns:a16="http://schemas.microsoft.com/office/drawing/2014/main" id="{79E01256-DE2D-47CD-AE66-D81A3AB74716}"/>
              </a:ext>
            </a:extLst>
          </p:cNvPr>
          <p:cNvSpPr txBox="1">
            <a:spLocks/>
          </p:cNvSpPr>
          <p:nvPr/>
        </p:nvSpPr>
        <p:spPr>
          <a:xfrm>
            <a:off x="11107546" y="6383848"/>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0AD8A0A-4898-40BF-9009-4DA7E611EAC1}" type="slidenum">
              <a:rPr lang="en-GB" smtClean="0"/>
              <a:pPr/>
              <a:t>7</a:t>
            </a:fld>
            <a:endParaRPr lang="en-GB" dirty="0"/>
          </a:p>
        </p:txBody>
      </p:sp>
      <p:pic>
        <p:nvPicPr>
          <p:cNvPr id="12" name="Image" descr="Image">
            <a:extLst>
              <a:ext uri="{FF2B5EF4-FFF2-40B4-BE49-F238E27FC236}">
                <a16:creationId xmlns:a16="http://schemas.microsoft.com/office/drawing/2014/main" id="{983B3586-7420-4513-AED3-69C13361F04E}"/>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10920536" y="116632"/>
            <a:ext cx="971038" cy="648072"/>
          </a:xfrm>
          <a:prstGeom prst="rect">
            <a:avLst/>
          </a:prstGeom>
        </p:spPr>
      </p:pic>
      <p:sp>
        <p:nvSpPr>
          <p:cNvPr id="13" name="Content Placeholder 3">
            <a:extLst>
              <a:ext uri="{FF2B5EF4-FFF2-40B4-BE49-F238E27FC236}">
                <a16:creationId xmlns:a16="http://schemas.microsoft.com/office/drawing/2014/main" id="{4DF1DFFD-0190-4B7B-AC18-CCE4527BD6CF}"/>
              </a:ext>
            </a:extLst>
          </p:cNvPr>
          <p:cNvSpPr txBox="1">
            <a:spLocks/>
          </p:cNvSpPr>
          <p:nvPr/>
        </p:nvSpPr>
        <p:spPr bwMode="auto">
          <a:xfrm>
            <a:off x="7392144" y="4365104"/>
            <a:ext cx="5521921" cy="89638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pitchFamily="34" charset="0"/>
              <a:buChar char="•"/>
              <a:defRPr sz="2800" kern="1200">
                <a:solidFill>
                  <a:schemeClr val="tx2"/>
                </a:solidFill>
                <a:latin typeface="Arial" pitchFamily="34" charset="0"/>
                <a:ea typeface="+mn-ea"/>
                <a:cs typeface="Arial" pitchFamily="34" charset="0"/>
              </a:defRPr>
            </a:lvl1pPr>
            <a:lvl2pPr marL="742950" indent="-285750" algn="l" rtl="0" fontAlgn="base">
              <a:spcBef>
                <a:spcPct val="20000"/>
              </a:spcBef>
              <a:spcAft>
                <a:spcPct val="0"/>
              </a:spcAft>
              <a:buFont typeface="Arial" pitchFamily="34" charset="0"/>
              <a:buChar char="–"/>
              <a:defRPr sz="2800" kern="1200">
                <a:solidFill>
                  <a:schemeClr val="accent2"/>
                </a:solidFill>
                <a:latin typeface="Arial" pitchFamily="34" charset="0"/>
                <a:ea typeface="+mn-ea"/>
                <a:cs typeface="Arial" pitchFamily="34" charset="0"/>
              </a:defRPr>
            </a:lvl2pPr>
            <a:lvl3pPr marL="1143000" indent="-228600" algn="l" rtl="0" fontAlgn="base">
              <a:spcBef>
                <a:spcPct val="20000"/>
              </a:spcBef>
              <a:spcAft>
                <a:spcPct val="0"/>
              </a:spcAft>
              <a:buFont typeface="Arial" pitchFamily="34" charset="0"/>
              <a:buChar char="•"/>
              <a:defRPr sz="2800" kern="1200">
                <a:solidFill>
                  <a:schemeClr val="tx2"/>
                </a:solidFill>
                <a:latin typeface="Arial" pitchFamily="34" charset="0"/>
                <a:ea typeface="+mn-ea"/>
                <a:cs typeface="Arial" pitchFamily="34" charset="0"/>
              </a:defRPr>
            </a:lvl3pPr>
            <a:lvl4pPr marL="1600200" indent="-228600" algn="l" rtl="0" fontAlgn="base">
              <a:spcBef>
                <a:spcPct val="20000"/>
              </a:spcBef>
              <a:spcAft>
                <a:spcPct val="0"/>
              </a:spcAft>
              <a:buFont typeface="Arial" pitchFamily="34" charset="0"/>
              <a:buChar char="–"/>
              <a:defRPr sz="2800" kern="1200">
                <a:solidFill>
                  <a:schemeClr val="accent2"/>
                </a:solidFill>
                <a:latin typeface="Arial" pitchFamily="34" charset="0"/>
                <a:ea typeface="+mn-ea"/>
                <a:cs typeface="Arial" pitchFamily="34" charset="0"/>
              </a:defRPr>
            </a:lvl4pPr>
            <a:lvl5pPr marL="2057400" indent="-228600" algn="l" rtl="0" fontAlgn="base">
              <a:spcBef>
                <a:spcPct val="20000"/>
              </a:spcBef>
              <a:spcAft>
                <a:spcPct val="0"/>
              </a:spcAft>
              <a:buFont typeface="Arial" pitchFamily="34" charset="0"/>
              <a:buChar char="»"/>
              <a:defRPr sz="28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q"/>
            </a:pPr>
            <a:r>
              <a:rPr lang="en-US" sz="2000" dirty="0">
                <a:solidFill>
                  <a:srgbClr val="FF0000"/>
                </a:solidFill>
                <a:latin typeface="+mn-lt"/>
                <a:cs typeface="+mn-cs"/>
              </a:rPr>
              <a:t>New observations brings total to</a:t>
            </a:r>
            <a:br>
              <a:rPr lang="en-US" sz="2000" dirty="0">
                <a:solidFill>
                  <a:srgbClr val="FF0000"/>
                </a:solidFill>
                <a:latin typeface="+mn-lt"/>
                <a:cs typeface="+mn-cs"/>
              </a:rPr>
            </a:br>
            <a:r>
              <a:rPr lang="en-US" sz="2000" b="1" dirty="0">
                <a:solidFill>
                  <a:srgbClr val="FF0000"/>
                </a:solidFill>
                <a:latin typeface="+mn-lt"/>
                <a:cs typeface="+mn-cs"/>
              </a:rPr>
              <a:t> 64 particles </a:t>
            </a:r>
            <a:r>
              <a:rPr lang="en-US" sz="2000" dirty="0">
                <a:solidFill>
                  <a:srgbClr val="FF0000"/>
                </a:solidFill>
                <a:latin typeface="+mn-lt"/>
                <a:cs typeface="+mn-cs"/>
              </a:rPr>
              <a:t>discovered at </a:t>
            </a:r>
            <a:r>
              <a:rPr lang="en-US" sz="2000" dirty="0" err="1">
                <a:solidFill>
                  <a:srgbClr val="FF0000"/>
                </a:solidFill>
                <a:latin typeface="+mn-lt"/>
                <a:cs typeface="+mn-cs"/>
              </a:rPr>
              <a:t>LHCb</a:t>
            </a:r>
            <a:r>
              <a:rPr lang="en-US" sz="2000" dirty="0">
                <a:solidFill>
                  <a:srgbClr val="FF0000"/>
                </a:solidFill>
                <a:latin typeface="+mn-lt"/>
                <a:cs typeface="+mn-cs"/>
              </a:rPr>
              <a:t> </a:t>
            </a:r>
          </a:p>
        </p:txBody>
      </p:sp>
      <p:pic>
        <p:nvPicPr>
          <p:cNvPr id="14" name="Picture 4">
            <a:extLst>
              <a:ext uri="{FF2B5EF4-FFF2-40B4-BE49-F238E27FC236}">
                <a16:creationId xmlns:a16="http://schemas.microsoft.com/office/drawing/2014/main" id="{DFEC553E-3329-4FC6-B66E-2CA8105CED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4198" y="1310582"/>
            <a:ext cx="1878525" cy="791769"/>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a:extLst>
              <a:ext uri="{FF2B5EF4-FFF2-40B4-BE49-F238E27FC236}">
                <a16:creationId xmlns:a16="http://schemas.microsoft.com/office/drawing/2014/main" id="{272FE293-A6DD-4E35-AAA0-5A7424A776B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05250" y="2189771"/>
            <a:ext cx="1878525" cy="79176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a:extLst>
              <a:ext uri="{FF2B5EF4-FFF2-40B4-BE49-F238E27FC236}">
                <a16:creationId xmlns:a16="http://schemas.microsoft.com/office/drawing/2014/main" id="{F6FA6FB4-D248-49CD-B9CA-4D4F5821B5C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51873" y="3094718"/>
            <a:ext cx="1878527" cy="791770"/>
          </a:xfrm>
          <a:prstGeom prst="rect">
            <a:avLst/>
          </a:prstGeom>
          <a:noFill/>
          <a:extLst>
            <a:ext uri="{909E8E84-426E-40DD-AFC4-6F175D3DCCD1}">
              <a14:hiddenFill xmlns:a14="http://schemas.microsoft.com/office/drawing/2010/main">
                <a:solidFill>
                  <a:srgbClr val="FFFFFF"/>
                </a:solidFill>
              </a14:hiddenFill>
            </a:ext>
          </a:extLst>
        </p:spPr>
      </p:pic>
      <p:sp>
        <p:nvSpPr>
          <p:cNvPr id="17" name="Content Placeholder 3">
            <a:extLst>
              <a:ext uri="{FF2B5EF4-FFF2-40B4-BE49-F238E27FC236}">
                <a16:creationId xmlns:a16="http://schemas.microsoft.com/office/drawing/2014/main" id="{447D255C-3E10-45E5-B94C-C2CA67278101}"/>
              </a:ext>
            </a:extLst>
          </p:cNvPr>
          <p:cNvSpPr txBox="1">
            <a:spLocks/>
          </p:cNvSpPr>
          <p:nvPr/>
        </p:nvSpPr>
        <p:spPr bwMode="auto">
          <a:xfrm>
            <a:off x="170702" y="776749"/>
            <a:ext cx="5912293" cy="44544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pitchFamily="34" charset="0"/>
              <a:buChar char="•"/>
              <a:defRPr sz="2800" kern="1200">
                <a:solidFill>
                  <a:schemeClr val="tx2"/>
                </a:solidFill>
                <a:latin typeface="Arial" pitchFamily="34" charset="0"/>
                <a:ea typeface="+mn-ea"/>
                <a:cs typeface="Arial" pitchFamily="34" charset="0"/>
              </a:defRPr>
            </a:lvl1pPr>
            <a:lvl2pPr marL="742950" indent="-285750" algn="l" rtl="0" fontAlgn="base">
              <a:spcBef>
                <a:spcPct val="20000"/>
              </a:spcBef>
              <a:spcAft>
                <a:spcPct val="0"/>
              </a:spcAft>
              <a:buFont typeface="Arial" pitchFamily="34" charset="0"/>
              <a:buChar char="–"/>
              <a:defRPr sz="2800" kern="1200">
                <a:solidFill>
                  <a:schemeClr val="accent2"/>
                </a:solidFill>
                <a:latin typeface="Arial" pitchFamily="34" charset="0"/>
                <a:ea typeface="+mn-ea"/>
                <a:cs typeface="Arial" pitchFamily="34" charset="0"/>
              </a:defRPr>
            </a:lvl2pPr>
            <a:lvl3pPr marL="1143000" indent="-228600" algn="l" rtl="0" fontAlgn="base">
              <a:spcBef>
                <a:spcPct val="20000"/>
              </a:spcBef>
              <a:spcAft>
                <a:spcPct val="0"/>
              </a:spcAft>
              <a:buFont typeface="Arial" pitchFamily="34" charset="0"/>
              <a:buChar char="•"/>
              <a:defRPr sz="2800" kern="1200">
                <a:solidFill>
                  <a:schemeClr val="tx2"/>
                </a:solidFill>
                <a:latin typeface="Arial" pitchFamily="34" charset="0"/>
                <a:ea typeface="+mn-ea"/>
                <a:cs typeface="Arial" pitchFamily="34" charset="0"/>
              </a:defRPr>
            </a:lvl3pPr>
            <a:lvl4pPr marL="1600200" indent="-228600" algn="l" rtl="0" fontAlgn="base">
              <a:spcBef>
                <a:spcPct val="20000"/>
              </a:spcBef>
              <a:spcAft>
                <a:spcPct val="0"/>
              </a:spcAft>
              <a:buFont typeface="Arial" pitchFamily="34" charset="0"/>
              <a:buChar char="–"/>
              <a:defRPr sz="2800" kern="1200">
                <a:solidFill>
                  <a:schemeClr val="accent2"/>
                </a:solidFill>
                <a:latin typeface="Arial" pitchFamily="34" charset="0"/>
                <a:ea typeface="+mn-ea"/>
                <a:cs typeface="Arial" pitchFamily="34" charset="0"/>
              </a:defRPr>
            </a:lvl4pPr>
            <a:lvl5pPr marL="2057400" indent="-228600" algn="l" rtl="0" fontAlgn="base">
              <a:spcBef>
                <a:spcPct val="20000"/>
              </a:spcBef>
              <a:spcAft>
                <a:spcPct val="0"/>
              </a:spcAft>
              <a:buFont typeface="Arial" pitchFamily="34" charset="0"/>
              <a:buChar char="»"/>
              <a:defRPr sz="28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q"/>
            </a:pPr>
            <a:r>
              <a:rPr lang="en-US" sz="2000" dirty="0">
                <a:latin typeface="+mn-lt"/>
                <a:cs typeface="+mn-cs"/>
              </a:rPr>
              <a:t>Observation of two new states:</a:t>
            </a:r>
          </a:p>
          <a:p>
            <a:pPr marL="0" indent="0">
              <a:buNone/>
            </a:pPr>
            <a:r>
              <a:rPr lang="en-US" sz="2400" dirty="0"/>
              <a:t>				</a:t>
            </a:r>
          </a:p>
        </p:txBody>
      </p:sp>
      <p:pic>
        <p:nvPicPr>
          <p:cNvPr id="18" name="Picture 17" descr="Logo&#10;&#10;Description automatically generated">
            <a:extLst>
              <a:ext uri="{FF2B5EF4-FFF2-40B4-BE49-F238E27FC236}">
                <a16:creationId xmlns:a16="http://schemas.microsoft.com/office/drawing/2014/main" id="{244CC10A-33CE-44B6-B7DF-EC75AEB9346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65424" y="720593"/>
            <a:ext cx="2895373" cy="445442"/>
          </a:xfrm>
          <a:prstGeom prst="rect">
            <a:avLst/>
          </a:prstGeom>
        </p:spPr>
      </p:pic>
      <p:sp>
        <p:nvSpPr>
          <p:cNvPr id="19" name="Doughnut 13">
            <a:extLst>
              <a:ext uri="{FF2B5EF4-FFF2-40B4-BE49-F238E27FC236}">
                <a16:creationId xmlns:a16="http://schemas.microsoft.com/office/drawing/2014/main" id="{59796201-A82C-49B9-B5FC-9C1E46270ABC}"/>
              </a:ext>
            </a:extLst>
          </p:cNvPr>
          <p:cNvSpPr/>
          <p:nvPr/>
        </p:nvSpPr>
        <p:spPr>
          <a:xfrm>
            <a:off x="1650502" y="2957170"/>
            <a:ext cx="1304217" cy="497270"/>
          </a:xfrm>
          <a:prstGeom prst="donut">
            <a:avLst>
              <a:gd name="adj"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28" name="Group 27">
            <a:extLst>
              <a:ext uri="{FF2B5EF4-FFF2-40B4-BE49-F238E27FC236}">
                <a16:creationId xmlns:a16="http://schemas.microsoft.com/office/drawing/2014/main" id="{BB4B29F7-5ECF-4ECC-B8C6-9E915CBA2543}"/>
              </a:ext>
            </a:extLst>
          </p:cNvPr>
          <p:cNvGrpSpPr/>
          <p:nvPr/>
        </p:nvGrpSpPr>
        <p:grpSpPr>
          <a:xfrm>
            <a:off x="6899960" y="1213142"/>
            <a:ext cx="4991614" cy="2773119"/>
            <a:chOff x="200651" y="2420888"/>
            <a:chExt cx="4991614" cy="2773119"/>
          </a:xfrm>
        </p:grpSpPr>
        <p:pic>
          <p:nvPicPr>
            <p:cNvPr id="8" name="Picture 7" descr="Scatter chart&#10;&#10;Description automatically generated">
              <a:extLst>
                <a:ext uri="{FF2B5EF4-FFF2-40B4-BE49-F238E27FC236}">
                  <a16:creationId xmlns:a16="http://schemas.microsoft.com/office/drawing/2014/main" id="{A7D31C06-7666-4E5A-B4ED-E14FAEB2585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0651" y="2420888"/>
              <a:ext cx="4991614" cy="2773119"/>
            </a:xfrm>
            <a:prstGeom prst="rect">
              <a:avLst/>
            </a:prstGeom>
          </p:spPr>
        </p:pic>
        <p:sp>
          <p:nvSpPr>
            <p:cNvPr id="20" name="Doughnut 20">
              <a:extLst>
                <a:ext uri="{FF2B5EF4-FFF2-40B4-BE49-F238E27FC236}">
                  <a16:creationId xmlns:a16="http://schemas.microsoft.com/office/drawing/2014/main" id="{58BB8382-F273-40ED-90A1-67F60145C9E4}"/>
                </a:ext>
              </a:extLst>
            </p:cNvPr>
            <p:cNvSpPr/>
            <p:nvPr/>
          </p:nvSpPr>
          <p:spPr>
            <a:xfrm>
              <a:off x="4511824" y="4240896"/>
              <a:ext cx="607061" cy="556256"/>
            </a:xfrm>
            <a:prstGeom prst="donut">
              <a:avLst>
                <a:gd name="adj"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2" name="Doughnut 21">
              <a:extLst>
                <a:ext uri="{FF2B5EF4-FFF2-40B4-BE49-F238E27FC236}">
                  <a16:creationId xmlns:a16="http://schemas.microsoft.com/office/drawing/2014/main" id="{E3B838DF-76BC-49BE-8CAA-B6F58E0FBCB9}"/>
                </a:ext>
              </a:extLst>
            </p:cNvPr>
            <p:cNvSpPr/>
            <p:nvPr/>
          </p:nvSpPr>
          <p:spPr>
            <a:xfrm>
              <a:off x="4515267" y="3293363"/>
              <a:ext cx="607061" cy="556256"/>
            </a:xfrm>
            <a:prstGeom prst="donut">
              <a:avLst>
                <a:gd name="adj"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pic>
        <p:nvPicPr>
          <p:cNvPr id="23" name="Picture 5" descr="page34image951520">
            <a:extLst>
              <a:ext uri="{FF2B5EF4-FFF2-40B4-BE49-F238E27FC236}">
                <a16:creationId xmlns:a16="http://schemas.microsoft.com/office/drawing/2014/main" id="{09C8FF0D-89E4-45C7-A744-14F7921C3BF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0149" y="4246528"/>
            <a:ext cx="2962342" cy="1903855"/>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6" descr="page34image939296">
            <a:extLst>
              <a:ext uri="{FF2B5EF4-FFF2-40B4-BE49-F238E27FC236}">
                <a16:creationId xmlns:a16="http://schemas.microsoft.com/office/drawing/2014/main" id="{2105D34E-D9A8-4E7E-A1F1-B52E41078A6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12574" y="4267674"/>
            <a:ext cx="2957438" cy="1897630"/>
          </a:xfrm>
          <a:prstGeom prst="rect">
            <a:avLst/>
          </a:prstGeom>
          <a:noFill/>
          <a:extLst>
            <a:ext uri="{909E8E84-426E-40DD-AFC4-6F175D3DCCD1}">
              <a14:hiddenFill xmlns:a14="http://schemas.microsoft.com/office/drawing/2010/main">
                <a:solidFill>
                  <a:srgbClr val="FFFFFF"/>
                </a:solidFill>
              </a14:hiddenFill>
            </a:ext>
          </a:extLst>
        </p:spPr>
      </p:pic>
      <p:sp>
        <p:nvSpPr>
          <p:cNvPr id="24" name="Content Placeholder 3">
            <a:extLst>
              <a:ext uri="{FF2B5EF4-FFF2-40B4-BE49-F238E27FC236}">
                <a16:creationId xmlns:a16="http://schemas.microsoft.com/office/drawing/2014/main" id="{92993A53-D5D7-4240-BB17-85CDE1E4809E}"/>
              </a:ext>
            </a:extLst>
          </p:cNvPr>
          <p:cNvSpPr txBox="1">
            <a:spLocks/>
          </p:cNvSpPr>
          <p:nvPr/>
        </p:nvSpPr>
        <p:spPr bwMode="auto">
          <a:xfrm>
            <a:off x="335359" y="3719178"/>
            <a:ext cx="6725437" cy="4693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pitchFamily="34" charset="0"/>
              <a:buChar char="•"/>
              <a:defRPr sz="2800" kern="1200">
                <a:solidFill>
                  <a:schemeClr val="tx2"/>
                </a:solidFill>
                <a:latin typeface="Arial" pitchFamily="34" charset="0"/>
                <a:ea typeface="+mn-ea"/>
                <a:cs typeface="Arial" pitchFamily="34" charset="0"/>
              </a:defRPr>
            </a:lvl1pPr>
            <a:lvl2pPr marL="742950" indent="-285750" algn="l" rtl="0" fontAlgn="base">
              <a:spcBef>
                <a:spcPct val="20000"/>
              </a:spcBef>
              <a:spcAft>
                <a:spcPct val="0"/>
              </a:spcAft>
              <a:buFont typeface="Arial" pitchFamily="34" charset="0"/>
              <a:buChar char="–"/>
              <a:defRPr sz="2800" kern="1200">
                <a:solidFill>
                  <a:schemeClr val="accent2"/>
                </a:solidFill>
                <a:latin typeface="Arial" pitchFamily="34" charset="0"/>
                <a:ea typeface="+mn-ea"/>
                <a:cs typeface="Arial" pitchFamily="34" charset="0"/>
              </a:defRPr>
            </a:lvl2pPr>
            <a:lvl3pPr marL="1143000" indent="-228600" algn="l" rtl="0" fontAlgn="base">
              <a:spcBef>
                <a:spcPct val="20000"/>
              </a:spcBef>
              <a:spcAft>
                <a:spcPct val="0"/>
              </a:spcAft>
              <a:buFont typeface="Arial" pitchFamily="34" charset="0"/>
              <a:buChar char="•"/>
              <a:defRPr sz="2800" kern="1200">
                <a:solidFill>
                  <a:schemeClr val="tx2"/>
                </a:solidFill>
                <a:latin typeface="Arial" pitchFamily="34" charset="0"/>
                <a:ea typeface="+mn-ea"/>
                <a:cs typeface="Arial" pitchFamily="34" charset="0"/>
              </a:defRPr>
            </a:lvl3pPr>
            <a:lvl4pPr marL="1600200" indent="-228600" algn="l" rtl="0" fontAlgn="base">
              <a:spcBef>
                <a:spcPct val="20000"/>
              </a:spcBef>
              <a:spcAft>
                <a:spcPct val="0"/>
              </a:spcAft>
              <a:buFont typeface="Arial" pitchFamily="34" charset="0"/>
              <a:buChar char="–"/>
              <a:defRPr sz="2800" kern="1200">
                <a:solidFill>
                  <a:schemeClr val="accent2"/>
                </a:solidFill>
                <a:latin typeface="Arial" pitchFamily="34" charset="0"/>
                <a:ea typeface="+mn-ea"/>
                <a:cs typeface="Arial" pitchFamily="34" charset="0"/>
              </a:defRPr>
            </a:lvl4pPr>
            <a:lvl5pPr marL="2057400" indent="-228600" algn="l" rtl="0" fontAlgn="base">
              <a:spcBef>
                <a:spcPct val="20000"/>
              </a:spcBef>
              <a:spcAft>
                <a:spcPct val="0"/>
              </a:spcAft>
              <a:buFont typeface="Arial" pitchFamily="34" charset="0"/>
              <a:buChar char="»"/>
              <a:defRPr sz="2800" kern="1200">
                <a:solidFill>
                  <a:schemeClr val="tx2"/>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Wingdings" panose="05000000000000000000" pitchFamily="2" charset="2"/>
              <a:buChar char="q"/>
            </a:pPr>
            <a:r>
              <a:rPr lang="en-US" sz="2000" dirty="0">
                <a:latin typeface="+mn-lt"/>
                <a:cs typeface="+mn-cs"/>
              </a:rPr>
              <a:t>Observation of two new states</a:t>
            </a:r>
            <a:r>
              <a:rPr lang="en-US" sz="2000" dirty="0"/>
              <a:t>:                and</a:t>
            </a:r>
            <a:r>
              <a:rPr lang="en-US" sz="2400" dirty="0"/>
              <a:t>				</a:t>
            </a:r>
          </a:p>
        </p:txBody>
      </p:sp>
      <p:pic>
        <p:nvPicPr>
          <p:cNvPr id="26" name="Picture 25" descr="A picture containing text, clipart&#10;&#10;Description automatically generated">
            <a:extLst>
              <a:ext uri="{FF2B5EF4-FFF2-40B4-BE49-F238E27FC236}">
                <a16:creationId xmlns:a16="http://schemas.microsoft.com/office/drawing/2014/main" id="{A2E3C0CE-EA82-4E3E-8459-5F6A9DDD02F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891398" y="3861048"/>
            <a:ext cx="996690" cy="302027"/>
          </a:xfrm>
          <a:prstGeom prst="rect">
            <a:avLst/>
          </a:prstGeom>
        </p:spPr>
      </p:pic>
      <p:pic>
        <p:nvPicPr>
          <p:cNvPr id="27" name="Picture 26" descr="A picture containing text, clipart&#10;&#10;Description automatically generated">
            <a:extLst>
              <a:ext uri="{FF2B5EF4-FFF2-40B4-BE49-F238E27FC236}">
                <a16:creationId xmlns:a16="http://schemas.microsoft.com/office/drawing/2014/main" id="{DD3495C3-9280-4493-9717-C12DF929B82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4295800" y="3861048"/>
            <a:ext cx="980605" cy="312011"/>
          </a:xfrm>
          <a:prstGeom prst="rect">
            <a:avLst/>
          </a:prstGeom>
        </p:spPr>
      </p:pic>
    </p:spTree>
    <p:extLst>
      <p:ext uri="{BB962C8B-B14F-4D97-AF65-F5344CB8AC3E}">
        <p14:creationId xmlns:p14="http://schemas.microsoft.com/office/powerpoint/2010/main" val="2207802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09B146-25BC-461E-8CA8-56E9E8C8C780}"/>
              </a:ext>
            </a:extLst>
          </p:cNvPr>
          <p:cNvSpPr>
            <a:spLocks noGrp="1"/>
          </p:cNvSpPr>
          <p:nvPr>
            <p:ph type="title"/>
          </p:nvPr>
        </p:nvSpPr>
        <p:spPr/>
        <p:txBody>
          <a:bodyPr/>
          <a:lstStyle/>
          <a:p>
            <a:r>
              <a:rPr lang="en-GB" sz="3200" dirty="0"/>
              <a:t>ALICE: </a:t>
            </a:r>
            <a:r>
              <a:rPr lang="en-US" sz="3200" dirty="0"/>
              <a:t>Melting and Regeneration of </a:t>
            </a:r>
            <a:r>
              <a:rPr lang="en-US" sz="3200" dirty="0" err="1"/>
              <a:t>Charmonia</a:t>
            </a:r>
            <a:endParaRPr lang="en-GB" sz="3200" dirty="0"/>
          </a:p>
        </p:txBody>
      </p:sp>
      <p:sp>
        <p:nvSpPr>
          <p:cNvPr id="4" name="Date Placeholder 3">
            <a:extLst>
              <a:ext uri="{FF2B5EF4-FFF2-40B4-BE49-F238E27FC236}">
                <a16:creationId xmlns:a16="http://schemas.microsoft.com/office/drawing/2014/main" id="{91CCB97C-F790-48DE-9BEB-65AD7F55AAA7}"/>
              </a:ext>
            </a:extLst>
          </p:cNvPr>
          <p:cNvSpPr>
            <a:spLocks noGrp="1"/>
          </p:cNvSpPr>
          <p:nvPr>
            <p:ph type="dt" sz="half" idx="10"/>
          </p:nvPr>
        </p:nvSpPr>
        <p:spPr/>
        <p:txBody>
          <a:bodyPr/>
          <a:lstStyle/>
          <a:p>
            <a:r>
              <a:rPr lang="en-US"/>
              <a:t>24.04.2023</a:t>
            </a:r>
            <a:endParaRPr lang="en-US" dirty="0"/>
          </a:p>
        </p:txBody>
      </p:sp>
      <p:sp>
        <p:nvSpPr>
          <p:cNvPr id="5" name="Footer Placeholder 4">
            <a:extLst>
              <a:ext uri="{FF2B5EF4-FFF2-40B4-BE49-F238E27FC236}">
                <a16:creationId xmlns:a16="http://schemas.microsoft.com/office/drawing/2014/main" id="{92D89683-84DD-4991-BA9D-68397BAC80DE}"/>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5A58A176-6572-469A-A1D0-47F75AE5B7D5}"/>
              </a:ext>
            </a:extLst>
          </p:cNvPr>
          <p:cNvSpPr>
            <a:spLocks noGrp="1"/>
          </p:cNvSpPr>
          <p:nvPr>
            <p:ph type="sldNum" sz="quarter" idx="12"/>
          </p:nvPr>
        </p:nvSpPr>
        <p:spPr/>
        <p:txBody>
          <a:bodyPr/>
          <a:lstStyle/>
          <a:p>
            <a:fld id="{36B5EA5A-BC32-A742-B11B-8E7414D5B535}" type="slidenum">
              <a:rPr lang="en-US" smtClean="0"/>
              <a:pPr/>
              <a:t>8</a:t>
            </a:fld>
            <a:endParaRPr lang="en-US" dirty="0"/>
          </a:p>
        </p:txBody>
      </p: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56EBF332-D2DD-4ABE-9D0D-90A68704213C}"/>
                  </a:ext>
                </a:extLst>
              </p:cNvPr>
              <p:cNvSpPr/>
              <p:nvPr/>
            </p:nvSpPr>
            <p:spPr>
              <a:xfrm>
                <a:off x="3791744" y="832356"/>
                <a:ext cx="2664512" cy="584775"/>
              </a:xfrm>
              <a:prstGeom prst="rect">
                <a:avLst/>
              </a:prstGeom>
            </p:spPr>
            <p:txBody>
              <a:bodyPr wrap="none">
                <a:spAutoFit/>
              </a:bodyPr>
              <a:lstStyle/>
              <a:p>
                <a14:m>
                  <m:oMath xmlns:m="http://schemas.openxmlformats.org/officeDocument/2006/math">
                    <m:r>
                      <a:rPr lang="en-US" sz="3200" b="1" i="1" smtClean="0">
                        <a:solidFill>
                          <a:schemeClr val="accent1"/>
                        </a:solidFill>
                        <a:latin typeface="Cambria Math" panose="02040503050406030204" pitchFamily="18" charset="0"/>
                      </a:rPr>
                      <m:t>𝝍</m:t>
                    </m:r>
                    <m:r>
                      <a:rPr lang="en-US" sz="3200" b="1" i="1" smtClean="0">
                        <a:solidFill>
                          <a:schemeClr val="accent1"/>
                        </a:solidFill>
                        <a:latin typeface="Cambria Math" panose="02040503050406030204" pitchFamily="18" charset="0"/>
                      </a:rPr>
                      <m:t>(</m:t>
                    </m:r>
                    <m:r>
                      <a:rPr lang="en-US" sz="3200" b="1" i="1" smtClean="0">
                        <a:solidFill>
                          <a:schemeClr val="accent1"/>
                        </a:solidFill>
                        <a:latin typeface="Cambria Math" panose="02040503050406030204" pitchFamily="18" charset="0"/>
                      </a:rPr>
                      <m:t>𝟐</m:t>
                    </m:r>
                    <m:r>
                      <a:rPr lang="en-US" sz="3200" b="1" i="1" smtClean="0">
                        <a:solidFill>
                          <a:schemeClr val="accent1"/>
                        </a:solidFill>
                        <a:latin typeface="Cambria Math" panose="02040503050406030204" pitchFamily="18" charset="0"/>
                      </a:rPr>
                      <m:t>𝑺</m:t>
                    </m:r>
                    <m:r>
                      <a:rPr lang="en-US" sz="3200" b="1" i="1" smtClean="0">
                        <a:solidFill>
                          <a:schemeClr val="accent1"/>
                        </a:solidFill>
                        <a:latin typeface="Cambria Math" panose="02040503050406030204" pitchFamily="18" charset="0"/>
                      </a:rPr>
                      <m:t>)</m:t>
                    </m:r>
                  </m:oMath>
                </a14:m>
                <a:r>
                  <a:rPr lang="en-US" sz="3200" b="1" dirty="0">
                    <a:solidFill>
                      <a:schemeClr val="accent1"/>
                    </a:solidFill>
                  </a:rPr>
                  <a:t> vs J/</a:t>
                </a:r>
                <a14:m>
                  <m:oMath xmlns:m="http://schemas.openxmlformats.org/officeDocument/2006/math">
                    <m:r>
                      <a:rPr lang="en-US" sz="3200" b="1" i="1">
                        <a:solidFill>
                          <a:schemeClr val="accent1"/>
                        </a:solidFill>
                        <a:latin typeface="Cambria Math" panose="02040503050406030204" pitchFamily="18" charset="0"/>
                      </a:rPr>
                      <m:t>𝝍</m:t>
                    </m:r>
                  </m:oMath>
                </a14:m>
                <a:endParaRPr lang="en-GB" sz="3200" b="1" dirty="0">
                  <a:solidFill>
                    <a:schemeClr val="accent1"/>
                  </a:solidFill>
                </a:endParaRPr>
              </a:p>
            </p:txBody>
          </p:sp>
        </mc:Choice>
        <mc:Fallback xmlns="">
          <p:sp>
            <p:nvSpPr>
              <p:cNvPr id="9" name="Rectangle 8">
                <a:extLst>
                  <a:ext uri="{FF2B5EF4-FFF2-40B4-BE49-F238E27FC236}">
                    <a16:creationId xmlns:a16="http://schemas.microsoft.com/office/drawing/2014/main" id="{56EBF332-D2DD-4ABE-9D0D-90A68704213C}"/>
                  </a:ext>
                </a:extLst>
              </p:cNvPr>
              <p:cNvSpPr>
                <a:spLocks noRot="1" noChangeAspect="1" noMove="1" noResize="1" noEditPoints="1" noAdjustHandles="1" noChangeArrowheads="1" noChangeShapeType="1" noTextEdit="1"/>
              </p:cNvSpPr>
              <p:nvPr/>
            </p:nvSpPr>
            <p:spPr>
              <a:xfrm>
                <a:off x="3791744" y="832356"/>
                <a:ext cx="2664512" cy="584775"/>
              </a:xfrm>
              <a:prstGeom prst="rect">
                <a:avLst/>
              </a:prstGeom>
              <a:blipFill>
                <a:blip r:embed="rId3"/>
                <a:stretch>
                  <a:fillRect t="-13684" b="-34737"/>
                </a:stretch>
              </a:blipFill>
            </p:spPr>
            <p:txBody>
              <a:bodyPr/>
              <a:lstStyle/>
              <a:p>
                <a:r>
                  <a:rPr lang="en-GB">
                    <a:noFill/>
                  </a:rPr>
                  <a:t> </a:t>
                </a:r>
              </a:p>
            </p:txBody>
          </p:sp>
        </mc:Fallback>
      </mc:AlternateContent>
      <p:pic>
        <p:nvPicPr>
          <p:cNvPr id="10" name="invmass.pdf" descr="invmass.pdf">
            <a:extLst>
              <a:ext uri="{FF2B5EF4-FFF2-40B4-BE49-F238E27FC236}">
                <a16:creationId xmlns:a16="http://schemas.microsoft.com/office/drawing/2014/main" id="{042DA826-E908-4BA0-889B-BF1839C846F6}"/>
              </a:ext>
            </a:extLst>
          </p:cNvPr>
          <p:cNvPicPr>
            <a:picLocks noChangeAspect="1"/>
          </p:cNvPicPr>
          <p:nvPr/>
        </p:nvPicPr>
        <p:blipFill>
          <a:blip r:embed="rId4">
            <a:extLst/>
          </a:blip>
          <a:stretch>
            <a:fillRect/>
          </a:stretch>
        </p:blipFill>
        <p:spPr>
          <a:xfrm>
            <a:off x="3358656" y="1566004"/>
            <a:ext cx="3600451" cy="3403601"/>
          </a:xfrm>
          <a:prstGeom prst="rect">
            <a:avLst/>
          </a:prstGeom>
          <a:ln w="12700">
            <a:miter lim="400000"/>
          </a:ln>
        </p:spPr>
      </p:pic>
      <p:pic>
        <p:nvPicPr>
          <p:cNvPr id="11" name="Image" descr="Image">
            <a:extLst>
              <a:ext uri="{FF2B5EF4-FFF2-40B4-BE49-F238E27FC236}">
                <a16:creationId xmlns:a16="http://schemas.microsoft.com/office/drawing/2014/main" id="{848B1172-ADBD-471C-B9BD-A89A236E9190}"/>
              </a:ext>
            </a:extLst>
          </p:cNvPr>
          <p:cNvPicPr>
            <a:picLocks noChangeAspect="1"/>
          </p:cNvPicPr>
          <p:nvPr/>
        </p:nvPicPr>
        <p:blipFill>
          <a:blip r:embed="rId5">
            <a:extLst/>
          </a:blip>
          <a:stretch>
            <a:fillRect/>
          </a:stretch>
        </p:blipFill>
        <p:spPr>
          <a:xfrm>
            <a:off x="422700" y="1668337"/>
            <a:ext cx="2724721" cy="1351591"/>
          </a:xfrm>
          <a:prstGeom prst="rect">
            <a:avLst/>
          </a:prstGeom>
          <a:ln w="12700">
            <a:miter lim="400000"/>
          </a:ln>
        </p:spPr>
      </p:pic>
      <p:pic>
        <p:nvPicPr>
          <p:cNvPr id="12" name="Image" descr="Image">
            <a:extLst>
              <a:ext uri="{FF2B5EF4-FFF2-40B4-BE49-F238E27FC236}">
                <a16:creationId xmlns:a16="http://schemas.microsoft.com/office/drawing/2014/main" id="{77D1D25C-3B35-4014-896F-DC339640CCCC}"/>
              </a:ext>
            </a:extLst>
          </p:cNvPr>
          <p:cNvPicPr>
            <a:picLocks noChangeAspect="1"/>
          </p:cNvPicPr>
          <p:nvPr/>
        </p:nvPicPr>
        <p:blipFill>
          <a:blip r:embed="rId6">
            <a:extLst/>
          </a:blip>
          <a:stretch>
            <a:fillRect/>
          </a:stretch>
        </p:blipFill>
        <p:spPr>
          <a:xfrm>
            <a:off x="6996049" y="1694113"/>
            <a:ext cx="4874951" cy="3535087"/>
          </a:xfrm>
          <a:prstGeom prst="rect">
            <a:avLst/>
          </a:prstGeom>
          <a:ln w="12700">
            <a:miter lim="400000"/>
          </a:ln>
        </p:spPr>
      </p:pic>
      <p:sp>
        <p:nvSpPr>
          <p:cNvPr id="13" name="Nuclear modification factor vs pT">
            <a:extLst>
              <a:ext uri="{FF2B5EF4-FFF2-40B4-BE49-F238E27FC236}">
                <a16:creationId xmlns:a16="http://schemas.microsoft.com/office/drawing/2014/main" id="{C2EFC55E-3FF6-4767-84DB-2D2649C81BD7}"/>
              </a:ext>
            </a:extLst>
          </p:cNvPr>
          <p:cNvSpPr txBox="1"/>
          <p:nvPr/>
        </p:nvSpPr>
        <p:spPr>
          <a:xfrm>
            <a:off x="7176120" y="1349479"/>
            <a:ext cx="2622513" cy="2667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p>
            <a:pPr>
              <a:defRPr b="0"/>
            </a:pPr>
            <a:r>
              <a:rPr sz="1400" dirty="0"/>
              <a:t>Nuclear modification factor vs </a:t>
            </a:r>
            <a:r>
              <a:rPr sz="1400" dirty="0" err="1"/>
              <a:t>p</a:t>
            </a:r>
            <a:r>
              <a:rPr sz="1400" baseline="-5999" dirty="0" err="1"/>
              <a:t>T</a:t>
            </a:r>
            <a:endParaRPr sz="1400" baseline="-5999" dirty="0"/>
          </a:p>
        </p:txBody>
      </p:sp>
      <mc:AlternateContent xmlns:mc="http://schemas.openxmlformats.org/markup-compatibility/2006" xmlns:a14="http://schemas.microsoft.com/office/drawing/2010/main">
        <mc:Choice Requires="a14">
          <p:sp>
            <p:nvSpPr>
              <p:cNvPr id="15" name="Different   bound states:…">
                <a:extLst>
                  <a:ext uri="{FF2B5EF4-FFF2-40B4-BE49-F238E27FC236}">
                    <a16:creationId xmlns:a16="http://schemas.microsoft.com/office/drawing/2014/main" id="{10D64F22-E44B-4F56-8E29-D657356D02A7}"/>
                  </a:ext>
                </a:extLst>
              </p:cNvPr>
              <p:cNvSpPr txBox="1"/>
              <p:nvPr/>
            </p:nvSpPr>
            <p:spPr>
              <a:xfrm>
                <a:off x="439960" y="3134334"/>
                <a:ext cx="3045267" cy="995144"/>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25400" tIns="25400" rIns="25400" bIns="25400" anchor="ctr">
                <a:spAutoFit/>
              </a:bodyPr>
              <a:lstStyle/>
              <a:p>
                <a:pPr>
                  <a:spcBef>
                    <a:spcPts val="750"/>
                  </a:spcBef>
                  <a:defRPr sz="2800" b="0"/>
                </a:pPr>
                <a:r>
                  <a:rPr sz="1600" dirty="0"/>
                  <a:t>Different </a:t>
                </a:r>
                <a14:m>
                  <m:oMath xmlns:m="http://schemas.openxmlformats.org/officeDocument/2006/math">
                    <m:r>
                      <a:rPr sz="1600" i="1">
                        <a:solidFill>
                          <a:srgbClr val="000000"/>
                        </a:solidFill>
                        <a:latin typeface="Cambria Math" panose="02040503050406030204" pitchFamily="18" charset="0"/>
                      </a:rPr>
                      <m:t>𝑐</m:t>
                    </m:r>
                    <m:bar>
                      <m:barPr>
                        <m:pos m:val="top"/>
                        <m:ctrlPr>
                          <a:rPr sz="1600" i="1">
                            <a:solidFill>
                              <a:srgbClr val="000000"/>
                            </a:solidFill>
                            <a:latin typeface="Cambria Math" panose="02040503050406030204" pitchFamily="18" charset="0"/>
                          </a:rPr>
                        </m:ctrlPr>
                      </m:barPr>
                      <m:e>
                        <m:r>
                          <a:rPr sz="1600" i="1">
                            <a:solidFill>
                              <a:srgbClr val="000000"/>
                            </a:solidFill>
                            <a:latin typeface="Cambria Math" panose="02040503050406030204" pitchFamily="18" charset="0"/>
                          </a:rPr>
                          <m:t>𝑐</m:t>
                        </m:r>
                      </m:e>
                    </m:bar>
                  </m:oMath>
                </a14:m>
                <a:r>
                  <a:rPr sz="1600" dirty="0"/>
                  <a:t> bound states:</a:t>
                </a:r>
              </a:p>
              <a:p>
                <a:pPr>
                  <a:spcBef>
                    <a:spcPts val="750"/>
                  </a:spcBef>
                  <a:defRPr sz="2800" b="0"/>
                </a:pPr>
                <a14:m>
                  <m:oMath xmlns:m="http://schemas.openxmlformats.org/officeDocument/2006/math">
                    <m:r>
                      <a:rPr sz="1600" i="1">
                        <a:solidFill>
                          <a:srgbClr val="000000"/>
                        </a:solidFill>
                        <a:latin typeface="Cambria Math" panose="02040503050406030204" pitchFamily="18" charset="0"/>
                      </a:rPr>
                      <m:t>𝜓</m:t>
                    </m:r>
                    <m:r>
                      <a:rPr sz="1600" i="1">
                        <a:solidFill>
                          <a:srgbClr val="000000"/>
                        </a:solidFill>
                        <a:latin typeface="Cambria Math" panose="02040503050406030204" pitchFamily="18" charset="0"/>
                      </a:rPr>
                      <m:t>(2</m:t>
                    </m:r>
                    <m:r>
                      <a:rPr sz="1600" i="1">
                        <a:solidFill>
                          <a:srgbClr val="000000"/>
                        </a:solidFill>
                        <a:latin typeface="Cambria Math" panose="02040503050406030204" pitchFamily="18" charset="0"/>
                      </a:rPr>
                      <m:t>𝑆</m:t>
                    </m:r>
                    <m:r>
                      <a:rPr sz="1600" i="1">
                        <a:solidFill>
                          <a:srgbClr val="000000"/>
                        </a:solidFill>
                        <a:latin typeface="Cambria Math" panose="02040503050406030204" pitchFamily="18" charset="0"/>
                      </a:rPr>
                      <m:t>)</m:t>
                    </m:r>
                  </m:oMath>
                </a14:m>
                <a:r>
                  <a:rPr sz="1600" dirty="0"/>
                  <a:t> and J/</a:t>
                </a:r>
                <a14:m>
                  <m:oMath xmlns:m="http://schemas.openxmlformats.org/officeDocument/2006/math">
                    <m:r>
                      <a:rPr sz="1600" i="1">
                        <a:solidFill>
                          <a:srgbClr val="000000"/>
                        </a:solidFill>
                        <a:latin typeface="Cambria Math" panose="02040503050406030204" pitchFamily="18" charset="0"/>
                      </a:rPr>
                      <m:t>𝜓</m:t>
                    </m:r>
                  </m:oMath>
                </a14:m>
                <a:r>
                  <a:rPr sz="1600" dirty="0"/>
                  <a:t> </a:t>
                </a:r>
              </a:p>
              <a:p>
                <a:pPr>
                  <a:spcBef>
                    <a:spcPts val="750"/>
                  </a:spcBef>
                  <a:defRPr sz="2800" b="0"/>
                </a:pPr>
                <a:r>
                  <a:rPr sz="1600" dirty="0"/>
                  <a:t>different binding energies, sizes</a:t>
                </a:r>
              </a:p>
            </p:txBody>
          </p:sp>
        </mc:Choice>
        <mc:Fallback xmlns="">
          <p:sp>
            <p:nvSpPr>
              <p:cNvPr id="15" name="Different   bound states:…">
                <a:extLst>
                  <a:ext uri="{FF2B5EF4-FFF2-40B4-BE49-F238E27FC236}">
                    <a16:creationId xmlns:a16="http://schemas.microsoft.com/office/drawing/2014/main" id="{10D64F22-E44B-4F56-8E29-D657356D02A7}"/>
                  </a:ext>
                </a:extLst>
              </p:cNvPr>
              <p:cNvSpPr txBox="1">
                <a:spLocks noRot="1" noChangeAspect="1" noMove="1" noResize="1" noEditPoints="1" noAdjustHandles="1" noChangeArrowheads="1" noChangeShapeType="1" noTextEdit="1"/>
              </p:cNvSpPr>
              <p:nvPr/>
            </p:nvSpPr>
            <p:spPr>
              <a:xfrm>
                <a:off x="439960" y="3134334"/>
                <a:ext cx="3045267" cy="995144"/>
              </a:xfrm>
              <a:prstGeom prst="rect">
                <a:avLst/>
              </a:prstGeom>
              <a:blipFill>
                <a:blip r:embed="rId7"/>
                <a:stretch>
                  <a:fillRect l="-3200" t="-3067" b="-10429"/>
                </a:stretch>
              </a:blip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Equation">
                <a:extLst>
                  <a:ext uri="{FF2B5EF4-FFF2-40B4-BE49-F238E27FC236}">
                    <a16:creationId xmlns:a16="http://schemas.microsoft.com/office/drawing/2014/main" id="{0D05EE9A-248B-4B1A-AB29-896B9395D177}"/>
                  </a:ext>
                </a:extLst>
              </p:cNvPr>
              <p:cNvSpPr txBox="1"/>
              <p:nvPr/>
            </p:nvSpPr>
            <p:spPr>
              <a:xfrm>
                <a:off x="9943813" y="1236579"/>
                <a:ext cx="2200859" cy="536237"/>
              </a:xfrm>
              <a:prstGeom prst="rect">
                <a:avLst/>
              </a:prstGeom>
              <a:ln w="12700">
                <a:miter lim="400000"/>
              </a:ln>
            </p:spPr>
            <p:txBody>
              <a:bodyPr wrap="none" lIns="0" tIns="0" rIns="0" bIns="0">
                <a:spAutoFit/>
              </a:bodyPr>
              <a:lstStyle/>
              <a:p>
                <a:pPr defTabSz="457200" latinLnBrk="1">
                  <a:defRPr sz="1800" b="0"/>
                </a:pPr>
                <a14:m>
                  <m:oMathPara xmlns:m="http://schemas.openxmlformats.org/officeDocument/2006/math">
                    <m:oMathParaPr>
                      <m:jc m:val="centerGroup"/>
                    </m:oMathParaPr>
                    <m:oMath xmlns:m="http://schemas.openxmlformats.org/officeDocument/2006/math">
                      <m:sSub>
                        <m:sSubPr>
                          <m:ctrlPr>
                            <a:rPr sz="1600" i="1">
                              <a:solidFill>
                                <a:srgbClr val="000000"/>
                              </a:solidFill>
                              <a:latin typeface="Cambria Math" panose="02040503050406030204" pitchFamily="18" charset="0"/>
                            </a:rPr>
                          </m:ctrlPr>
                        </m:sSubPr>
                        <m:e>
                          <m:r>
                            <a:rPr sz="1600" i="1">
                              <a:solidFill>
                                <a:srgbClr val="000000"/>
                              </a:solidFill>
                              <a:latin typeface="Cambria Math" panose="02040503050406030204" pitchFamily="18" charset="0"/>
                            </a:rPr>
                            <m:t>𝑅</m:t>
                          </m:r>
                        </m:e>
                        <m:sub>
                          <m:r>
                            <a:rPr sz="1600" i="1">
                              <a:solidFill>
                                <a:srgbClr val="000000"/>
                              </a:solidFill>
                              <a:latin typeface="Cambria Math" panose="02040503050406030204" pitchFamily="18" charset="0"/>
                            </a:rPr>
                            <m:t>𝐴𝐴</m:t>
                          </m:r>
                        </m:sub>
                      </m:sSub>
                      <m:r>
                        <a:rPr sz="1600" i="1">
                          <a:solidFill>
                            <a:srgbClr val="000000"/>
                          </a:solidFill>
                          <a:latin typeface="Cambria Math" panose="02040503050406030204" pitchFamily="18" charset="0"/>
                        </a:rPr>
                        <m:t>=</m:t>
                      </m:r>
                      <m:f>
                        <m:fPr>
                          <m:ctrlPr>
                            <a:rPr sz="1600" i="1">
                              <a:solidFill>
                                <a:srgbClr val="000000"/>
                              </a:solidFill>
                              <a:latin typeface="Cambria Math" panose="02040503050406030204" pitchFamily="18" charset="0"/>
                            </a:rPr>
                          </m:ctrlPr>
                        </m:fPr>
                        <m:num>
                          <m:r>
                            <a:rPr sz="1600" i="1">
                              <a:solidFill>
                                <a:srgbClr val="000000"/>
                              </a:solidFill>
                              <a:latin typeface="Cambria Math" panose="02040503050406030204" pitchFamily="18" charset="0"/>
                            </a:rPr>
                            <m:t>𝑑𝑁</m:t>
                          </m:r>
                          <m:r>
                            <a:rPr sz="1600" i="1">
                              <a:solidFill>
                                <a:srgbClr val="000000"/>
                              </a:solidFill>
                              <a:latin typeface="Cambria Math" panose="02040503050406030204" pitchFamily="18" charset="0"/>
                            </a:rPr>
                            <m:t>/</m:t>
                          </m:r>
                          <m:r>
                            <a:rPr sz="1600" i="1">
                              <a:solidFill>
                                <a:srgbClr val="000000"/>
                              </a:solidFill>
                              <a:latin typeface="Cambria Math" panose="02040503050406030204" pitchFamily="18" charset="0"/>
                            </a:rPr>
                            <m:t>𝑑</m:t>
                          </m:r>
                          <m:sSub>
                            <m:sSubPr>
                              <m:ctrlPr>
                                <a:rPr sz="1600" i="1">
                                  <a:solidFill>
                                    <a:srgbClr val="000000"/>
                                  </a:solidFill>
                                  <a:latin typeface="Cambria Math" panose="02040503050406030204" pitchFamily="18" charset="0"/>
                                </a:rPr>
                              </m:ctrlPr>
                            </m:sSubPr>
                            <m:e>
                              <m:r>
                                <a:rPr sz="1600" i="1">
                                  <a:solidFill>
                                    <a:srgbClr val="000000"/>
                                  </a:solidFill>
                                  <a:latin typeface="Cambria Math" panose="02040503050406030204" pitchFamily="18" charset="0"/>
                                </a:rPr>
                                <m:t>𝑝</m:t>
                              </m:r>
                            </m:e>
                            <m:sub>
                              <m:r>
                                <a:rPr sz="1600" i="1">
                                  <a:solidFill>
                                    <a:srgbClr val="000000"/>
                                  </a:solidFill>
                                  <a:latin typeface="Cambria Math" panose="02040503050406030204" pitchFamily="18" charset="0"/>
                                </a:rPr>
                                <m:t>𝑇</m:t>
                              </m:r>
                            </m:sub>
                          </m:sSub>
                          <m:sSub>
                            <m:sSubPr>
                              <m:ctrlPr>
                                <a:rPr sz="1600" i="1">
                                  <a:solidFill>
                                    <a:srgbClr val="000000"/>
                                  </a:solidFill>
                                  <a:latin typeface="Cambria Math" panose="02040503050406030204" pitchFamily="18" charset="0"/>
                                </a:rPr>
                              </m:ctrlPr>
                            </m:sSubPr>
                            <m:e>
                              <m:r>
                                <a:rPr sz="1600" i="1">
                                  <a:solidFill>
                                    <a:srgbClr val="000000"/>
                                  </a:solidFill>
                                  <a:latin typeface="Cambria Math" panose="02040503050406030204" pitchFamily="18" charset="0"/>
                                </a:rPr>
                                <m:t>|</m:t>
                              </m:r>
                            </m:e>
                            <m:sub>
                              <m:r>
                                <a:rPr sz="1600" i="1">
                                  <a:solidFill>
                                    <a:srgbClr val="000000"/>
                                  </a:solidFill>
                                  <a:latin typeface="Cambria Math" panose="02040503050406030204" pitchFamily="18" charset="0"/>
                                </a:rPr>
                                <m:t>𝐴𝐴</m:t>
                              </m:r>
                            </m:sub>
                          </m:sSub>
                        </m:num>
                        <m:den>
                          <m:r>
                            <a:rPr sz="1600" i="1">
                              <a:solidFill>
                                <a:srgbClr val="000000"/>
                              </a:solidFill>
                              <a:latin typeface="Cambria Math" panose="02040503050406030204" pitchFamily="18" charset="0"/>
                            </a:rPr>
                            <m:t>⟨</m:t>
                          </m:r>
                          <m:sSub>
                            <m:sSubPr>
                              <m:ctrlPr>
                                <a:rPr sz="1600" i="1">
                                  <a:solidFill>
                                    <a:srgbClr val="000000"/>
                                  </a:solidFill>
                                  <a:latin typeface="Cambria Math" panose="02040503050406030204" pitchFamily="18" charset="0"/>
                                </a:rPr>
                              </m:ctrlPr>
                            </m:sSubPr>
                            <m:e>
                              <m:r>
                                <a:rPr sz="1600" i="1">
                                  <a:solidFill>
                                    <a:srgbClr val="000000"/>
                                  </a:solidFill>
                                  <a:latin typeface="Cambria Math" panose="02040503050406030204" pitchFamily="18" charset="0"/>
                                </a:rPr>
                                <m:t>𝑁</m:t>
                              </m:r>
                            </m:e>
                            <m:sub>
                              <m:r>
                                <a:rPr sz="1600" i="1">
                                  <a:solidFill>
                                    <a:srgbClr val="000000"/>
                                  </a:solidFill>
                                  <a:latin typeface="Cambria Math" panose="02040503050406030204" pitchFamily="18" charset="0"/>
                                </a:rPr>
                                <m:t>𝑐𝑜𝑙𝑙</m:t>
                              </m:r>
                            </m:sub>
                          </m:sSub>
                          <m:r>
                            <a:rPr sz="1600" i="1">
                              <a:solidFill>
                                <a:srgbClr val="000000"/>
                              </a:solidFill>
                              <a:latin typeface="Cambria Math" panose="02040503050406030204" pitchFamily="18" charset="0"/>
                            </a:rPr>
                            <m:t>⟩</m:t>
                          </m:r>
                          <m:r>
                            <a:rPr sz="1600" i="1">
                              <a:solidFill>
                                <a:srgbClr val="000000"/>
                              </a:solidFill>
                              <a:latin typeface="Cambria Math" panose="02040503050406030204" pitchFamily="18" charset="0"/>
                            </a:rPr>
                            <m:t>𝑑𝑁</m:t>
                          </m:r>
                          <m:r>
                            <a:rPr sz="1600" i="1">
                              <a:solidFill>
                                <a:srgbClr val="000000"/>
                              </a:solidFill>
                              <a:latin typeface="Cambria Math" panose="02040503050406030204" pitchFamily="18" charset="0"/>
                            </a:rPr>
                            <m:t>/</m:t>
                          </m:r>
                          <m:r>
                            <a:rPr sz="1600" i="1">
                              <a:solidFill>
                                <a:srgbClr val="000000"/>
                              </a:solidFill>
                              <a:latin typeface="Cambria Math" panose="02040503050406030204" pitchFamily="18" charset="0"/>
                            </a:rPr>
                            <m:t>𝑑</m:t>
                          </m:r>
                          <m:sSub>
                            <m:sSubPr>
                              <m:ctrlPr>
                                <a:rPr sz="1600" i="1">
                                  <a:solidFill>
                                    <a:srgbClr val="000000"/>
                                  </a:solidFill>
                                  <a:latin typeface="Cambria Math" panose="02040503050406030204" pitchFamily="18" charset="0"/>
                                </a:rPr>
                              </m:ctrlPr>
                            </m:sSubPr>
                            <m:e>
                              <m:r>
                                <a:rPr sz="1600" i="1">
                                  <a:solidFill>
                                    <a:srgbClr val="000000"/>
                                  </a:solidFill>
                                  <a:latin typeface="Cambria Math" panose="02040503050406030204" pitchFamily="18" charset="0"/>
                                </a:rPr>
                                <m:t>𝑝</m:t>
                              </m:r>
                            </m:e>
                            <m:sub>
                              <m:r>
                                <a:rPr sz="1600" i="1">
                                  <a:solidFill>
                                    <a:srgbClr val="000000"/>
                                  </a:solidFill>
                                  <a:latin typeface="Cambria Math" panose="02040503050406030204" pitchFamily="18" charset="0"/>
                                </a:rPr>
                                <m:t>𝑇</m:t>
                              </m:r>
                            </m:sub>
                          </m:sSub>
                          <m:sSub>
                            <m:sSubPr>
                              <m:ctrlPr>
                                <a:rPr sz="1600" i="1">
                                  <a:solidFill>
                                    <a:srgbClr val="000000"/>
                                  </a:solidFill>
                                  <a:latin typeface="Cambria Math" panose="02040503050406030204" pitchFamily="18" charset="0"/>
                                </a:rPr>
                              </m:ctrlPr>
                            </m:sSubPr>
                            <m:e>
                              <m:r>
                                <a:rPr sz="1600" i="1">
                                  <a:solidFill>
                                    <a:srgbClr val="000000"/>
                                  </a:solidFill>
                                  <a:latin typeface="Cambria Math" panose="02040503050406030204" pitchFamily="18" charset="0"/>
                                </a:rPr>
                                <m:t>|</m:t>
                              </m:r>
                            </m:e>
                            <m:sub>
                              <m:r>
                                <a:rPr sz="1600" i="1">
                                  <a:solidFill>
                                    <a:srgbClr val="000000"/>
                                  </a:solidFill>
                                  <a:latin typeface="Cambria Math" panose="02040503050406030204" pitchFamily="18" charset="0"/>
                                </a:rPr>
                                <m:t>𝑝𝑝</m:t>
                              </m:r>
                            </m:sub>
                          </m:sSub>
                        </m:den>
                      </m:f>
                    </m:oMath>
                  </m:oMathPara>
                </a14:m>
                <a:endParaRPr sz="1600" dirty="0"/>
              </a:p>
            </p:txBody>
          </p:sp>
        </mc:Choice>
        <mc:Fallback xmlns="">
          <p:sp>
            <p:nvSpPr>
              <p:cNvPr id="16" name="Equation">
                <a:extLst>
                  <a:ext uri="{FF2B5EF4-FFF2-40B4-BE49-F238E27FC236}">
                    <a16:creationId xmlns:a16="http://schemas.microsoft.com/office/drawing/2014/main" id="{0D05EE9A-248B-4B1A-AB29-896B9395D177}"/>
                  </a:ext>
                </a:extLst>
              </p:cNvPr>
              <p:cNvSpPr txBox="1">
                <a:spLocks noRot="1" noChangeAspect="1" noMove="1" noResize="1" noEditPoints="1" noAdjustHandles="1" noChangeArrowheads="1" noChangeShapeType="1" noTextEdit="1"/>
              </p:cNvSpPr>
              <p:nvPr/>
            </p:nvSpPr>
            <p:spPr>
              <a:xfrm>
                <a:off x="9943813" y="1236579"/>
                <a:ext cx="2200859" cy="536237"/>
              </a:xfrm>
              <a:prstGeom prst="rect">
                <a:avLst/>
              </a:prstGeom>
              <a:blipFill>
                <a:blip r:embed="rId8"/>
                <a:stretch>
                  <a:fillRect/>
                </a:stretch>
              </a:blipFill>
              <a:ln w="12700">
                <a:miter lim="400000"/>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High pT: stronger suppression of  — lower melting temperature…">
                <a:extLst>
                  <a:ext uri="{FF2B5EF4-FFF2-40B4-BE49-F238E27FC236}">
                    <a16:creationId xmlns:a16="http://schemas.microsoft.com/office/drawing/2014/main" id="{9E604852-3A4E-4428-9464-92D6CD524062}"/>
                  </a:ext>
                </a:extLst>
              </p:cNvPr>
              <p:cNvSpPr txBox="1">
                <a:spLocks/>
              </p:cNvSpPr>
              <p:nvPr/>
            </p:nvSpPr>
            <p:spPr>
              <a:xfrm>
                <a:off x="498229" y="5375570"/>
                <a:ext cx="10090887" cy="789734"/>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a:lnSpc>
                    <a:spcPct val="100000"/>
                  </a:lnSpc>
                  <a:spcBef>
                    <a:spcPts val="0"/>
                  </a:spcBef>
                  <a:spcAft>
                    <a:spcPts val="600"/>
                  </a:spcAft>
                  <a:buFont typeface="Wingdings" panose="05000000000000000000" pitchFamily="2" charset="2"/>
                  <a:buChar char="q"/>
                </a:pPr>
                <a:r>
                  <a:rPr lang="en-US" sz="2000" b="0" dirty="0"/>
                  <a:t>High </a:t>
                </a:r>
                <a:r>
                  <a:rPr lang="en-US" sz="2000" b="0" dirty="0" err="1"/>
                  <a:t>p</a:t>
                </a:r>
                <a:r>
                  <a:rPr lang="en-US" sz="2000" b="0" baseline="-25000" dirty="0" err="1"/>
                  <a:t>T</a:t>
                </a:r>
                <a:r>
                  <a:rPr lang="en-US" sz="2000" b="0" dirty="0"/>
                  <a:t>: stronger suppression of </a:t>
                </a:r>
                <a14:m>
                  <m:oMath xmlns:m="http://schemas.openxmlformats.org/officeDocument/2006/math">
                    <m:r>
                      <a:rPr lang="en-US" sz="2000" b="0">
                        <a:latin typeface="Cambria Math" panose="02040503050406030204" pitchFamily="18" charset="0"/>
                      </a:rPr>
                      <m:t>𝜓</m:t>
                    </m:r>
                    <m:r>
                      <a:rPr lang="en-US" sz="2000" b="0">
                        <a:latin typeface="Cambria Math" panose="02040503050406030204" pitchFamily="18" charset="0"/>
                      </a:rPr>
                      <m:t>(2</m:t>
                    </m:r>
                    <m:r>
                      <a:rPr lang="en-US" sz="2000" b="0">
                        <a:latin typeface="Cambria Math" panose="02040503050406030204" pitchFamily="18" charset="0"/>
                      </a:rPr>
                      <m:t>𝑆</m:t>
                    </m:r>
                    <m:r>
                      <a:rPr lang="en-US" sz="2000" b="0">
                        <a:latin typeface="Cambria Math" panose="02040503050406030204" pitchFamily="18" charset="0"/>
                      </a:rPr>
                      <m:t>)</m:t>
                    </m:r>
                  </m:oMath>
                </a14:m>
                <a:r>
                  <a:rPr lang="en-US" sz="2000" b="0" dirty="0"/>
                  <a:t>— lower melting temperature</a:t>
                </a:r>
              </a:p>
              <a:p>
                <a:pPr marL="342900" indent="-342900">
                  <a:lnSpc>
                    <a:spcPct val="100000"/>
                  </a:lnSpc>
                  <a:spcBef>
                    <a:spcPts val="0"/>
                  </a:spcBef>
                  <a:spcAft>
                    <a:spcPts val="600"/>
                  </a:spcAft>
                  <a:buFont typeface="Wingdings" panose="05000000000000000000" pitchFamily="2" charset="2"/>
                  <a:buChar char="q"/>
                </a:pPr>
                <a:r>
                  <a:rPr lang="en-US" sz="2000" b="0" dirty="0"/>
                  <a:t>Low </a:t>
                </a:r>
                <a:r>
                  <a:rPr lang="en-US" sz="2000" b="0" dirty="0" err="1"/>
                  <a:t>p</a:t>
                </a:r>
                <a:r>
                  <a:rPr lang="en-US" sz="2000" b="0" baseline="-25000" dirty="0" err="1"/>
                  <a:t>T</a:t>
                </a:r>
                <a:r>
                  <a:rPr lang="en-US" sz="2000" b="0" dirty="0"/>
                  <a:t>: R</a:t>
                </a:r>
                <a:r>
                  <a:rPr lang="en-US" sz="2000" b="0" baseline="-25000" dirty="0"/>
                  <a:t>AA</a:t>
                </a:r>
                <a:r>
                  <a:rPr lang="en-US" sz="2000" b="0" dirty="0"/>
                  <a:t> increases — regeneration similar to J/</a:t>
                </a:r>
                <a14:m>
                  <m:oMath xmlns:m="http://schemas.openxmlformats.org/officeDocument/2006/math">
                    <m:r>
                      <a:rPr lang="en-US" sz="2000" b="0">
                        <a:latin typeface="Cambria Math" panose="02040503050406030204" pitchFamily="18" charset="0"/>
                      </a:rPr>
                      <m:t>𝜓</m:t>
                    </m:r>
                  </m:oMath>
                </a14:m>
                <a:endParaRPr lang="en-US" sz="2000" b="0" dirty="0"/>
              </a:p>
            </p:txBody>
          </p:sp>
        </mc:Choice>
        <mc:Fallback xmlns="">
          <p:sp>
            <p:nvSpPr>
              <p:cNvPr id="17" name="High pT: stronger suppression of  — lower melting temperature…">
                <a:extLst>
                  <a:ext uri="{FF2B5EF4-FFF2-40B4-BE49-F238E27FC236}">
                    <a16:creationId xmlns:a16="http://schemas.microsoft.com/office/drawing/2014/main" id="{9E604852-3A4E-4428-9464-92D6CD524062}"/>
                  </a:ext>
                </a:extLst>
              </p:cNvPr>
              <p:cNvSpPr txBox="1">
                <a:spLocks noRot="1" noChangeAspect="1" noMove="1" noResize="1" noEditPoints="1" noAdjustHandles="1" noChangeArrowheads="1" noChangeShapeType="1" noTextEdit="1"/>
              </p:cNvSpPr>
              <p:nvPr/>
            </p:nvSpPr>
            <p:spPr>
              <a:xfrm>
                <a:off x="498229" y="5375570"/>
                <a:ext cx="10090887" cy="789734"/>
              </a:xfrm>
              <a:prstGeom prst="rect">
                <a:avLst/>
              </a:prstGeom>
              <a:blipFill>
                <a:blip r:embed="rId9"/>
                <a:stretch>
                  <a:fillRect l="-1450" t="-9302" b="-6977"/>
                </a:stretch>
              </a:blipFill>
            </p:spPr>
            <p:txBody>
              <a:bodyPr/>
              <a:lstStyle/>
              <a:p>
                <a:r>
                  <a:rPr lang="en-GB">
                    <a:noFill/>
                  </a:rPr>
                  <a:t> </a:t>
                </a:r>
              </a:p>
            </p:txBody>
          </p:sp>
        </mc:Fallback>
      </mc:AlternateContent>
      <p:pic>
        <p:nvPicPr>
          <p:cNvPr id="18" name="Four_Colors_Logo.pdf" descr="Four_Colors_Logo.pdf">
            <a:extLst>
              <a:ext uri="{FF2B5EF4-FFF2-40B4-BE49-F238E27FC236}">
                <a16:creationId xmlns:a16="http://schemas.microsoft.com/office/drawing/2014/main" id="{A1C69E15-DAD6-4515-BCDB-2B59DDF15045}"/>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1280576" y="-26252"/>
            <a:ext cx="881758" cy="1150996"/>
          </a:xfrm>
          <a:prstGeom prst="rect">
            <a:avLst/>
          </a:prstGeom>
          <a:ln w="12700">
            <a:miter lim="400000"/>
          </a:ln>
        </p:spPr>
      </p:pic>
      <p:sp>
        <p:nvSpPr>
          <p:cNvPr id="19" name="arXiv:2210.08893">
            <a:extLst>
              <a:ext uri="{FF2B5EF4-FFF2-40B4-BE49-F238E27FC236}">
                <a16:creationId xmlns:a16="http://schemas.microsoft.com/office/drawing/2014/main" id="{6603DE3F-ABAF-4A26-8984-9AD036F84677}"/>
              </a:ext>
            </a:extLst>
          </p:cNvPr>
          <p:cNvSpPr txBox="1"/>
          <p:nvPr/>
        </p:nvSpPr>
        <p:spPr>
          <a:xfrm>
            <a:off x="10491544" y="5228205"/>
            <a:ext cx="1232004" cy="2359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25400" tIns="25400" rIns="25400" bIns="25400" anchor="ctr">
            <a:spAutoFit/>
          </a:bodyPr>
          <a:lstStyle>
            <a:lvl1pPr>
              <a:defRPr sz="2000" b="0" u="sng">
                <a:latin typeface="Helvetica Neue Light"/>
                <a:ea typeface="Helvetica Neue Light"/>
                <a:cs typeface="Helvetica Neue Light"/>
                <a:sym typeface="Helvetica Neue Light"/>
                <a:hlinkClick r:id="" action="ppaction://noaction"/>
              </a:defRPr>
            </a:lvl1pPr>
          </a:lstStyle>
          <a:p>
            <a:r>
              <a:rPr sz="1200" dirty="0">
                <a:hlinkClick r:id="rId11"/>
              </a:rPr>
              <a:t>arXiv:2210.08893</a:t>
            </a:r>
          </a:p>
        </p:txBody>
      </p:sp>
    </p:spTree>
    <p:extLst>
      <p:ext uri="{BB962C8B-B14F-4D97-AF65-F5344CB8AC3E}">
        <p14:creationId xmlns:p14="http://schemas.microsoft.com/office/powerpoint/2010/main" val="2566337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80808"/>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7547B69-B44C-4901-9739-D265332D3D84}"/>
              </a:ext>
            </a:extLst>
          </p:cNvPr>
          <p:cNvSpPr>
            <a:spLocks noGrp="1"/>
          </p:cNvSpPr>
          <p:nvPr>
            <p:ph type="dt" sz="half" idx="10"/>
          </p:nvPr>
        </p:nvSpPr>
        <p:spPr/>
        <p:txBody>
          <a:bodyPr/>
          <a:lstStyle/>
          <a:p>
            <a:r>
              <a:rPr lang="en-US"/>
              <a:t>24.04.2023</a:t>
            </a:r>
            <a:endParaRPr lang="en-US" dirty="0"/>
          </a:p>
        </p:txBody>
      </p:sp>
      <p:sp>
        <p:nvSpPr>
          <p:cNvPr id="5" name="Footer Placeholder 4">
            <a:extLst>
              <a:ext uri="{FF2B5EF4-FFF2-40B4-BE49-F238E27FC236}">
                <a16:creationId xmlns:a16="http://schemas.microsoft.com/office/drawing/2014/main" id="{8A841613-167C-4A9E-BCC3-0389C433C082}"/>
              </a:ext>
            </a:extLst>
          </p:cNvPr>
          <p:cNvSpPr>
            <a:spLocks noGrp="1"/>
          </p:cNvSpPr>
          <p:nvPr>
            <p:ph type="ftr" sz="quarter" idx="11"/>
          </p:nvPr>
        </p:nvSpPr>
        <p:spPr/>
        <p:txBody>
          <a:bodyPr/>
          <a:lstStyle/>
          <a:p>
            <a:r>
              <a:rPr lang="en-US"/>
              <a:t>J. Mnich | Status of the Experiments</a:t>
            </a:r>
            <a:endParaRPr lang="en-US" dirty="0"/>
          </a:p>
        </p:txBody>
      </p:sp>
      <p:sp>
        <p:nvSpPr>
          <p:cNvPr id="6" name="Slide Number Placeholder 5">
            <a:extLst>
              <a:ext uri="{FF2B5EF4-FFF2-40B4-BE49-F238E27FC236}">
                <a16:creationId xmlns:a16="http://schemas.microsoft.com/office/drawing/2014/main" id="{8567BA0A-89CD-4FAF-8D65-02E5D35D8DAB}"/>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7" name="Picture 6">
            <a:extLst>
              <a:ext uri="{FF2B5EF4-FFF2-40B4-BE49-F238E27FC236}">
                <a16:creationId xmlns:a16="http://schemas.microsoft.com/office/drawing/2014/main" id="{44725106-FA37-416E-84CD-79466367665E}"/>
              </a:ext>
            </a:extLst>
          </p:cNvPr>
          <p:cNvPicPr>
            <a:picLocks noChangeAspect="1"/>
          </p:cNvPicPr>
          <p:nvPr/>
        </p:nvPicPr>
        <p:blipFill>
          <a:blip r:embed="rId2"/>
          <a:stretch>
            <a:fillRect/>
          </a:stretch>
        </p:blipFill>
        <p:spPr>
          <a:xfrm>
            <a:off x="517353" y="6674"/>
            <a:ext cx="10416102" cy="6874627"/>
          </a:xfrm>
          <a:prstGeom prst="rect">
            <a:avLst/>
          </a:prstGeom>
        </p:spPr>
      </p:pic>
      <p:sp>
        <p:nvSpPr>
          <p:cNvPr id="8" name="Rectangle 7">
            <a:extLst>
              <a:ext uri="{FF2B5EF4-FFF2-40B4-BE49-F238E27FC236}">
                <a16:creationId xmlns:a16="http://schemas.microsoft.com/office/drawing/2014/main" id="{6C7AD383-D7FD-4329-9A98-C30CEAB98F15}"/>
              </a:ext>
            </a:extLst>
          </p:cNvPr>
          <p:cNvSpPr/>
          <p:nvPr/>
        </p:nvSpPr>
        <p:spPr>
          <a:xfrm>
            <a:off x="416989" y="284450"/>
            <a:ext cx="8362276" cy="646331"/>
          </a:xfrm>
          <a:prstGeom prst="rect">
            <a:avLst/>
          </a:prstGeom>
          <a:solidFill>
            <a:srgbClr val="080808">
              <a:alpha val="56000"/>
            </a:srgbClr>
          </a:solidFill>
          <a:ln>
            <a:noFill/>
          </a:ln>
        </p:spPr>
        <p:txBody>
          <a:bodyPr wrap="square" rtlCol="0" anchor="ctr">
            <a:spAutoFit/>
          </a:bodyPr>
          <a:lstStyle/>
          <a:p>
            <a:pPr defTabSz="457200" fontAlgn="base">
              <a:spcBef>
                <a:spcPct val="0"/>
              </a:spcBef>
              <a:spcAft>
                <a:spcPct val="0"/>
              </a:spcAft>
              <a:defRPr/>
            </a:pPr>
            <a:r>
              <a:rPr lang="en-US" sz="3600" b="1" dirty="0">
                <a:solidFill>
                  <a:schemeClr val="bg1"/>
                </a:solidFill>
                <a:latin typeface="Helvetica" pitchFamily="2" charset="0"/>
                <a:ea typeface="Helvetica Light" charset="0"/>
                <a:cs typeface="Helvetica Light" charset="0"/>
              </a:rPr>
              <a:t>Recommissioning with beam in 2023</a:t>
            </a:r>
            <a:endParaRPr lang="en-US" sz="1600" b="1" dirty="0">
              <a:solidFill>
                <a:schemeClr val="bg1"/>
              </a:solidFill>
              <a:latin typeface="Helvetica" pitchFamily="2" charset="0"/>
              <a:ea typeface="Helvetica Light" charset="0"/>
              <a:cs typeface="Helvetica Light" charset="0"/>
            </a:endParaRPr>
          </a:p>
        </p:txBody>
      </p:sp>
    </p:spTree>
    <p:extLst>
      <p:ext uri="{BB962C8B-B14F-4D97-AF65-F5344CB8AC3E}">
        <p14:creationId xmlns:p14="http://schemas.microsoft.com/office/powerpoint/2010/main" val="4135575274"/>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16x9_PPT_Arial</Template>
  <TotalTime>0</TotalTime>
  <Words>2197</Words>
  <Application>Microsoft Office PowerPoint</Application>
  <PresentationFormat>Widescreen</PresentationFormat>
  <Paragraphs>316</Paragraphs>
  <Slides>24</Slides>
  <Notes>9</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24</vt:i4>
      </vt:variant>
    </vt:vector>
  </HeadingPairs>
  <TitlesOfParts>
    <vt:vector size="36" baseType="lpstr">
      <vt:lpstr>Arial</vt:lpstr>
      <vt:lpstr>Calibri</vt:lpstr>
      <vt:lpstr>Cambria Math</vt:lpstr>
      <vt:lpstr>ff-meta-serif-web-pro</vt:lpstr>
      <vt:lpstr>Helvetica</vt:lpstr>
      <vt:lpstr>Helvetica Light</vt:lpstr>
      <vt:lpstr>Helvetica Neue Light</vt:lpstr>
      <vt:lpstr>Helvetica Neue Medium</vt:lpstr>
      <vt:lpstr>Tahoma</vt:lpstr>
      <vt:lpstr>Times New Roman</vt:lpstr>
      <vt:lpstr>Wingdings</vt:lpstr>
      <vt:lpstr>Office Theme</vt:lpstr>
      <vt:lpstr>Status of the Experiments</vt:lpstr>
      <vt:lpstr>2022 Data Taking</vt:lpstr>
      <vt:lpstr>ATLAS: 2022 Higgs Analysis </vt:lpstr>
      <vt:lpstr>ATLAS: Improved Measurement of the W Mass</vt:lpstr>
      <vt:lpstr>CMS: Measurement of Tau Polarisation</vt:lpstr>
      <vt:lpstr>LHCb: B Anomalies R(K) &amp; R(K*)  </vt:lpstr>
      <vt:lpstr>PowerPoint Presentation</vt:lpstr>
      <vt:lpstr>ALICE: Melting and Regeneration of Charmonia</vt:lpstr>
      <vt:lpstr>PowerPoint Presentation</vt:lpstr>
      <vt:lpstr>ALICE YETS and 2023 Startup</vt:lpstr>
      <vt:lpstr>CMS YETS Activities </vt:lpstr>
      <vt:lpstr>LHCb Commissioning &amp; Upstream Tracker Installation</vt:lpstr>
      <vt:lpstr>VELO Vacuum Volume Incident </vt:lpstr>
      <vt:lpstr>Phase II Progress</vt:lpstr>
      <vt:lpstr>Status ATLAS ITk Pixel</vt:lpstr>
      <vt:lpstr>Status CMS HGCAL</vt:lpstr>
      <vt:lpstr>Phase II Schedule</vt:lpstr>
      <vt:lpstr>WLCG Run-3 Processing</vt:lpstr>
      <vt:lpstr>Reducing IT’s Energy Footprint: 3 lines of action</vt:lpstr>
      <vt:lpstr>Prévessin Data Centre</vt:lpstr>
      <vt:lpstr>Summary</vt:lpstr>
      <vt:lpstr>Simultaneous Production of Four Top Quarks</vt:lpstr>
      <vt:lpstr>Backup</vt:lpstr>
      <vt:lpstr>WLCG: Energy Efficiency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Marika Flygar</dc:creator>
  <cp:lastModifiedBy>Mnich, Joachim</cp:lastModifiedBy>
  <cp:revision>504</cp:revision>
  <cp:lastPrinted>2022-03-20T13:23:03Z</cp:lastPrinted>
  <dcterms:created xsi:type="dcterms:W3CDTF">2021-03-18T12:29:40Z</dcterms:created>
  <dcterms:modified xsi:type="dcterms:W3CDTF">2023-04-24T08:35:44Z</dcterms:modified>
</cp:coreProperties>
</file>