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59" r:id="rId2"/>
    <p:sldId id="3233" r:id="rId3"/>
    <p:sldId id="3632" r:id="rId4"/>
    <p:sldId id="3649" r:id="rId5"/>
    <p:sldId id="3650" r:id="rId6"/>
    <p:sldId id="3648" r:id="rId7"/>
    <p:sldId id="3652" r:id="rId8"/>
    <p:sldId id="3646" r:id="rId9"/>
    <p:sldId id="3640" r:id="rId10"/>
    <p:sldId id="364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82D1EA"/>
    <a:srgbClr val="CCECFF"/>
    <a:srgbClr val="99CCF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86" autoAdjust="0"/>
    <p:restoredTop sz="91622" autoAdjust="0"/>
  </p:normalViewPr>
  <p:slideViewPr>
    <p:cSldViewPr snapToObjects="1">
      <p:cViewPr varScale="1">
        <p:scale>
          <a:sx n="59" d="100"/>
          <a:sy n="59" d="100"/>
        </p:scale>
        <p:origin x="768" y="4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4/24/2023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4/24/2023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27149333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24.04.2022</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J. Mnich | CERN Status and News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24.04.2022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 Mnich | CERN Status and News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24.04.2022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 Mnich | CERN Status and News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24.04.2022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 Mnich | CERN Status and News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24.04.2022</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J. Mnich | CERN Status and News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24.04.2022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 Mnich | CERN Status and News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24.04.2022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 Mnich | CERN Status and News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24.04.2022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 Mnich | CERN Status and News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24.04.2022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 Mnich | CERN Status and News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24.04.2022</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J. Mnich | CERN Status and News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24.04.2022</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J. Mnich | CERN Status and News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24.04.2022</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J. Mnich | CERN Status and News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24.04.2022</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J. Mnich | CERN Status and News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243FA-8919-E64E-874C-8E23E367960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E9087BC-F54F-3E4E-B771-0459F27D9E1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9F2772B-4A07-6B43-AA74-DB662DC3D5E7}"/>
              </a:ext>
            </a:extLst>
          </p:cNvPr>
          <p:cNvSpPr>
            <a:spLocks noGrp="1"/>
          </p:cNvSpPr>
          <p:nvPr>
            <p:ph type="dt" sz="half" idx="10"/>
          </p:nvPr>
        </p:nvSpPr>
        <p:spPr/>
        <p:txBody>
          <a:bodyPr/>
          <a:lstStyle/>
          <a:p>
            <a:r>
              <a:rPr lang="en-US"/>
              <a:t>24.04.2022</a:t>
            </a:r>
            <a:endParaRPr lang="en-GB"/>
          </a:p>
        </p:txBody>
      </p:sp>
      <p:sp>
        <p:nvSpPr>
          <p:cNvPr id="5" name="Footer Placeholder 4">
            <a:extLst>
              <a:ext uri="{FF2B5EF4-FFF2-40B4-BE49-F238E27FC236}">
                <a16:creationId xmlns:a16="http://schemas.microsoft.com/office/drawing/2014/main" id="{70DBCA05-B04B-0E40-BC18-677FDF6BEBD3}"/>
              </a:ext>
            </a:extLst>
          </p:cNvPr>
          <p:cNvSpPr>
            <a:spLocks noGrp="1"/>
          </p:cNvSpPr>
          <p:nvPr>
            <p:ph type="ftr" sz="quarter" idx="11"/>
          </p:nvPr>
        </p:nvSpPr>
        <p:spPr/>
        <p:txBody>
          <a:bodyPr/>
          <a:lstStyle/>
          <a:p>
            <a:r>
              <a:rPr lang="en-US"/>
              <a:t>J. Mnich | CERN Status and News</a:t>
            </a:r>
            <a:endParaRPr lang="en-GB"/>
          </a:p>
        </p:txBody>
      </p:sp>
      <p:sp>
        <p:nvSpPr>
          <p:cNvPr id="6" name="Slide Number Placeholder 5">
            <a:extLst>
              <a:ext uri="{FF2B5EF4-FFF2-40B4-BE49-F238E27FC236}">
                <a16:creationId xmlns:a16="http://schemas.microsoft.com/office/drawing/2014/main" id="{56F287A1-B9CB-8F43-AD0E-1FCDB63102EC}"/>
              </a:ext>
            </a:extLst>
          </p:cNvPr>
          <p:cNvSpPr>
            <a:spLocks noGrp="1"/>
          </p:cNvSpPr>
          <p:nvPr>
            <p:ph type="sldNum" sz="quarter" idx="12"/>
          </p:nvPr>
        </p:nvSpPr>
        <p:spPr/>
        <p:txBody>
          <a:bodyPr/>
          <a:lstStyle/>
          <a:p>
            <a:fld id="{96B430D1-2062-3C42-9ABF-2560637523A9}" type="slidenum">
              <a:rPr lang="en-GB" smtClean="0"/>
              <a:t>‹#›</a:t>
            </a:fld>
            <a:endParaRPr lang="en-GB"/>
          </a:p>
        </p:txBody>
      </p:sp>
    </p:spTree>
    <p:extLst>
      <p:ext uri="{BB962C8B-B14F-4D97-AF65-F5344CB8AC3E}">
        <p14:creationId xmlns:p14="http://schemas.microsoft.com/office/powerpoint/2010/main" val="1465989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mod="1">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24.04.2022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 Mnich | CERN Status and News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24.04.2022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 Mnich | CERN Status and News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24.04.2022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 Mnich | CERN Status and News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24.04.2022</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J. Mnich | CERN Status and News</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24.04.2022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 Mnich | CERN Status and News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24.04.2022</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J. Mnich | CERN Status and News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en-US"/>
              <a:t>24.04.2022</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J. Mnich | CERN Status and News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hyperlink" Target="https://council.web.cern.ch/en/content/resolutions"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377516" y="4896465"/>
            <a:ext cx="11376026" cy="803787"/>
          </a:xfrm>
        </p:spPr>
        <p:txBody>
          <a:bodyPr/>
          <a:lstStyle/>
          <a:p>
            <a:r>
              <a:rPr lang="de-DE" sz="2400" dirty="0" err="1"/>
              <a:t>Plenary</a:t>
            </a:r>
            <a:r>
              <a:rPr lang="de-DE" sz="2400" dirty="0"/>
              <a:t> RRB 56</a:t>
            </a:r>
            <a:r>
              <a:rPr lang="de-DE" sz="2400" baseline="30000" dirty="0"/>
              <a:t>th</a:t>
            </a:r>
            <a:r>
              <a:rPr lang="de-DE" sz="2400" dirty="0"/>
              <a:t> Meeting</a:t>
            </a:r>
            <a:endParaRPr lang="en-US" sz="2400" dirty="0"/>
          </a:p>
          <a:p>
            <a:r>
              <a:rPr lang="en-US" sz="1800" dirty="0"/>
              <a:t>Joachim </a:t>
            </a:r>
            <a:r>
              <a:rPr lang="en-US" sz="1800" dirty="0" err="1"/>
              <a:t>Mnich</a:t>
            </a:r>
            <a:endParaRPr lang="en-US" sz="1800" dirty="0"/>
          </a:p>
          <a:p>
            <a:r>
              <a:rPr lang="de-DE" sz="1800" dirty="0"/>
              <a:t>April</a:t>
            </a:r>
            <a:r>
              <a:rPr lang="en-US" sz="1800" dirty="0"/>
              <a:t> 24, 2022</a:t>
            </a:r>
          </a:p>
        </p:txBody>
      </p:sp>
      <p:sp>
        <p:nvSpPr>
          <p:cNvPr id="5" name="Titel 4">
            <a:extLst>
              <a:ext uri="{FF2B5EF4-FFF2-40B4-BE49-F238E27FC236}">
                <a16:creationId xmlns:a16="http://schemas.microsoft.com/office/drawing/2014/main" id="{463CF42C-5DBC-44C2-8B53-6F8729403296}"/>
              </a:ext>
            </a:extLst>
          </p:cNvPr>
          <p:cNvSpPr>
            <a:spLocks noGrp="1"/>
          </p:cNvSpPr>
          <p:nvPr>
            <p:ph type="ctrTitle"/>
          </p:nvPr>
        </p:nvSpPr>
        <p:spPr>
          <a:xfrm>
            <a:off x="407987" y="3429001"/>
            <a:ext cx="11376025" cy="1152128"/>
          </a:xfrm>
        </p:spPr>
        <p:txBody>
          <a:bodyPr/>
          <a:lstStyle/>
          <a:p>
            <a:r>
              <a:rPr lang="en-US" dirty="0"/>
              <a:t>CERN Status and News</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26DFC7B-04F6-41BF-AA1E-CE52EC520A0A}"/>
              </a:ext>
            </a:extLst>
          </p:cNvPr>
          <p:cNvSpPr>
            <a:spLocks noGrp="1"/>
          </p:cNvSpPr>
          <p:nvPr>
            <p:ph idx="1"/>
          </p:nvPr>
        </p:nvSpPr>
        <p:spPr>
          <a:xfrm>
            <a:off x="407989" y="1340768"/>
            <a:ext cx="11376024" cy="4608512"/>
          </a:xfrm>
        </p:spPr>
        <p:txBody>
          <a:bodyPr/>
          <a:lstStyle/>
          <a:p>
            <a:pPr marL="342900" indent="-342900">
              <a:lnSpc>
                <a:spcPct val="100000"/>
              </a:lnSpc>
              <a:spcBef>
                <a:spcPts val="0"/>
              </a:spcBef>
              <a:spcAft>
                <a:spcPts val="600"/>
              </a:spcAft>
              <a:buFont typeface="Wingdings" panose="05000000000000000000" pitchFamily="2" charset="2"/>
              <a:buChar char="q"/>
            </a:pPr>
            <a:r>
              <a:rPr lang="en-US" sz="2000" b="0" dirty="0">
                <a:solidFill>
                  <a:schemeClr val="tx2">
                    <a:lumMod val="50000"/>
                  </a:schemeClr>
                </a:solidFill>
              </a:rPr>
              <a:t>Institutes in Russia, Belarus and JINR remain members of the collaborations (until 2024/25)</a:t>
            </a:r>
          </a:p>
          <a:p>
            <a:pPr marL="666900" lvl="2" indent="-342900">
              <a:spcBef>
                <a:spcPts val="0"/>
              </a:spcBef>
              <a:spcAft>
                <a:spcPts val="600"/>
              </a:spcAft>
              <a:buFont typeface="Wingdings" panose="05000000000000000000" pitchFamily="2" charset="2"/>
              <a:buChar char="q"/>
            </a:pPr>
            <a:r>
              <a:rPr lang="en-US" sz="1900" dirty="0">
                <a:solidFill>
                  <a:srgbClr val="002060"/>
                </a:solidFill>
              </a:rPr>
              <a:t>Collaborators from these institutes continue to contribute to the operation of the experiments</a:t>
            </a:r>
          </a:p>
          <a:p>
            <a:pPr marL="666900" lvl="2" indent="-342900">
              <a:spcBef>
                <a:spcPts val="0"/>
              </a:spcBef>
              <a:spcAft>
                <a:spcPts val="600"/>
              </a:spcAft>
              <a:buFont typeface="Wingdings" panose="05000000000000000000" pitchFamily="2" charset="2"/>
              <a:buChar char="q"/>
            </a:pPr>
            <a:r>
              <a:rPr lang="en-US" sz="1900" dirty="0">
                <a:solidFill>
                  <a:srgbClr val="002060"/>
                </a:solidFill>
              </a:rPr>
              <a:t>Expect contributions, incl. outstanding contributions, to the M&amp;O budgets from these institutes</a:t>
            </a:r>
            <a:br>
              <a:rPr lang="en-US" sz="1900" dirty="0">
                <a:solidFill>
                  <a:srgbClr val="002060"/>
                </a:solidFill>
              </a:rPr>
            </a:br>
            <a:r>
              <a:rPr lang="en-US" sz="1900" dirty="0">
                <a:solidFill>
                  <a:srgbClr val="002060"/>
                </a:solidFill>
              </a:rPr>
              <a:t>Note: transfer of money from Russia to CERN is complicated but at the moment still possible</a:t>
            </a:r>
          </a:p>
          <a:p>
            <a:pPr marL="666900" lvl="2" indent="-342900">
              <a:spcBef>
                <a:spcPts val="0"/>
              </a:spcBef>
              <a:spcAft>
                <a:spcPts val="600"/>
              </a:spcAft>
              <a:buFont typeface="Wingdings" panose="05000000000000000000" pitchFamily="2" charset="2"/>
              <a:buChar char="q"/>
            </a:pPr>
            <a:endParaRPr lang="en-US" sz="1900" dirty="0">
              <a:solidFill>
                <a:schemeClr val="tx2">
                  <a:lumMod val="50000"/>
                </a:schemeClr>
              </a:solidFill>
            </a:endParaRPr>
          </a:p>
          <a:p>
            <a:pPr marL="342900" lvl="1" indent="-342900">
              <a:spcBef>
                <a:spcPts val="0"/>
              </a:spcBef>
              <a:spcAft>
                <a:spcPts val="600"/>
              </a:spcAft>
              <a:buFont typeface="Wingdings" panose="05000000000000000000" pitchFamily="2" charset="2"/>
              <a:buChar char="q"/>
            </a:pPr>
            <a:r>
              <a:rPr lang="en-US" sz="2000" dirty="0">
                <a:solidFill>
                  <a:schemeClr val="tx2">
                    <a:lumMod val="50000"/>
                  </a:schemeClr>
                </a:solidFill>
              </a:rPr>
              <a:t>Contributions (ca. 20 MCHF) to ATLAS &amp; CMS Phase II upgrades from institutes in Russia, Belarus and JINR</a:t>
            </a:r>
          </a:p>
          <a:p>
            <a:pPr marL="666900" lvl="2" indent="-342900">
              <a:spcBef>
                <a:spcPts val="0"/>
              </a:spcBef>
              <a:spcAft>
                <a:spcPts val="600"/>
              </a:spcAft>
              <a:buFont typeface="Wingdings" panose="05000000000000000000" pitchFamily="2" charset="2"/>
              <a:buChar char="q"/>
            </a:pPr>
            <a:r>
              <a:rPr lang="en-US" sz="1900" dirty="0">
                <a:solidFill>
                  <a:srgbClr val="002060"/>
                </a:solidFill>
              </a:rPr>
              <a:t>Strong recommendation by LHCC to develop plans to become as much as possible independent of (time-)critical in-kind contributions </a:t>
            </a:r>
          </a:p>
          <a:p>
            <a:pPr marL="666900" lvl="2" indent="-342900">
              <a:spcBef>
                <a:spcPts val="0"/>
              </a:spcBef>
              <a:spcAft>
                <a:spcPts val="600"/>
              </a:spcAft>
              <a:buFont typeface="Wingdings" panose="05000000000000000000" pitchFamily="2" charset="2"/>
              <a:buChar char="q"/>
            </a:pPr>
            <a:r>
              <a:rPr lang="en-US" sz="1900" dirty="0">
                <a:solidFill>
                  <a:srgbClr val="002060"/>
                </a:solidFill>
              </a:rPr>
              <a:t>Will require additional contributions from collaborating partners </a:t>
            </a:r>
            <a:br>
              <a:rPr lang="en-US" sz="1900" dirty="0">
                <a:solidFill>
                  <a:srgbClr val="002060"/>
                </a:solidFill>
              </a:rPr>
            </a:br>
            <a:r>
              <a:rPr lang="en-US" sz="1900" dirty="0">
                <a:solidFill>
                  <a:srgbClr val="002060"/>
                </a:solidFill>
              </a:rPr>
              <a:t>Fair share may not be fully applicable as special expertise and infrastructures are required to avoid time delays and loss of quality </a:t>
            </a:r>
          </a:p>
          <a:p>
            <a:pPr marL="666900" lvl="2" indent="-342900">
              <a:spcBef>
                <a:spcPts val="0"/>
              </a:spcBef>
              <a:spcAft>
                <a:spcPts val="600"/>
              </a:spcAft>
              <a:buFont typeface="Wingdings" panose="05000000000000000000" pitchFamily="2" charset="2"/>
              <a:buChar char="q"/>
            </a:pPr>
            <a:r>
              <a:rPr lang="en-US" sz="1900" dirty="0">
                <a:solidFill>
                  <a:srgbClr val="002060"/>
                </a:solidFill>
              </a:rPr>
              <a:t>Note: contributions to the HL-LHC accelerator upgrade have been fully in-sourced by CERN</a:t>
            </a:r>
          </a:p>
          <a:p>
            <a:pPr marL="324000" lvl="2" indent="0">
              <a:spcBef>
                <a:spcPts val="0"/>
              </a:spcBef>
              <a:spcAft>
                <a:spcPts val="600"/>
              </a:spcAft>
              <a:buNone/>
            </a:pPr>
            <a:endParaRPr lang="en-US" sz="1900" dirty="0">
              <a:solidFill>
                <a:schemeClr val="tx2">
                  <a:lumMod val="50000"/>
                </a:schemeClr>
              </a:solidFill>
            </a:endParaRPr>
          </a:p>
          <a:p>
            <a:pPr marL="324000" lvl="2" indent="0">
              <a:spcBef>
                <a:spcPts val="0"/>
              </a:spcBef>
              <a:spcAft>
                <a:spcPts val="600"/>
              </a:spcAft>
              <a:buNone/>
            </a:pPr>
            <a:endParaRPr lang="en-US" sz="1900" dirty="0">
              <a:solidFill>
                <a:schemeClr val="tx2">
                  <a:lumMod val="50000"/>
                </a:schemeClr>
              </a:solidFill>
            </a:endParaRPr>
          </a:p>
          <a:p>
            <a:pPr marL="666900" lvl="2" indent="-342900">
              <a:spcBef>
                <a:spcPts val="0"/>
              </a:spcBef>
              <a:spcAft>
                <a:spcPts val="600"/>
              </a:spcAft>
              <a:buFont typeface="Wingdings" panose="05000000000000000000" pitchFamily="2" charset="2"/>
              <a:buChar char="q"/>
            </a:pPr>
            <a:endParaRPr lang="en-US" sz="1900" dirty="0">
              <a:solidFill>
                <a:schemeClr val="tx2">
                  <a:lumMod val="50000"/>
                </a:schemeClr>
              </a:solidFill>
            </a:endParaRPr>
          </a:p>
          <a:p>
            <a:pPr marL="666900" lvl="2" indent="-342900">
              <a:spcBef>
                <a:spcPts val="0"/>
              </a:spcBef>
              <a:spcAft>
                <a:spcPts val="600"/>
              </a:spcAft>
              <a:buFont typeface="Wingdings" panose="05000000000000000000" pitchFamily="2" charset="2"/>
              <a:buChar char="q"/>
            </a:pPr>
            <a:endParaRPr lang="en-US" sz="1900" dirty="0">
              <a:solidFill>
                <a:schemeClr val="tx2">
                  <a:lumMod val="50000"/>
                </a:schemeClr>
              </a:solidFill>
            </a:endParaRPr>
          </a:p>
          <a:p>
            <a:pPr marL="342900" indent="-342900">
              <a:buFont typeface="Wingdings" panose="05000000000000000000" pitchFamily="2" charset="2"/>
              <a:buChar char="q"/>
            </a:pPr>
            <a:r>
              <a:rPr lang="en-US" sz="2000" b="0" dirty="0"/>
              <a:t>Phase IIb upgrades for ALICE &amp; </a:t>
            </a:r>
            <a:r>
              <a:rPr lang="en-US" sz="2000" b="0" dirty="0" err="1"/>
              <a:t>LHCb</a:t>
            </a:r>
            <a:r>
              <a:rPr lang="en-US" sz="2000" b="0" dirty="0"/>
              <a:t> are future projects and following the March Council resolutions CERN cannot engage in future projects with institutes located in Russia or Belarus</a:t>
            </a:r>
          </a:p>
          <a:p>
            <a:endParaRPr lang="en-US" dirty="0"/>
          </a:p>
        </p:txBody>
      </p:sp>
      <p:sp>
        <p:nvSpPr>
          <p:cNvPr id="3" name="Title 2">
            <a:extLst>
              <a:ext uri="{FF2B5EF4-FFF2-40B4-BE49-F238E27FC236}">
                <a16:creationId xmlns:a16="http://schemas.microsoft.com/office/drawing/2014/main" id="{F28CA6F3-0515-4E90-8BD6-C7B2A4356A53}"/>
              </a:ext>
            </a:extLst>
          </p:cNvPr>
          <p:cNvSpPr>
            <a:spLocks noGrp="1"/>
          </p:cNvSpPr>
          <p:nvPr>
            <p:ph type="title"/>
          </p:nvPr>
        </p:nvSpPr>
        <p:spPr>
          <a:xfrm>
            <a:off x="407988" y="373593"/>
            <a:ext cx="11376025" cy="535127"/>
          </a:xfrm>
        </p:spPr>
        <p:txBody>
          <a:bodyPr/>
          <a:lstStyle/>
          <a:p>
            <a:r>
              <a:rPr lang="en-US" sz="3200" dirty="0"/>
              <a:t>Impact of Council Resolutions on the LHC Experiments</a:t>
            </a:r>
          </a:p>
        </p:txBody>
      </p:sp>
      <p:sp>
        <p:nvSpPr>
          <p:cNvPr id="4" name="Date Placeholder 3">
            <a:extLst>
              <a:ext uri="{FF2B5EF4-FFF2-40B4-BE49-F238E27FC236}">
                <a16:creationId xmlns:a16="http://schemas.microsoft.com/office/drawing/2014/main" id="{787B12E1-4631-491A-9F9F-75197F3C6AF6}"/>
              </a:ext>
            </a:extLst>
          </p:cNvPr>
          <p:cNvSpPr>
            <a:spLocks noGrp="1"/>
          </p:cNvSpPr>
          <p:nvPr>
            <p:ph type="dt" sz="half" idx="10"/>
          </p:nvPr>
        </p:nvSpPr>
        <p:spPr/>
        <p:txBody>
          <a:bodyPr/>
          <a:lstStyle/>
          <a:p>
            <a:r>
              <a:rPr lang="en-US"/>
              <a:t>24.04.2022</a:t>
            </a:r>
            <a:endParaRPr lang="en-US" dirty="0"/>
          </a:p>
        </p:txBody>
      </p:sp>
      <p:sp>
        <p:nvSpPr>
          <p:cNvPr id="5" name="Footer Placeholder 4">
            <a:extLst>
              <a:ext uri="{FF2B5EF4-FFF2-40B4-BE49-F238E27FC236}">
                <a16:creationId xmlns:a16="http://schemas.microsoft.com/office/drawing/2014/main" id="{3F4043FA-AA30-4740-95D7-4542FA2DEE0F}"/>
              </a:ext>
            </a:extLst>
          </p:cNvPr>
          <p:cNvSpPr>
            <a:spLocks noGrp="1"/>
          </p:cNvSpPr>
          <p:nvPr>
            <p:ph type="ftr" sz="quarter" idx="11"/>
          </p:nvPr>
        </p:nvSpPr>
        <p:spPr/>
        <p:txBody>
          <a:bodyPr/>
          <a:lstStyle/>
          <a:p>
            <a:r>
              <a:rPr lang="en-US"/>
              <a:t>J. Mnich | CERN Status and News</a:t>
            </a:r>
            <a:endParaRPr lang="en-US" dirty="0"/>
          </a:p>
        </p:txBody>
      </p:sp>
      <p:sp>
        <p:nvSpPr>
          <p:cNvPr id="6" name="Slide Number Placeholder 5">
            <a:extLst>
              <a:ext uri="{FF2B5EF4-FFF2-40B4-BE49-F238E27FC236}">
                <a16:creationId xmlns:a16="http://schemas.microsoft.com/office/drawing/2014/main" id="{E71BDE1C-BC2F-49D8-8C91-525EA107F2F9}"/>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718547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26DFC7B-04F6-41BF-AA1E-CE52EC520A0A}"/>
              </a:ext>
            </a:extLst>
          </p:cNvPr>
          <p:cNvSpPr>
            <a:spLocks noGrp="1"/>
          </p:cNvSpPr>
          <p:nvPr>
            <p:ph idx="1"/>
          </p:nvPr>
        </p:nvSpPr>
        <p:spPr>
          <a:xfrm>
            <a:off x="407989" y="1592263"/>
            <a:ext cx="11376024" cy="4357017"/>
          </a:xfrm>
        </p:spPr>
        <p:txBody>
          <a:bodyPr/>
          <a:lstStyle/>
          <a:p>
            <a:pPr marL="342900" indent="-342900">
              <a:buFont typeface="Wingdings" panose="05000000000000000000" pitchFamily="2" charset="2"/>
              <a:buChar char="q"/>
            </a:pPr>
            <a:r>
              <a:rPr lang="en-US" sz="2000" dirty="0"/>
              <a:t>M&amp;O budget requests for 2024</a:t>
            </a:r>
          </a:p>
          <a:p>
            <a:pPr marL="342900" indent="-342900">
              <a:buFont typeface="Wingdings" panose="05000000000000000000" pitchFamily="2" charset="2"/>
              <a:buChar char="q"/>
            </a:pPr>
            <a:r>
              <a:rPr lang="en-US" sz="2000" dirty="0"/>
              <a:t>Status &amp; Progress Phase II Upgrades</a:t>
            </a:r>
          </a:p>
          <a:p>
            <a:pPr marL="666900" lvl="1" indent="-342900">
              <a:buFont typeface="Wingdings" panose="05000000000000000000" pitchFamily="2" charset="2"/>
              <a:buChar char="q"/>
            </a:pPr>
            <a:r>
              <a:rPr lang="en-US" sz="2000" dirty="0"/>
              <a:t>Schedule and cost developments</a:t>
            </a:r>
          </a:p>
          <a:p>
            <a:pPr marL="666900" lvl="1" indent="-342900">
              <a:buFont typeface="Wingdings" panose="05000000000000000000" pitchFamily="2" charset="2"/>
              <a:buChar char="q"/>
            </a:pPr>
            <a:r>
              <a:rPr lang="en-US" sz="2000" dirty="0"/>
              <a:t>Compensation for contributions from institutes in Russia, Belarus &amp; JINR</a:t>
            </a:r>
          </a:p>
          <a:p>
            <a:pPr marL="342900" indent="-342900">
              <a:buFont typeface="Wingdings" panose="05000000000000000000" pitchFamily="2" charset="2"/>
              <a:buChar char="q"/>
            </a:pPr>
            <a:r>
              <a:rPr lang="en-US" sz="2000" dirty="0"/>
              <a:t>Publications: agreement on author/institute list</a:t>
            </a:r>
          </a:p>
          <a:p>
            <a:pPr marL="342900" indent="-342900">
              <a:buFont typeface="Wingdings" panose="05000000000000000000" pitchFamily="2" charset="2"/>
              <a:buChar char="q"/>
            </a:pPr>
            <a:r>
              <a:rPr lang="en-US" sz="2000" dirty="0"/>
              <a:t>Phase IIb upgrades ALICE and </a:t>
            </a:r>
            <a:r>
              <a:rPr lang="en-US" sz="2000" dirty="0" err="1"/>
              <a:t>LHCb</a:t>
            </a:r>
            <a:endParaRPr lang="en-US" sz="2000" dirty="0"/>
          </a:p>
          <a:p>
            <a:pPr marL="666900" lvl="1" indent="-342900">
              <a:buFont typeface="Wingdings" panose="05000000000000000000" pitchFamily="2" charset="2"/>
              <a:buChar char="q"/>
            </a:pPr>
            <a:r>
              <a:rPr lang="en-US" sz="2000" dirty="0"/>
              <a:t>Special meetings on Thursday</a:t>
            </a:r>
          </a:p>
          <a:p>
            <a:pPr marL="342900" indent="-342900">
              <a:buFont typeface="Wingdings" panose="05000000000000000000" pitchFamily="2" charset="2"/>
              <a:buChar char="q"/>
            </a:pPr>
            <a:r>
              <a:rPr lang="en-US" sz="2000" dirty="0"/>
              <a:t>Schedule of future RRB meetings</a:t>
            </a:r>
          </a:p>
        </p:txBody>
      </p:sp>
      <p:sp>
        <p:nvSpPr>
          <p:cNvPr id="3" name="Title 2">
            <a:extLst>
              <a:ext uri="{FF2B5EF4-FFF2-40B4-BE49-F238E27FC236}">
                <a16:creationId xmlns:a16="http://schemas.microsoft.com/office/drawing/2014/main" id="{F28CA6F3-0515-4E90-8BD6-C7B2A4356A53}"/>
              </a:ext>
            </a:extLst>
          </p:cNvPr>
          <p:cNvSpPr>
            <a:spLocks noGrp="1"/>
          </p:cNvSpPr>
          <p:nvPr>
            <p:ph type="title"/>
          </p:nvPr>
        </p:nvSpPr>
        <p:spPr/>
        <p:txBody>
          <a:bodyPr/>
          <a:lstStyle/>
          <a:p>
            <a:r>
              <a:rPr lang="en-US" dirty="0"/>
              <a:t>Main Discussion Points 56</a:t>
            </a:r>
            <a:r>
              <a:rPr lang="en-US" baseline="30000" dirty="0"/>
              <a:t>th</a:t>
            </a:r>
            <a:r>
              <a:rPr lang="en-US" dirty="0"/>
              <a:t>	LHC RRB	</a:t>
            </a:r>
          </a:p>
        </p:txBody>
      </p:sp>
      <p:sp>
        <p:nvSpPr>
          <p:cNvPr id="4" name="Date Placeholder 3">
            <a:extLst>
              <a:ext uri="{FF2B5EF4-FFF2-40B4-BE49-F238E27FC236}">
                <a16:creationId xmlns:a16="http://schemas.microsoft.com/office/drawing/2014/main" id="{787B12E1-4631-491A-9F9F-75197F3C6AF6}"/>
              </a:ext>
            </a:extLst>
          </p:cNvPr>
          <p:cNvSpPr>
            <a:spLocks noGrp="1"/>
          </p:cNvSpPr>
          <p:nvPr>
            <p:ph type="dt" sz="half" idx="10"/>
          </p:nvPr>
        </p:nvSpPr>
        <p:spPr/>
        <p:txBody>
          <a:bodyPr/>
          <a:lstStyle/>
          <a:p>
            <a:r>
              <a:rPr lang="en-US"/>
              <a:t>24.04.2022</a:t>
            </a:r>
            <a:endParaRPr lang="en-US" dirty="0"/>
          </a:p>
        </p:txBody>
      </p:sp>
      <p:sp>
        <p:nvSpPr>
          <p:cNvPr id="5" name="Footer Placeholder 4">
            <a:extLst>
              <a:ext uri="{FF2B5EF4-FFF2-40B4-BE49-F238E27FC236}">
                <a16:creationId xmlns:a16="http://schemas.microsoft.com/office/drawing/2014/main" id="{3F4043FA-AA30-4740-95D7-4542FA2DEE0F}"/>
              </a:ext>
            </a:extLst>
          </p:cNvPr>
          <p:cNvSpPr>
            <a:spLocks noGrp="1"/>
          </p:cNvSpPr>
          <p:nvPr>
            <p:ph type="ftr" sz="quarter" idx="11"/>
          </p:nvPr>
        </p:nvSpPr>
        <p:spPr/>
        <p:txBody>
          <a:bodyPr/>
          <a:lstStyle/>
          <a:p>
            <a:r>
              <a:rPr lang="en-US"/>
              <a:t>J. Mnich | CERN Status and News</a:t>
            </a:r>
            <a:endParaRPr lang="en-US" dirty="0"/>
          </a:p>
        </p:txBody>
      </p:sp>
      <p:sp>
        <p:nvSpPr>
          <p:cNvPr id="6" name="Slide Number Placeholder 5">
            <a:extLst>
              <a:ext uri="{FF2B5EF4-FFF2-40B4-BE49-F238E27FC236}">
                <a16:creationId xmlns:a16="http://schemas.microsoft.com/office/drawing/2014/main" id="{E71BDE1C-BC2F-49D8-8C91-525EA107F2F9}"/>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420163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879D2A2-5DCA-274C-BA5E-29BEABD1D58D}"/>
              </a:ext>
            </a:extLst>
          </p:cNvPr>
          <p:cNvSpPr>
            <a:spLocks noGrp="1"/>
          </p:cNvSpPr>
          <p:nvPr>
            <p:ph type="title"/>
          </p:nvPr>
        </p:nvSpPr>
        <p:spPr/>
        <p:txBody>
          <a:bodyPr/>
          <a:lstStyle/>
          <a:p>
            <a:r>
              <a:rPr lang="de-DE" dirty="0"/>
              <a:t>Council Resolution June 17</a:t>
            </a:r>
            <a:r>
              <a:rPr lang="de-DE" baseline="30000" dirty="0"/>
              <a:t>th</a:t>
            </a:r>
            <a:r>
              <a:rPr lang="de-DE" dirty="0"/>
              <a:t>, 2022</a:t>
            </a:r>
            <a:endParaRPr lang="en-CH" dirty="0"/>
          </a:p>
        </p:txBody>
      </p:sp>
      <p:sp>
        <p:nvSpPr>
          <p:cNvPr id="4" name="Date Placeholder 3">
            <a:extLst>
              <a:ext uri="{FF2B5EF4-FFF2-40B4-BE49-F238E27FC236}">
                <a16:creationId xmlns:a16="http://schemas.microsoft.com/office/drawing/2014/main" id="{B51C11F8-A4A4-644F-8BFD-81A585ECCB91}"/>
              </a:ext>
            </a:extLst>
          </p:cNvPr>
          <p:cNvSpPr>
            <a:spLocks noGrp="1"/>
          </p:cNvSpPr>
          <p:nvPr>
            <p:ph type="dt" sz="half" idx="10"/>
          </p:nvPr>
        </p:nvSpPr>
        <p:spPr/>
        <p:txBody>
          <a:bodyPr/>
          <a:lstStyle/>
          <a:p>
            <a:r>
              <a:rPr lang="en-US"/>
              <a:t>24.04.2022</a:t>
            </a:r>
            <a:endParaRPr lang="en-US" dirty="0"/>
          </a:p>
        </p:txBody>
      </p:sp>
      <p:sp>
        <p:nvSpPr>
          <p:cNvPr id="5" name="Footer Placeholder 4">
            <a:extLst>
              <a:ext uri="{FF2B5EF4-FFF2-40B4-BE49-F238E27FC236}">
                <a16:creationId xmlns:a16="http://schemas.microsoft.com/office/drawing/2014/main" id="{FBA79349-50D1-DE46-BB3A-91AC3048A60D}"/>
              </a:ext>
            </a:extLst>
          </p:cNvPr>
          <p:cNvSpPr>
            <a:spLocks noGrp="1"/>
          </p:cNvSpPr>
          <p:nvPr>
            <p:ph type="ftr" sz="quarter" idx="11"/>
          </p:nvPr>
        </p:nvSpPr>
        <p:spPr/>
        <p:txBody>
          <a:bodyPr/>
          <a:lstStyle/>
          <a:p>
            <a:r>
              <a:rPr lang="en-US"/>
              <a:t>J. Mnich | CERN Status and News</a:t>
            </a:r>
            <a:endParaRPr lang="en-US" dirty="0"/>
          </a:p>
        </p:txBody>
      </p:sp>
      <p:sp>
        <p:nvSpPr>
          <p:cNvPr id="6" name="Slide Number Placeholder 5">
            <a:extLst>
              <a:ext uri="{FF2B5EF4-FFF2-40B4-BE49-F238E27FC236}">
                <a16:creationId xmlns:a16="http://schemas.microsoft.com/office/drawing/2014/main" id="{9C9775A0-70C6-F04A-9A1D-B64EA527A484}"/>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9" name="Content Placeholder 1">
            <a:extLst>
              <a:ext uri="{FF2B5EF4-FFF2-40B4-BE49-F238E27FC236}">
                <a16:creationId xmlns:a16="http://schemas.microsoft.com/office/drawing/2014/main" id="{2737B97E-B849-4672-AB0E-3452A727B2AC}"/>
              </a:ext>
            </a:extLst>
          </p:cNvPr>
          <p:cNvSpPr txBox="1">
            <a:spLocks/>
          </p:cNvSpPr>
          <p:nvPr/>
        </p:nvSpPr>
        <p:spPr>
          <a:xfrm>
            <a:off x="417010" y="1052736"/>
            <a:ext cx="11304636" cy="504056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600"/>
              </a:spcAft>
            </a:pPr>
            <a:r>
              <a:rPr lang="en-US" sz="2000" b="0"/>
              <a:t>Reminder:</a:t>
            </a:r>
          </a:p>
          <a:p>
            <a:pPr>
              <a:lnSpc>
                <a:spcPct val="100000"/>
              </a:lnSpc>
              <a:spcBef>
                <a:spcPts val="0"/>
              </a:spcBef>
              <a:spcAft>
                <a:spcPts val="600"/>
              </a:spcAft>
            </a:pPr>
            <a:r>
              <a:rPr lang="en-US" sz="2000" b="0"/>
              <a:t>The Council declared that it intends to terminate CERN’s International Cooperation Agreements (ICAs) with the Russian Federation and the Republic of Belarus at their expiration dates in 2024 (Dec 2024 and Jun 2024, respectively). However, the situation will continue to be monitored carefully and the Council stands ready to take any further decision in the light of developments in Ukraine.</a:t>
            </a:r>
          </a:p>
          <a:p>
            <a:pPr>
              <a:lnSpc>
                <a:spcPct val="100000"/>
              </a:lnSpc>
              <a:spcBef>
                <a:spcPts val="0"/>
              </a:spcBef>
              <a:spcAft>
                <a:spcPts val="600"/>
              </a:spcAft>
            </a:pPr>
            <a:r>
              <a:rPr lang="en-US" sz="2000" b="0"/>
              <a:t>The Council also decided to review CERN’s future cooperation with the Joint Institute for Nuclear Research (JINR) well in advance of the expiration of the current ICA in January 2025.</a:t>
            </a:r>
            <a:br>
              <a:rPr lang="en-US" sz="2000" b="0"/>
            </a:br>
            <a:r>
              <a:rPr lang="en-US" sz="2000" b="0"/>
              <a:t>(see </a:t>
            </a:r>
            <a:r>
              <a:rPr lang="en-US" sz="2000" b="0">
                <a:hlinkClick r:id="rId2"/>
              </a:rPr>
              <a:t>https://council.web.cern.ch/en/content/resolutions</a:t>
            </a:r>
            <a:r>
              <a:rPr lang="en-US" sz="2000" b="0"/>
              <a:t> for details)</a:t>
            </a:r>
          </a:p>
          <a:p>
            <a:pPr>
              <a:lnSpc>
                <a:spcPct val="100000"/>
              </a:lnSpc>
              <a:spcBef>
                <a:spcPts val="0"/>
              </a:spcBef>
              <a:spcAft>
                <a:spcPts val="600"/>
              </a:spcAft>
            </a:pPr>
            <a:endParaRPr lang="en-US" sz="2000" b="0"/>
          </a:p>
          <a:p>
            <a:pPr>
              <a:lnSpc>
                <a:spcPct val="100000"/>
              </a:lnSpc>
              <a:spcBef>
                <a:spcPts val="0"/>
              </a:spcBef>
              <a:spcAft>
                <a:spcPts val="600"/>
              </a:spcAft>
            </a:pPr>
            <a:r>
              <a:rPr lang="en-US" sz="2000" b="0"/>
              <a:t>Note: </a:t>
            </a:r>
          </a:p>
          <a:p>
            <a:pPr marL="342900" indent="-342900">
              <a:lnSpc>
                <a:spcPct val="100000"/>
              </a:lnSpc>
              <a:spcBef>
                <a:spcPts val="0"/>
              </a:spcBef>
              <a:spcAft>
                <a:spcPts val="600"/>
              </a:spcAft>
              <a:buFont typeface="Wingdings" panose="05000000000000000000" pitchFamily="2" charset="2"/>
              <a:buChar char="q"/>
            </a:pPr>
            <a:r>
              <a:rPr lang="en-US" sz="2000" b="0"/>
              <a:t>Experiments will present the 2024 M&amp;O A/B requests including the expected contributions from Russia/Belarus and JINR</a:t>
            </a:r>
          </a:p>
          <a:p>
            <a:pPr marL="342900" indent="-342900">
              <a:lnSpc>
                <a:spcPct val="100000"/>
              </a:lnSpc>
              <a:spcBef>
                <a:spcPts val="0"/>
              </a:spcBef>
              <a:spcAft>
                <a:spcPts val="600"/>
              </a:spcAft>
              <a:buFont typeface="Wingdings" panose="05000000000000000000" pitchFamily="2" charset="2"/>
              <a:buChar char="q"/>
            </a:pPr>
            <a:r>
              <a:rPr lang="en-US" sz="2000" b="0"/>
              <a:t>Council will have to decide &amp; announce its decision on the termination/continuation at least 6 months before the expiration date </a:t>
            </a:r>
          </a:p>
        </p:txBody>
      </p:sp>
    </p:spTree>
    <p:extLst>
      <p:ext uri="{BB962C8B-B14F-4D97-AF65-F5344CB8AC3E}">
        <p14:creationId xmlns:p14="http://schemas.microsoft.com/office/powerpoint/2010/main" val="2029079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879D2A2-5DCA-274C-BA5E-29BEABD1D58D}"/>
              </a:ext>
            </a:extLst>
          </p:cNvPr>
          <p:cNvSpPr>
            <a:spLocks noGrp="1"/>
          </p:cNvSpPr>
          <p:nvPr>
            <p:ph type="title"/>
          </p:nvPr>
        </p:nvSpPr>
        <p:spPr>
          <a:xfrm>
            <a:off x="407988" y="373593"/>
            <a:ext cx="11376025" cy="607135"/>
          </a:xfrm>
        </p:spPr>
        <p:txBody>
          <a:bodyPr/>
          <a:lstStyle/>
          <a:p>
            <a:r>
              <a:rPr lang="de-DE" dirty="0"/>
              <a:t>Publications</a:t>
            </a:r>
            <a:endParaRPr lang="en-CH" dirty="0"/>
          </a:p>
        </p:txBody>
      </p:sp>
      <p:sp>
        <p:nvSpPr>
          <p:cNvPr id="4" name="Date Placeholder 3">
            <a:extLst>
              <a:ext uri="{FF2B5EF4-FFF2-40B4-BE49-F238E27FC236}">
                <a16:creationId xmlns:a16="http://schemas.microsoft.com/office/drawing/2014/main" id="{B51C11F8-A4A4-644F-8BFD-81A585ECCB91}"/>
              </a:ext>
            </a:extLst>
          </p:cNvPr>
          <p:cNvSpPr>
            <a:spLocks noGrp="1"/>
          </p:cNvSpPr>
          <p:nvPr>
            <p:ph type="dt" sz="half" idx="10"/>
          </p:nvPr>
        </p:nvSpPr>
        <p:spPr/>
        <p:txBody>
          <a:bodyPr/>
          <a:lstStyle/>
          <a:p>
            <a:r>
              <a:rPr lang="en-US"/>
              <a:t>23.03.2023</a:t>
            </a:r>
            <a:endParaRPr lang="en-US" dirty="0"/>
          </a:p>
        </p:txBody>
      </p:sp>
      <p:sp>
        <p:nvSpPr>
          <p:cNvPr id="5" name="Footer Placeholder 4">
            <a:extLst>
              <a:ext uri="{FF2B5EF4-FFF2-40B4-BE49-F238E27FC236}">
                <a16:creationId xmlns:a16="http://schemas.microsoft.com/office/drawing/2014/main" id="{FBA79349-50D1-DE46-BB3A-91AC3048A60D}"/>
              </a:ext>
            </a:extLst>
          </p:cNvPr>
          <p:cNvSpPr>
            <a:spLocks noGrp="1"/>
          </p:cNvSpPr>
          <p:nvPr>
            <p:ph type="ftr" sz="quarter" idx="11"/>
          </p:nvPr>
        </p:nvSpPr>
        <p:spPr/>
        <p:txBody>
          <a:bodyPr/>
          <a:lstStyle/>
          <a:p>
            <a:r>
              <a:rPr lang="en-US"/>
              <a:t>J. Mnich | Status Report LHC Experiments &amp; Computing</a:t>
            </a:r>
            <a:endParaRPr lang="en-US" dirty="0"/>
          </a:p>
        </p:txBody>
      </p:sp>
      <p:sp>
        <p:nvSpPr>
          <p:cNvPr id="6" name="Slide Number Placeholder 5">
            <a:extLst>
              <a:ext uri="{FF2B5EF4-FFF2-40B4-BE49-F238E27FC236}">
                <a16:creationId xmlns:a16="http://schemas.microsoft.com/office/drawing/2014/main" id="{9C9775A0-70C6-F04A-9A1D-B64EA527A484}"/>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9" name="Content Placeholder 1">
            <a:extLst>
              <a:ext uri="{FF2B5EF4-FFF2-40B4-BE49-F238E27FC236}">
                <a16:creationId xmlns:a16="http://schemas.microsoft.com/office/drawing/2014/main" id="{2737B97E-B849-4672-AB0E-3452A727B2AC}"/>
              </a:ext>
            </a:extLst>
          </p:cNvPr>
          <p:cNvSpPr txBox="1">
            <a:spLocks/>
          </p:cNvSpPr>
          <p:nvPr/>
        </p:nvSpPr>
        <p:spPr>
          <a:xfrm>
            <a:off x="395395" y="980728"/>
            <a:ext cx="11448652" cy="180020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600"/>
              </a:spcAft>
            </a:pPr>
            <a:r>
              <a:rPr lang="en-US" sz="1800" b="0" dirty="0"/>
              <a:t>Agreement between the 4 large LHC collaborations found: </a:t>
            </a:r>
          </a:p>
          <a:p>
            <a:pPr marL="342900" indent="-342900">
              <a:lnSpc>
                <a:spcPct val="100000"/>
              </a:lnSpc>
              <a:spcBef>
                <a:spcPts val="0"/>
              </a:spcBef>
              <a:spcAft>
                <a:spcPts val="600"/>
              </a:spcAft>
              <a:buFont typeface="Wingdings" panose="05000000000000000000" pitchFamily="2" charset="2"/>
              <a:buChar char="q"/>
              <a:defRPr sz="2400"/>
            </a:pPr>
            <a:r>
              <a:rPr lang="en-US" sz="1800" b="0" dirty="0">
                <a:solidFill>
                  <a:schemeClr val="tx2">
                    <a:lumMod val="50000"/>
                  </a:schemeClr>
                </a:solidFill>
              </a:rPr>
              <a:t>Common voting of the Collaboration Board members </a:t>
            </a:r>
          </a:p>
          <a:p>
            <a:pPr marL="342900" indent="-342900">
              <a:lnSpc>
                <a:spcPct val="100000"/>
              </a:lnSpc>
              <a:spcBef>
                <a:spcPts val="0"/>
              </a:spcBef>
              <a:spcAft>
                <a:spcPts val="600"/>
              </a:spcAft>
              <a:buFont typeface="Wingdings" panose="05000000000000000000" pitchFamily="2" charset="2"/>
              <a:buChar char="q"/>
              <a:defRPr sz="2400"/>
            </a:pPr>
            <a:r>
              <a:rPr lang="en-US" sz="1800" b="0" dirty="0">
                <a:solidFill>
                  <a:schemeClr val="tx2">
                    <a:lumMod val="50000"/>
                  </a:schemeClr>
                </a:solidFill>
              </a:rPr>
              <a:t>Largest support found for so-called option C (see below)</a:t>
            </a:r>
          </a:p>
          <a:p>
            <a:pPr marL="342900" indent="-342900">
              <a:lnSpc>
                <a:spcPct val="100000"/>
              </a:lnSpc>
              <a:spcBef>
                <a:spcPts val="0"/>
              </a:spcBef>
              <a:spcAft>
                <a:spcPts val="600"/>
              </a:spcAft>
              <a:buFont typeface="Wingdings" panose="05000000000000000000" pitchFamily="2" charset="2"/>
              <a:buChar char="q"/>
              <a:defRPr sz="2400"/>
            </a:pPr>
            <a:r>
              <a:rPr lang="en-US" sz="1800" b="0" dirty="0"/>
              <a:t>LHC collaborations are gradually starting publishing again (backlog was &gt; 100 papers)</a:t>
            </a:r>
          </a:p>
          <a:p>
            <a:pPr marL="342900" indent="-342900">
              <a:lnSpc>
                <a:spcPct val="100000"/>
              </a:lnSpc>
              <a:spcBef>
                <a:spcPts val="0"/>
              </a:spcBef>
              <a:spcAft>
                <a:spcPts val="600"/>
              </a:spcAft>
              <a:buFont typeface="Wingdings" panose="05000000000000000000" pitchFamily="2" charset="2"/>
              <a:buChar char="q"/>
              <a:defRPr sz="2400"/>
            </a:pPr>
            <a:r>
              <a:rPr lang="en-US" sz="1800" b="0" dirty="0"/>
              <a:t>Management strongly encourages all other CERN experiments to adopt the same procedure</a:t>
            </a:r>
            <a:endParaRPr lang="en-US" sz="1600" b="0" dirty="0"/>
          </a:p>
        </p:txBody>
      </p:sp>
      <p:sp>
        <p:nvSpPr>
          <p:cNvPr id="2" name="Rectangle 1">
            <a:extLst>
              <a:ext uri="{FF2B5EF4-FFF2-40B4-BE49-F238E27FC236}">
                <a16:creationId xmlns:a16="http://schemas.microsoft.com/office/drawing/2014/main" id="{61A79B9E-666B-4148-9C27-255EE15C1BFE}"/>
              </a:ext>
            </a:extLst>
          </p:cNvPr>
          <p:cNvSpPr/>
          <p:nvPr/>
        </p:nvSpPr>
        <p:spPr>
          <a:xfrm>
            <a:off x="426043" y="2780928"/>
            <a:ext cx="11718629" cy="2939266"/>
          </a:xfrm>
          <a:prstGeom prst="rect">
            <a:avLst/>
          </a:prstGeom>
          <a:solidFill>
            <a:schemeClr val="bg1">
              <a:lumMod val="85000"/>
            </a:schemeClr>
          </a:solidFill>
        </p:spPr>
        <p:txBody>
          <a:bodyPr wrap="square">
            <a:spAutoFit/>
          </a:bodyPr>
          <a:lstStyle/>
          <a:p>
            <a:pPr>
              <a:lnSpc>
                <a:spcPct val="100000"/>
              </a:lnSpc>
              <a:spcBef>
                <a:spcPts val="0"/>
              </a:spcBef>
              <a:spcAft>
                <a:spcPts val="600"/>
              </a:spcAft>
            </a:pPr>
            <a:r>
              <a:rPr lang="en-US" sz="1600" dirty="0">
                <a:solidFill>
                  <a:srgbClr val="2F2F2F"/>
                </a:solidFill>
              </a:rPr>
              <a:t>Authors affiliated with Russian or Belarussian institutes, or with JINR, sign the Collaboration’s scientific publications with their names and ORCID identifiers (where available), and the institute affiliation is replaced, respectively, by the reference:</a:t>
            </a:r>
          </a:p>
          <a:p>
            <a:pPr>
              <a:spcBef>
                <a:spcPts val="0"/>
              </a:spcBef>
              <a:spcAft>
                <a:spcPts val="600"/>
              </a:spcAft>
            </a:pPr>
            <a:r>
              <a:rPr lang="en-US" sz="1600" i="1" dirty="0">
                <a:solidFill>
                  <a:srgbClr val="2F2F2F"/>
                </a:solidFill>
              </a:rPr>
              <a:t>"Affiliated with an institute [or an international laboratory] covered by a cooperation </a:t>
            </a:r>
            <a:r>
              <a:rPr lang="en-GB" sz="1600" i="1" dirty="0">
                <a:solidFill>
                  <a:srgbClr val="2F2F2F"/>
                </a:solidFill>
              </a:rPr>
              <a:t>agreement with CERN."</a:t>
            </a:r>
          </a:p>
          <a:p>
            <a:pPr>
              <a:lnSpc>
                <a:spcPct val="100000"/>
              </a:lnSpc>
              <a:spcBef>
                <a:spcPts val="0"/>
              </a:spcBef>
              <a:spcAft>
                <a:spcPts val="600"/>
              </a:spcAft>
            </a:pPr>
            <a:r>
              <a:rPr lang="en-US" sz="1600" dirty="0">
                <a:solidFill>
                  <a:srgbClr val="2F2F2F"/>
                </a:solidFill>
              </a:rPr>
              <a:t>The complete author list including all institute affiliations is made available to the journal in a non-public form for the purpose of machine-readable analysis or as historical data.</a:t>
            </a:r>
          </a:p>
          <a:p>
            <a:pPr>
              <a:lnSpc>
                <a:spcPct val="100000"/>
              </a:lnSpc>
              <a:spcBef>
                <a:spcPts val="0"/>
              </a:spcBef>
              <a:spcAft>
                <a:spcPts val="600"/>
              </a:spcAft>
            </a:pPr>
            <a:r>
              <a:rPr lang="en-US" sz="1600" dirty="0">
                <a:solidFill>
                  <a:srgbClr val="2F2F2F"/>
                </a:solidFill>
              </a:rPr>
              <a:t>The publication committees of the collaborations will be charged with investigating the technical implementation details with the journals.</a:t>
            </a:r>
          </a:p>
          <a:p>
            <a:pPr>
              <a:lnSpc>
                <a:spcPct val="100000"/>
              </a:lnSpc>
              <a:spcBef>
                <a:spcPts val="0"/>
              </a:spcBef>
              <a:spcAft>
                <a:spcPts val="600"/>
              </a:spcAft>
            </a:pPr>
            <a:r>
              <a:rPr lang="en-US" sz="1600" dirty="0">
                <a:solidFill>
                  <a:srgbClr val="2F2F2F"/>
                </a:solidFill>
              </a:rPr>
              <a:t>No acknowledgement to the Russian and Belarussian funding agencies and JINR is made.</a:t>
            </a:r>
          </a:p>
          <a:p>
            <a:pPr>
              <a:lnSpc>
                <a:spcPct val="100000"/>
              </a:lnSpc>
              <a:spcBef>
                <a:spcPts val="0"/>
              </a:spcBef>
              <a:spcAft>
                <a:spcPts val="600"/>
              </a:spcAft>
            </a:pPr>
            <a:r>
              <a:rPr lang="en-US" sz="1600" dirty="0">
                <a:solidFill>
                  <a:srgbClr val="2F2F2F"/>
                </a:solidFill>
              </a:rPr>
              <a:t>On request, the experiment management will release a certificate attesting the contribution of the aforementioned institutes and funding agencies, or of JINR, to the work presented in </a:t>
            </a:r>
            <a:r>
              <a:rPr lang="en-GB" sz="1600" dirty="0">
                <a:solidFill>
                  <a:srgbClr val="2F2F2F"/>
                </a:solidFill>
              </a:rPr>
              <a:t>the publication</a:t>
            </a:r>
            <a:endParaRPr lang="en-US" sz="1600" dirty="0">
              <a:solidFill>
                <a:srgbClr val="2F2F2F"/>
              </a:solidFill>
            </a:endParaRPr>
          </a:p>
        </p:txBody>
      </p:sp>
      <p:sp>
        <p:nvSpPr>
          <p:cNvPr id="8" name="Content Placeholder 1">
            <a:extLst>
              <a:ext uri="{FF2B5EF4-FFF2-40B4-BE49-F238E27FC236}">
                <a16:creationId xmlns:a16="http://schemas.microsoft.com/office/drawing/2014/main" id="{A2E6218A-8FB5-4E8A-996F-6AA9460E9D5A}"/>
              </a:ext>
            </a:extLst>
          </p:cNvPr>
          <p:cNvSpPr txBox="1">
            <a:spLocks/>
          </p:cNvSpPr>
          <p:nvPr/>
        </p:nvSpPr>
        <p:spPr>
          <a:xfrm>
            <a:off x="479376" y="5879792"/>
            <a:ext cx="11521280" cy="2855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600"/>
              </a:spcAft>
            </a:pPr>
            <a:r>
              <a:rPr lang="en-US" sz="1800" b="0" dirty="0"/>
              <a:t>This agreement has been communicated in two letters to Russian Minister </a:t>
            </a:r>
            <a:r>
              <a:rPr lang="en-US" sz="1800" b="0" dirty="0" err="1"/>
              <a:t>Falkov</a:t>
            </a:r>
            <a:r>
              <a:rPr lang="en-US" sz="1800" b="0" dirty="0"/>
              <a:t> and JINR Director </a:t>
            </a:r>
            <a:r>
              <a:rPr lang="en-US" sz="1800" b="0" dirty="0" err="1"/>
              <a:t>Trubnikov</a:t>
            </a:r>
            <a:r>
              <a:rPr lang="en-US" sz="1800" b="0" dirty="0"/>
              <a:t> </a:t>
            </a:r>
          </a:p>
        </p:txBody>
      </p:sp>
    </p:spTree>
    <p:extLst>
      <p:ext uri="{BB962C8B-B14F-4D97-AF65-F5344CB8AC3E}">
        <p14:creationId xmlns:p14="http://schemas.microsoft.com/office/powerpoint/2010/main" val="1408216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A7DAF5-046C-4C69-9B86-7BC61FB446D8}"/>
              </a:ext>
            </a:extLst>
          </p:cNvPr>
          <p:cNvSpPr>
            <a:spLocks noGrp="1"/>
          </p:cNvSpPr>
          <p:nvPr>
            <p:ph type="title"/>
          </p:nvPr>
        </p:nvSpPr>
        <p:spPr/>
        <p:txBody>
          <a:bodyPr/>
          <a:lstStyle/>
          <a:p>
            <a:r>
              <a:rPr lang="en-GB" dirty="0"/>
              <a:t>Visitors: 49 protocol visits Jan-Mar 2023</a:t>
            </a:r>
          </a:p>
        </p:txBody>
      </p:sp>
      <p:sp>
        <p:nvSpPr>
          <p:cNvPr id="4" name="Date Placeholder 3">
            <a:extLst>
              <a:ext uri="{FF2B5EF4-FFF2-40B4-BE49-F238E27FC236}">
                <a16:creationId xmlns:a16="http://schemas.microsoft.com/office/drawing/2014/main" id="{F3325204-EA59-41B6-9B12-3B7DD30B2DA0}"/>
              </a:ext>
            </a:extLst>
          </p:cNvPr>
          <p:cNvSpPr>
            <a:spLocks noGrp="1"/>
          </p:cNvSpPr>
          <p:nvPr>
            <p:ph type="dt" sz="half" idx="10"/>
          </p:nvPr>
        </p:nvSpPr>
        <p:spPr/>
        <p:txBody>
          <a:bodyPr/>
          <a:lstStyle/>
          <a:p>
            <a:r>
              <a:rPr lang="en-US"/>
              <a:t>24.04.2022</a:t>
            </a:r>
            <a:endParaRPr lang="en-US" dirty="0"/>
          </a:p>
        </p:txBody>
      </p:sp>
      <p:sp>
        <p:nvSpPr>
          <p:cNvPr id="5" name="Footer Placeholder 4">
            <a:extLst>
              <a:ext uri="{FF2B5EF4-FFF2-40B4-BE49-F238E27FC236}">
                <a16:creationId xmlns:a16="http://schemas.microsoft.com/office/drawing/2014/main" id="{0F690EB2-2B23-4851-BFAE-44DC93C43256}"/>
              </a:ext>
            </a:extLst>
          </p:cNvPr>
          <p:cNvSpPr>
            <a:spLocks noGrp="1"/>
          </p:cNvSpPr>
          <p:nvPr>
            <p:ph type="ftr" sz="quarter" idx="11"/>
          </p:nvPr>
        </p:nvSpPr>
        <p:spPr/>
        <p:txBody>
          <a:bodyPr/>
          <a:lstStyle/>
          <a:p>
            <a:r>
              <a:rPr lang="en-US"/>
              <a:t>J. Mnich | CERN Status and News</a:t>
            </a:r>
            <a:endParaRPr lang="en-US" dirty="0"/>
          </a:p>
        </p:txBody>
      </p:sp>
      <p:sp>
        <p:nvSpPr>
          <p:cNvPr id="6" name="Slide Number Placeholder 5">
            <a:extLst>
              <a:ext uri="{FF2B5EF4-FFF2-40B4-BE49-F238E27FC236}">
                <a16:creationId xmlns:a16="http://schemas.microsoft.com/office/drawing/2014/main" id="{D78E5258-9A00-4B8D-AB34-D9D36D5B39B2}"/>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7" name="Picture 6">
            <a:extLst>
              <a:ext uri="{FF2B5EF4-FFF2-40B4-BE49-F238E27FC236}">
                <a16:creationId xmlns:a16="http://schemas.microsoft.com/office/drawing/2014/main" id="{4936C916-DF5E-42A0-BAAB-6DB8EE647864}"/>
              </a:ext>
            </a:extLst>
          </p:cNvPr>
          <p:cNvPicPr>
            <a:picLocks noChangeAspect="1"/>
          </p:cNvPicPr>
          <p:nvPr/>
        </p:nvPicPr>
        <p:blipFill>
          <a:blip r:embed="rId2"/>
          <a:stretch>
            <a:fillRect/>
          </a:stretch>
        </p:blipFill>
        <p:spPr>
          <a:xfrm>
            <a:off x="868500" y="1017747"/>
            <a:ext cx="10925371" cy="5840253"/>
          </a:xfrm>
          <a:prstGeom prst="rect">
            <a:avLst/>
          </a:prstGeom>
        </p:spPr>
      </p:pic>
    </p:spTree>
    <p:extLst>
      <p:ext uri="{BB962C8B-B14F-4D97-AF65-F5344CB8AC3E}">
        <p14:creationId xmlns:p14="http://schemas.microsoft.com/office/powerpoint/2010/main" val="448163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E2B4FF-8B65-4484-A60D-254E6AB390A2}"/>
              </a:ext>
            </a:extLst>
          </p:cNvPr>
          <p:cNvSpPr>
            <a:spLocks noGrp="1"/>
          </p:cNvSpPr>
          <p:nvPr>
            <p:ph idx="1"/>
          </p:nvPr>
        </p:nvSpPr>
        <p:spPr>
          <a:xfrm>
            <a:off x="191344" y="1124744"/>
            <a:ext cx="4392488" cy="5040560"/>
          </a:xfrm>
        </p:spPr>
        <p:txBody>
          <a:bodyPr/>
          <a:lstStyle/>
          <a:p>
            <a:pPr>
              <a:lnSpc>
                <a:spcPct val="100000"/>
              </a:lnSpc>
              <a:spcBef>
                <a:spcPts val="0"/>
              </a:spcBef>
              <a:spcAft>
                <a:spcPts val="600"/>
              </a:spcAft>
            </a:pPr>
            <a:r>
              <a:rPr lang="en-GB" sz="1800" b="0" dirty="0"/>
              <a:t>Nearing completion</a:t>
            </a:r>
          </a:p>
          <a:p>
            <a:pPr marL="285750" indent="-285750">
              <a:lnSpc>
                <a:spcPct val="100000"/>
              </a:lnSpc>
              <a:spcBef>
                <a:spcPts val="0"/>
              </a:spcBef>
              <a:spcAft>
                <a:spcPts val="600"/>
              </a:spcAft>
              <a:buFont typeface="Wingdings" panose="05000000000000000000" pitchFamily="2" charset="2"/>
              <a:buChar char="q"/>
            </a:pPr>
            <a:r>
              <a:rPr lang="en-GB" sz="1800" b="0" dirty="0"/>
              <a:t>Inauguration Saturday October 7</a:t>
            </a:r>
            <a:r>
              <a:rPr lang="en-GB" sz="1800" b="0" baseline="30000" dirty="0"/>
              <a:t>th</a:t>
            </a:r>
            <a:r>
              <a:rPr lang="en-GB" sz="1800" b="0" dirty="0"/>
              <a:t>, 2023 </a:t>
            </a:r>
          </a:p>
          <a:p>
            <a:pPr marL="285750" indent="-285750">
              <a:lnSpc>
                <a:spcPct val="100000"/>
              </a:lnSpc>
              <a:spcBef>
                <a:spcPts val="0"/>
              </a:spcBef>
              <a:spcAft>
                <a:spcPts val="600"/>
              </a:spcAft>
              <a:buFont typeface="Wingdings" panose="05000000000000000000" pitchFamily="2" charset="2"/>
              <a:buChar char="q"/>
            </a:pPr>
            <a:r>
              <a:rPr lang="en-GB" sz="1800" b="0" dirty="0"/>
              <a:t>Event with High-level invitees planned</a:t>
            </a:r>
          </a:p>
          <a:p>
            <a:endParaRPr lang="en-GB" dirty="0"/>
          </a:p>
          <a:p>
            <a:pPr>
              <a:lnSpc>
                <a:spcPct val="100000"/>
              </a:lnSpc>
              <a:spcBef>
                <a:spcPts val="0"/>
              </a:spcBef>
              <a:spcAft>
                <a:spcPts val="600"/>
              </a:spcAft>
            </a:pPr>
            <a:r>
              <a:rPr lang="en-GB" sz="1800" b="0" dirty="0"/>
              <a:t>First scientific event in Science Gateway:</a:t>
            </a:r>
          </a:p>
          <a:p>
            <a:pPr marL="285750" indent="-285750">
              <a:lnSpc>
                <a:spcPct val="100000"/>
              </a:lnSpc>
              <a:spcBef>
                <a:spcPts val="0"/>
              </a:spcBef>
              <a:spcAft>
                <a:spcPts val="600"/>
              </a:spcAft>
              <a:buFont typeface="Wingdings" panose="05000000000000000000" pitchFamily="2" charset="2"/>
              <a:buChar char="q"/>
            </a:pPr>
            <a:r>
              <a:rPr lang="en-GB" sz="1800" b="0" dirty="0"/>
              <a:t>Celebrate 50 years of neutral current and 40 years of W/Z discoveries</a:t>
            </a:r>
          </a:p>
          <a:p>
            <a:pPr marL="609750" lvl="1" indent="-285750">
              <a:spcBef>
                <a:spcPts val="0"/>
              </a:spcBef>
              <a:spcAft>
                <a:spcPts val="600"/>
              </a:spcAft>
              <a:buFont typeface="Wingdings" panose="05000000000000000000" pitchFamily="2" charset="2"/>
              <a:buChar char="§"/>
            </a:pPr>
            <a:r>
              <a:rPr lang="en-US" altLang="en-US" b="0" dirty="0"/>
              <a:t>looking back at the discovery,</a:t>
            </a:r>
          </a:p>
          <a:p>
            <a:pPr marL="609750" lvl="1" indent="-285750">
              <a:spcBef>
                <a:spcPts val="0"/>
              </a:spcBef>
              <a:spcAft>
                <a:spcPts val="600"/>
              </a:spcAft>
              <a:buFont typeface="Wingdings" panose="05000000000000000000" pitchFamily="2" charset="2"/>
              <a:buChar char="§"/>
            </a:pPr>
            <a:r>
              <a:rPr lang="en-US" altLang="en-US" b="0" dirty="0"/>
              <a:t>what has been learned since then, </a:t>
            </a:r>
          </a:p>
          <a:p>
            <a:pPr marL="609750" lvl="1" indent="-285750">
              <a:spcBef>
                <a:spcPts val="0"/>
              </a:spcBef>
              <a:spcAft>
                <a:spcPts val="600"/>
              </a:spcAft>
              <a:buFont typeface="Wingdings" panose="05000000000000000000" pitchFamily="2" charset="2"/>
              <a:buChar char="§"/>
            </a:pPr>
            <a:r>
              <a:rPr lang="en-US" altLang="en-US" b="0" dirty="0"/>
              <a:t>prospects for future precision measurements</a:t>
            </a:r>
            <a:endParaRPr lang="en-GB" b="0" dirty="0"/>
          </a:p>
          <a:p>
            <a:pPr marL="285750" indent="-285750">
              <a:lnSpc>
                <a:spcPct val="100000"/>
              </a:lnSpc>
              <a:spcBef>
                <a:spcPts val="0"/>
              </a:spcBef>
              <a:spcAft>
                <a:spcPts val="600"/>
              </a:spcAft>
              <a:buFont typeface="Wingdings" panose="05000000000000000000" pitchFamily="2" charset="2"/>
              <a:buChar char="q"/>
            </a:pPr>
            <a:r>
              <a:rPr lang="en-GB" sz="1800" b="0" dirty="0"/>
              <a:t> Date still to be announced</a:t>
            </a:r>
          </a:p>
        </p:txBody>
      </p:sp>
      <p:sp>
        <p:nvSpPr>
          <p:cNvPr id="3" name="Title 2">
            <a:extLst>
              <a:ext uri="{FF2B5EF4-FFF2-40B4-BE49-F238E27FC236}">
                <a16:creationId xmlns:a16="http://schemas.microsoft.com/office/drawing/2014/main" id="{E434D979-0F71-4042-8AA0-1B5882453569}"/>
              </a:ext>
            </a:extLst>
          </p:cNvPr>
          <p:cNvSpPr>
            <a:spLocks noGrp="1"/>
          </p:cNvSpPr>
          <p:nvPr>
            <p:ph type="title"/>
          </p:nvPr>
        </p:nvSpPr>
        <p:spPr>
          <a:xfrm>
            <a:off x="407988" y="373593"/>
            <a:ext cx="11376025" cy="607135"/>
          </a:xfrm>
        </p:spPr>
        <p:txBody>
          <a:bodyPr/>
          <a:lstStyle/>
          <a:p>
            <a:r>
              <a:rPr lang="en-GB" dirty="0"/>
              <a:t>Science Gateway</a:t>
            </a:r>
          </a:p>
        </p:txBody>
      </p:sp>
      <p:sp>
        <p:nvSpPr>
          <p:cNvPr id="4" name="Date Placeholder 3">
            <a:extLst>
              <a:ext uri="{FF2B5EF4-FFF2-40B4-BE49-F238E27FC236}">
                <a16:creationId xmlns:a16="http://schemas.microsoft.com/office/drawing/2014/main" id="{E06E2488-3D88-47BF-9756-2E9AF3AE25C9}"/>
              </a:ext>
            </a:extLst>
          </p:cNvPr>
          <p:cNvSpPr>
            <a:spLocks noGrp="1"/>
          </p:cNvSpPr>
          <p:nvPr>
            <p:ph type="dt" sz="half" idx="10"/>
          </p:nvPr>
        </p:nvSpPr>
        <p:spPr/>
        <p:txBody>
          <a:bodyPr/>
          <a:lstStyle/>
          <a:p>
            <a:r>
              <a:rPr lang="en-US"/>
              <a:t>24.04.2022</a:t>
            </a:r>
            <a:endParaRPr lang="en-US" dirty="0"/>
          </a:p>
        </p:txBody>
      </p:sp>
      <p:sp>
        <p:nvSpPr>
          <p:cNvPr id="5" name="Footer Placeholder 4">
            <a:extLst>
              <a:ext uri="{FF2B5EF4-FFF2-40B4-BE49-F238E27FC236}">
                <a16:creationId xmlns:a16="http://schemas.microsoft.com/office/drawing/2014/main" id="{4E35943A-3D6D-4B48-AD0D-8655268E63F2}"/>
              </a:ext>
            </a:extLst>
          </p:cNvPr>
          <p:cNvSpPr>
            <a:spLocks noGrp="1"/>
          </p:cNvSpPr>
          <p:nvPr>
            <p:ph type="ftr" sz="quarter" idx="11"/>
          </p:nvPr>
        </p:nvSpPr>
        <p:spPr/>
        <p:txBody>
          <a:bodyPr/>
          <a:lstStyle/>
          <a:p>
            <a:r>
              <a:rPr lang="en-US"/>
              <a:t>J. Mnich | CERN Status and News</a:t>
            </a:r>
            <a:endParaRPr lang="en-US" dirty="0"/>
          </a:p>
        </p:txBody>
      </p:sp>
      <p:sp>
        <p:nvSpPr>
          <p:cNvPr id="6" name="Slide Number Placeholder 5">
            <a:extLst>
              <a:ext uri="{FF2B5EF4-FFF2-40B4-BE49-F238E27FC236}">
                <a16:creationId xmlns:a16="http://schemas.microsoft.com/office/drawing/2014/main" id="{F3F482B0-D6BF-405B-BCE5-E245EB07F02A}"/>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8" name="Picture 7">
            <a:extLst>
              <a:ext uri="{FF2B5EF4-FFF2-40B4-BE49-F238E27FC236}">
                <a16:creationId xmlns:a16="http://schemas.microsoft.com/office/drawing/2014/main" id="{F6498A07-4D10-4C72-A3CB-B5124C03BF2D}"/>
              </a:ext>
            </a:extLst>
          </p:cNvPr>
          <p:cNvPicPr>
            <a:picLocks noChangeAspect="1"/>
          </p:cNvPicPr>
          <p:nvPr/>
        </p:nvPicPr>
        <p:blipFill>
          <a:blip r:embed="rId2"/>
          <a:stretch>
            <a:fillRect/>
          </a:stretch>
        </p:blipFill>
        <p:spPr>
          <a:xfrm>
            <a:off x="4616489" y="391438"/>
            <a:ext cx="7712771" cy="5773866"/>
          </a:xfrm>
          <a:prstGeom prst="rect">
            <a:avLst/>
          </a:prstGeom>
        </p:spPr>
      </p:pic>
      <p:sp>
        <p:nvSpPr>
          <p:cNvPr id="9" name="TextBox 8">
            <a:extLst>
              <a:ext uri="{FF2B5EF4-FFF2-40B4-BE49-F238E27FC236}">
                <a16:creationId xmlns:a16="http://schemas.microsoft.com/office/drawing/2014/main" id="{B596B39B-2A40-49FC-8CA3-EDE0A065253F}"/>
              </a:ext>
            </a:extLst>
          </p:cNvPr>
          <p:cNvSpPr txBox="1"/>
          <p:nvPr/>
        </p:nvSpPr>
        <p:spPr>
          <a:xfrm>
            <a:off x="10531956" y="338172"/>
            <a:ext cx="1603003" cy="276999"/>
          </a:xfrm>
          <a:prstGeom prst="rect">
            <a:avLst/>
          </a:prstGeom>
          <a:noFill/>
        </p:spPr>
        <p:txBody>
          <a:bodyPr wrap="none" lIns="0" tIns="0" rIns="0" bIns="0" rtlCol="0">
            <a:spAutoFit/>
          </a:bodyPr>
          <a:lstStyle/>
          <a:p>
            <a:pPr algn="l"/>
            <a:r>
              <a:rPr lang="en-GB" dirty="0">
                <a:solidFill>
                  <a:schemeClr val="bg1"/>
                </a:solidFill>
              </a:rPr>
              <a:t>March 29, 2023</a:t>
            </a:r>
          </a:p>
        </p:txBody>
      </p:sp>
    </p:spTree>
    <p:extLst>
      <p:ext uri="{BB962C8B-B14F-4D97-AF65-F5344CB8AC3E}">
        <p14:creationId xmlns:p14="http://schemas.microsoft.com/office/powerpoint/2010/main" val="32743192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B1A7C9E1-E796-425C-8225-E069BFCC3B5C}"/>
              </a:ext>
            </a:extLst>
          </p:cNvPr>
          <p:cNvPicPr>
            <a:picLocks noGrp="1" noChangeAspect="1"/>
          </p:cNvPicPr>
          <p:nvPr>
            <p:ph idx="1"/>
          </p:nvPr>
        </p:nvPicPr>
        <p:blipFill>
          <a:blip r:embed="rId3"/>
          <a:stretch>
            <a:fillRect/>
          </a:stretch>
        </p:blipFill>
        <p:spPr>
          <a:xfrm>
            <a:off x="6168008" y="764704"/>
            <a:ext cx="5184576" cy="3323890"/>
          </a:xfrm>
        </p:spPr>
      </p:pic>
      <p:sp>
        <p:nvSpPr>
          <p:cNvPr id="3" name="Title 2">
            <a:extLst>
              <a:ext uri="{FF2B5EF4-FFF2-40B4-BE49-F238E27FC236}">
                <a16:creationId xmlns:a16="http://schemas.microsoft.com/office/drawing/2014/main" id="{0FE9A454-F385-40BE-85D8-2E3DD279D4B2}"/>
              </a:ext>
            </a:extLst>
          </p:cNvPr>
          <p:cNvSpPr>
            <a:spLocks noGrp="1"/>
          </p:cNvSpPr>
          <p:nvPr>
            <p:ph type="title"/>
          </p:nvPr>
        </p:nvSpPr>
        <p:spPr/>
        <p:txBody>
          <a:bodyPr/>
          <a:lstStyle/>
          <a:p>
            <a:pPr algn="ctr"/>
            <a:r>
              <a:rPr lang="en-GB" sz="2800" dirty="0"/>
              <a:t>2023 Run started: First 13.6 </a:t>
            </a:r>
            <a:r>
              <a:rPr lang="en-GB" sz="2800" dirty="0" err="1"/>
              <a:t>TeV</a:t>
            </a:r>
            <a:r>
              <a:rPr lang="en-GB" sz="2800" dirty="0"/>
              <a:t> collisions last Friday</a:t>
            </a:r>
          </a:p>
        </p:txBody>
      </p:sp>
      <p:sp>
        <p:nvSpPr>
          <p:cNvPr id="4" name="Date Placeholder 3">
            <a:extLst>
              <a:ext uri="{FF2B5EF4-FFF2-40B4-BE49-F238E27FC236}">
                <a16:creationId xmlns:a16="http://schemas.microsoft.com/office/drawing/2014/main" id="{3D9959C3-C61D-482D-BB37-428D6BDF705A}"/>
              </a:ext>
            </a:extLst>
          </p:cNvPr>
          <p:cNvSpPr>
            <a:spLocks noGrp="1"/>
          </p:cNvSpPr>
          <p:nvPr>
            <p:ph type="dt" sz="half" idx="10"/>
          </p:nvPr>
        </p:nvSpPr>
        <p:spPr/>
        <p:txBody>
          <a:bodyPr/>
          <a:lstStyle/>
          <a:p>
            <a:r>
              <a:rPr lang="en-US"/>
              <a:t>24.04.2022</a:t>
            </a:r>
            <a:endParaRPr lang="en-US" dirty="0"/>
          </a:p>
        </p:txBody>
      </p:sp>
      <p:sp>
        <p:nvSpPr>
          <p:cNvPr id="5" name="Footer Placeholder 4">
            <a:extLst>
              <a:ext uri="{FF2B5EF4-FFF2-40B4-BE49-F238E27FC236}">
                <a16:creationId xmlns:a16="http://schemas.microsoft.com/office/drawing/2014/main" id="{F71CF487-FA04-4D1A-BB94-5EA2D6C24A31}"/>
              </a:ext>
            </a:extLst>
          </p:cNvPr>
          <p:cNvSpPr>
            <a:spLocks noGrp="1"/>
          </p:cNvSpPr>
          <p:nvPr>
            <p:ph type="ftr" sz="quarter" idx="11"/>
          </p:nvPr>
        </p:nvSpPr>
        <p:spPr/>
        <p:txBody>
          <a:bodyPr/>
          <a:lstStyle/>
          <a:p>
            <a:r>
              <a:rPr lang="en-US"/>
              <a:t>J. Mnich | CERN Status and News</a:t>
            </a:r>
            <a:endParaRPr lang="en-US" dirty="0"/>
          </a:p>
        </p:txBody>
      </p:sp>
      <p:sp>
        <p:nvSpPr>
          <p:cNvPr id="6" name="Slide Number Placeholder 5">
            <a:extLst>
              <a:ext uri="{FF2B5EF4-FFF2-40B4-BE49-F238E27FC236}">
                <a16:creationId xmlns:a16="http://schemas.microsoft.com/office/drawing/2014/main" id="{BABFC66D-AC2B-481C-8AD3-0EEEE5D6E29F}"/>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10" name="Picture 9">
            <a:extLst>
              <a:ext uri="{FF2B5EF4-FFF2-40B4-BE49-F238E27FC236}">
                <a16:creationId xmlns:a16="http://schemas.microsoft.com/office/drawing/2014/main" id="{D2300BAB-D21C-4B65-98BA-F0C66108D418}"/>
              </a:ext>
            </a:extLst>
          </p:cNvPr>
          <p:cNvPicPr>
            <a:picLocks noChangeAspect="1"/>
          </p:cNvPicPr>
          <p:nvPr/>
        </p:nvPicPr>
        <p:blipFill>
          <a:blip r:embed="rId4"/>
          <a:stretch>
            <a:fillRect/>
          </a:stretch>
        </p:blipFill>
        <p:spPr>
          <a:xfrm>
            <a:off x="551384" y="764704"/>
            <a:ext cx="4975364" cy="3284984"/>
          </a:xfrm>
          <a:prstGeom prst="rect">
            <a:avLst/>
          </a:prstGeom>
        </p:spPr>
      </p:pic>
      <p:grpSp>
        <p:nvGrpSpPr>
          <p:cNvPr id="15" name="Group 14">
            <a:extLst>
              <a:ext uri="{FF2B5EF4-FFF2-40B4-BE49-F238E27FC236}">
                <a16:creationId xmlns:a16="http://schemas.microsoft.com/office/drawing/2014/main" id="{3972989D-33BD-4299-AE23-D2383DB5D3D8}"/>
              </a:ext>
            </a:extLst>
          </p:cNvPr>
          <p:cNvGrpSpPr/>
          <p:nvPr/>
        </p:nvGrpSpPr>
        <p:grpSpPr>
          <a:xfrm>
            <a:off x="576536" y="4049688"/>
            <a:ext cx="5087888" cy="2587668"/>
            <a:chOff x="532723" y="4137527"/>
            <a:chExt cx="5087888" cy="2587668"/>
          </a:xfrm>
        </p:grpSpPr>
        <p:pic>
          <p:nvPicPr>
            <p:cNvPr id="12" name="Picture 11">
              <a:extLst>
                <a:ext uri="{FF2B5EF4-FFF2-40B4-BE49-F238E27FC236}">
                  <a16:creationId xmlns:a16="http://schemas.microsoft.com/office/drawing/2014/main" id="{71E2C6B5-DEF5-4BD1-8A02-92B34900F9AC}"/>
                </a:ext>
              </a:extLst>
            </p:cNvPr>
            <p:cNvPicPr>
              <a:picLocks noChangeAspect="1"/>
            </p:cNvPicPr>
            <p:nvPr/>
          </p:nvPicPr>
          <p:blipFill>
            <a:blip r:embed="rId5"/>
            <a:stretch>
              <a:fillRect/>
            </a:stretch>
          </p:blipFill>
          <p:spPr>
            <a:xfrm>
              <a:off x="532723" y="4137527"/>
              <a:ext cx="5087888" cy="2587668"/>
            </a:xfrm>
            <a:prstGeom prst="rect">
              <a:avLst/>
            </a:prstGeom>
          </p:spPr>
        </p:pic>
        <p:sp>
          <p:nvSpPr>
            <p:cNvPr id="14" name="TextBox 13">
              <a:extLst>
                <a:ext uri="{FF2B5EF4-FFF2-40B4-BE49-F238E27FC236}">
                  <a16:creationId xmlns:a16="http://schemas.microsoft.com/office/drawing/2014/main" id="{BB91C0C2-6B24-41A7-9E07-B01214A19009}"/>
                </a:ext>
              </a:extLst>
            </p:cNvPr>
            <p:cNvSpPr txBox="1"/>
            <p:nvPr/>
          </p:nvSpPr>
          <p:spPr>
            <a:xfrm>
              <a:off x="623392" y="4273351"/>
              <a:ext cx="771045" cy="307777"/>
            </a:xfrm>
            <a:prstGeom prst="rect">
              <a:avLst/>
            </a:prstGeom>
            <a:noFill/>
          </p:spPr>
          <p:txBody>
            <a:bodyPr wrap="none" lIns="0" tIns="0" rIns="0" bIns="0" rtlCol="0">
              <a:spAutoFit/>
            </a:bodyPr>
            <a:lstStyle/>
            <a:p>
              <a:pPr algn="l"/>
              <a:r>
                <a:rPr lang="en-GB" sz="2000" b="1" dirty="0">
                  <a:solidFill>
                    <a:schemeClr val="bg1"/>
                  </a:solidFill>
                </a:rPr>
                <a:t>ALICE</a:t>
              </a:r>
            </a:p>
          </p:txBody>
        </p:sp>
      </p:grpSp>
      <p:pic>
        <p:nvPicPr>
          <p:cNvPr id="7" name="Picture 6">
            <a:extLst>
              <a:ext uri="{FF2B5EF4-FFF2-40B4-BE49-F238E27FC236}">
                <a16:creationId xmlns:a16="http://schemas.microsoft.com/office/drawing/2014/main" id="{D2A6F23C-A35D-424A-A36B-75914DED90FE}"/>
              </a:ext>
            </a:extLst>
          </p:cNvPr>
          <p:cNvPicPr>
            <a:picLocks noChangeAspect="1"/>
          </p:cNvPicPr>
          <p:nvPr/>
        </p:nvPicPr>
        <p:blipFill>
          <a:blip r:embed="rId6"/>
          <a:stretch>
            <a:fillRect/>
          </a:stretch>
        </p:blipFill>
        <p:spPr>
          <a:xfrm>
            <a:off x="6370637" y="3964060"/>
            <a:ext cx="4752528" cy="2673296"/>
          </a:xfrm>
          <a:prstGeom prst="rect">
            <a:avLst/>
          </a:prstGeom>
        </p:spPr>
      </p:pic>
      <p:sp>
        <p:nvSpPr>
          <p:cNvPr id="9" name="TextBox 8">
            <a:extLst>
              <a:ext uri="{FF2B5EF4-FFF2-40B4-BE49-F238E27FC236}">
                <a16:creationId xmlns:a16="http://schemas.microsoft.com/office/drawing/2014/main" id="{EC7D115B-B7E0-46DA-8B92-0E2FDC0AD010}"/>
              </a:ext>
            </a:extLst>
          </p:cNvPr>
          <p:cNvSpPr txBox="1"/>
          <p:nvPr/>
        </p:nvSpPr>
        <p:spPr>
          <a:xfrm>
            <a:off x="6456040" y="4293096"/>
            <a:ext cx="686085" cy="307777"/>
          </a:xfrm>
          <a:prstGeom prst="rect">
            <a:avLst/>
          </a:prstGeom>
          <a:noFill/>
        </p:spPr>
        <p:txBody>
          <a:bodyPr wrap="none" lIns="0" tIns="0" rIns="0" bIns="0" rtlCol="0">
            <a:spAutoFit/>
          </a:bodyPr>
          <a:lstStyle/>
          <a:p>
            <a:pPr algn="l"/>
            <a:r>
              <a:rPr lang="en-GB" sz="2000" b="1" dirty="0" err="1">
                <a:solidFill>
                  <a:schemeClr val="bg1"/>
                </a:solidFill>
              </a:rPr>
              <a:t>LHCb</a:t>
            </a:r>
            <a:endParaRPr lang="en-GB" sz="2000" b="1" dirty="0">
              <a:solidFill>
                <a:schemeClr val="bg1"/>
              </a:solidFill>
            </a:endParaRPr>
          </a:p>
        </p:txBody>
      </p:sp>
    </p:spTree>
    <p:extLst>
      <p:ext uri="{BB962C8B-B14F-4D97-AF65-F5344CB8AC3E}">
        <p14:creationId xmlns:p14="http://schemas.microsoft.com/office/powerpoint/2010/main" val="628514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14C881-7DA5-F047-8BEA-F00DDCAE669C}"/>
              </a:ext>
            </a:extLst>
          </p:cNvPr>
          <p:cNvSpPr>
            <a:spLocks noGrp="1"/>
          </p:cNvSpPr>
          <p:nvPr>
            <p:ph type="title"/>
          </p:nvPr>
        </p:nvSpPr>
        <p:spPr/>
        <p:txBody>
          <a:bodyPr/>
          <a:lstStyle/>
          <a:p>
            <a:r>
              <a:rPr lang="en-US" dirty="0"/>
              <a:t>Backup</a:t>
            </a:r>
            <a:endParaRPr lang="en-CH" dirty="0"/>
          </a:p>
        </p:txBody>
      </p:sp>
      <p:sp>
        <p:nvSpPr>
          <p:cNvPr id="4" name="Date Placeholder 3">
            <a:extLst>
              <a:ext uri="{FF2B5EF4-FFF2-40B4-BE49-F238E27FC236}">
                <a16:creationId xmlns:a16="http://schemas.microsoft.com/office/drawing/2014/main" id="{2F8E2863-CDC2-A947-AC61-D87451E710AE}"/>
              </a:ext>
            </a:extLst>
          </p:cNvPr>
          <p:cNvSpPr>
            <a:spLocks noGrp="1"/>
          </p:cNvSpPr>
          <p:nvPr>
            <p:ph type="dt" sz="half" idx="10"/>
          </p:nvPr>
        </p:nvSpPr>
        <p:spPr/>
        <p:txBody>
          <a:bodyPr/>
          <a:lstStyle/>
          <a:p>
            <a:r>
              <a:rPr lang="en-US"/>
              <a:t>24.04.2022</a:t>
            </a:r>
            <a:endParaRPr lang="en-US" dirty="0"/>
          </a:p>
        </p:txBody>
      </p:sp>
      <p:sp>
        <p:nvSpPr>
          <p:cNvPr id="5" name="Footer Placeholder 4">
            <a:extLst>
              <a:ext uri="{FF2B5EF4-FFF2-40B4-BE49-F238E27FC236}">
                <a16:creationId xmlns:a16="http://schemas.microsoft.com/office/drawing/2014/main" id="{20838ED5-938B-FA4C-A31C-3AD09ECEBDF6}"/>
              </a:ext>
            </a:extLst>
          </p:cNvPr>
          <p:cNvSpPr>
            <a:spLocks noGrp="1"/>
          </p:cNvSpPr>
          <p:nvPr>
            <p:ph type="ftr" sz="quarter" idx="11"/>
          </p:nvPr>
        </p:nvSpPr>
        <p:spPr/>
        <p:txBody>
          <a:bodyPr/>
          <a:lstStyle/>
          <a:p>
            <a:r>
              <a:rPr lang="en-US"/>
              <a:t>J. Mnich | CERN Status and News</a:t>
            </a:r>
            <a:endParaRPr lang="en-US" dirty="0"/>
          </a:p>
        </p:txBody>
      </p:sp>
      <p:sp>
        <p:nvSpPr>
          <p:cNvPr id="6" name="Slide Number Placeholder 5">
            <a:extLst>
              <a:ext uri="{FF2B5EF4-FFF2-40B4-BE49-F238E27FC236}">
                <a16:creationId xmlns:a16="http://schemas.microsoft.com/office/drawing/2014/main" id="{5841D6A3-99CB-1C47-8E12-CA81F6D8912A}"/>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8" name="Content Placeholder 7">
            <a:extLst>
              <a:ext uri="{FF2B5EF4-FFF2-40B4-BE49-F238E27FC236}">
                <a16:creationId xmlns:a16="http://schemas.microsoft.com/office/drawing/2014/main" id="{F38A7D50-16DA-4997-82DD-FB775FD334A4}"/>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496131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6EEA8-768D-49DC-A83D-E745B43022F6}"/>
              </a:ext>
            </a:extLst>
          </p:cNvPr>
          <p:cNvSpPr>
            <a:spLocks noGrp="1"/>
          </p:cNvSpPr>
          <p:nvPr>
            <p:ph type="title"/>
          </p:nvPr>
        </p:nvSpPr>
        <p:spPr/>
        <p:txBody>
          <a:bodyPr/>
          <a:lstStyle/>
          <a:p>
            <a:r>
              <a:rPr lang="en-US" dirty="0"/>
              <a:t>CERN’s Response to the Energy Crisis</a:t>
            </a:r>
          </a:p>
        </p:txBody>
      </p:sp>
      <p:sp>
        <p:nvSpPr>
          <p:cNvPr id="4" name="Date Placeholder 3">
            <a:extLst>
              <a:ext uri="{FF2B5EF4-FFF2-40B4-BE49-F238E27FC236}">
                <a16:creationId xmlns:a16="http://schemas.microsoft.com/office/drawing/2014/main" id="{609A3968-CEAC-40D4-9012-A8FF97D03544}"/>
              </a:ext>
            </a:extLst>
          </p:cNvPr>
          <p:cNvSpPr>
            <a:spLocks noGrp="1"/>
          </p:cNvSpPr>
          <p:nvPr>
            <p:ph type="dt" sz="half" idx="10"/>
          </p:nvPr>
        </p:nvSpPr>
        <p:spPr/>
        <p:txBody>
          <a:bodyPr/>
          <a:lstStyle/>
          <a:p>
            <a:r>
              <a:rPr lang="en-US"/>
              <a:t>24.04.2022</a:t>
            </a:r>
            <a:endParaRPr lang="en-GB"/>
          </a:p>
        </p:txBody>
      </p:sp>
      <p:sp>
        <p:nvSpPr>
          <p:cNvPr id="5" name="Footer Placeholder 4">
            <a:extLst>
              <a:ext uri="{FF2B5EF4-FFF2-40B4-BE49-F238E27FC236}">
                <a16:creationId xmlns:a16="http://schemas.microsoft.com/office/drawing/2014/main" id="{F1B527DB-C78E-433B-8BC7-EFBE2FE52FA2}"/>
              </a:ext>
            </a:extLst>
          </p:cNvPr>
          <p:cNvSpPr>
            <a:spLocks noGrp="1"/>
          </p:cNvSpPr>
          <p:nvPr>
            <p:ph type="ftr" sz="quarter" idx="11"/>
          </p:nvPr>
        </p:nvSpPr>
        <p:spPr/>
        <p:txBody>
          <a:bodyPr/>
          <a:lstStyle/>
          <a:p>
            <a:r>
              <a:rPr lang="en-US"/>
              <a:t>J. Mnich | CERN Status and News</a:t>
            </a:r>
            <a:endParaRPr lang="en-GB"/>
          </a:p>
        </p:txBody>
      </p:sp>
      <p:sp>
        <p:nvSpPr>
          <p:cNvPr id="6" name="Slide Number Placeholder 5">
            <a:extLst>
              <a:ext uri="{FF2B5EF4-FFF2-40B4-BE49-F238E27FC236}">
                <a16:creationId xmlns:a16="http://schemas.microsoft.com/office/drawing/2014/main" id="{DD5D9450-5B51-4002-B440-EB458628B2E8}"/>
              </a:ext>
            </a:extLst>
          </p:cNvPr>
          <p:cNvSpPr>
            <a:spLocks noGrp="1"/>
          </p:cNvSpPr>
          <p:nvPr>
            <p:ph type="sldNum" sz="quarter" idx="12"/>
          </p:nvPr>
        </p:nvSpPr>
        <p:spPr/>
        <p:txBody>
          <a:bodyPr/>
          <a:lstStyle/>
          <a:p>
            <a:fld id="{96B430D1-2062-3C42-9ABF-2560637523A9}" type="slidenum">
              <a:rPr lang="en-GB" smtClean="0"/>
              <a:t>9</a:t>
            </a:fld>
            <a:endParaRPr lang="en-GB"/>
          </a:p>
        </p:txBody>
      </p:sp>
      <p:sp>
        <p:nvSpPr>
          <p:cNvPr id="8" name="Content Placeholder 1">
            <a:extLst>
              <a:ext uri="{FF2B5EF4-FFF2-40B4-BE49-F238E27FC236}">
                <a16:creationId xmlns:a16="http://schemas.microsoft.com/office/drawing/2014/main" id="{5C38CE77-4567-4CDB-93F6-2F6A360ABC81}"/>
              </a:ext>
            </a:extLst>
          </p:cNvPr>
          <p:cNvSpPr txBox="1">
            <a:spLocks/>
          </p:cNvSpPr>
          <p:nvPr/>
        </p:nvSpPr>
        <p:spPr>
          <a:xfrm>
            <a:off x="119336" y="1439335"/>
            <a:ext cx="11953328" cy="46085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00000"/>
              </a:lnSpc>
              <a:spcBef>
                <a:spcPts val="0"/>
              </a:spcBef>
              <a:spcAft>
                <a:spcPts val="600"/>
              </a:spcAft>
              <a:buFont typeface="Wingdings" panose="05000000000000000000" pitchFamily="2" charset="2"/>
              <a:buChar char="q"/>
            </a:pPr>
            <a:r>
              <a:rPr lang="en-US" sz="2000" b="0" dirty="0"/>
              <a:t>In response to the apparent shortage of (electrical) energy in Europe, and in particular France, and as a mark of social responsibility CERN decided to</a:t>
            </a:r>
          </a:p>
          <a:p>
            <a:pPr marL="666750" lvl="1" indent="-342900">
              <a:spcBef>
                <a:spcPts val="0"/>
              </a:spcBef>
              <a:spcAft>
                <a:spcPts val="600"/>
              </a:spcAft>
              <a:buFont typeface="Wingdings" panose="05000000000000000000" pitchFamily="2" charset="2"/>
              <a:buChar char="q"/>
            </a:pPr>
            <a:r>
              <a:rPr lang="en-US" sz="2000" b="0" dirty="0">
                <a:solidFill>
                  <a:schemeClr val="tx1"/>
                </a:solidFill>
              </a:rPr>
              <a:t>Start the 2022 Year-End-Technical-Stop (YETS) 2 weeks earlier (November 28 rather than mid December)</a:t>
            </a:r>
          </a:p>
          <a:p>
            <a:pPr marL="666750" lvl="1" indent="-342900">
              <a:spcBef>
                <a:spcPts val="0"/>
              </a:spcBef>
              <a:spcAft>
                <a:spcPts val="600"/>
              </a:spcAft>
              <a:buFont typeface="Wingdings" panose="05000000000000000000" pitchFamily="2" charset="2"/>
              <a:buChar char="q"/>
            </a:pPr>
            <a:r>
              <a:rPr lang="en-US" sz="2000" b="0" dirty="0">
                <a:solidFill>
                  <a:schemeClr val="tx1"/>
                </a:solidFill>
              </a:rPr>
              <a:t>Prepare reduced power configurations for possible EDF load shedding scenarios</a:t>
            </a:r>
          </a:p>
          <a:p>
            <a:pPr marL="666750" lvl="1" indent="-342900">
              <a:spcBef>
                <a:spcPts val="0"/>
              </a:spcBef>
              <a:spcAft>
                <a:spcPts val="600"/>
              </a:spcAft>
              <a:buFont typeface="Wingdings" panose="05000000000000000000" pitchFamily="2" charset="2"/>
              <a:buChar char="q"/>
            </a:pPr>
            <a:r>
              <a:rPr lang="en-US" sz="2000" b="0" dirty="0">
                <a:solidFill>
                  <a:schemeClr val="tx1"/>
                </a:solidFill>
              </a:rPr>
              <a:t>Reduce the operation of the accelerator complex in 2023 by 20% (YETS </a:t>
            </a:r>
            <a:r>
              <a:rPr lang="en-US" sz="2000" dirty="0">
                <a:solidFill>
                  <a:schemeClr val="tx1"/>
                </a:solidFill>
              </a:rPr>
              <a:t>20</a:t>
            </a:r>
            <a:r>
              <a:rPr lang="en-US" sz="2000" b="0" dirty="0">
                <a:solidFill>
                  <a:schemeClr val="tx1"/>
                </a:solidFill>
              </a:rPr>
              <a:t>23/24 will be extended from 15 to 19 weeks)</a:t>
            </a:r>
          </a:p>
          <a:p>
            <a:pPr marL="342900" indent="-342900">
              <a:lnSpc>
                <a:spcPct val="100000"/>
              </a:lnSpc>
              <a:spcBef>
                <a:spcPts val="0"/>
              </a:spcBef>
              <a:spcAft>
                <a:spcPts val="600"/>
              </a:spcAft>
              <a:buFont typeface="Wingdings" panose="05000000000000000000" pitchFamily="2" charset="2"/>
              <a:buChar char="q"/>
            </a:pPr>
            <a:endParaRPr lang="en-US" sz="2000" b="0" dirty="0"/>
          </a:p>
          <a:p>
            <a:pPr marL="342900" indent="-342900">
              <a:lnSpc>
                <a:spcPct val="100000"/>
              </a:lnSpc>
              <a:spcBef>
                <a:spcPts val="0"/>
              </a:spcBef>
              <a:spcAft>
                <a:spcPts val="600"/>
              </a:spcAft>
              <a:buFont typeface="Wingdings" panose="05000000000000000000" pitchFamily="2" charset="2"/>
              <a:buChar char="q"/>
            </a:pPr>
            <a:r>
              <a:rPr lang="en-US" sz="2000" b="0" dirty="0"/>
              <a:t>To address the potential longer-term impact of  high electricity costs a package of measures for 2024-2032 is being prepared to be discussed with Council in December</a:t>
            </a:r>
          </a:p>
          <a:p>
            <a:pPr marL="666750" lvl="1" indent="-342900">
              <a:spcBef>
                <a:spcPts val="0"/>
              </a:spcBef>
              <a:spcAft>
                <a:spcPts val="600"/>
              </a:spcAft>
              <a:buFont typeface="Wingdings" panose="05000000000000000000" pitchFamily="2" charset="2"/>
              <a:buChar char="q"/>
            </a:pPr>
            <a:r>
              <a:rPr lang="en-US" sz="2000" dirty="0">
                <a:solidFill>
                  <a:schemeClr val="tx1"/>
                </a:solidFill>
              </a:rPr>
              <a:t>I</a:t>
            </a:r>
            <a:r>
              <a:rPr lang="en-US" sz="2000" b="0" dirty="0">
                <a:solidFill>
                  <a:schemeClr val="tx1"/>
                </a:solidFill>
              </a:rPr>
              <a:t>ncluding stretching/de-scoping of CERN’s activities, savings on personal costs, indexation of member states contribution beyond the 2% cap</a:t>
            </a:r>
          </a:p>
          <a:p>
            <a:pPr marL="666750" lvl="1" indent="-342900">
              <a:spcBef>
                <a:spcPts val="0"/>
              </a:spcBef>
              <a:spcAft>
                <a:spcPts val="600"/>
              </a:spcAft>
              <a:buFont typeface="Wingdings" panose="05000000000000000000" pitchFamily="2" charset="2"/>
              <a:buChar char="q"/>
            </a:pPr>
            <a:r>
              <a:rPr lang="en-US" sz="2000" b="0" dirty="0">
                <a:solidFill>
                  <a:schemeClr val="tx1"/>
                </a:solidFill>
              </a:rPr>
              <a:t>Measures to reduce energy consumption on the CERN campus are being implemented</a:t>
            </a:r>
          </a:p>
          <a:p>
            <a:pPr>
              <a:lnSpc>
                <a:spcPct val="100000"/>
              </a:lnSpc>
              <a:spcBef>
                <a:spcPts val="0"/>
              </a:spcBef>
              <a:spcAft>
                <a:spcPts val="600"/>
              </a:spcAft>
            </a:pPr>
            <a:br>
              <a:rPr lang="en-US" sz="2000" b="0" dirty="0"/>
            </a:br>
            <a:endParaRPr lang="en-US" sz="2000" b="0" dirty="0"/>
          </a:p>
          <a:p>
            <a:pPr>
              <a:lnSpc>
                <a:spcPct val="100000"/>
              </a:lnSpc>
              <a:spcBef>
                <a:spcPts val="0"/>
              </a:spcBef>
              <a:spcAft>
                <a:spcPts val="600"/>
              </a:spcAft>
            </a:pPr>
            <a:endParaRPr lang="en-US" dirty="0"/>
          </a:p>
        </p:txBody>
      </p:sp>
    </p:spTree>
    <p:extLst>
      <p:ext uri="{BB962C8B-B14F-4D97-AF65-F5344CB8AC3E}">
        <p14:creationId xmlns:p14="http://schemas.microsoft.com/office/powerpoint/2010/main" val="2758583574"/>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16x9_PPT_Arial</Template>
  <TotalTime>0</TotalTime>
  <Words>985</Words>
  <Application>Microsoft Office PowerPoint</Application>
  <PresentationFormat>Widescreen</PresentationFormat>
  <Paragraphs>103</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Office Theme</vt:lpstr>
      <vt:lpstr>CERN Status and News</vt:lpstr>
      <vt:lpstr>Main Discussion Points 56th LHC RRB </vt:lpstr>
      <vt:lpstr>Council Resolution June 17th, 2022</vt:lpstr>
      <vt:lpstr>Publications</vt:lpstr>
      <vt:lpstr>Visitors: 49 protocol visits Jan-Mar 2023</vt:lpstr>
      <vt:lpstr>Science Gateway</vt:lpstr>
      <vt:lpstr>2023 Run started: First 13.6 TeV collisions last Friday</vt:lpstr>
      <vt:lpstr>Backup</vt:lpstr>
      <vt:lpstr>CERN’s Response to the Energy Crisis</vt:lpstr>
      <vt:lpstr>Impact of Council Resolutions on the LHC Experiments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Marika Flygar</dc:creator>
  <cp:lastModifiedBy>Mnich, Joachim</cp:lastModifiedBy>
  <cp:revision>165</cp:revision>
  <cp:lastPrinted>2020-01-30T13:49:18Z</cp:lastPrinted>
  <dcterms:created xsi:type="dcterms:W3CDTF">2021-03-18T12:29:40Z</dcterms:created>
  <dcterms:modified xsi:type="dcterms:W3CDTF">2023-04-24T13:51:49Z</dcterms:modified>
</cp:coreProperties>
</file>