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80" r:id="rId7"/>
    <p:sldId id="277" r:id="rId8"/>
    <p:sldId id="281" r:id="rId9"/>
    <p:sldId id="283" r:id="rId10"/>
    <p:sldId id="275" r:id="rId11"/>
    <p:sldId id="274" r:id="rId12"/>
    <p:sldId id="282" r:id="rId13"/>
    <p:sldId id="269" r:id="rId14"/>
    <p:sldId id="271" r:id="rId15"/>
    <p:sldId id="276" r:id="rId16"/>
    <p:sldId id="270" r:id="rId17"/>
    <p:sldId id="273" r:id="rId18"/>
    <p:sldId id="268" r:id="rId19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4" autoAdjust="0"/>
    <p:restoredTop sz="94900" autoAdjust="0"/>
  </p:normalViewPr>
  <p:slideViewPr>
    <p:cSldViewPr snapToObjects="1" showGuides="1">
      <p:cViewPr varScale="1">
        <p:scale>
          <a:sx n="78" d="100"/>
          <a:sy n="78" d="100"/>
        </p:scale>
        <p:origin x="360" y="5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21/04/2023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21/04/2023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684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91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740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006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28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052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559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156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202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7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732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827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338924"/>
            <a:ext cx="7402857" cy="553998"/>
          </a:xfrm>
        </p:spPr>
        <p:txBody>
          <a:bodyPr/>
          <a:lstStyle/>
          <a:p>
            <a:r>
              <a:rPr lang="en-GB" dirty="0"/>
              <a:t>SAC Feedback 2023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 Minty, A Yamamoto and C P Welsch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I.FAST Meeting, Trieste, Italy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I.FAST supported workshops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Impressive number of very successful events held across various work packages, underlining the project’s great impact on connecting the community and generating new ideas.</a:t>
            </a:r>
          </a:p>
          <a:p>
            <a:r>
              <a:rPr lang="en-GB" dirty="0"/>
              <a:t>I.FAST brand not always visible (enough) on posters, websites and in announcements.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30408" cy="3763615"/>
          </a:xfrm>
        </p:spPr>
        <p:txBody>
          <a:bodyPr>
            <a:normAutofit/>
          </a:bodyPr>
          <a:lstStyle/>
          <a:p>
            <a:r>
              <a:rPr lang="en-GB" dirty="0"/>
              <a:t>Industrial training and knowledge transfer are key part of I.FAST programme.</a:t>
            </a:r>
          </a:p>
          <a:p>
            <a:r>
              <a:rPr lang="en-GB" dirty="0"/>
              <a:t>I.FAST contributes to development of the next generation of accelerator scientists, engineers and technicians.</a:t>
            </a:r>
          </a:p>
          <a:p>
            <a:r>
              <a:rPr lang="en-GB" dirty="0"/>
              <a:t>SAC suggests that I.FAST acts as an information hub about training opportunities to assist identifying and developing talent around the world.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10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Challenge-Based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Fantastic initiative that has excellent potential for generating enthusiasm in next generation of researchers.</a:t>
            </a:r>
          </a:p>
          <a:p>
            <a:r>
              <a:rPr lang="en-GB" dirty="0"/>
              <a:t>This also has excellent potential for communicating I.FAST more widely and can act as a project showcase.</a:t>
            </a:r>
          </a:p>
          <a:p>
            <a:r>
              <a:rPr lang="en-GB" dirty="0"/>
              <a:t>Applications mostly from established countries and channels, there seems to be room for wider promotion of the activity, opening CBI more widely and improving diversity of participants.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91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793"/>
            <a:ext cx="10874424" cy="4320479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Impressive progress made and the collaboration is to be commended on their achievements to date.</a:t>
            </a:r>
          </a:p>
          <a:p>
            <a:r>
              <a:rPr lang="en-GB" dirty="0"/>
              <a:t>SAC notes that some WPs have experienced delays due to difficulties in hiring, materials procurement and inflationary pressures (budget estimates were made in late 2019).</a:t>
            </a:r>
          </a:p>
          <a:p>
            <a:r>
              <a:rPr lang="en-GB" dirty="0"/>
              <a:t>SAC appreciates that innovation requires diversity, but notes that diversity within I.FAST could be improved. </a:t>
            </a:r>
          </a:p>
          <a:p>
            <a:r>
              <a:rPr lang="en-GB" dirty="0"/>
              <a:t>Collaboration should start thinking about how to ensure continuity of select initiatives, e.g. those benefiting the broader accelerator community, beyond the project lifetime.</a:t>
            </a:r>
          </a:p>
          <a:p>
            <a:r>
              <a:rPr lang="en-GB" dirty="0"/>
              <a:t>Connection between individual projects/events and wider WP and project not always made clear enough – (more) closely connected communication will help maximize impact: </a:t>
            </a:r>
            <a:r>
              <a:rPr lang="en-GB" b="1" dirty="0"/>
              <a:t>Together, stronger!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49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Reminder: I.FAST Work Packages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608AE66-CACF-B2CE-AABF-6FAB3F458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916832"/>
            <a:ext cx="11029498" cy="3380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757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C3D5C0-31D0-42EB-83AE-F66FF3BFF4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568" y="188640"/>
            <a:ext cx="7673336" cy="610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121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Industry Innovations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30408" cy="3763615"/>
          </a:xfrm>
        </p:spPr>
        <p:txBody>
          <a:bodyPr>
            <a:normAutofit/>
          </a:bodyPr>
          <a:lstStyle/>
          <a:p>
            <a:r>
              <a:rPr lang="en-GB" dirty="0"/>
              <a:t>The SAC strongly supports the development of novel technologies with some excellent successes already visible: Thin-film coated cavities, novel power amplifiers, beam windows and HTS cables.</a:t>
            </a:r>
          </a:p>
          <a:p>
            <a:r>
              <a:rPr lang="en-GB" dirty="0"/>
              <a:t>Developments in additive machining for beam instrumentation, collimators and photon absorbers.</a:t>
            </a:r>
          </a:p>
          <a:p>
            <a:r>
              <a:rPr lang="en-GB" dirty="0"/>
              <a:t>I.FAST Industry Advisory Board provides strategic steer; Innovation Fund enables technology innovations.</a:t>
            </a:r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A2EF24-6A8F-7322-5109-A5F556B742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0629" y="157467"/>
            <a:ext cx="1757979" cy="139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99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Advanced Accelerators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30408" cy="3763615"/>
          </a:xfrm>
        </p:spPr>
        <p:txBody>
          <a:bodyPr>
            <a:normAutofit/>
          </a:bodyPr>
          <a:lstStyle/>
          <a:p>
            <a:r>
              <a:rPr lang="en-GB" dirty="0"/>
              <a:t>I.FAST helps develop a landscape for future accelerators and events lead to recommendations that inform strategic roadmaps for required R&amp;D.</a:t>
            </a:r>
          </a:p>
          <a:p>
            <a:r>
              <a:rPr lang="en-GB" dirty="0"/>
              <a:t>Novel accelerator concepts require technology breakthroughs, e.g. high power lasers, fast ramping and high field magnets; development needs were clearly highlighted.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A2EF24-6A8F-7322-5109-A5F556B742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0629" y="157467"/>
            <a:ext cx="1757979" cy="139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238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Sustainability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30408" cy="3763615"/>
          </a:xfrm>
        </p:spPr>
        <p:txBody>
          <a:bodyPr>
            <a:normAutofit fontScale="92500"/>
          </a:bodyPr>
          <a:lstStyle/>
          <a:p>
            <a:r>
              <a:rPr lang="en-GB" dirty="0"/>
              <a:t>Sustainable concepts for research infrastructures are a clear I.FAST highlight and contribute to a global R&amp;D drive.</a:t>
            </a:r>
          </a:p>
          <a:p>
            <a:r>
              <a:rPr lang="en-GB" dirty="0"/>
              <a:t>High efficiency klystrons and permanent magnets as key technologies to reduce energy consumption.</a:t>
            </a:r>
          </a:p>
          <a:p>
            <a:r>
              <a:rPr lang="en-GB" dirty="0"/>
              <a:t>AI-based classification of energy consumption as realistic pathway towards assessment of facility’s environment impact.</a:t>
            </a:r>
          </a:p>
          <a:p>
            <a:r>
              <a:rPr lang="en-GB" dirty="0"/>
              <a:t>Increased awareness: Critical materials and life cycle management, importance of public perception of accelerator-related construction and operation.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E0C03C-F4D0-84FA-19EE-5908F5185F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0629" y="157467"/>
            <a:ext cx="1757979" cy="139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00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Applied Science and Society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30408" cy="37636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Good engagement with key industry players, e.g. adaptive manufacturing and laser technology, as well as online platforms for shared use.</a:t>
            </a:r>
          </a:p>
          <a:p>
            <a:r>
              <a:rPr lang="en-GB" dirty="0"/>
              <a:t>Co-innovation: mutual benefits from early engagement with industry.</a:t>
            </a:r>
          </a:p>
          <a:p>
            <a:r>
              <a:rPr lang="en-GB" dirty="0"/>
              <a:t>Excellent application of synchrotron light to contribute to cultural heritage</a:t>
            </a:r>
          </a:p>
          <a:p>
            <a:r>
              <a:rPr lang="en-GB" dirty="0"/>
              <a:t>Good connection with UN’s Sustainable Development Goals (SDGs), e.g. Design of Advanced Electron Accelerator Plant for Biohazard Treatment.</a:t>
            </a:r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B2E50A-768B-A73A-5385-F40DE1C343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0629" y="157467"/>
            <a:ext cx="1757979" cy="139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809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SAC suggestions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30408" cy="37636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These technologies should be critically assessed with regards to a realistic pathway to identified markets and the time scales required.</a:t>
            </a:r>
          </a:p>
          <a:p>
            <a:r>
              <a:rPr lang="en-GB" dirty="0"/>
              <a:t>For each technology, it would be good to get idea of technology readiness level (TRL) as not all developments seem to have the same level of market-readiness.</a:t>
            </a:r>
          </a:p>
          <a:p>
            <a:r>
              <a:rPr lang="en-GB" dirty="0"/>
              <a:t>It was not always made clear enough which developments are happening </a:t>
            </a:r>
            <a:r>
              <a:rPr lang="en-GB" u="sng" dirty="0"/>
              <a:t>because of I.FAST</a:t>
            </a:r>
            <a:r>
              <a:rPr lang="en-GB" dirty="0"/>
              <a:t>.</a:t>
            </a:r>
          </a:p>
          <a:p>
            <a:r>
              <a:rPr lang="en-GB" dirty="0"/>
              <a:t>It would be beneficial to have focus on developments during last year (rather than project lifetime).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B2E50A-768B-A73A-5385-F40DE1C343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0629" y="157467"/>
            <a:ext cx="1757979" cy="139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637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Outreach and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658400" cy="37636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Good link with some established outlets, e.g</a:t>
            </a:r>
            <a:r>
              <a:rPr lang="en-GB" i="1" dirty="0"/>
              <a:t>. Accelerating News </a:t>
            </a:r>
            <a:r>
              <a:rPr lang="en-GB" dirty="0"/>
              <a:t>is to be commended as an efficient way of reaching out to the wider community.</a:t>
            </a:r>
          </a:p>
          <a:p>
            <a:r>
              <a:rPr lang="en-GB" dirty="0"/>
              <a:t>SAC commends I.FAST for having clear communication targets and that these are well </a:t>
            </a:r>
            <a:r>
              <a:rPr lang="en-GB"/>
              <a:t>on track after </a:t>
            </a:r>
            <a:r>
              <a:rPr lang="en-GB" dirty="0"/>
              <a:t>only two years.</a:t>
            </a:r>
          </a:p>
          <a:p>
            <a:r>
              <a:rPr lang="en-GB" dirty="0"/>
              <a:t>Communication expertise and channels at partner organization could be more actively tapped into.</a:t>
            </a:r>
          </a:p>
          <a:p>
            <a:r>
              <a:rPr lang="en-GB" dirty="0"/>
              <a:t>There are relatively few news stories on the I.FAST website for a project of this size – SAC recommends more publications in the area of general communication and news.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SAC Feedback 2023 – I.FAST Meeting Trieste, Italy, April 2023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92443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968</Words>
  <Application>Microsoft Office PowerPoint</Application>
  <PresentationFormat>Widescreen</PresentationFormat>
  <Paragraphs>84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Reminder: I.FAST Work Packages</vt:lpstr>
      <vt:lpstr>PowerPoint Presentation</vt:lpstr>
      <vt:lpstr>Industry Innovations</vt:lpstr>
      <vt:lpstr>Advanced Accelerators</vt:lpstr>
      <vt:lpstr>Sustainability</vt:lpstr>
      <vt:lpstr>Applied Science and Society</vt:lpstr>
      <vt:lpstr>SAC suggestions</vt:lpstr>
      <vt:lpstr>Outreach and Communication</vt:lpstr>
      <vt:lpstr>I.FAST supported workshops</vt:lpstr>
      <vt:lpstr>Training</vt:lpstr>
      <vt:lpstr>Challenge-Based Innovation</vt:lpstr>
      <vt:lpstr>Conclusion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Welsch, Carsten</cp:lastModifiedBy>
  <cp:revision>413</cp:revision>
  <dcterms:created xsi:type="dcterms:W3CDTF">2017-04-26T09:15:49Z</dcterms:created>
  <dcterms:modified xsi:type="dcterms:W3CDTF">2023-04-21T05:40:10Z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