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26"/>
  </p:notesMasterIdLst>
  <p:handoutMasterIdLst>
    <p:handoutMasterId r:id="rId27"/>
  </p:handoutMasterIdLst>
  <p:sldIdLst>
    <p:sldId id="258" r:id="rId3"/>
    <p:sldId id="259" r:id="rId4"/>
    <p:sldId id="260" r:id="rId5"/>
    <p:sldId id="284" r:id="rId6"/>
    <p:sldId id="289" r:id="rId7"/>
    <p:sldId id="269" r:id="rId8"/>
    <p:sldId id="273" r:id="rId9"/>
    <p:sldId id="277" r:id="rId10"/>
    <p:sldId id="278" r:id="rId11"/>
    <p:sldId id="275" r:id="rId12"/>
    <p:sldId id="279" r:id="rId13"/>
    <p:sldId id="280" r:id="rId14"/>
    <p:sldId id="271" r:id="rId15"/>
    <p:sldId id="285" r:id="rId16"/>
    <p:sldId id="290" r:id="rId17"/>
    <p:sldId id="272" r:id="rId18"/>
    <p:sldId id="276" r:id="rId19"/>
    <p:sldId id="287" r:id="rId20"/>
    <p:sldId id="268" r:id="rId21"/>
    <p:sldId id="281" r:id="rId22"/>
    <p:sldId id="282" r:id="rId23"/>
    <p:sldId id="283" r:id="rId24"/>
    <p:sldId id="288" r:id="rId2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BEB"/>
    <a:srgbClr val="FEE7F5"/>
    <a:srgbClr val="253366"/>
    <a:srgbClr val="F207CA"/>
    <a:srgbClr val="FBEA1C"/>
    <a:srgbClr val="B30505"/>
    <a:srgbClr val="0FE6F8"/>
    <a:srgbClr val="FEFCDE"/>
    <a:srgbClr val="E6E6E6"/>
    <a:srgbClr val="2EAC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83047" autoAdjust="0"/>
  </p:normalViewPr>
  <p:slideViewPr>
    <p:cSldViewPr snapToObjects="1" showGuides="1">
      <p:cViewPr varScale="1">
        <p:scale>
          <a:sx n="66" d="100"/>
          <a:sy n="66" d="100"/>
        </p:scale>
        <p:origin x="1512" y="4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Departments\DG\Projects\IFAST\IIF\Budget\IIF%20detailed%20budget%20per%20project%20-%20Check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Departments\DG\Projects\IFAST\IIF\Budget\IIF%20detailed%20budget%20per%20project%20-%20Check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FE6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56-4AFF-8C09-F94CD0141C98}"/>
              </c:ext>
            </c:extLst>
          </c:dPt>
          <c:dPt>
            <c:idx val="1"/>
            <c:bubble3D val="0"/>
            <c:spPr>
              <a:solidFill>
                <a:srgbClr val="25336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56-4AFF-8C09-F94CD0141C98}"/>
              </c:ext>
            </c:extLst>
          </c:dPt>
          <c:dLbls>
            <c:dLbl>
              <c:idx val="0"/>
              <c:layout>
                <c:manualLayout>
                  <c:x val="-0.13758694225721785"/>
                  <c:y val="-0.26097222222222222"/>
                </c:manualLayout>
              </c:layout>
              <c:tx>
                <c:rich>
                  <a:bodyPr/>
                  <a:lstStyle/>
                  <a:p>
                    <a:fld id="{FFE5D7B4-8CAF-47F4-BA55-14EA2517DFB2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
</a:t>
                    </a:r>
                    <a:fld id="{B7EF9846-69C8-47F2-B4AB-F6F72A2F39D7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
</a:t>
                    </a:r>
                    <a:fld id="{19D1B184-BBFE-4EF2-8BCB-199089A62E32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CC56-4AFF-8C09-F94CD0141C98}"/>
                </c:ext>
              </c:extLst>
            </c:dLbl>
            <c:dLbl>
              <c:idx val="1"/>
              <c:layout>
                <c:manualLayout>
                  <c:x val="0.15495472440944882"/>
                  <c:y val="0.2495866141732283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rgbClr val="FEFCDE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37BB9CC-B987-42AB-BC4E-8D2BA8C23749}" type="CELLRANGE">
                      <a:rPr lang="en-US" baseline="0">
                        <a:solidFill>
                          <a:srgbClr val="FEFCDE"/>
                        </a:solidFill>
                      </a:rPr>
                      <a:pPr>
                        <a:defRPr b="1">
                          <a:solidFill>
                            <a:srgbClr val="FEFCDE"/>
                          </a:solidFill>
                        </a:defRPr>
                      </a:pPr>
                      <a:t>[CELLRANGE]</a:t>
                    </a:fld>
                    <a:r>
                      <a:rPr lang="en-US" baseline="0">
                        <a:solidFill>
                          <a:srgbClr val="FEFCDE"/>
                        </a:solidFill>
                      </a:rPr>
                      <a:t>
</a:t>
                    </a:r>
                    <a:fld id="{1654A364-B32B-48DD-A9F9-112D36DC53BA}" type="CATEGORYNAME">
                      <a:rPr lang="en-US" baseline="0">
                        <a:solidFill>
                          <a:srgbClr val="FEFCDE"/>
                        </a:solidFill>
                      </a:rPr>
                      <a:pPr>
                        <a:defRPr b="1">
                          <a:solidFill>
                            <a:srgbClr val="FEFCDE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rgbClr val="FEFCDE"/>
                        </a:solidFill>
                      </a:rPr>
                      <a:t>
</a:t>
                    </a:r>
                    <a:fld id="{5E33AE8D-0D80-463F-8A45-BE05D263EBB7}" type="PERCENTAGE">
                      <a:rPr lang="en-US" baseline="0">
                        <a:solidFill>
                          <a:srgbClr val="FEFCDE"/>
                        </a:solidFill>
                      </a:rPr>
                      <a:pPr>
                        <a:defRPr b="1">
                          <a:solidFill>
                            <a:srgbClr val="FEFCDE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rgbClr val="FEFCDE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EFCDE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CC56-4AFF-8C09-F94CD0141C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graphs!$A$1:$A$2</c:f>
              <c:strCache>
                <c:ptCount val="2"/>
                <c:pt idx="0">
                  <c:v>Initial consortium</c:v>
                </c:pt>
                <c:pt idx="1">
                  <c:v>New partners</c:v>
                </c:pt>
              </c:strCache>
            </c:strRef>
          </c:cat>
          <c:val>
            <c:numRef>
              <c:f>graphs!$B$1:$B$2</c:f>
              <c:numCache>
                <c:formatCode>#,##0</c:formatCode>
                <c:ptCount val="2"/>
                <c:pt idx="0">
                  <c:v>950000</c:v>
                </c:pt>
                <c:pt idx="1">
                  <c:v>285000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graphs!$C$1:$C$2</c15:f>
                <c15:dlblRangeCache>
                  <c:ptCount val="2"/>
                  <c:pt idx="0">
                    <c:v>950 k€ for</c:v>
                  </c:pt>
                  <c:pt idx="1">
                    <c:v>285 k€ for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4-CC56-4AFF-8C09-F94CD0141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FC1CE1"/>
            </a:solidFill>
          </c:spPr>
          <c:dPt>
            <c:idx val="0"/>
            <c:bubble3D val="0"/>
            <c:spPr>
              <a:solidFill>
                <a:srgbClr val="0FE6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167-4013-9A32-0240B45C14EC}"/>
              </c:ext>
            </c:extLst>
          </c:dPt>
          <c:dPt>
            <c:idx val="1"/>
            <c:bubble3D val="0"/>
            <c:spPr>
              <a:solidFill>
                <a:srgbClr val="FC1CE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167-4013-9A32-0240B45C14EC}"/>
              </c:ext>
            </c:extLst>
          </c:dPt>
          <c:dLbls>
            <c:dLbl>
              <c:idx val="0"/>
              <c:layout>
                <c:manualLayout>
                  <c:x val="-0.15205074365704288"/>
                  <c:y val="-0.25288094196558775"/>
                </c:manualLayout>
              </c:layout>
              <c:tx>
                <c:rich>
                  <a:bodyPr/>
                  <a:lstStyle/>
                  <a:p>
                    <a:fld id="{3B56D989-6B5C-471C-9ED6-D1E94AB1D948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
</a:t>
                    </a:r>
                    <a:fld id="{3BC69709-7181-442C-BE6A-12C4B37D4D60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
</a:t>
                    </a:r>
                    <a:fld id="{93763E31-7CFD-4928-A98A-2B45BBE0E50E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D167-4013-9A32-0240B45C14EC}"/>
                </c:ext>
              </c:extLst>
            </c:dLbl>
            <c:dLbl>
              <c:idx val="1"/>
              <c:layout>
                <c:manualLayout>
                  <c:x val="0.15568482064741906"/>
                  <c:y val="0.22006342957130359"/>
                </c:manualLayout>
              </c:layout>
              <c:tx>
                <c:rich>
                  <a:bodyPr/>
                  <a:lstStyle/>
                  <a:p>
                    <a:fld id="{2B08F522-4ECC-435F-A6AD-94194AAC5429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
</a:t>
                    </a:r>
                    <a:fld id="{E9C658F0-6D8D-4DAD-B672-3AD223E5FFF0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
</a:t>
                    </a:r>
                    <a:fld id="{6FE33884-8B62-4532-AFEF-03F0DE6E2865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D167-4013-9A32-0240B45C14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graphs!$A$4:$A$5</c:f>
              <c:strCache>
                <c:ptCount val="2"/>
                <c:pt idx="0">
                  <c:v>Academia</c:v>
                </c:pt>
                <c:pt idx="1">
                  <c:v>Industry</c:v>
                </c:pt>
              </c:strCache>
            </c:strRef>
          </c:cat>
          <c:val>
            <c:numRef>
              <c:f>graphs!$B$4:$B$5</c:f>
              <c:numCache>
                <c:formatCode>#,##0</c:formatCode>
                <c:ptCount val="2"/>
                <c:pt idx="0">
                  <c:v>915000</c:v>
                </c:pt>
                <c:pt idx="1">
                  <c:v>320000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graphs!$C$4:$C$5</c15:f>
                <c15:dlblRangeCache>
                  <c:ptCount val="2"/>
                  <c:pt idx="0">
                    <c:v>915 k€ for</c:v>
                  </c:pt>
                  <c:pt idx="1">
                    <c:v>320 k€ for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4-D167-4013-9A32-0240B45C14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21/04/2023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21/04/2023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901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527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IIF updates, votes and next steps – 21 April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IIF updates, votes and next steps – 21 April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656687"/>
            <a:ext cx="8557960" cy="1918474"/>
          </a:xfrm>
        </p:spPr>
        <p:txBody>
          <a:bodyPr/>
          <a:lstStyle/>
          <a:p>
            <a:r>
              <a:rPr lang="en-GB" dirty="0"/>
              <a:t>Report on the Innovation Fund,</a:t>
            </a:r>
          </a:p>
          <a:p>
            <a:r>
              <a:rPr lang="en-GB" dirty="0"/>
              <a:t>outcome of the electronic vote,</a:t>
            </a:r>
          </a:p>
          <a:p>
            <a:r>
              <a:rPr lang="en-GB" dirty="0"/>
              <a:t>updates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665723"/>
          </a:xfrm>
        </p:spPr>
        <p:txBody>
          <a:bodyPr>
            <a:normAutofit fontScale="92500"/>
          </a:bodyPr>
          <a:lstStyle/>
          <a:p>
            <a:r>
              <a:rPr lang="fr-CH" dirty="0"/>
              <a:t>Marcello Losasso (CERN, WP4 Leader)</a:t>
            </a:r>
          </a:p>
          <a:p>
            <a:r>
              <a:rPr lang="fr-CH" dirty="0"/>
              <a:t>Cloé Levointurier-Vajda (CERN, I.FAST Coordination Office)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3rd I.FAST Governing Board meeting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Voting</a:t>
            </a:r>
            <a:r>
              <a:rPr lang="fr-CH" dirty="0"/>
              <a:t>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sz="3000" dirty="0"/>
              <a:t>Change of Partner </a:t>
            </a:r>
            <a:r>
              <a:rPr lang="fr-CH" sz="3000" dirty="0" err="1"/>
              <a:t>joining</a:t>
            </a:r>
            <a:r>
              <a:rPr lang="fr-CH" sz="3000" dirty="0"/>
              <a:t> for Project 2: </a:t>
            </a:r>
            <a:r>
              <a:rPr lang="fr-CH" sz="3000" dirty="0" err="1"/>
              <a:t>from</a:t>
            </a:r>
            <a:r>
              <a:rPr lang="fr-CH" sz="3000" dirty="0"/>
              <a:t> </a:t>
            </a:r>
            <a:r>
              <a:rPr lang="fr-CH" sz="3000" dirty="0" err="1"/>
              <a:t>Ceraco</a:t>
            </a:r>
            <a:r>
              <a:rPr lang="fr-CH" sz="3000" dirty="0"/>
              <a:t> to KCT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3000" dirty="0"/>
              <a:t>Budget redistribution for Project 3: 90k€ </a:t>
            </a:r>
            <a:r>
              <a:rPr lang="fr-CH" sz="3000" dirty="0" err="1"/>
              <a:t>transfered</a:t>
            </a:r>
            <a:r>
              <a:rPr lang="fr-CH" sz="3000" dirty="0"/>
              <a:t> </a:t>
            </a:r>
            <a:r>
              <a:rPr lang="fr-CH" sz="3000" dirty="0" err="1"/>
              <a:t>from</a:t>
            </a:r>
            <a:r>
              <a:rPr lang="fr-CH" sz="3000" dirty="0"/>
              <a:t> VDL-ETG to PSI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3000" dirty="0"/>
              <a:t>Inclusion of EP as </a:t>
            </a:r>
            <a:r>
              <a:rPr lang="fr-CH" sz="3000" dirty="0" err="1"/>
              <a:t>Linked</a:t>
            </a:r>
            <a:r>
              <a:rPr lang="fr-CH" sz="3000" dirty="0"/>
              <a:t> </a:t>
            </a:r>
            <a:r>
              <a:rPr lang="fr-CH" sz="3000" dirty="0" err="1"/>
              <a:t>Third</a:t>
            </a:r>
            <a:r>
              <a:rPr lang="fr-CH" sz="3000" dirty="0"/>
              <a:t> Party of CNRS and budget redistribution (</a:t>
            </a:r>
            <a:r>
              <a:rPr lang="fr-CH" sz="3000" dirty="0" err="1"/>
              <a:t>Amendment</a:t>
            </a:r>
            <a:r>
              <a:rPr lang="fr-CH" sz="3000" dirty="0"/>
              <a:t> of the GA, Art. 14 and Annex 2) for Project 4: 92k€ </a:t>
            </a:r>
            <a:r>
              <a:rPr lang="fr-CH" sz="3000" dirty="0" err="1"/>
              <a:t>transfered</a:t>
            </a:r>
            <a:r>
              <a:rPr lang="fr-CH" sz="3000" dirty="0"/>
              <a:t> </a:t>
            </a:r>
            <a:r>
              <a:rPr lang="fr-CH" sz="3000" dirty="0" err="1"/>
              <a:t>from</a:t>
            </a:r>
            <a:r>
              <a:rPr lang="fr-CH" sz="3000" dirty="0"/>
              <a:t> CNRS to EP (CNRS LTP)</a:t>
            </a:r>
            <a:endParaRPr lang="en-GB" sz="3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AE1537E2-9B54-D7B6-AD9B-B96A1A304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941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Vote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40547"/>
            <a:ext cx="10515600" cy="976907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H" sz="3000" dirty="0"/>
              <a:t>Do </a:t>
            </a:r>
            <a:r>
              <a:rPr lang="fr-CH" sz="3000" dirty="0" err="1"/>
              <a:t>you</a:t>
            </a:r>
            <a:r>
              <a:rPr lang="fr-CH" sz="3000" dirty="0"/>
              <a:t> </a:t>
            </a:r>
            <a:r>
              <a:rPr lang="fr-CH" sz="3000" dirty="0" err="1"/>
              <a:t>approve</a:t>
            </a:r>
            <a:r>
              <a:rPr lang="fr-CH" sz="3000" dirty="0"/>
              <a:t> to vote the 3 changes </a:t>
            </a:r>
            <a:r>
              <a:rPr lang="fr-CH" sz="3000" dirty="0" err="1"/>
              <a:t>mentioned</a:t>
            </a:r>
            <a:r>
              <a:rPr lang="fr-CH" sz="3000" dirty="0"/>
              <a:t> in the </a:t>
            </a:r>
            <a:r>
              <a:rPr lang="fr-CH" sz="3000" dirty="0" err="1"/>
              <a:t>previous</a:t>
            </a:r>
            <a:r>
              <a:rPr lang="fr-CH" sz="3000" dirty="0"/>
              <a:t> slide as a package?</a:t>
            </a:r>
            <a:endParaRPr lang="en-GB" sz="3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79B91C-CDB2-8AF7-4B16-493E4246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078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Vote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96108"/>
            <a:ext cx="10515600" cy="513655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H" sz="3000" dirty="0"/>
              <a:t>Do </a:t>
            </a:r>
            <a:r>
              <a:rPr lang="fr-CH" sz="3000" dirty="0" err="1"/>
              <a:t>you</a:t>
            </a:r>
            <a:r>
              <a:rPr lang="fr-CH" sz="3000" dirty="0"/>
              <a:t> </a:t>
            </a:r>
            <a:r>
              <a:rPr lang="fr-CH" sz="3000" dirty="0" err="1"/>
              <a:t>approve</a:t>
            </a:r>
            <a:r>
              <a:rPr lang="fr-CH" sz="3000" dirty="0"/>
              <a:t> the changes (package)?</a:t>
            </a:r>
            <a:endParaRPr lang="en-GB" sz="3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CE27AB-B484-A4DA-2F5D-52707CE2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4E719ED-2007-8AAF-E82E-415F40766FDB}"/>
              </a:ext>
            </a:extLst>
          </p:cNvPr>
          <p:cNvSpPr txBox="1">
            <a:spLocks/>
          </p:cNvSpPr>
          <p:nvPr/>
        </p:nvSpPr>
        <p:spPr>
          <a:xfrm>
            <a:off x="1199456" y="3748238"/>
            <a:ext cx="10154344" cy="184100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fr-CH" sz="2000" dirty="0"/>
              <a:t>Change of Partner </a:t>
            </a:r>
            <a:r>
              <a:rPr lang="fr-CH" sz="2000" dirty="0" err="1"/>
              <a:t>joining</a:t>
            </a:r>
            <a:r>
              <a:rPr lang="fr-CH" sz="2000" dirty="0"/>
              <a:t> for Project 2: </a:t>
            </a:r>
            <a:r>
              <a:rPr lang="fr-CH" sz="2000" dirty="0" err="1"/>
              <a:t>from</a:t>
            </a:r>
            <a:r>
              <a:rPr lang="fr-CH" sz="2000" dirty="0"/>
              <a:t> </a:t>
            </a:r>
            <a:r>
              <a:rPr lang="fr-CH" sz="2000" dirty="0" err="1"/>
              <a:t>Ceraco</a:t>
            </a:r>
            <a:r>
              <a:rPr lang="fr-CH" sz="2000" dirty="0"/>
              <a:t> to KCT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/>
              <a:t>Budget redistribution for Project 3: 90k€ </a:t>
            </a:r>
            <a:r>
              <a:rPr lang="fr-CH" sz="2000" dirty="0" err="1"/>
              <a:t>transfered</a:t>
            </a:r>
            <a:r>
              <a:rPr lang="fr-CH" sz="2000" dirty="0"/>
              <a:t> </a:t>
            </a:r>
            <a:r>
              <a:rPr lang="fr-CH" sz="2000" dirty="0" err="1"/>
              <a:t>from</a:t>
            </a:r>
            <a:r>
              <a:rPr lang="fr-CH" sz="2000" dirty="0"/>
              <a:t> VDL-ETG to PSI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/>
              <a:t>Inclusion of EP as </a:t>
            </a:r>
            <a:r>
              <a:rPr lang="fr-CH" sz="2000" dirty="0" err="1"/>
              <a:t>Linked</a:t>
            </a:r>
            <a:r>
              <a:rPr lang="fr-CH" sz="2000" dirty="0"/>
              <a:t> </a:t>
            </a:r>
            <a:r>
              <a:rPr lang="fr-CH" sz="2000" dirty="0" err="1"/>
              <a:t>Third</a:t>
            </a:r>
            <a:r>
              <a:rPr lang="fr-CH" sz="2000" dirty="0"/>
              <a:t> Party of CNRS and budget redistribution (</a:t>
            </a:r>
            <a:r>
              <a:rPr lang="fr-CH" sz="2000" dirty="0" err="1"/>
              <a:t>Amendment</a:t>
            </a:r>
            <a:r>
              <a:rPr lang="fr-CH" sz="2000" dirty="0"/>
              <a:t> of the GA, Art. 14 and Annex 2) for Project 4: 92k€ </a:t>
            </a:r>
            <a:r>
              <a:rPr lang="fr-CH" sz="2000" dirty="0" err="1"/>
              <a:t>transfered</a:t>
            </a:r>
            <a:r>
              <a:rPr lang="fr-CH" sz="2000" dirty="0"/>
              <a:t> </a:t>
            </a:r>
            <a:r>
              <a:rPr lang="fr-CH" sz="2000" dirty="0" err="1"/>
              <a:t>from</a:t>
            </a:r>
            <a:r>
              <a:rPr lang="fr-CH" sz="2000" dirty="0"/>
              <a:t> CNRS to EP (CNRS LTP)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76825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Next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90371E-11BD-DAB2-93C6-278AD5804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9639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fr-CH" dirty="0"/>
              <a:t>Collection of </a:t>
            </a:r>
            <a:r>
              <a:rPr lang="fr-CH" dirty="0" err="1"/>
              <a:t>missing</a:t>
            </a:r>
            <a:r>
              <a:rPr lang="fr-CH" dirty="0"/>
              <a:t> </a:t>
            </a:r>
            <a:r>
              <a:rPr lang="fr-CH" dirty="0" err="1"/>
              <a:t>bank</a:t>
            </a:r>
            <a:r>
              <a:rPr lang="fr-CH" dirty="0"/>
              <a:t> </a:t>
            </a:r>
            <a:r>
              <a:rPr lang="fr-CH" dirty="0" err="1"/>
              <a:t>details</a:t>
            </a:r>
            <a:r>
              <a:rPr lang="fr-CH" dirty="0"/>
              <a:t> (</a:t>
            </a:r>
            <a:r>
              <a:rPr lang="fr-CH" b="1" dirty="0">
                <a:solidFill>
                  <a:schemeClr val="accent2"/>
                </a:solidFill>
              </a:rPr>
              <a:t>Beneficiaries</a:t>
            </a:r>
            <a:r>
              <a:rPr lang="fr-CH" dirty="0"/>
              <a:t> and </a:t>
            </a:r>
            <a:r>
              <a:rPr lang="fr-CH" b="1" dirty="0">
                <a:solidFill>
                  <a:srgbClr val="253366"/>
                </a:solidFill>
              </a:rPr>
              <a:t>Partner Organisations</a:t>
            </a:r>
            <a:r>
              <a:rPr lang="fr-CH" dirty="0"/>
              <a:t>):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CH" b="1" dirty="0">
                <a:solidFill>
                  <a:srgbClr val="253366"/>
                </a:solidFill>
              </a:rPr>
              <a:t>CSIC</a:t>
            </a:r>
            <a:r>
              <a:rPr lang="fr-CH" dirty="0"/>
              <a:t>, </a:t>
            </a:r>
            <a:r>
              <a:rPr lang="fr-CH" b="1" dirty="0">
                <a:solidFill>
                  <a:srgbClr val="253366"/>
                </a:solidFill>
              </a:rPr>
              <a:t>KCT</a:t>
            </a:r>
            <a:r>
              <a:rPr lang="fr-CH" dirty="0"/>
              <a:t>, </a:t>
            </a:r>
            <a:r>
              <a:rPr lang="fr-CH" b="1" dirty="0">
                <a:solidFill>
                  <a:schemeClr val="accent2"/>
                </a:solidFill>
              </a:rPr>
              <a:t>CNRS</a:t>
            </a:r>
          </a:p>
          <a:p>
            <a:r>
              <a:rPr lang="fr-CH" dirty="0"/>
              <a:t> Collection of </a:t>
            </a:r>
            <a:r>
              <a:rPr lang="fr-CH" dirty="0" err="1"/>
              <a:t>missing</a:t>
            </a:r>
            <a:r>
              <a:rPr lang="fr-CH" dirty="0"/>
              <a:t> </a:t>
            </a:r>
            <a:r>
              <a:rPr lang="fr-CH" dirty="0" err="1"/>
              <a:t>signed</a:t>
            </a:r>
            <a:r>
              <a:rPr lang="fr-CH" dirty="0"/>
              <a:t> documents (</a:t>
            </a:r>
            <a:r>
              <a:rPr lang="fr-CH" b="1" dirty="0">
                <a:solidFill>
                  <a:srgbClr val="253366"/>
                </a:solidFill>
              </a:rPr>
              <a:t>Partner Organisations</a:t>
            </a:r>
            <a:r>
              <a:rPr lang="fr-CH" dirty="0"/>
              <a:t>):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CH" b="1" dirty="0">
                <a:solidFill>
                  <a:srgbClr val="253366"/>
                </a:solidFill>
              </a:rPr>
              <a:t>CSIC</a:t>
            </a:r>
            <a:r>
              <a:rPr lang="fr-CH" dirty="0"/>
              <a:t> and </a:t>
            </a:r>
            <a:r>
              <a:rPr lang="fr-CH" b="1" dirty="0">
                <a:solidFill>
                  <a:srgbClr val="253366"/>
                </a:solidFill>
              </a:rPr>
              <a:t>KCT</a:t>
            </a:r>
          </a:p>
          <a:p>
            <a:r>
              <a:rPr lang="fr-CH" dirty="0" err="1"/>
              <a:t>Prefinancing</a:t>
            </a:r>
            <a:r>
              <a:rPr lang="fr-CH" dirty="0"/>
              <a:t> </a:t>
            </a:r>
            <a:r>
              <a:rPr lang="fr-CH" dirty="0" err="1"/>
              <a:t>payment</a:t>
            </a:r>
            <a:r>
              <a:rPr lang="fr-CH" dirty="0"/>
              <a:t> for 3 </a:t>
            </a:r>
            <a:r>
              <a:rPr lang="fr-CH" dirty="0" err="1"/>
              <a:t>projects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launched</a:t>
            </a:r>
            <a:r>
              <a:rPr lang="fr-CH" dirty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CH" dirty="0"/>
              <a:t>2. HIGHEST, 3. FE cathode, 4. KAIO Accelerator</a:t>
            </a:r>
          </a:p>
          <a:p>
            <a:r>
              <a:rPr lang="fr-CH" b="1" dirty="0"/>
              <a:t>Financial and </a:t>
            </a:r>
            <a:r>
              <a:rPr lang="fr-CH" b="1" dirty="0" err="1"/>
              <a:t>technical</a:t>
            </a:r>
            <a:r>
              <a:rPr lang="fr-CH" b="1" dirty="0"/>
              <a:t> </a:t>
            </a:r>
            <a:r>
              <a:rPr lang="fr-CH" b="1" dirty="0" err="1"/>
              <a:t>reportings</a:t>
            </a:r>
            <a:r>
              <a:rPr lang="fr-CH" b="1" dirty="0"/>
              <a:t> </a:t>
            </a:r>
            <a:r>
              <a:rPr lang="fr-CH" dirty="0"/>
              <a:t>&amp; </a:t>
            </a:r>
            <a:r>
              <a:rPr lang="fr-CH" dirty="0" err="1"/>
              <a:t>Interim</a:t>
            </a:r>
            <a:r>
              <a:rPr lang="fr-CH" dirty="0"/>
              <a:t> </a:t>
            </a:r>
            <a:r>
              <a:rPr lang="fr-CH" dirty="0" err="1"/>
              <a:t>payments</a:t>
            </a:r>
            <a:endParaRPr lang="fr-CH" b="1" dirty="0"/>
          </a:p>
          <a:p>
            <a:pPr marL="457200" lvl="1" indent="0">
              <a:buNone/>
            </a:pPr>
            <a:r>
              <a:rPr lang="fr-CH" b="1" i="1" dirty="0">
                <a:solidFill>
                  <a:schemeClr val="accent1"/>
                </a:solidFill>
                <a:sym typeface="Wingdings" panose="05000000000000000000" pitchFamily="2" charset="2"/>
              </a:rPr>
              <a:t></a:t>
            </a:r>
            <a:r>
              <a:rPr lang="fr-CH" b="1" i="1" dirty="0">
                <a:solidFill>
                  <a:schemeClr val="accent1"/>
                </a:solidFill>
              </a:rPr>
              <a:t> </a:t>
            </a:r>
            <a:r>
              <a:rPr lang="fr-CH" b="1" i="1" dirty="0" err="1">
                <a:solidFill>
                  <a:schemeClr val="accent1"/>
                </a:solidFill>
              </a:rPr>
              <a:t>see</a:t>
            </a:r>
            <a:r>
              <a:rPr lang="fr-CH" b="1" i="1" dirty="0">
                <a:solidFill>
                  <a:schemeClr val="accent1"/>
                </a:solidFill>
              </a:rPr>
              <a:t> </a:t>
            </a:r>
            <a:r>
              <a:rPr lang="fr-CH" b="1" i="1" dirty="0" err="1">
                <a:solidFill>
                  <a:schemeClr val="accent1"/>
                </a:solidFill>
              </a:rPr>
              <a:t>following</a:t>
            </a:r>
            <a:r>
              <a:rPr lang="fr-CH" b="1" i="1" dirty="0">
                <a:solidFill>
                  <a:schemeClr val="accent1"/>
                </a:solidFill>
              </a:rPr>
              <a:t> slides</a:t>
            </a:r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6FA2CB19-45DB-055F-903E-2B64966F6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726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8DBEF-7649-3B55-8F59-278E790C8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Interim</a:t>
            </a:r>
            <a:r>
              <a:rPr lang="fr-CH" dirty="0"/>
              <a:t> </a:t>
            </a:r>
            <a:r>
              <a:rPr lang="fr-CH" dirty="0" err="1"/>
              <a:t>technical</a:t>
            </a:r>
            <a:r>
              <a:rPr lang="fr-CH" dirty="0"/>
              <a:t> </a:t>
            </a:r>
            <a:r>
              <a:rPr lang="fr-CH" dirty="0" err="1"/>
              <a:t>reporting</a:t>
            </a:r>
            <a:r>
              <a:rPr lang="fr-CH" dirty="0"/>
              <a:t> at M35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BC966-FEAE-9BF0-FCDA-317B834FF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>
                <a:solidFill>
                  <a:srgbClr val="F207CA"/>
                </a:solidFill>
              </a:rPr>
              <a:t>1 interim report by each project (max. 5 pages)</a:t>
            </a:r>
            <a:r>
              <a:rPr lang="en-GB" dirty="0"/>
              <a:t>, due at </a:t>
            </a:r>
            <a:r>
              <a:rPr lang="en-GB" b="1" dirty="0">
                <a:solidFill>
                  <a:srgbClr val="F207CA"/>
                </a:solidFill>
              </a:rPr>
              <a:t>Month 35 </a:t>
            </a:r>
            <a:r>
              <a:rPr lang="en-GB" dirty="0"/>
              <a:t>(March 2024), to report on:</a:t>
            </a:r>
          </a:p>
          <a:p>
            <a:pPr lvl="1"/>
            <a:r>
              <a:rPr lang="en-GB" b="1" dirty="0">
                <a:solidFill>
                  <a:srgbClr val="253366"/>
                </a:solidFill>
              </a:rPr>
              <a:t>Summary</a:t>
            </a:r>
            <a:r>
              <a:rPr lang="en-GB" b="1" dirty="0"/>
              <a:t> </a:t>
            </a:r>
            <a:r>
              <a:rPr lang="en-GB" dirty="0"/>
              <a:t>of progress in the first year / year and a half of the project</a:t>
            </a:r>
          </a:p>
          <a:p>
            <a:pPr lvl="1"/>
            <a:r>
              <a:rPr lang="en-GB" b="1" dirty="0">
                <a:solidFill>
                  <a:srgbClr val="253366"/>
                </a:solidFill>
              </a:rPr>
              <a:t>Achieved</a:t>
            </a:r>
            <a:r>
              <a:rPr lang="en-GB" dirty="0">
                <a:solidFill>
                  <a:srgbClr val="253366"/>
                </a:solidFill>
              </a:rPr>
              <a:t> </a:t>
            </a:r>
            <a:r>
              <a:rPr lang="en-GB" b="1" dirty="0">
                <a:solidFill>
                  <a:srgbClr val="253366"/>
                </a:solidFill>
              </a:rPr>
              <a:t>milestones</a:t>
            </a:r>
            <a:r>
              <a:rPr lang="en-GB" dirty="0">
                <a:solidFill>
                  <a:srgbClr val="253366"/>
                </a:solidFill>
              </a:rPr>
              <a:t> </a:t>
            </a:r>
            <a:r>
              <a:rPr lang="en-GB" b="1" dirty="0">
                <a:solidFill>
                  <a:srgbClr val="253366"/>
                </a:solidFill>
              </a:rPr>
              <a:t>and</a:t>
            </a:r>
            <a:r>
              <a:rPr lang="en-GB" dirty="0">
                <a:solidFill>
                  <a:srgbClr val="253366"/>
                </a:solidFill>
              </a:rPr>
              <a:t> </a:t>
            </a:r>
            <a:r>
              <a:rPr lang="en-GB" b="1" dirty="0">
                <a:solidFill>
                  <a:srgbClr val="253366"/>
                </a:solidFill>
              </a:rPr>
              <a:t>deliverables</a:t>
            </a:r>
            <a:r>
              <a:rPr lang="en-GB" dirty="0">
                <a:solidFill>
                  <a:srgbClr val="253366"/>
                </a:solidFill>
              </a:rPr>
              <a:t> </a:t>
            </a:r>
            <a:r>
              <a:rPr lang="en-GB" dirty="0"/>
              <a:t>according to project plan</a:t>
            </a:r>
          </a:p>
          <a:p>
            <a:pPr lvl="1"/>
            <a:r>
              <a:rPr lang="en-GB" b="1" dirty="0">
                <a:solidFill>
                  <a:srgbClr val="253366"/>
                </a:solidFill>
              </a:rPr>
              <a:t>Foreseen activities </a:t>
            </a:r>
            <a:r>
              <a:rPr lang="en-GB" dirty="0"/>
              <a:t>for the remaining time</a:t>
            </a:r>
          </a:p>
          <a:p>
            <a:pPr lvl="1"/>
            <a:endParaRPr lang="en-GB" dirty="0"/>
          </a:p>
          <a:p>
            <a:pPr>
              <a:buClr>
                <a:srgbClr val="0FE6F8"/>
              </a:buClr>
              <a:buFont typeface="Wingdings" panose="05000000000000000000" pitchFamily="2" charset="2"/>
              <a:buChar char="Ø"/>
            </a:pPr>
            <a:r>
              <a:rPr lang="en-GB" dirty="0"/>
              <a:t>Compiled by </a:t>
            </a:r>
            <a:r>
              <a:rPr lang="en-GB" b="1" dirty="0">
                <a:solidFill>
                  <a:srgbClr val="0FE6F8"/>
                </a:solidFill>
              </a:rPr>
              <a:t>Task 4.2 Leader</a:t>
            </a:r>
            <a:r>
              <a:rPr lang="en-GB" dirty="0"/>
              <a:t> into a single report, reviewed by WP4 Coord. and Management Team [</a:t>
            </a:r>
            <a:r>
              <a:rPr lang="en-GB" b="1" dirty="0">
                <a:solidFill>
                  <a:srgbClr val="0FE6F8"/>
                </a:solidFill>
              </a:rPr>
              <a:t>MS11</a:t>
            </a:r>
            <a:r>
              <a:rPr lang="en-GB" dirty="0"/>
              <a:t> IIF Projects interim progress report due at </a:t>
            </a:r>
            <a:r>
              <a:rPr lang="en-GB" b="1" dirty="0">
                <a:solidFill>
                  <a:srgbClr val="0FE6F8"/>
                </a:solidFill>
              </a:rPr>
              <a:t>Month 36</a:t>
            </a:r>
            <a:r>
              <a:rPr lang="en-GB" dirty="0"/>
              <a:t>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3E78AA-34CA-4973-6EE0-D518072A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0633-75B4-C85B-DB35-F856F4F5E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09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8DBEF-7649-3B55-8F59-278E790C8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Final </a:t>
            </a:r>
            <a:r>
              <a:rPr lang="fr-CH" dirty="0" err="1"/>
              <a:t>technical</a:t>
            </a:r>
            <a:r>
              <a:rPr lang="fr-CH" dirty="0"/>
              <a:t> </a:t>
            </a:r>
            <a:r>
              <a:rPr lang="fr-CH" dirty="0" err="1"/>
              <a:t>reporting</a:t>
            </a:r>
            <a:r>
              <a:rPr lang="fr-CH" dirty="0"/>
              <a:t> at M47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BC966-FEAE-9BF0-FCDA-317B834FF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3655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F207CA"/>
                </a:solidFill>
              </a:rPr>
              <a:t>1 final report by each project (max. 10 pages)</a:t>
            </a:r>
            <a:r>
              <a:rPr lang="en-GB" dirty="0"/>
              <a:t>, due at </a:t>
            </a:r>
            <a:r>
              <a:rPr lang="en-GB" b="1" dirty="0">
                <a:solidFill>
                  <a:srgbClr val="F207CA"/>
                </a:solidFill>
              </a:rPr>
              <a:t>Month 47 </a:t>
            </a:r>
            <a:r>
              <a:rPr lang="en-GB" dirty="0"/>
              <a:t>(March 2025), to report on:</a:t>
            </a:r>
          </a:p>
          <a:p>
            <a:pPr lvl="1"/>
            <a:r>
              <a:rPr lang="en-GB" b="1" dirty="0">
                <a:solidFill>
                  <a:srgbClr val="253366"/>
                </a:solidFill>
              </a:rPr>
              <a:t>Summary</a:t>
            </a:r>
            <a:r>
              <a:rPr lang="en-GB" dirty="0"/>
              <a:t> of progress for the entire duration of the project</a:t>
            </a:r>
          </a:p>
          <a:p>
            <a:pPr lvl="1">
              <a:lnSpc>
                <a:spcPct val="100000"/>
              </a:lnSpc>
            </a:pPr>
            <a:r>
              <a:rPr lang="en-GB" b="1" dirty="0">
                <a:solidFill>
                  <a:srgbClr val="253366"/>
                </a:solidFill>
              </a:rPr>
              <a:t>Accomplished activities </a:t>
            </a:r>
            <a:r>
              <a:rPr lang="en-GB" dirty="0"/>
              <a:t>compared to the project plan, including </a:t>
            </a:r>
            <a:r>
              <a:rPr lang="en-GB" b="1" dirty="0">
                <a:solidFill>
                  <a:srgbClr val="253366"/>
                </a:solidFill>
              </a:rPr>
              <a:t>milestones</a:t>
            </a:r>
            <a:r>
              <a:rPr lang="en-GB" dirty="0"/>
              <a:t> and </a:t>
            </a:r>
            <a:r>
              <a:rPr lang="en-GB" b="1" dirty="0">
                <a:solidFill>
                  <a:srgbClr val="253366"/>
                </a:solidFill>
              </a:rPr>
              <a:t>deliverables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Achieved</a:t>
            </a:r>
            <a:r>
              <a:rPr lang="en-GB" b="1" dirty="0"/>
              <a:t> </a:t>
            </a:r>
            <a:r>
              <a:rPr lang="en-GB" b="1" dirty="0">
                <a:solidFill>
                  <a:srgbClr val="253366"/>
                </a:solidFill>
              </a:rPr>
              <a:t>results and technical breakthroughs, wide impact </a:t>
            </a:r>
            <a:r>
              <a:rPr lang="en-GB" dirty="0"/>
              <a:t>of the project, including </a:t>
            </a:r>
            <a:r>
              <a:rPr lang="en-GB" b="1" dirty="0">
                <a:solidFill>
                  <a:srgbClr val="253366"/>
                </a:solidFill>
              </a:rPr>
              <a:t>commercial/industrial exploitation</a:t>
            </a:r>
            <a:r>
              <a:rPr lang="en-GB" dirty="0"/>
              <a:t> if any and </a:t>
            </a:r>
            <a:r>
              <a:rPr lang="en-GB" b="1" dirty="0">
                <a:solidFill>
                  <a:srgbClr val="253366"/>
                </a:solidFill>
              </a:rPr>
              <a:t>contribution to accelerator sustainability</a:t>
            </a:r>
          </a:p>
          <a:p>
            <a:pPr lvl="1"/>
            <a:endParaRPr lang="en-GB" b="1" dirty="0">
              <a:solidFill>
                <a:srgbClr val="253366"/>
              </a:solidFill>
            </a:endParaRPr>
          </a:p>
          <a:p>
            <a:pPr>
              <a:lnSpc>
                <a:spcPct val="110000"/>
              </a:lnSpc>
              <a:buClr>
                <a:srgbClr val="0FE6F8"/>
              </a:buClr>
              <a:buFont typeface="Wingdings" panose="05000000000000000000" pitchFamily="2" charset="2"/>
              <a:buChar char="Ø"/>
            </a:pPr>
            <a:r>
              <a:rPr lang="en-GB" dirty="0"/>
              <a:t>Compiled by </a:t>
            </a:r>
            <a:r>
              <a:rPr lang="en-GB" b="1" dirty="0">
                <a:solidFill>
                  <a:srgbClr val="0FE6F8"/>
                </a:solidFill>
              </a:rPr>
              <a:t>Task 4.2 Leader</a:t>
            </a:r>
            <a:r>
              <a:rPr lang="en-GB" dirty="0"/>
              <a:t> into a single report, reviewed by WP4 Coord. and Management Team [</a:t>
            </a:r>
            <a:r>
              <a:rPr lang="en-GB" b="1" dirty="0">
                <a:solidFill>
                  <a:srgbClr val="0FE6F8"/>
                </a:solidFill>
              </a:rPr>
              <a:t>MS12</a:t>
            </a:r>
            <a:r>
              <a:rPr lang="en-GB" dirty="0"/>
              <a:t> IIF Projects final progress report due at </a:t>
            </a:r>
            <a:r>
              <a:rPr lang="en-GB" b="1" dirty="0">
                <a:solidFill>
                  <a:srgbClr val="0FE6F8"/>
                </a:solidFill>
              </a:rPr>
              <a:t>Month 48</a:t>
            </a:r>
            <a:r>
              <a:rPr lang="en-GB" dirty="0"/>
              <a:t>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3E78AA-34CA-4973-6EE0-D518072A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0633-75B4-C85B-DB35-F856F4F5E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13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Beneficiaries </a:t>
            </a:r>
            <a:r>
              <a:rPr lang="fr-CH" dirty="0" err="1"/>
              <a:t>costs</a:t>
            </a:r>
            <a:r>
              <a:rPr lang="fr-CH" dirty="0"/>
              <a:t>:</a:t>
            </a:r>
            <a:br>
              <a:rPr lang="fr-CH" dirty="0"/>
            </a:br>
            <a:r>
              <a:rPr lang="fr-CH" dirty="0" err="1"/>
              <a:t>reporting</a:t>
            </a:r>
            <a:r>
              <a:rPr lang="fr-CH" dirty="0"/>
              <a:t> and </a:t>
            </a:r>
            <a:r>
              <a:rPr lang="fr-CH" dirty="0" err="1"/>
              <a:t>payments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/>
              <a:t>1. </a:t>
            </a:r>
            <a:r>
              <a:rPr lang="fr-CH" b="1" dirty="0">
                <a:solidFill>
                  <a:schemeClr val="accent2"/>
                </a:solidFill>
              </a:rPr>
              <a:t>CERN</a:t>
            </a:r>
            <a:r>
              <a:rPr lang="fr-CH" dirty="0"/>
              <a:t>,</a:t>
            </a:r>
            <a:r>
              <a:rPr lang="fr-CH" b="1" dirty="0"/>
              <a:t> </a:t>
            </a:r>
            <a:r>
              <a:rPr lang="fr-CH" dirty="0"/>
              <a:t>3. </a:t>
            </a:r>
            <a:r>
              <a:rPr lang="fr-CH" b="1" dirty="0">
                <a:solidFill>
                  <a:schemeClr val="accent2"/>
                </a:solidFill>
              </a:rPr>
              <a:t>RHP</a:t>
            </a:r>
            <a:r>
              <a:rPr lang="fr-CH" dirty="0"/>
              <a:t>,</a:t>
            </a:r>
            <a:r>
              <a:rPr lang="fr-CH" b="1" dirty="0"/>
              <a:t> </a:t>
            </a:r>
            <a:r>
              <a:rPr lang="fr-CH" dirty="0"/>
              <a:t>7. </a:t>
            </a:r>
            <a:r>
              <a:rPr lang="fr-CH" b="1" dirty="0">
                <a:solidFill>
                  <a:schemeClr val="accent2"/>
                </a:solidFill>
              </a:rPr>
              <a:t>CNRS</a:t>
            </a:r>
            <a:r>
              <a:rPr lang="fr-CH" dirty="0"/>
              <a:t>,</a:t>
            </a:r>
            <a:r>
              <a:rPr lang="fr-CH" b="1" dirty="0"/>
              <a:t> </a:t>
            </a:r>
            <a:r>
              <a:rPr lang="fr-CH" dirty="0"/>
              <a:t>21. </a:t>
            </a:r>
            <a:r>
              <a:rPr lang="fr-CH" b="1" dirty="0">
                <a:solidFill>
                  <a:schemeClr val="accent2"/>
                </a:solidFill>
              </a:rPr>
              <a:t>CNR</a:t>
            </a:r>
            <a:r>
              <a:rPr lang="fr-CH" dirty="0"/>
              <a:t>,</a:t>
            </a:r>
            <a:r>
              <a:rPr lang="fr-CH" b="1" dirty="0"/>
              <a:t> </a:t>
            </a:r>
            <a:r>
              <a:rPr lang="fr-CH" dirty="0"/>
              <a:t>24. </a:t>
            </a:r>
            <a:r>
              <a:rPr lang="fr-CH" b="1" dirty="0">
                <a:solidFill>
                  <a:schemeClr val="accent2"/>
                </a:solidFill>
              </a:rPr>
              <a:t>INFN</a:t>
            </a:r>
            <a:r>
              <a:rPr lang="fr-CH" dirty="0"/>
              <a:t>,</a:t>
            </a:r>
            <a:r>
              <a:rPr lang="fr-CH" b="1" dirty="0"/>
              <a:t> </a:t>
            </a:r>
            <a:r>
              <a:rPr lang="fr-CH" dirty="0"/>
              <a:t>26. </a:t>
            </a:r>
            <a:r>
              <a:rPr lang="fr-CH" b="1" dirty="0">
                <a:solidFill>
                  <a:schemeClr val="accent2"/>
                </a:solidFill>
              </a:rPr>
              <a:t>PICCOLI</a:t>
            </a:r>
            <a:r>
              <a:rPr lang="fr-CH" dirty="0"/>
              <a:t>,</a:t>
            </a:r>
            <a:r>
              <a:rPr lang="fr-CH" b="1" dirty="0"/>
              <a:t> </a:t>
            </a:r>
            <a:r>
              <a:rPr lang="fr-CH" dirty="0"/>
              <a:t>30. </a:t>
            </a:r>
            <a:r>
              <a:rPr lang="fr-CH" b="1" dirty="0">
                <a:solidFill>
                  <a:schemeClr val="accent2"/>
                </a:solidFill>
              </a:rPr>
              <a:t>VDL-ETG</a:t>
            </a:r>
            <a:r>
              <a:rPr lang="fr-CH" dirty="0"/>
              <a:t>, 36. </a:t>
            </a:r>
            <a:r>
              <a:rPr lang="fr-CH" b="1" dirty="0" err="1">
                <a:solidFill>
                  <a:schemeClr val="accent2"/>
                </a:solidFill>
              </a:rPr>
              <a:t>Elytt</a:t>
            </a:r>
            <a:r>
              <a:rPr lang="fr-CH" dirty="0"/>
              <a:t>, 40. </a:t>
            </a:r>
            <a:r>
              <a:rPr lang="fr-CH" b="1" dirty="0">
                <a:solidFill>
                  <a:schemeClr val="accent2"/>
                </a:solidFill>
              </a:rPr>
              <a:t>UU</a:t>
            </a:r>
            <a:r>
              <a:rPr lang="fr-CH" dirty="0"/>
              <a:t>, 41. </a:t>
            </a:r>
            <a:r>
              <a:rPr lang="fr-CH" b="1" dirty="0">
                <a:solidFill>
                  <a:schemeClr val="accent2"/>
                </a:solidFill>
              </a:rPr>
              <a:t>PSI</a:t>
            </a:r>
          </a:p>
          <a:p>
            <a:pPr marL="0" indent="0">
              <a:buNone/>
            </a:pPr>
            <a:endParaRPr lang="fr-CH" dirty="0"/>
          </a:p>
          <a:p>
            <a:r>
              <a:rPr lang="fr-CH" dirty="0" err="1"/>
              <a:t>Prefinancing</a:t>
            </a:r>
            <a:r>
              <a:rPr lang="fr-CH" dirty="0"/>
              <a:t> (50%), Q2 (</a:t>
            </a:r>
            <a:r>
              <a:rPr lang="fr-CH" dirty="0" err="1"/>
              <a:t>Apr.-Jun</a:t>
            </a:r>
            <a:r>
              <a:rPr lang="fr-CH" dirty="0"/>
              <a:t>.) 2023</a:t>
            </a:r>
          </a:p>
          <a:p>
            <a:r>
              <a:rPr lang="fr-CH" dirty="0"/>
              <a:t>P2 </a:t>
            </a:r>
            <a:r>
              <a:rPr lang="fr-CH" dirty="0" err="1"/>
              <a:t>Interim</a:t>
            </a:r>
            <a:r>
              <a:rPr lang="fr-CH" dirty="0"/>
              <a:t> </a:t>
            </a:r>
            <a:r>
              <a:rPr lang="fr-CH" dirty="0" err="1"/>
              <a:t>payment</a:t>
            </a:r>
            <a:r>
              <a:rPr lang="fr-CH" dirty="0"/>
              <a:t>: </a:t>
            </a:r>
            <a:r>
              <a:rPr lang="fr-CH" dirty="0" err="1"/>
              <a:t>based</a:t>
            </a:r>
            <a:r>
              <a:rPr lang="fr-CH" dirty="0"/>
              <a:t> on the </a:t>
            </a:r>
            <a:r>
              <a:rPr lang="fr-CH" dirty="0" err="1"/>
              <a:t>costs</a:t>
            </a:r>
            <a:r>
              <a:rPr lang="fr-CH" dirty="0"/>
              <a:t> </a:t>
            </a:r>
            <a:r>
              <a:rPr lang="fr-CH" dirty="0" err="1"/>
              <a:t>reported</a:t>
            </a:r>
            <a:r>
              <a:rPr lang="fr-CH" dirty="0"/>
              <a:t> in P2 </a:t>
            </a:r>
            <a:r>
              <a:rPr lang="fr-CH" b="1" dirty="0"/>
              <a:t>Financial </a:t>
            </a:r>
            <a:r>
              <a:rPr lang="fr-CH" b="1" dirty="0" err="1"/>
              <a:t>Statement</a:t>
            </a:r>
            <a:r>
              <a:rPr lang="fr-CH" dirty="0"/>
              <a:t>, Q3 (</a:t>
            </a:r>
            <a:r>
              <a:rPr lang="fr-CH" dirty="0" err="1"/>
              <a:t>Jul</a:t>
            </a:r>
            <a:r>
              <a:rPr lang="fr-CH" dirty="0"/>
              <a:t>.-Sept.) 2024</a:t>
            </a:r>
          </a:p>
          <a:p>
            <a:r>
              <a:rPr lang="fr-CH" dirty="0"/>
              <a:t>P3 final </a:t>
            </a:r>
            <a:r>
              <a:rPr lang="fr-CH" dirty="0" err="1"/>
              <a:t>payment</a:t>
            </a:r>
            <a:r>
              <a:rPr lang="fr-CH" dirty="0"/>
              <a:t>: </a:t>
            </a:r>
            <a:r>
              <a:rPr lang="fr-CH" dirty="0" err="1"/>
              <a:t>based</a:t>
            </a:r>
            <a:r>
              <a:rPr lang="fr-CH" dirty="0"/>
              <a:t> on the </a:t>
            </a:r>
            <a:r>
              <a:rPr lang="fr-CH" dirty="0" err="1"/>
              <a:t>costs</a:t>
            </a:r>
            <a:r>
              <a:rPr lang="fr-CH" dirty="0"/>
              <a:t> </a:t>
            </a:r>
            <a:r>
              <a:rPr lang="fr-CH" dirty="0" err="1"/>
              <a:t>reported</a:t>
            </a:r>
            <a:r>
              <a:rPr lang="fr-CH" dirty="0"/>
              <a:t> in P3 </a:t>
            </a:r>
            <a:r>
              <a:rPr lang="fr-CH" b="1" dirty="0"/>
              <a:t>Financial </a:t>
            </a:r>
            <a:r>
              <a:rPr lang="fr-CH" b="1" dirty="0" err="1"/>
              <a:t>Statement</a:t>
            </a:r>
            <a:r>
              <a:rPr lang="fr-CH" dirty="0"/>
              <a:t>, and GB vote, Q4 (Oct.-</a:t>
            </a:r>
            <a:r>
              <a:rPr lang="fr-CH" dirty="0" err="1"/>
              <a:t>Dec</a:t>
            </a:r>
            <a:r>
              <a:rPr lang="fr-CH" dirty="0"/>
              <a:t>.) 2025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2EB827-3651-8518-86CE-8E55C45E0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240" y="5589240"/>
            <a:ext cx="3480429" cy="34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550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Partner organisations </a:t>
            </a:r>
            <a:r>
              <a:rPr lang="fr-CH" dirty="0" err="1"/>
              <a:t>costs</a:t>
            </a:r>
            <a:r>
              <a:rPr lang="fr-CH" dirty="0"/>
              <a:t>: </a:t>
            </a:r>
            <a:r>
              <a:rPr lang="fr-CH" dirty="0" err="1"/>
              <a:t>reporting</a:t>
            </a:r>
            <a:r>
              <a:rPr lang="fr-CH" dirty="0"/>
              <a:t> and </a:t>
            </a:r>
            <a:r>
              <a:rPr lang="fr-CH" dirty="0" err="1"/>
              <a:t>payments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H" b="1" dirty="0">
                <a:solidFill>
                  <a:srgbClr val="253366"/>
                </a:solidFill>
              </a:rPr>
              <a:t>CSIC</a:t>
            </a:r>
            <a:r>
              <a:rPr lang="fr-CH" dirty="0"/>
              <a:t>, </a:t>
            </a:r>
            <a:r>
              <a:rPr lang="fr-CH" b="1" dirty="0">
                <a:solidFill>
                  <a:srgbClr val="253366"/>
                </a:solidFill>
              </a:rPr>
              <a:t>KCT</a:t>
            </a:r>
            <a:r>
              <a:rPr lang="fr-CH" dirty="0"/>
              <a:t>, </a:t>
            </a:r>
            <a:r>
              <a:rPr lang="fr-CH" b="1" dirty="0">
                <a:solidFill>
                  <a:srgbClr val="253366"/>
                </a:solidFill>
              </a:rPr>
              <a:t>HZDR</a:t>
            </a:r>
            <a:r>
              <a:rPr lang="fr-CH" dirty="0"/>
              <a:t>, </a:t>
            </a:r>
            <a:r>
              <a:rPr lang="fr-CH" b="1" dirty="0">
                <a:solidFill>
                  <a:srgbClr val="253366"/>
                </a:solidFill>
              </a:rPr>
              <a:t>SBI</a:t>
            </a:r>
          </a:p>
          <a:p>
            <a:endParaRPr lang="fr-CH" dirty="0"/>
          </a:p>
          <a:p>
            <a:r>
              <a:rPr lang="fr-CH" dirty="0" err="1"/>
              <a:t>Prefinancing</a:t>
            </a:r>
            <a:r>
              <a:rPr lang="fr-CH" dirty="0"/>
              <a:t> (50%): once Accession </a:t>
            </a:r>
            <a:r>
              <a:rPr lang="fr-CH" dirty="0" err="1"/>
              <a:t>form</a:t>
            </a:r>
            <a:r>
              <a:rPr lang="fr-CH" dirty="0"/>
              <a:t> to the CA and </a:t>
            </a:r>
            <a:r>
              <a:rPr lang="fr-CH" dirty="0" err="1"/>
              <a:t>Letter</a:t>
            </a:r>
            <a:r>
              <a:rPr lang="fr-CH" dirty="0"/>
              <a:t> of </a:t>
            </a:r>
            <a:r>
              <a:rPr lang="fr-CH" dirty="0" err="1"/>
              <a:t>Commitment</a:t>
            </a:r>
            <a:r>
              <a:rPr lang="fr-CH" dirty="0"/>
              <a:t> </a:t>
            </a:r>
            <a:r>
              <a:rPr lang="fr-CH" dirty="0" err="1"/>
              <a:t>signed</a:t>
            </a:r>
            <a:r>
              <a:rPr lang="fr-CH" dirty="0"/>
              <a:t> ~Q2 (</a:t>
            </a:r>
            <a:r>
              <a:rPr lang="fr-CH" dirty="0" err="1"/>
              <a:t>Apr.-Jun</a:t>
            </a:r>
            <a:r>
              <a:rPr lang="fr-CH" dirty="0"/>
              <a:t>.) 2023 </a:t>
            </a:r>
          </a:p>
          <a:p>
            <a:r>
              <a:rPr lang="fr-CH" dirty="0"/>
              <a:t>Y3 </a:t>
            </a:r>
            <a:r>
              <a:rPr lang="fr-CH" dirty="0" err="1"/>
              <a:t>Interim</a:t>
            </a:r>
            <a:r>
              <a:rPr lang="fr-CH" dirty="0"/>
              <a:t> </a:t>
            </a:r>
            <a:r>
              <a:rPr lang="fr-CH" dirty="0" err="1"/>
              <a:t>payment</a:t>
            </a:r>
            <a:r>
              <a:rPr lang="fr-CH" dirty="0"/>
              <a:t> (20%): </a:t>
            </a:r>
            <a:r>
              <a:rPr lang="fr-CH" dirty="0" err="1"/>
              <a:t>based</a:t>
            </a:r>
            <a:r>
              <a:rPr lang="fr-CH" dirty="0"/>
              <a:t> on the </a:t>
            </a:r>
            <a:r>
              <a:rPr lang="fr-CH" dirty="0" err="1"/>
              <a:t>costs</a:t>
            </a:r>
            <a:r>
              <a:rPr lang="fr-CH" dirty="0"/>
              <a:t> </a:t>
            </a:r>
            <a:r>
              <a:rPr lang="fr-CH" dirty="0" err="1"/>
              <a:t>reported</a:t>
            </a:r>
            <a:r>
              <a:rPr lang="fr-CH" dirty="0"/>
              <a:t> in Y3 </a:t>
            </a:r>
            <a:r>
              <a:rPr lang="fr-CH" b="1" dirty="0"/>
              <a:t>IRUS</a:t>
            </a:r>
            <a:r>
              <a:rPr lang="fr-CH" dirty="0"/>
              <a:t>, </a:t>
            </a:r>
            <a:r>
              <a:rPr lang="fr-CH" dirty="0" err="1"/>
              <a:t>delivered</a:t>
            </a:r>
            <a:r>
              <a:rPr lang="fr-CH" dirty="0"/>
              <a:t> report (Project </a:t>
            </a:r>
            <a:r>
              <a:rPr lang="fr-CH" dirty="0" err="1"/>
              <a:t>interim</a:t>
            </a:r>
            <a:r>
              <a:rPr lang="fr-CH" dirty="0"/>
              <a:t> </a:t>
            </a:r>
            <a:r>
              <a:rPr lang="fr-CH" dirty="0" err="1"/>
              <a:t>progress</a:t>
            </a:r>
            <a:r>
              <a:rPr lang="fr-CH" dirty="0"/>
              <a:t> report) and GB vote, Q3 (</a:t>
            </a:r>
            <a:r>
              <a:rPr lang="fr-CH" dirty="0" err="1"/>
              <a:t>Jul</a:t>
            </a:r>
            <a:r>
              <a:rPr lang="fr-CH" dirty="0"/>
              <a:t>.-Sept.) 2024</a:t>
            </a:r>
          </a:p>
          <a:p>
            <a:r>
              <a:rPr lang="fr-CH" dirty="0"/>
              <a:t>Y4 final </a:t>
            </a:r>
            <a:r>
              <a:rPr lang="fr-CH" dirty="0" err="1"/>
              <a:t>payment</a:t>
            </a:r>
            <a:r>
              <a:rPr lang="fr-CH" dirty="0"/>
              <a:t> (30%): </a:t>
            </a:r>
            <a:r>
              <a:rPr lang="fr-CH" dirty="0" err="1"/>
              <a:t>based</a:t>
            </a:r>
            <a:r>
              <a:rPr lang="fr-CH" dirty="0"/>
              <a:t> on the </a:t>
            </a:r>
            <a:r>
              <a:rPr lang="fr-CH" dirty="0" err="1"/>
              <a:t>costs</a:t>
            </a:r>
            <a:r>
              <a:rPr lang="fr-CH" dirty="0"/>
              <a:t> </a:t>
            </a:r>
            <a:r>
              <a:rPr lang="fr-CH" dirty="0" err="1"/>
              <a:t>reported</a:t>
            </a:r>
            <a:r>
              <a:rPr lang="fr-CH" dirty="0"/>
              <a:t> in Y4 </a:t>
            </a:r>
            <a:r>
              <a:rPr lang="fr-CH" b="1" dirty="0"/>
              <a:t>IRUS</a:t>
            </a:r>
            <a:r>
              <a:rPr lang="fr-CH" dirty="0"/>
              <a:t>, </a:t>
            </a:r>
            <a:r>
              <a:rPr lang="fr-CH" dirty="0" err="1"/>
              <a:t>delivered</a:t>
            </a:r>
            <a:r>
              <a:rPr lang="fr-CH" dirty="0"/>
              <a:t> report (Project final report) and GB vote, Q4 (Oct.-</a:t>
            </a:r>
            <a:r>
              <a:rPr lang="fr-CH" dirty="0" err="1"/>
              <a:t>Dec</a:t>
            </a:r>
            <a:r>
              <a:rPr lang="fr-CH" dirty="0"/>
              <a:t>.) 2025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IIF updates, votes and next steps – 21 April 2023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26" name="Picture 2" descr="Unprotecting Excel Spreadsheets Without The Password - Geek News Central">
            <a:extLst>
              <a:ext uri="{FF2B5EF4-FFF2-40B4-BE49-F238E27FC236}">
                <a16:creationId xmlns:a16="http://schemas.microsoft.com/office/drawing/2014/main" id="{13CCECBC-D49A-7167-68EC-EC62FAD012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4" b="9989"/>
          <a:stretch/>
        </p:blipFill>
        <p:spPr bwMode="auto">
          <a:xfrm>
            <a:off x="9840416" y="5319221"/>
            <a:ext cx="113729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con Distributor Png - Email Contact Us Logo Transparent Email Icon Png ...">
            <a:extLst>
              <a:ext uri="{FF2B5EF4-FFF2-40B4-BE49-F238E27FC236}">
                <a16:creationId xmlns:a16="http://schemas.microsoft.com/office/drawing/2014/main" id="{44A39425-41C8-AEA3-2867-7720A1882F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7714" y="5319221"/>
            <a:ext cx="51699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069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Vote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99000"/>
            <a:ext cx="10515600" cy="1260000"/>
          </a:xfrm>
          <a:noFill/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CH" sz="3000" dirty="0"/>
              <a:t>Do </a:t>
            </a:r>
            <a:r>
              <a:rPr lang="fr-CH" sz="3000" dirty="0" err="1"/>
              <a:t>you</a:t>
            </a:r>
            <a:r>
              <a:rPr lang="fr-CH" sz="3000" dirty="0"/>
              <a:t> </a:t>
            </a:r>
            <a:r>
              <a:rPr lang="fr-CH" sz="3000" dirty="0" err="1"/>
              <a:t>approve</a:t>
            </a:r>
            <a:r>
              <a:rPr lang="fr-CH" sz="3000" dirty="0"/>
              <a:t> the </a:t>
            </a:r>
            <a:r>
              <a:rPr lang="fr-CH" sz="3000" dirty="0" err="1"/>
              <a:t>interim</a:t>
            </a:r>
            <a:r>
              <a:rPr lang="fr-CH" sz="3000" dirty="0"/>
              <a:t> (20%) and final </a:t>
            </a:r>
            <a:r>
              <a:rPr lang="fr-CH" sz="3000" dirty="0" err="1"/>
              <a:t>payment</a:t>
            </a:r>
            <a:r>
              <a:rPr lang="fr-CH" sz="3000" dirty="0"/>
              <a:t> (30%) for Partner organisations to </a:t>
            </a:r>
            <a:r>
              <a:rPr lang="fr-CH" sz="3000" dirty="0" err="1"/>
              <a:t>be</a:t>
            </a:r>
            <a:r>
              <a:rPr lang="fr-CH" sz="3000" dirty="0"/>
              <a:t> </a:t>
            </a:r>
            <a:r>
              <a:rPr lang="fr-CH" sz="3000" dirty="0" err="1"/>
              <a:t>done</a:t>
            </a:r>
            <a:r>
              <a:rPr lang="fr-CH" sz="3000" dirty="0"/>
              <a:t> </a:t>
            </a:r>
            <a:r>
              <a:rPr lang="fr-CH" sz="3000" dirty="0" err="1"/>
              <a:t>based</a:t>
            </a:r>
            <a:r>
              <a:rPr lang="fr-CH" sz="3000" dirty="0"/>
              <a:t> on financial and </a:t>
            </a:r>
            <a:r>
              <a:rPr lang="fr-CH" sz="3000" dirty="0" err="1"/>
              <a:t>technical</a:t>
            </a:r>
            <a:r>
              <a:rPr lang="fr-CH" sz="3000" dirty="0"/>
              <a:t> </a:t>
            </a:r>
            <a:r>
              <a:rPr lang="fr-CH" sz="3000" dirty="0" err="1"/>
              <a:t>reporting</a:t>
            </a:r>
            <a:r>
              <a:rPr lang="fr-CH" sz="3000" dirty="0"/>
              <a:t>?</a:t>
            </a:r>
            <a:endParaRPr lang="en-GB" sz="3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79B91C-CDB2-8AF7-4B16-493E4246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460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4EB87D-EEF3-70AD-599A-E5658D0D4C64}"/>
              </a:ext>
            </a:extLst>
          </p:cNvPr>
          <p:cNvSpPr txBox="1"/>
          <p:nvPr/>
        </p:nvSpPr>
        <p:spPr>
          <a:xfrm>
            <a:off x="3068569" y="2951947"/>
            <a:ext cx="60548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>
                <a:solidFill>
                  <a:schemeClr val="bg1"/>
                </a:solidFill>
              </a:rPr>
              <a:t>Many</a:t>
            </a:r>
            <a:r>
              <a:rPr lang="fr-CH" sz="2800" b="1" dirty="0">
                <a:solidFill>
                  <a:schemeClr val="bg1"/>
                </a:solidFill>
              </a:rPr>
              <a:t> </a:t>
            </a:r>
            <a:r>
              <a:rPr lang="fr-CH" sz="2800" b="1" dirty="0" err="1">
                <a:solidFill>
                  <a:schemeClr val="bg1"/>
                </a:solidFill>
              </a:rPr>
              <a:t>thanks</a:t>
            </a:r>
            <a:r>
              <a:rPr lang="fr-CH" sz="2800" b="1" dirty="0">
                <a:solidFill>
                  <a:schemeClr val="bg1"/>
                </a:solidFill>
              </a:rPr>
              <a:t> for </a:t>
            </a:r>
            <a:r>
              <a:rPr lang="fr-CH" sz="2800" b="1" dirty="0" err="1">
                <a:solidFill>
                  <a:schemeClr val="bg1"/>
                </a:solidFill>
              </a:rPr>
              <a:t>your</a:t>
            </a:r>
            <a:r>
              <a:rPr lang="fr-CH" sz="2800" b="1" dirty="0">
                <a:solidFill>
                  <a:schemeClr val="bg1"/>
                </a:solidFill>
              </a:rPr>
              <a:t> attention</a:t>
            </a:r>
          </a:p>
          <a:p>
            <a:r>
              <a:rPr lang="fr-CH" sz="2800" b="1" dirty="0" err="1">
                <a:solidFill>
                  <a:schemeClr val="bg1"/>
                </a:solidFill>
              </a:rPr>
              <a:t>Any</a:t>
            </a:r>
            <a:r>
              <a:rPr lang="fr-CH" sz="2800" b="1" dirty="0">
                <a:solidFill>
                  <a:schemeClr val="bg1"/>
                </a:solidFill>
              </a:rPr>
              <a:t> questions?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049888" cy="3763615"/>
          </a:xfrm>
          <a:noFill/>
        </p:spPr>
        <p:txBody>
          <a:bodyPr>
            <a:normAutofit lnSpcReduction="10000"/>
          </a:bodyPr>
          <a:lstStyle/>
          <a:p>
            <a:r>
              <a:rPr lang="fr-CH" dirty="0"/>
              <a:t>8 </a:t>
            </a:r>
            <a:r>
              <a:rPr lang="fr-CH" dirty="0" err="1"/>
              <a:t>projects</a:t>
            </a:r>
            <a:r>
              <a:rPr lang="fr-CH" dirty="0"/>
              <a:t> </a:t>
            </a:r>
            <a:r>
              <a:rPr lang="fr-CH" dirty="0" err="1"/>
              <a:t>selected</a:t>
            </a:r>
            <a:endParaRPr lang="fr-CH" dirty="0"/>
          </a:p>
          <a:p>
            <a:r>
              <a:rPr lang="fr-CH" dirty="0"/>
              <a:t>1,235M€ of </a:t>
            </a:r>
            <a:r>
              <a:rPr lang="fr-CH" dirty="0" err="1"/>
              <a:t>funding</a:t>
            </a:r>
            <a:endParaRPr lang="en-GB" dirty="0"/>
          </a:p>
          <a:p>
            <a:r>
              <a:rPr lang="fr-CH" b="1" dirty="0">
                <a:solidFill>
                  <a:srgbClr val="0FE6F8"/>
                </a:solidFill>
              </a:rPr>
              <a:t>10 beneficiaries </a:t>
            </a:r>
            <a:r>
              <a:rPr lang="fr-CH" dirty="0"/>
              <a:t>(950k€ budget as </a:t>
            </a:r>
            <a:r>
              <a:rPr lang="fr-CH" dirty="0" err="1"/>
              <a:t>additional</a:t>
            </a:r>
            <a:r>
              <a:rPr lang="fr-CH" dirty="0"/>
              <a:t> EU </a:t>
            </a:r>
            <a:r>
              <a:rPr lang="fr-CH" dirty="0" err="1"/>
              <a:t>funding</a:t>
            </a:r>
            <a:r>
              <a:rPr lang="fr-CH" dirty="0"/>
              <a:t>), </a:t>
            </a:r>
            <a:r>
              <a:rPr lang="fr-CH" dirty="0" err="1"/>
              <a:t>including</a:t>
            </a:r>
            <a:r>
              <a:rPr lang="fr-CH" dirty="0"/>
              <a:t> </a:t>
            </a:r>
            <a:r>
              <a:rPr lang="fr-CH" b="1" dirty="0">
                <a:solidFill>
                  <a:schemeClr val="accent1"/>
                </a:solidFill>
              </a:rPr>
              <a:t>4 </a:t>
            </a:r>
            <a:r>
              <a:rPr lang="fr-CH" b="1" dirty="0" err="1">
                <a:solidFill>
                  <a:schemeClr val="accent1"/>
                </a:solidFill>
              </a:rPr>
              <a:t>industrial</a:t>
            </a:r>
            <a:r>
              <a:rPr lang="fr-CH" b="1" dirty="0">
                <a:solidFill>
                  <a:schemeClr val="accent1"/>
                </a:solidFill>
              </a:rPr>
              <a:t> beneficiaries</a:t>
            </a:r>
          </a:p>
          <a:p>
            <a:r>
              <a:rPr lang="fr-CH" b="1" dirty="0">
                <a:solidFill>
                  <a:srgbClr val="253366"/>
                </a:solidFill>
              </a:rPr>
              <a:t>4 new Partner organisations</a:t>
            </a:r>
            <a:r>
              <a:rPr lang="fr-CH" dirty="0"/>
              <a:t> </a:t>
            </a:r>
            <a:r>
              <a:rPr lang="fr-CH" dirty="0" err="1"/>
              <a:t>joining</a:t>
            </a:r>
            <a:r>
              <a:rPr lang="fr-CH" dirty="0"/>
              <a:t> (285k€ budget), </a:t>
            </a:r>
            <a:r>
              <a:rPr lang="fr-CH" dirty="0" err="1"/>
              <a:t>including</a:t>
            </a:r>
            <a:r>
              <a:rPr lang="fr-CH" dirty="0"/>
              <a:t> </a:t>
            </a:r>
            <a:r>
              <a:rPr lang="fr-CH" b="1" dirty="0">
                <a:solidFill>
                  <a:schemeClr val="accent1"/>
                </a:solidFill>
              </a:rPr>
              <a:t>2 </a:t>
            </a:r>
            <a:r>
              <a:rPr lang="fr-CH" b="1" dirty="0" err="1">
                <a:solidFill>
                  <a:schemeClr val="accent1"/>
                </a:solidFill>
              </a:rPr>
              <a:t>industrial</a:t>
            </a:r>
            <a:r>
              <a:rPr lang="fr-CH" b="1" dirty="0">
                <a:solidFill>
                  <a:schemeClr val="accent1"/>
                </a:solidFill>
              </a:rPr>
              <a:t> </a:t>
            </a:r>
            <a:r>
              <a:rPr lang="fr-CH" b="1" dirty="0" err="1">
                <a:solidFill>
                  <a:schemeClr val="accent1"/>
                </a:solidFill>
              </a:rPr>
              <a:t>partners</a:t>
            </a:r>
            <a:endParaRPr lang="fr-CH" b="1" dirty="0">
              <a:solidFill>
                <a:schemeClr val="accent1"/>
              </a:solidFill>
            </a:endParaRPr>
          </a:p>
          <a:p>
            <a:endParaRPr lang="fr-CH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583EFC8-3213-17C9-C24C-14EAC7B90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4C3520-59DF-0863-5CBB-CC251B4DD0ED}"/>
              </a:ext>
            </a:extLst>
          </p:cNvPr>
          <p:cNvSpPr txBox="1"/>
          <p:nvPr/>
        </p:nvSpPr>
        <p:spPr>
          <a:xfrm>
            <a:off x="8095791" y="3033690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Budget </a:t>
            </a:r>
            <a:r>
              <a:rPr lang="fr-CH" dirty="0" err="1"/>
              <a:t>share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CB42741-E322-C083-9D58-9B75716B3C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1463701"/>
              </p:ext>
            </p:extLst>
          </p:nvPr>
        </p:nvGraphicFramePr>
        <p:xfrm>
          <a:off x="6690000" y="45402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8D99320-4BBE-380E-A2B2-2E0AE13932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723098"/>
              </p:ext>
            </p:extLst>
          </p:nvPr>
        </p:nvGraphicFramePr>
        <p:xfrm>
          <a:off x="6690000" y="319722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Vote 2.1 – if vote 1 </a:t>
            </a:r>
            <a:r>
              <a:rPr lang="fr-CH" dirty="0" err="1"/>
              <a:t>is</a:t>
            </a:r>
            <a:r>
              <a:rPr lang="fr-CH" dirty="0"/>
              <a:t> not </a:t>
            </a:r>
            <a:r>
              <a:rPr lang="fr-CH" dirty="0" err="1"/>
              <a:t>approved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78609"/>
            <a:ext cx="10515600" cy="150078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3000" dirty="0"/>
              <a:t>Do </a:t>
            </a:r>
            <a:r>
              <a:rPr lang="fr-CH" sz="3000" dirty="0" err="1"/>
              <a:t>you</a:t>
            </a:r>
            <a:r>
              <a:rPr lang="fr-CH" sz="3000" dirty="0"/>
              <a:t> </a:t>
            </a:r>
            <a:r>
              <a:rPr lang="fr-CH" sz="3000" dirty="0" err="1"/>
              <a:t>approve</a:t>
            </a:r>
            <a:r>
              <a:rPr lang="fr-CH" sz="3000" dirty="0"/>
              <a:t> the </a:t>
            </a:r>
            <a:r>
              <a:rPr lang="fr-CH" sz="3000" dirty="0" err="1"/>
              <a:t>following</a:t>
            </a:r>
            <a:r>
              <a:rPr lang="fr-CH" sz="3000" dirty="0"/>
              <a:t> change?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fr-CH" sz="3000" dirty="0"/>
              <a:t>Change of Partner </a:t>
            </a:r>
            <a:r>
              <a:rPr lang="fr-CH" sz="3000" dirty="0" err="1"/>
              <a:t>joining</a:t>
            </a:r>
            <a:r>
              <a:rPr lang="fr-CH" sz="3000" dirty="0"/>
              <a:t> for Project 2: </a:t>
            </a:r>
            <a:r>
              <a:rPr lang="fr-CH" sz="3000" dirty="0" err="1"/>
              <a:t>from</a:t>
            </a:r>
            <a:r>
              <a:rPr lang="fr-CH" sz="3000" dirty="0"/>
              <a:t> </a:t>
            </a:r>
            <a:r>
              <a:rPr lang="fr-CH" sz="3000" dirty="0" err="1"/>
              <a:t>Ceraco</a:t>
            </a:r>
            <a:r>
              <a:rPr lang="fr-CH" sz="3000" dirty="0"/>
              <a:t> to KCT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D9FDE-AFD1-970E-6811-24C5E31F6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2391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Vote 2.2 – if vote 1 </a:t>
            </a:r>
            <a:r>
              <a:rPr lang="fr-CH" dirty="0" err="1"/>
              <a:t>is</a:t>
            </a:r>
            <a:r>
              <a:rPr lang="fr-CH" dirty="0"/>
              <a:t> not </a:t>
            </a:r>
            <a:r>
              <a:rPr lang="fr-CH" dirty="0" err="1"/>
              <a:t>approved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78609"/>
            <a:ext cx="10515600" cy="150078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3000" dirty="0"/>
              <a:t>Do </a:t>
            </a:r>
            <a:r>
              <a:rPr lang="fr-CH" sz="3000" dirty="0" err="1"/>
              <a:t>you</a:t>
            </a:r>
            <a:r>
              <a:rPr lang="fr-CH" sz="3000" dirty="0"/>
              <a:t> </a:t>
            </a:r>
            <a:r>
              <a:rPr lang="fr-CH" sz="3000" dirty="0" err="1"/>
              <a:t>approve</a:t>
            </a:r>
            <a:r>
              <a:rPr lang="fr-CH" sz="3000" dirty="0"/>
              <a:t> the </a:t>
            </a:r>
            <a:r>
              <a:rPr lang="fr-CH" sz="3000" dirty="0" err="1"/>
              <a:t>following</a:t>
            </a:r>
            <a:r>
              <a:rPr lang="fr-CH" sz="3000" dirty="0"/>
              <a:t> change?</a:t>
            </a:r>
          </a:p>
          <a:p>
            <a:pPr marL="514350" indent="-514350" algn="ctr">
              <a:buFont typeface="+mj-lt"/>
              <a:buAutoNum type="arabicPeriod" startAt="2"/>
            </a:pPr>
            <a:r>
              <a:rPr lang="en-GB" sz="3000" dirty="0"/>
              <a:t>Budget redistribution for Project 3: 90k€ </a:t>
            </a:r>
            <a:r>
              <a:rPr lang="en-GB" sz="3000" dirty="0" err="1"/>
              <a:t>transfered</a:t>
            </a:r>
            <a:r>
              <a:rPr lang="en-GB" sz="3000" dirty="0"/>
              <a:t> from VDL-ETG to PSI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AC3ABB-B16B-0011-6DB0-1B2E94046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686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Vote 2.3 – if vote 1 </a:t>
            </a:r>
            <a:r>
              <a:rPr lang="fr-CH" dirty="0" err="1"/>
              <a:t>is</a:t>
            </a:r>
            <a:r>
              <a:rPr lang="fr-CH" dirty="0"/>
              <a:t> not </a:t>
            </a:r>
            <a:r>
              <a:rPr lang="fr-CH" dirty="0" err="1"/>
              <a:t>approved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61716"/>
            <a:ext cx="10515600" cy="2334568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3000" dirty="0"/>
              <a:t>Do </a:t>
            </a:r>
            <a:r>
              <a:rPr lang="fr-CH" sz="3000" dirty="0" err="1"/>
              <a:t>you</a:t>
            </a:r>
            <a:r>
              <a:rPr lang="fr-CH" sz="3000" dirty="0"/>
              <a:t> </a:t>
            </a:r>
            <a:r>
              <a:rPr lang="fr-CH" sz="3000" dirty="0" err="1"/>
              <a:t>approve</a:t>
            </a:r>
            <a:r>
              <a:rPr lang="fr-CH" sz="3000" dirty="0"/>
              <a:t> the </a:t>
            </a:r>
            <a:r>
              <a:rPr lang="fr-CH" sz="3000" dirty="0" err="1"/>
              <a:t>following</a:t>
            </a:r>
            <a:r>
              <a:rPr lang="fr-CH" sz="3000" dirty="0"/>
              <a:t> change?</a:t>
            </a:r>
          </a:p>
          <a:p>
            <a:pPr marL="514350" indent="-514350" algn="ctr">
              <a:buFont typeface="+mj-lt"/>
              <a:buAutoNum type="arabicPeriod" startAt="3"/>
            </a:pPr>
            <a:r>
              <a:rPr lang="en-GB" sz="3000" dirty="0"/>
              <a:t>Inclusion of EP as Linked Third Party of CNRS and budget redistribution (Amendment of the GA, Art. 14 and Annex 2) for Project 4: 92k€ </a:t>
            </a:r>
            <a:r>
              <a:rPr lang="en-GB" sz="3000" dirty="0" err="1"/>
              <a:t>transfered</a:t>
            </a:r>
            <a:r>
              <a:rPr lang="en-GB" sz="3000" dirty="0"/>
              <a:t> from CNRS to EP (CNRS LTP)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5F04EE-6FD2-64C3-03AB-647355310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13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Vote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99000"/>
            <a:ext cx="10515600" cy="1260000"/>
          </a:xfrm>
          <a:noFill/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CH" sz="3000" dirty="0"/>
              <a:t>Do </a:t>
            </a:r>
            <a:r>
              <a:rPr lang="fr-CH" sz="3000" dirty="0" err="1"/>
              <a:t>you</a:t>
            </a:r>
            <a:r>
              <a:rPr lang="fr-CH" sz="3000" dirty="0"/>
              <a:t> </a:t>
            </a:r>
            <a:r>
              <a:rPr lang="fr-CH" sz="3000" dirty="0" err="1"/>
              <a:t>approve</a:t>
            </a:r>
            <a:r>
              <a:rPr lang="fr-CH" sz="3000" dirty="0"/>
              <a:t> the </a:t>
            </a:r>
            <a:r>
              <a:rPr lang="fr-CH" sz="3000" dirty="0" err="1"/>
              <a:t>interim</a:t>
            </a:r>
            <a:r>
              <a:rPr lang="fr-CH" sz="3000" dirty="0"/>
              <a:t> (30%) and final </a:t>
            </a:r>
            <a:r>
              <a:rPr lang="fr-CH" sz="3000" dirty="0" err="1"/>
              <a:t>payment</a:t>
            </a:r>
            <a:r>
              <a:rPr lang="fr-CH" sz="3000" dirty="0"/>
              <a:t> (20%) for Partner organisations to </a:t>
            </a:r>
            <a:r>
              <a:rPr lang="fr-CH" sz="3000" dirty="0" err="1"/>
              <a:t>be</a:t>
            </a:r>
            <a:r>
              <a:rPr lang="fr-CH" sz="3000" dirty="0"/>
              <a:t> </a:t>
            </a:r>
            <a:r>
              <a:rPr lang="fr-CH" sz="3000" dirty="0" err="1"/>
              <a:t>done</a:t>
            </a:r>
            <a:r>
              <a:rPr lang="fr-CH" sz="3000" dirty="0"/>
              <a:t> </a:t>
            </a:r>
            <a:r>
              <a:rPr lang="fr-CH" sz="3000" dirty="0" err="1"/>
              <a:t>based</a:t>
            </a:r>
            <a:r>
              <a:rPr lang="fr-CH" sz="3000" dirty="0"/>
              <a:t> on financial and </a:t>
            </a:r>
            <a:r>
              <a:rPr lang="fr-CH" sz="3000" dirty="0" err="1"/>
              <a:t>technical</a:t>
            </a:r>
            <a:r>
              <a:rPr lang="fr-CH" sz="3000" dirty="0"/>
              <a:t> </a:t>
            </a:r>
            <a:r>
              <a:rPr lang="fr-CH" sz="3000" dirty="0" err="1"/>
              <a:t>reporting</a:t>
            </a:r>
            <a:r>
              <a:rPr lang="fr-CH" sz="3000" dirty="0"/>
              <a:t>?</a:t>
            </a:r>
            <a:endParaRPr lang="en-GB" sz="3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79B91C-CDB2-8AF7-4B16-493E4246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31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Reminder</a:t>
            </a:r>
            <a:r>
              <a:rPr lang="fr-CH" dirty="0"/>
              <a:t> of </a:t>
            </a:r>
            <a:r>
              <a:rPr lang="fr-CH" dirty="0" err="1"/>
              <a:t>electronic</a:t>
            </a:r>
            <a:r>
              <a:rPr lang="fr-CH" dirty="0"/>
              <a:t> vote (Jan-</a:t>
            </a:r>
            <a:r>
              <a:rPr lang="fr-CH" dirty="0" err="1"/>
              <a:t>Feb</a:t>
            </a:r>
            <a:r>
              <a:rPr lang="fr-CH" dirty="0"/>
              <a:t>. 2023) </a:t>
            </a:r>
            <a:r>
              <a:rPr lang="fr-CH" dirty="0" err="1"/>
              <a:t>outcomes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047FBB-FE52-B71F-2352-EF259D57DA41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GB" sz="2400" b="1" dirty="0"/>
              <a:t>Redistribution of EC funding </a:t>
            </a:r>
            <a:r>
              <a:rPr lang="en-GB" sz="2400" dirty="0"/>
              <a:t>from CERN to the 10 I.FAST Beneficiaries (9 + CERN) that will execute the Projects </a:t>
            </a:r>
          </a:p>
          <a:p>
            <a:r>
              <a:rPr lang="en-GB" sz="2400" b="1" dirty="0"/>
              <a:t>Accession of 4 new Partner Organisations </a:t>
            </a:r>
            <a:r>
              <a:rPr lang="en-GB" sz="2400" dirty="0"/>
              <a:t>that will participate in the execution of the Projects, receiving funding from CERN.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915FF6-3F9C-0071-8B7F-CB2A743C70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14" y="3748475"/>
            <a:ext cx="2979424" cy="187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371299-CB6A-8EAC-4DBC-2473CE45E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760" y="3750570"/>
            <a:ext cx="3091507" cy="187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BDDC82-7AF5-E7C5-4947-2E00869D1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160" y="3999631"/>
            <a:ext cx="3960000" cy="1369687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C8276C84-D7B2-CE79-BCC0-1DDF0CB85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9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F66C9-04AB-8056-00D8-9A892851F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Update on </a:t>
            </a:r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happened</a:t>
            </a:r>
            <a:r>
              <a:rPr lang="fr-CH" dirty="0"/>
              <a:t> </a:t>
            </a:r>
            <a:r>
              <a:rPr lang="fr-CH" dirty="0" err="1"/>
              <a:t>since</a:t>
            </a:r>
            <a:r>
              <a:rPr lang="fr-CH" dirty="0"/>
              <a:t> </a:t>
            </a:r>
            <a:r>
              <a:rPr lang="fr-CH" dirty="0" err="1"/>
              <a:t>then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D7FBE-2684-C70A-4E0C-C5E2AD3A0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95663"/>
          </a:xfrm>
          <a:noFill/>
        </p:spPr>
        <p:txBody>
          <a:bodyPr>
            <a:normAutofit lnSpcReduction="10000"/>
          </a:bodyPr>
          <a:lstStyle/>
          <a:p>
            <a:r>
              <a:rPr lang="fr-CH" sz="2600" dirty="0"/>
              <a:t>Budget distribution for </a:t>
            </a:r>
            <a:r>
              <a:rPr lang="fr-CH" sz="2600" dirty="0" err="1"/>
              <a:t>each</a:t>
            </a:r>
            <a:r>
              <a:rPr lang="fr-CH" sz="2600" dirty="0"/>
              <a:t> </a:t>
            </a:r>
            <a:r>
              <a:rPr lang="fr-CH" sz="2600" dirty="0" err="1"/>
              <a:t>project</a:t>
            </a:r>
            <a:r>
              <a:rPr lang="fr-CH" sz="2600" dirty="0"/>
              <a:t>: breakdown per Party and per </a:t>
            </a:r>
            <a:r>
              <a:rPr lang="fr-CH" sz="2600" dirty="0" err="1"/>
              <a:t>Cost</a:t>
            </a:r>
            <a:r>
              <a:rPr lang="fr-CH" sz="2600" dirty="0"/>
              <a:t> </a:t>
            </a:r>
            <a:r>
              <a:rPr lang="fr-CH" sz="2600" dirty="0" err="1"/>
              <a:t>categories</a:t>
            </a:r>
            <a:r>
              <a:rPr lang="fr-CH" sz="2600" dirty="0"/>
              <a:t> </a:t>
            </a:r>
            <a:r>
              <a:rPr lang="fr-CH" sz="2000" b="1" i="1" dirty="0">
                <a:solidFill>
                  <a:schemeClr val="accent2"/>
                </a:solidFill>
                <a:sym typeface="Wingdings" panose="05000000000000000000" pitchFamily="2" charset="2"/>
              </a:rPr>
              <a:t> </a:t>
            </a:r>
            <a:r>
              <a:rPr lang="fr-CH" sz="2000" b="1" i="1" dirty="0" err="1">
                <a:solidFill>
                  <a:schemeClr val="accent2"/>
                </a:solidFill>
              </a:rPr>
              <a:t>see</a:t>
            </a:r>
            <a:r>
              <a:rPr lang="fr-CH" sz="2000" b="1" i="1" dirty="0">
                <a:solidFill>
                  <a:schemeClr val="accent2"/>
                </a:solidFill>
              </a:rPr>
              <a:t> changes in the </a:t>
            </a:r>
            <a:r>
              <a:rPr lang="fr-CH" sz="2000" b="1" i="1" dirty="0" err="1">
                <a:solidFill>
                  <a:schemeClr val="accent2"/>
                </a:solidFill>
              </a:rPr>
              <a:t>following</a:t>
            </a:r>
            <a:r>
              <a:rPr lang="fr-CH" sz="2000" b="1" i="1" dirty="0">
                <a:solidFill>
                  <a:schemeClr val="accent2"/>
                </a:solidFill>
              </a:rPr>
              <a:t> slides</a:t>
            </a:r>
          </a:p>
          <a:p>
            <a:r>
              <a:rPr lang="fr-CH" sz="2600" dirty="0" err="1"/>
              <a:t>Templates</a:t>
            </a:r>
            <a:r>
              <a:rPr lang="fr-CH" sz="2600" dirty="0"/>
              <a:t> (</a:t>
            </a:r>
            <a:r>
              <a:rPr lang="en-GB" sz="2600" dirty="0"/>
              <a:t>Accession Form and Letter of Commitment) for new Partner Organisations</a:t>
            </a:r>
          </a:p>
          <a:p>
            <a:r>
              <a:rPr lang="fr-CH" sz="2600" dirty="0"/>
              <a:t>Signature of Accession </a:t>
            </a:r>
            <a:r>
              <a:rPr lang="fr-CH" sz="2600" dirty="0" err="1"/>
              <a:t>Form</a:t>
            </a:r>
            <a:r>
              <a:rPr lang="fr-CH" sz="2600" dirty="0"/>
              <a:t> and </a:t>
            </a:r>
            <a:r>
              <a:rPr lang="fr-CH" sz="2600" dirty="0" err="1"/>
              <a:t>Letter</a:t>
            </a:r>
            <a:r>
              <a:rPr lang="fr-CH" sz="2600" dirty="0"/>
              <a:t> of </a:t>
            </a:r>
            <a:r>
              <a:rPr lang="fr-CH" sz="2600" dirty="0" err="1"/>
              <a:t>Commitment</a:t>
            </a:r>
            <a:r>
              <a:rPr lang="fr-CH" sz="2600" dirty="0"/>
              <a:t> </a:t>
            </a:r>
            <a:r>
              <a:rPr lang="fr-CH" sz="2600" dirty="0" err="1"/>
              <a:t>with</a:t>
            </a:r>
            <a:r>
              <a:rPr lang="fr-CH" sz="2600" dirty="0"/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200" dirty="0"/>
              <a:t>HZDR (involved in Project 6 msec flash)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200" dirty="0"/>
              <a:t>SBI (involved in Project 8 AM vacuum chambers)</a:t>
            </a:r>
          </a:p>
          <a:p>
            <a:r>
              <a:rPr kumimoji="0" lang="fr-CH" sz="2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Pre-</a:t>
            </a:r>
            <a:r>
              <a:rPr kumimoji="0" lang="fr-CH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financing</a:t>
            </a:r>
            <a:r>
              <a:rPr kumimoji="0" lang="fr-CH" sz="2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(50%) </a:t>
            </a:r>
            <a:r>
              <a:rPr kumimoji="0" lang="fr-CH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payment</a:t>
            </a:r>
            <a:r>
              <a:rPr kumimoji="0" lang="fr-CH" sz="2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for 5 </a:t>
            </a:r>
            <a:r>
              <a:rPr kumimoji="0" lang="fr-CH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Projects</a:t>
            </a:r>
            <a:r>
              <a:rPr lang="fr-CH" sz="2600" dirty="0">
                <a:solidFill>
                  <a:schemeClr val="tx2"/>
                </a:solidFill>
              </a:rPr>
              <a:t>: </a:t>
            </a:r>
            <a:r>
              <a:rPr kumimoji="0" lang="fr-CH" sz="2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on-</a:t>
            </a:r>
            <a:r>
              <a:rPr kumimoji="0" lang="fr-CH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going</a:t>
            </a:r>
            <a:endParaRPr kumimoji="0" lang="fr-CH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CH" sz="2200" dirty="0">
                <a:solidFill>
                  <a:schemeClr val="tx2"/>
                </a:solidFill>
              </a:rPr>
              <a:t>1. PM for klystron, 5. SSPA </a:t>
            </a:r>
            <a:r>
              <a:rPr lang="fr-CH" sz="2200" dirty="0" err="1">
                <a:solidFill>
                  <a:schemeClr val="tx2"/>
                </a:solidFill>
              </a:rPr>
              <a:t>driven</a:t>
            </a:r>
            <a:r>
              <a:rPr lang="fr-CH" sz="2200" dirty="0">
                <a:solidFill>
                  <a:schemeClr val="tx2"/>
                </a:solidFill>
              </a:rPr>
              <a:t> CFA, 6. msec flash,</a:t>
            </a:r>
            <a:br>
              <a:rPr lang="fr-CH" sz="2200" dirty="0">
                <a:solidFill>
                  <a:schemeClr val="tx2"/>
                </a:solidFill>
              </a:rPr>
            </a:br>
            <a:r>
              <a:rPr lang="fr-CH" sz="2200" dirty="0">
                <a:solidFill>
                  <a:schemeClr val="tx2"/>
                </a:solidFill>
              </a:rPr>
              <a:t>7. AM for ion source, 8. AM vacuum </a:t>
            </a:r>
            <a:r>
              <a:rPr lang="fr-CH" sz="2200" dirty="0" err="1">
                <a:solidFill>
                  <a:schemeClr val="tx2"/>
                </a:solidFill>
              </a:rPr>
              <a:t>chambers</a:t>
            </a:r>
            <a:r>
              <a:rPr lang="fr-CH" sz="2200" dirty="0">
                <a:solidFill>
                  <a:schemeClr val="tx2"/>
                </a:solidFill>
              </a:rPr>
              <a:t> </a:t>
            </a:r>
          </a:p>
          <a:p>
            <a:pPr lvl="1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B74BB1-2928-30FE-CAED-BDE48393D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7789D43-EAEB-6DC1-C9C8-C8EDC99FD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986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858359E-B296-0B77-D256-D5C8DC7D5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GB" sz="2100" b="1" dirty="0"/>
              <a:t>Letter of Commitment</a:t>
            </a:r>
          </a:p>
          <a:p>
            <a:pPr marL="0" indent="0">
              <a:buNone/>
            </a:pPr>
            <a:r>
              <a:rPr lang="en-GB" sz="2100" dirty="0"/>
              <a:t>= financial information and WP/Task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67C668-0104-7FAF-C9EA-3D26B12E58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34000" cy="3763615"/>
          </a:xfrm>
          <a:noFill/>
        </p:spPr>
        <p:txBody>
          <a:bodyPr>
            <a:normAutofit/>
          </a:bodyPr>
          <a:lstStyle/>
          <a:p>
            <a:r>
              <a:rPr lang="fr-CH" sz="2100" b="1" dirty="0"/>
              <a:t>Accession document</a:t>
            </a:r>
            <a:r>
              <a:rPr lang="fr-CH" sz="2100" dirty="0"/>
              <a:t> (Att. 2 of CA)</a:t>
            </a:r>
            <a:endParaRPr lang="fr-CH" sz="2100" b="1" dirty="0"/>
          </a:p>
          <a:p>
            <a:pPr marL="0" indent="0">
              <a:buNone/>
            </a:pPr>
            <a:r>
              <a:rPr lang="fr-CH" sz="1800" dirty="0"/>
              <a:t>= signature of Consortium Agreement as </a:t>
            </a:r>
            <a:r>
              <a:rPr lang="fr-CH" sz="1800" b="1" dirty="0"/>
              <a:t>Partner Organisation</a:t>
            </a:r>
            <a:endParaRPr lang="en-GB" sz="1800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8E7BA1-3E0D-3766-F169-B238B6BCADF1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fr-CH" dirty="0"/>
              <a:t>Accession </a:t>
            </a:r>
            <a:r>
              <a:rPr lang="fr-CH" dirty="0" err="1"/>
              <a:t>form</a:t>
            </a:r>
            <a:r>
              <a:rPr lang="fr-CH" dirty="0"/>
              <a:t> and </a:t>
            </a:r>
            <a:r>
              <a:rPr lang="fr-CH" dirty="0" err="1"/>
              <a:t>Letter</a:t>
            </a:r>
            <a:r>
              <a:rPr lang="fr-CH" dirty="0"/>
              <a:t> of </a:t>
            </a:r>
            <a:r>
              <a:rPr lang="fr-CH" dirty="0" err="1"/>
              <a:t>Commitment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4636AA-E56B-0018-5199-A6113EFE6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33E9E-25B4-2069-C917-6BAE227E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B4D0BA-CC3C-7131-EABF-E405E6C0C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529202"/>
            <a:ext cx="2856089" cy="36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AE91A9-9303-F5A2-24AB-D983A528F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846" y="2529202"/>
            <a:ext cx="2974307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82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Changes </a:t>
            </a:r>
            <a:r>
              <a:rPr lang="fr-CH" dirty="0" err="1"/>
              <a:t>since</a:t>
            </a:r>
            <a:r>
              <a:rPr lang="fr-CH" dirty="0"/>
              <a:t> the </a:t>
            </a:r>
            <a:r>
              <a:rPr lang="fr-CH" dirty="0" err="1"/>
              <a:t>electronic</a:t>
            </a:r>
            <a:r>
              <a:rPr lang="fr-CH" dirty="0"/>
              <a:t> vote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343BC9-5C9A-ECD9-B796-6E013F805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51647"/>
          </a:xfrm>
          <a:noFill/>
        </p:spPr>
        <p:txBody>
          <a:bodyPr>
            <a:normAutofit fontScale="85000" lnSpcReduction="10000"/>
          </a:bodyPr>
          <a:lstStyle/>
          <a:p>
            <a:r>
              <a:rPr lang="fr-CH" b="1" dirty="0"/>
              <a:t>Project 2: </a:t>
            </a:r>
            <a:r>
              <a:rPr lang="fr-CH" dirty="0"/>
              <a:t>HIGHEST </a:t>
            </a:r>
            <a:r>
              <a:rPr lang="fr-CH" dirty="0" err="1"/>
              <a:t>ran</a:t>
            </a:r>
            <a:r>
              <a:rPr lang="fr-CH" dirty="0"/>
              <a:t> by CERN, CSIC and KCT</a:t>
            </a:r>
          </a:p>
          <a:p>
            <a:pPr lvl="1"/>
            <a:r>
              <a:rPr lang="fr-CH" dirty="0"/>
              <a:t>Initial mini consortium </a:t>
            </a:r>
            <a:r>
              <a:rPr lang="fr-CH" dirty="0" err="1"/>
              <a:t>was</a:t>
            </a:r>
            <a:r>
              <a:rPr lang="fr-CH" dirty="0"/>
              <a:t> CERN, CSIC and </a:t>
            </a:r>
            <a:r>
              <a:rPr lang="fr-CH" b="1" dirty="0" err="1">
                <a:solidFill>
                  <a:srgbClr val="B30505"/>
                </a:solidFill>
              </a:rPr>
              <a:t>Ceraco</a:t>
            </a:r>
            <a:r>
              <a:rPr lang="fr-CH" dirty="0"/>
              <a:t>, but </a:t>
            </a:r>
            <a:r>
              <a:rPr lang="fr-CH" dirty="0" err="1"/>
              <a:t>Ceraco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replaced</a:t>
            </a:r>
            <a:r>
              <a:rPr lang="fr-CH" dirty="0"/>
              <a:t> by </a:t>
            </a:r>
            <a:r>
              <a:rPr lang="fr-CH" b="1" dirty="0">
                <a:solidFill>
                  <a:srgbClr val="253366"/>
                </a:solidFill>
              </a:rPr>
              <a:t>KCT</a:t>
            </a:r>
          </a:p>
          <a:p>
            <a:pPr lvl="1"/>
            <a:r>
              <a:rPr lang="fr-CH" dirty="0"/>
              <a:t>Due to </a:t>
            </a:r>
            <a:r>
              <a:rPr lang="fr-CH" dirty="0" err="1"/>
              <a:t>reshuffling</a:t>
            </a:r>
            <a:r>
              <a:rPr lang="fr-CH" dirty="0"/>
              <a:t> of Consortium</a:t>
            </a:r>
          </a:p>
          <a:p>
            <a:r>
              <a:rPr lang="fr-CH" b="1" dirty="0"/>
              <a:t>Project 3: </a:t>
            </a:r>
            <a:r>
              <a:rPr lang="fr-CH" dirty="0"/>
              <a:t>FE cathode </a:t>
            </a:r>
            <a:r>
              <a:rPr lang="fr-CH" dirty="0" err="1"/>
              <a:t>ran</a:t>
            </a:r>
            <a:r>
              <a:rPr lang="fr-CH" dirty="0"/>
              <a:t> by PSI and VDL-ETG</a:t>
            </a:r>
          </a:p>
          <a:p>
            <a:pPr lvl="1"/>
            <a:r>
              <a:rPr lang="fr-CH" b="1" dirty="0">
                <a:solidFill>
                  <a:schemeClr val="accent2"/>
                </a:solidFill>
              </a:rPr>
              <a:t>Budget redistribution </a:t>
            </a:r>
            <a:r>
              <a:rPr lang="fr-CH" dirty="0" err="1"/>
              <a:t>compared</a:t>
            </a:r>
            <a:r>
              <a:rPr lang="fr-CH" dirty="0"/>
              <a:t> to the vote, </a:t>
            </a:r>
            <a:r>
              <a:rPr lang="fr-CH" dirty="0" err="1"/>
              <a:t>from</a:t>
            </a:r>
            <a:r>
              <a:rPr lang="fr-CH" dirty="0"/>
              <a:t> 100k€ for PSI and 100k€ for VDL-ETG to 190k€ for PSI and 10k€ for VDL</a:t>
            </a:r>
          </a:p>
          <a:p>
            <a:pPr lvl="1"/>
            <a:r>
              <a:rPr lang="fr-CH" dirty="0"/>
              <a:t>Due to </a:t>
            </a:r>
            <a:r>
              <a:rPr lang="en-GB" dirty="0"/>
              <a:t>unclear and modified communication between </a:t>
            </a:r>
            <a:r>
              <a:rPr lang="fr-CH" dirty="0" err="1"/>
              <a:t>project</a:t>
            </a:r>
            <a:r>
              <a:rPr lang="fr-CH" dirty="0"/>
              <a:t> leader and IIF Management</a:t>
            </a:r>
            <a:endParaRPr lang="en-GB" dirty="0"/>
          </a:p>
          <a:p>
            <a:r>
              <a:rPr lang="fr-CH" b="1" dirty="0"/>
              <a:t>Project 4: </a:t>
            </a:r>
            <a:r>
              <a:rPr lang="fr-CH" dirty="0"/>
              <a:t>KAIO Accelerator </a:t>
            </a:r>
            <a:r>
              <a:rPr lang="fr-CH" dirty="0" err="1"/>
              <a:t>ran</a:t>
            </a:r>
            <a:r>
              <a:rPr lang="fr-CH" dirty="0"/>
              <a:t> by CNRS and CNR</a:t>
            </a:r>
          </a:p>
          <a:p>
            <a:pPr lvl="1"/>
            <a:r>
              <a:rPr lang="fr-CH" dirty="0"/>
              <a:t>CNRS </a:t>
            </a:r>
            <a:r>
              <a:rPr lang="fr-CH" dirty="0" err="1"/>
              <a:t>Laboratory</a:t>
            </a:r>
            <a:r>
              <a:rPr lang="fr-CH" dirty="0"/>
              <a:t> </a:t>
            </a:r>
            <a:r>
              <a:rPr lang="fr-CH" dirty="0" err="1"/>
              <a:t>involved</a:t>
            </a:r>
            <a:r>
              <a:rPr lang="fr-CH" dirty="0"/>
              <a:t> </a:t>
            </a:r>
            <a:r>
              <a:rPr lang="fr-CH" dirty="0" err="1"/>
              <a:t>includes</a:t>
            </a:r>
            <a:r>
              <a:rPr lang="fr-CH" dirty="0"/>
              <a:t> experts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b="1" dirty="0">
                <a:solidFill>
                  <a:schemeClr val="accent2"/>
                </a:solidFill>
              </a:rPr>
              <a:t>Ecole Polytechnique</a:t>
            </a:r>
            <a:r>
              <a:rPr lang="fr-CH" dirty="0"/>
              <a:t>, </a:t>
            </a:r>
            <a:r>
              <a:rPr lang="fr-CH" dirty="0" err="1"/>
              <a:t>that</a:t>
            </a:r>
            <a:r>
              <a:rPr lang="fr-CH" dirty="0"/>
              <a:t> has to </a:t>
            </a:r>
            <a:r>
              <a:rPr lang="fr-CH" dirty="0" err="1"/>
              <a:t>join</a:t>
            </a:r>
            <a:r>
              <a:rPr lang="fr-CH" dirty="0"/>
              <a:t> the Consortium as </a:t>
            </a:r>
            <a:r>
              <a:rPr lang="fr-CH" dirty="0" err="1"/>
              <a:t>CNRS’s</a:t>
            </a:r>
            <a:r>
              <a:rPr lang="fr-CH" dirty="0"/>
              <a:t> </a:t>
            </a:r>
            <a:r>
              <a:rPr lang="fr-CH" dirty="0" err="1"/>
              <a:t>Linked</a:t>
            </a:r>
            <a:r>
              <a:rPr lang="fr-CH" dirty="0"/>
              <a:t> </a:t>
            </a:r>
            <a:r>
              <a:rPr lang="fr-CH" dirty="0" err="1"/>
              <a:t>Third</a:t>
            </a:r>
            <a:r>
              <a:rPr lang="fr-CH" dirty="0"/>
              <a:t> Party (Art. 14 of GA)</a:t>
            </a:r>
          </a:p>
          <a:p>
            <a:pPr lvl="1"/>
            <a:r>
              <a:rPr lang="fr-CH" dirty="0"/>
              <a:t>Due to Ecole Polytechnique staff expertise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DCE76BB0-65E2-07E8-C080-3DD97E738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393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B816E-7130-E068-1228-17B304114D9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CH" dirty="0"/>
              <a:t>Budget distribution (</a:t>
            </a:r>
            <a:r>
              <a:rPr lang="fr-CH" dirty="0" err="1"/>
              <a:t>projects</a:t>
            </a:r>
            <a:r>
              <a:rPr lang="fr-CH" dirty="0"/>
              <a:t> 1-3)</a:t>
            </a:r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F8212FA-2836-AA48-A130-51382DDB89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496354"/>
              </p:ext>
            </p:extLst>
          </p:nvPr>
        </p:nvGraphicFramePr>
        <p:xfrm>
          <a:off x="838200" y="1373976"/>
          <a:ext cx="10515601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5392">
                  <a:extLst>
                    <a:ext uri="{9D8B030D-6E8A-4147-A177-3AD203B41FA5}">
                      <a16:colId xmlns:a16="http://schemas.microsoft.com/office/drawing/2014/main" val="3966987008"/>
                    </a:ext>
                  </a:extLst>
                </a:gridCol>
                <a:gridCol w="2620849">
                  <a:extLst>
                    <a:ext uri="{9D8B030D-6E8A-4147-A177-3AD203B41FA5}">
                      <a16:colId xmlns:a16="http://schemas.microsoft.com/office/drawing/2014/main" val="38738217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19575189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77625946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335316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>
                          <a:latin typeface="+mn-lt"/>
                        </a:rPr>
                        <a:t>Beneficiary</a:t>
                      </a:r>
                      <a:r>
                        <a:rPr lang="fr-CH" dirty="0">
                          <a:latin typeface="+mn-lt"/>
                        </a:rPr>
                        <a:t> / Partner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>
                          <a:latin typeface="+mn-lt"/>
                        </a:rPr>
                        <a:t>Person-</a:t>
                      </a:r>
                      <a:r>
                        <a:rPr lang="fr-CH" dirty="0" err="1">
                          <a:latin typeface="+mn-lt"/>
                        </a:rPr>
                        <a:t>Months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>
                          <a:latin typeface="+mn-lt"/>
                        </a:rPr>
                        <a:t>Personnel </a:t>
                      </a:r>
                      <a:r>
                        <a:rPr lang="fr-CH" dirty="0" err="1">
                          <a:latin typeface="+mn-lt"/>
                        </a:rPr>
                        <a:t>costs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>
                          <a:latin typeface="+mn-lt"/>
                        </a:rPr>
                        <a:t>Other direct costs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>
                          <a:latin typeface="+mn-lt"/>
                        </a:rPr>
                        <a:t>Funding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7871329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Task 4.2.1:	PM for klystron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98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12k€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15k€ </a:t>
                      </a:r>
                      <a:r>
                        <a:rPr lang="fr-CH" sz="1050" dirty="0">
                          <a:latin typeface="+mn-lt"/>
                        </a:rPr>
                        <a:t>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200" i="1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7157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Elytt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15k€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100k€ </a:t>
                      </a:r>
                      <a:r>
                        <a:rPr lang="fr-CH" sz="1050" dirty="0">
                          <a:latin typeface="+mn-lt"/>
                        </a:rPr>
                        <a:t>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05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6712399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Task 4.2.2:	HIGHEST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307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8k€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10k€</a:t>
                      </a:r>
                      <a:r>
                        <a:rPr lang="fr-CH" sz="1050" dirty="0">
                          <a:latin typeface="+mn-lt"/>
                        </a:rPr>
                        <a:t> 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05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8705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10k€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50k€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995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KCT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8.5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BEA1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20k€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100k€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7244299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Task 4.2.3:	FE cathode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156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DCB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40k€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190k€ </a:t>
                      </a:r>
                      <a:r>
                        <a:rPr lang="fr-CH" sz="1050" dirty="0">
                          <a:latin typeface="+mn-lt"/>
                        </a:rPr>
                        <a:t>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05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150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VDL-ETG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EE7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>
                          <a:latin typeface="+mn-lt"/>
                        </a:rPr>
                        <a:t>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>
                          <a:latin typeface="+mn-lt"/>
                        </a:rPr>
                        <a:t>10k€ </a:t>
                      </a:r>
                      <a:r>
                        <a:rPr lang="fr-CH" sz="1050" dirty="0">
                          <a:latin typeface="+mn-lt"/>
                        </a:rPr>
                        <a:t>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05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542897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D6D336-08EA-B258-9599-1BF71AC8D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76CA4-D4A9-1681-DC90-76DFA27B1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7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B816E-7130-E068-1228-17B304114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Budget distribution (</a:t>
            </a:r>
            <a:r>
              <a:rPr lang="fr-CH" dirty="0" err="1"/>
              <a:t>projects</a:t>
            </a:r>
            <a:r>
              <a:rPr lang="fr-CH" dirty="0"/>
              <a:t> 4-6)</a:t>
            </a:r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F8212FA-2836-AA48-A130-51382DDB89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7003230"/>
              </p:ext>
            </p:extLst>
          </p:nvPr>
        </p:nvGraphicFramePr>
        <p:xfrm>
          <a:off x="838200" y="1373976"/>
          <a:ext cx="10515601" cy="4474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5392">
                  <a:extLst>
                    <a:ext uri="{9D8B030D-6E8A-4147-A177-3AD203B41FA5}">
                      <a16:colId xmlns:a16="http://schemas.microsoft.com/office/drawing/2014/main" val="3966987008"/>
                    </a:ext>
                  </a:extLst>
                </a:gridCol>
                <a:gridCol w="2620849">
                  <a:extLst>
                    <a:ext uri="{9D8B030D-6E8A-4147-A177-3AD203B41FA5}">
                      <a16:colId xmlns:a16="http://schemas.microsoft.com/office/drawing/2014/main" val="38738217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19575189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77625946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335316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>
                          <a:latin typeface="+mn-lt"/>
                        </a:rPr>
                        <a:t>Beneficiary</a:t>
                      </a:r>
                      <a:r>
                        <a:rPr lang="fr-CH" dirty="0">
                          <a:latin typeface="+mn-lt"/>
                        </a:rPr>
                        <a:t> / Partner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latin typeface="+mn-lt"/>
                        </a:rPr>
                        <a:t>Person-</a:t>
                      </a:r>
                      <a:r>
                        <a:rPr lang="fr-CH" dirty="0" err="1">
                          <a:latin typeface="+mn-lt"/>
                        </a:rPr>
                        <a:t>Months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latin typeface="+mn-lt"/>
                        </a:rPr>
                        <a:t>Personnel </a:t>
                      </a:r>
                      <a:r>
                        <a:rPr lang="fr-CH" dirty="0" err="1">
                          <a:latin typeface="+mn-lt"/>
                        </a:rPr>
                        <a:t>costs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Other direct costs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dirty="0" err="1">
                          <a:latin typeface="+mn-lt"/>
                        </a:rPr>
                        <a:t>Funding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7871329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Task 4.2.4:	KAIO Accelerator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98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CNRS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70,6k€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fr-CH" sz="1600" i="0" dirty="0">
                          <a:latin typeface="+mn-lt"/>
                        </a:rPr>
                        <a:t>180k€</a:t>
                      </a:r>
                      <a:r>
                        <a:rPr lang="fr-CH" sz="1050" i="0" dirty="0">
                          <a:latin typeface="+mn-lt"/>
                        </a:rPr>
                        <a:t> </a:t>
                      </a:r>
                      <a:r>
                        <a:rPr lang="fr-CH" sz="1050" dirty="0">
                          <a:latin typeface="+mn-lt"/>
                        </a:rPr>
                        <a:t>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050" i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7157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CNRS </a:t>
                      </a:r>
                      <a:r>
                        <a:rPr lang="fr-CH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linked</a:t>
                      </a:r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CH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third</a:t>
                      </a:r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party: EP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73,4k€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sz="1200" i="1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374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2k€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20k€ </a:t>
                      </a:r>
                      <a:r>
                        <a:rPr lang="fr-CH" sz="1050" dirty="0">
                          <a:latin typeface="+mn-lt"/>
                        </a:rPr>
                        <a:t>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05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6712399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Task 4.2.5:	SSPA driven CFA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307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60k€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200k€</a:t>
                      </a:r>
                      <a:r>
                        <a:rPr lang="fr-CH" sz="1050" dirty="0">
                          <a:latin typeface="+mn-lt"/>
                        </a:rPr>
                        <a:t> 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05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8705007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Task 4.2.6:	msec flash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156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2k€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40k€ </a:t>
                      </a:r>
                      <a:r>
                        <a:rPr lang="fr-CH" sz="1050" dirty="0">
                          <a:latin typeface="+mn-lt"/>
                        </a:rPr>
                        <a:t>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05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150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HZDR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15k€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110k€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5408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PICCOLI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>
                          <a:latin typeface="+mn-lt"/>
                        </a:rPr>
                        <a:t>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10k€ </a:t>
                      </a:r>
                      <a:r>
                        <a:rPr lang="fr-CH" sz="1050" dirty="0">
                          <a:latin typeface="+mn-lt"/>
                        </a:rPr>
                        <a:t>incl. indirect </a:t>
                      </a:r>
                      <a:r>
                        <a:rPr lang="fr-CH" sz="1050" dirty="0" err="1">
                          <a:latin typeface="+mn-lt"/>
                        </a:rPr>
                        <a:t>costs</a:t>
                      </a:r>
                      <a:endParaRPr lang="en-GB" sz="105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5428978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76CA4-D4A9-1681-DC90-76DFA27B1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8FC1AE42-D01E-8240-27AB-C57E5FDA2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242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B816E-7130-E068-1228-17B304114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Budget distribution (</a:t>
            </a:r>
            <a:r>
              <a:rPr lang="fr-CH" dirty="0" err="1"/>
              <a:t>projects</a:t>
            </a:r>
            <a:r>
              <a:rPr lang="fr-CH" dirty="0"/>
              <a:t> 7-8)</a:t>
            </a:r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F8212FA-2836-AA48-A130-51382DDB89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658291"/>
              </p:ext>
            </p:extLst>
          </p:nvPr>
        </p:nvGraphicFramePr>
        <p:xfrm>
          <a:off x="838200" y="2220064"/>
          <a:ext cx="10515601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5392">
                  <a:extLst>
                    <a:ext uri="{9D8B030D-6E8A-4147-A177-3AD203B41FA5}">
                      <a16:colId xmlns:a16="http://schemas.microsoft.com/office/drawing/2014/main" val="3966987008"/>
                    </a:ext>
                  </a:extLst>
                </a:gridCol>
                <a:gridCol w="2620849">
                  <a:extLst>
                    <a:ext uri="{9D8B030D-6E8A-4147-A177-3AD203B41FA5}">
                      <a16:colId xmlns:a16="http://schemas.microsoft.com/office/drawing/2014/main" val="38738217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19575189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77625946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335316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>
                          <a:latin typeface="+mn-lt"/>
                        </a:rPr>
                        <a:t>Beneficiary</a:t>
                      </a:r>
                      <a:r>
                        <a:rPr lang="fr-CH" dirty="0">
                          <a:latin typeface="+mn-lt"/>
                        </a:rPr>
                        <a:t> / Partner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latin typeface="+mn-lt"/>
                        </a:rPr>
                        <a:t>Person-</a:t>
                      </a:r>
                      <a:r>
                        <a:rPr lang="fr-CH" dirty="0" err="1">
                          <a:latin typeface="+mn-lt"/>
                        </a:rPr>
                        <a:t>Months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latin typeface="+mn-lt"/>
                        </a:rPr>
                        <a:t>Personnel </a:t>
                      </a:r>
                      <a:r>
                        <a:rPr lang="fr-CH" dirty="0" err="1">
                          <a:latin typeface="+mn-lt"/>
                        </a:rPr>
                        <a:t>costs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Other direct costs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dirty="0" err="1">
                          <a:latin typeface="+mn-lt"/>
                        </a:rPr>
                        <a:t>Funding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7871329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Task 4.2.7:	AM for ion source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98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28k€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600" i="0" dirty="0">
                          <a:latin typeface="+mn-lt"/>
                        </a:rPr>
                        <a:t>75k€ </a:t>
                      </a:r>
                      <a:r>
                        <a:rPr kumimoji="0" lang="fr-CH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incl. indirect </a:t>
                      </a:r>
                      <a:r>
                        <a:rPr kumimoji="0" lang="fr-CH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costs</a:t>
                      </a:r>
                      <a:endParaRPr lang="en-GB" sz="1600" i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7157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20k€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600" i="0" dirty="0">
                          <a:latin typeface="+mn-lt"/>
                        </a:rPr>
                        <a:t>25k€ </a:t>
                      </a:r>
                      <a:r>
                        <a:rPr kumimoji="0" lang="fr-CH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incl. indirect </a:t>
                      </a:r>
                      <a:r>
                        <a:rPr kumimoji="0" lang="fr-CH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costs</a:t>
                      </a:r>
                      <a:endParaRPr lang="en-GB" sz="1600" i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374279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Task 4.2.8:	AM vacuum chambers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307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RHP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8.5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24k€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75k€ </a:t>
                      </a:r>
                      <a:r>
                        <a:rPr kumimoji="0" lang="fr-CH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incl. indirect </a:t>
                      </a:r>
                      <a:r>
                        <a:rPr kumimoji="0" lang="fr-CH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costs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8705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SBI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4.3 PM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20k€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5k€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latin typeface="+mn-lt"/>
                        </a:rPr>
                        <a:t>25k€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5408900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76CA4-D4A9-1681-DC90-76DFA27B1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B5FFB4C-0904-BA07-0D65-8FACF6DA6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824" y="6129202"/>
            <a:ext cx="6048352" cy="365125"/>
          </a:xfrm>
        </p:spPr>
        <p:txBody>
          <a:bodyPr/>
          <a:lstStyle/>
          <a:p>
            <a:r>
              <a:rPr lang="en-GB"/>
              <a:t>IIF updates, votes and next steps – 21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5925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1364</TotalTime>
  <Words>1799</Words>
  <Application>Microsoft Office PowerPoint</Application>
  <PresentationFormat>Widescreen</PresentationFormat>
  <Paragraphs>263</Paragraphs>
  <Slides>23</Slides>
  <Notes>3</Notes>
  <HiddenSlides>4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Overview</vt:lpstr>
      <vt:lpstr>Reminder of electronic vote (Jan-Feb. 2023) outcomes</vt:lpstr>
      <vt:lpstr>Update on what happened since then</vt:lpstr>
      <vt:lpstr>Accession form and Letter of Commitment</vt:lpstr>
      <vt:lpstr>Changes since the electronic vote</vt:lpstr>
      <vt:lpstr>Budget distribution (projects 1-3)</vt:lpstr>
      <vt:lpstr>Budget distribution (projects 4-6)</vt:lpstr>
      <vt:lpstr>Budget distribution (projects 7-8)</vt:lpstr>
      <vt:lpstr>Voting items</vt:lpstr>
      <vt:lpstr>Vote 1</vt:lpstr>
      <vt:lpstr>Vote 2</vt:lpstr>
      <vt:lpstr>Next steps</vt:lpstr>
      <vt:lpstr>Interim technical reporting at M35</vt:lpstr>
      <vt:lpstr>Final technical reporting at M47</vt:lpstr>
      <vt:lpstr>Beneficiaries costs: reporting and payments</vt:lpstr>
      <vt:lpstr>Partner organisations costs: reporting and payments</vt:lpstr>
      <vt:lpstr>Vote 3</vt:lpstr>
      <vt:lpstr>PowerPoint Presentation</vt:lpstr>
      <vt:lpstr>Vote 2.1 – if vote 1 is not approved</vt:lpstr>
      <vt:lpstr>Vote 2.2 – if vote 1 is not approved</vt:lpstr>
      <vt:lpstr>Vote 2.3 – if vote 1 is not approved</vt:lpstr>
      <vt:lpstr>Vote 3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Cloe Levointurier-Vajda</cp:lastModifiedBy>
  <cp:revision>387</cp:revision>
  <dcterms:created xsi:type="dcterms:W3CDTF">2017-04-26T09:15:49Z</dcterms:created>
  <dcterms:modified xsi:type="dcterms:W3CDTF">2023-04-21T15:14:23Z</dcterms:modified>
</cp:coreProperties>
</file>