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6" r:id="rId11"/>
  </p:sldIdLst>
  <p:sldSz cx="9906000" cy="6858000" type="A4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8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9677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4511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4065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369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323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3175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932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549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385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6207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201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E3127-AA5F-4B1D-96F3-9702D25CD925}" type="datetimeFigureOut">
              <a:rPr lang="hu-HU" smtClean="0"/>
              <a:t>2023. 08. 23.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F24D7-3C93-4433-857B-90CBE096D17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830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1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921795FD-D974-4393-9741-A6E104FF8854}"/>
              </a:ext>
            </a:extLst>
          </p:cNvPr>
          <p:cNvSpPr txBox="1"/>
          <p:nvPr/>
        </p:nvSpPr>
        <p:spPr>
          <a:xfrm>
            <a:off x="3207265" y="984620"/>
            <a:ext cx="34914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</a:t>
            </a:r>
          </a:p>
          <a:p>
            <a:pPr algn="ctr"/>
            <a:r>
              <a:rPr lang="hu-HU" sz="3200" b="1" dirty="0" err="1"/>
              <a:t>Report</a:t>
            </a:r>
            <a:r>
              <a:rPr lang="hu-HU" sz="3200" b="1" dirty="0"/>
              <a:t> </a:t>
            </a:r>
            <a:r>
              <a:rPr lang="hu-HU" sz="3200" b="1" dirty="0" err="1"/>
              <a:t>by</a:t>
            </a:r>
            <a:r>
              <a:rPr lang="hu-HU" sz="3200" b="1" dirty="0"/>
              <a:t> </a:t>
            </a:r>
            <a:r>
              <a:rPr lang="hu-HU" sz="3200" b="1" dirty="0" err="1"/>
              <a:t>the</a:t>
            </a:r>
            <a:r>
              <a:rPr lang="hu-HU" sz="3200" b="1" dirty="0"/>
              <a:t> </a:t>
            </a:r>
            <a:r>
              <a:rPr lang="hu-HU" sz="3200" b="1" dirty="0" err="1"/>
              <a:t>Chair</a:t>
            </a:r>
            <a:endParaRPr lang="hu-HU" sz="3200" b="1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84177124-676E-4FA7-A48B-F8B6C466C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457" y="2263665"/>
            <a:ext cx="3827087" cy="380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69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:a16="http://schemas.microsoft.com/office/drawing/2014/main" id="{DAAD354B-6008-4AEF-A1E2-848B766D5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667" y="2263665"/>
            <a:ext cx="2476468" cy="246286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7628D3E-2E30-495F-B8EC-03D508510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09" y="253535"/>
            <a:ext cx="2125756" cy="96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EE1D48F-EE47-4CB2-8D6B-0AB532D75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8416"/>
            <a:ext cx="2447365" cy="85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0858266-CC27-4DF0-939B-438651F75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8" y="2911114"/>
            <a:ext cx="2356317" cy="5733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872801E-049D-4722-B1D0-38290663B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2" y="5189845"/>
            <a:ext cx="18288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CFF3049F-3F74-4DA5-AF50-E7E1E8566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52" b="30205"/>
          <a:stretch/>
        </p:blipFill>
        <p:spPr bwMode="auto">
          <a:xfrm>
            <a:off x="7270376" y="147098"/>
            <a:ext cx="2479809" cy="11757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ORNETTI - Magyar Franchise Szövetség">
            <a:extLst>
              <a:ext uri="{FF2B5EF4-FFF2-40B4-BE49-F238E27FC236}">
                <a16:creationId xmlns:a16="http://schemas.microsoft.com/office/drawing/2014/main" id="{B3B14A10-E1E0-47A6-AD61-9FA913144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624" y="252898"/>
            <a:ext cx="3666565" cy="69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C1642077-C87F-46A2-B984-B04BB17644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0375" y="1544175"/>
            <a:ext cx="2479810" cy="1589129"/>
          </a:xfrm>
          <a:prstGeom prst="rect">
            <a:avLst/>
          </a:prstGeom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43600B45-E6FE-466E-AB7F-8338F8A75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718" y="3354604"/>
            <a:ext cx="2476467" cy="136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Csoportba foglalás 11">
            <a:extLst>
              <a:ext uri="{FF2B5EF4-FFF2-40B4-BE49-F238E27FC236}">
                <a16:creationId xmlns:a16="http://schemas.microsoft.com/office/drawing/2014/main" id="{8A024FBC-64E6-42B5-AFBB-F9A5F92024FA}"/>
              </a:ext>
            </a:extLst>
          </p:cNvPr>
          <p:cNvGrpSpPr>
            <a:grpSpLocks noChangeAspect="1"/>
          </p:cNvGrpSpPr>
          <p:nvPr/>
        </p:nvGrpSpPr>
        <p:grpSpPr>
          <a:xfrm>
            <a:off x="490413" y="3691251"/>
            <a:ext cx="1607190" cy="1497132"/>
            <a:chOff x="1447496" y="163547"/>
            <a:chExt cx="7011008" cy="6530906"/>
          </a:xfrm>
        </p:grpSpPr>
        <p:pic>
          <p:nvPicPr>
            <p:cNvPr id="13" name="Kép 12">
              <a:extLst>
                <a:ext uri="{FF2B5EF4-FFF2-40B4-BE49-F238E27FC236}">
                  <a16:creationId xmlns:a16="http://schemas.microsoft.com/office/drawing/2014/main" id="{6CD87038-628F-4487-AF73-B2CCC4830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447496" y="163547"/>
              <a:ext cx="7011008" cy="6530906"/>
            </a:xfrm>
            <a:prstGeom prst="rect">
              <a:avLst/>
            </a:prstGeom>
          </p:spPr>
        </p:pic>
        <p:pic>
          <p:nvPicPr>
            <p:cNvPr id="14" name="Kép 13">
              <a:extLst>
                <a:ext uri="{FF2B5EF4-FFF2-40B4-BE49-F238E27FC236}">
                  <a16:creationId xmlns:a16="http://schemas.microsoft.com/office/drawing/2014/main" id="{26B2337A-AFD6-4090-96FE-22D879402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52181" y="1905541"/>
              <a:ext cx="3135490" cy="2863683"/>
            </a:xfrm>
            <a:prstGeom prst="rect">
              <a:avLst/>
            </a:prstGeom>
          </p:spPr>
        </p:pic>
      </p:grpSp>
      <p:pic>
        <p:nvPicPr>
          <p:cNvPr id="1038" name="Picture 14">
            <a:extLst>
              <a:ext uri="{FF2B5EF4-FFF2-40B4-BE49-F238E27FC236}">
                <a16:creationId xmlns:a16="http://schemas.microsoft.com/office/drawing/2014/main" id="{95631289-1418-4262-A140-83706CFB0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882" y="5332721"/>
            <a:ext cx="24765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D8169B99-B863-408B-8AC7-87E2AC70BF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70375" y="4853512"/>
            <a:ext cx="2479810" cy="1012031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5EF26C58-0E2F-4061-A333-E93522EC9B3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40716" y="5332721"/>
            <a:ext cx="1720040" cy="1485899"/>
          </a:xfrm>
          <a:prstGeom prst="rect">
            <a:avLst/>
          </a:prstGeom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F648ED0-39B1-41F8-B406-80695BB26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567" y="6003620"/>
            <a:ext cx="2969094" cy="84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A4942347-EF89-456B-82D7-E4B4AB755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35" y="1176848"/>
            <a:ext cx="4426884" cy="95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CDCC3F1E-A99F-4731-BB92-87BA85895DB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535543" y="4682468"/>
            <a:ext cx="2880610" cy="541067"/>
          </a:xfrm>
          <a:prstGeom prst="rect">
            <a:avLst/>
          </a:prstGeom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38E806F4-B6E8-4C72-83A1-CEF430E0B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596" y="3176385"/>
            <a:ext cx="1589129" cy="15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57A6D15E-A519-48F7-8A8A-43B6C4D4FFC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591834" y="2377559"/>
            <a:ext cx="1933759" cy="771861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6DD8B853-4032-4306-82E1-92D7E1B08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063" y="5454300"/>
            <a:ext cx="859127" cy="11862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081278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803212" y="401296"/>
            <a:ext cx="4299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Attendance</a:t>
            </a:r>
            <a:endParaRPr lang="hu-HU" sz="3200" b="1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75911EBC-158F-4B10-8DFE-79AC1237CF11}"/>
              </a:ext>
            </a:extLst>
          </p:cNvPr>
          <p:cNvSpPr txBox="1"/>
          <p:nvPr/>
        </p:nvSpPr>
        <p:spPr>
          <a:xfrm>
            <a:off x="2249536" y="918242"/>
            <a:ext cx="540692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5 </a:t>
            </a:r>
            <a:r>
              <a:rPr lang="hu-HU" sz="3200" b="1" dirty="0" err="1">
                <a:solidFill>
                  <a:srgbClr val="FF0000"/>
                </a:solidFill>
              </a:rPr>
              <a:t>continents</a:t>
            </a:r>
            <a:r>
              <a:rPr lang="hu-HU" sz="3200" b="1" dirty="0">
                <a:solidFill>
                  <a:srgbClr val="FF0000"/>
                </a:solidFill>
              </a:rPr>
              <a:t>: </a:t>
            </a:r>
          </a:p>
          <a:p>
            <a:pPr algn="ctr"/>
            <a:r>
              <a:rPr lang="hu-HU" sz="2000" b="1" dirty="0" err="1"/>
              <a:t>Asia</a:t>
            </a:r>
            <a:r>
              <a:rPr lang="hu-HU" sz="2000" b="1" dirty="0"/>
              <a:t>, </a:t>
            </a:r>
            <a:r>
              <a:rPr lang="hu-HU" sz="2000" b="1" dirty="0" err="1"/>
              <a:t>Australia</a:t>
            </a:r>
            <a:r>
              <a:rPr lang="hu-HU" sz="2000" b="1" dirty="0"/>
              <a:t>, Europe, </a:t>
            </a:r>
            <a:r>
              <a:rPr lang="hu-HU" sz="2000" b="1" dirty="0" err="1"/>
              <a:t>North</a:t>
            </a:r>
            <a:r>
              <a:rPr lang="hu-HU" sz="2000" b="1" dirty="0"/>
              <a:t> and South </a:t>
            </a:r>
            <a:r>
              <a:rPr lang="hu-HU" sz="2000" b="1" dirty="0" err="1"/>
              <a:t>America</a:t>
            </a:r>
            <a:endParaRPr lang="hu-HU" sz="2000" b="1" dirty="0"/>
          </a:p>
        </p:txBody>
      </p:sp>
      <p:grpSp>
        <p:nvGrpSpPr>
          <p:cNvPr id="8" name="Csoportba foglalás 7">
            <a:extLst>
              <a:ext uri="{FF2B5EF4-FFF2-40B4-BE49-F238E27FC236}">
                <a16:creationId xmlns:a16="http://schemas.microsoft.com/office/drawing/2014/main" id="{7FD818D0-1856-4F77-AF01-24A30B737AA2}"/>
              </a:ext>
            </a:extLst>
          </p:cNvPr>
          <p:cNvGrpSpPr/>
          <p:nvPr/>
        </p:nvGrpSpPr>
        <p:grpSpPr>
          <a:xfrm>
            <a:off x="1380554" y="1912846"/>
            <a:ext cx="7144893" cy="4367396"/>
            <a:chOff x="360679" y="2089308"/>
            <a:chExt cx="7144893" cy="4339650"/>
          </a:xfrm>
        </p:grpSpPr>
        <p:sp>
          <p:nvSpPr>
            <p:cNvPr id="5" name="Szövegdoboz 4">
              <a:extLst>
                <a:ext uri="{FF2B5EF4-FFF2-40B4-BE49-F238E27FC236}">
                  <a16:creationId xmlns:a16="http://schemas.microsoft.com/office/drawing/2014/main" id="{EA319779-C0B5-4905-BCA8-1E53057C8546}"/>
                </a:ext>
              </a:extLst>
            </p:cNvPr>
            <p:cNvSpPr txBox="1"/>
            <p:nvPr/>
          </p:nvSpPr>
          <p:spPr>
            <a:xfrm>
              <a:off x="360679" y="2089308"/>
              <a:ext cx="1601208" cy="43396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3200" b="1" dirty="0"/>
                <a:t> </a:t>
              </a:r>
            </a:p>
            <a:p>
              <a:r>
                <a:rPr lang="hu-HU" sz="2000" b="1" dirty="0" err="1"/>
                <a:t>Australia</a:t>
              </a:r>
              <a:r>
                <a:rPr lang="hu-HU" sz="2000" b="1" dirty="0"/>
                <a:t> (2), 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Austria</a:t>
              </a:r>
              <a:r>
                <a:rPr lang="hu-HU" sz="2000" b="1" dirty="0">
                  <a:solidFill>
                    <a:srgbClr val="FFC000"/>
                  </a:solidFill>
                </a:rPr>
                <a:t> (1), </a:t>
              </a:r>
            </a:p>
            <a:p>
              <a:r>
                <a:rPr lang="hu-HU" sz="2000" b="1" dirty="0"/>
                <a:t>Brazil (5), </a:t>
              </a:r>
            </a:p>
            <a:p>
              <a:r>
                <a:rPr lang="hu-HU" sz="2000" b="1" dirty="0"/>
                <a:t>Chile (4),</a:t>
              </a:r>
            </a:p>
            <a:p>
              <a:r>
                <a:rPr lang="hu-HU" sz="2000" b="1" dirty="0" err="1"/>
                <a:t>China</a:t>
              </a:r>
              <a:r>
                <a:rPr lang="hu-HU" sz="2000" b="1" dirty="0"/>
                <a:t> (4),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Croatia</a:t>
              </a:r>
              <a:r>
                <a:rPr lang="hu-HU" sz="2000" b="1" dirty="0">
                  <a:solidFill>
                    <a:srgbClr val="FFC000"/>
                  </a:solidFill>
                </a:rPr>
                <a:t> (1),</a:t>
              </a:r>
            </a:p>
            <a:p>
              <a:r>
                <a:rPr lang="hu-HU" sz="2000" b="1" dirty="0" err="1"/>
                <a:t>Czechia</a:t>
              </a:r>
              <a:r>
                <a:rPr lang="hu-HU" sz="2000" b="1" dirty="0"/>
                <a:t> (4),</a:t>
              </a:r>
            </a:p>
            <a:p>
              <a:r>
                <a:rPr lang="hu-HU" sz="2000" b="1" dirty="0" err="1"/>
                <a:t>Denmark</a:t>
              </a:r>
              <a:r>
                <a:rPr lang="hu-HU" sz="2000" b="1" dirty="0"/>
                <a:t> (1),</a:t>
              </a:r>
            </a:p>
            <a:p>
              <a:r>
                <a:rPr lang="hu-HU" sz="2000" b="1" dirty="0" err="1"/>
                <a:t>Finland</a:t>
              </a:r>
              <a:r>
                <a:rPr lang="hu-HU" sz="2000" b="1" dirty="0"/>
                <a:t> (2),</a:t>
              </a:r>
            </a:p>
            <a:p>
              <a:r>
                <a:rPr lang="hu-HU" sz="2000" b="1" dirty="0"/>
                <a:t>France (1),</a:t>
              </a:r>
            </a:p>
            <a:p>
              <a:r>
                <a:rPr lang="hu-HU" sz="2000" b="1" dirty="0" err="1"/>
                <a:t>Germany</a:t>
              </a:r>
              <a:r>
                <a:rPr lang="hu-HU" sz="2000" b="1" dirty="0"/>
                <a:t> (7),</a:t>
              </a:r>
            </a:p>
            <a:p>
              <a:endParaRPr lang="hu-HU" sz="2000" b="1" dirty="0"/>
            </a:p>
          </p:txBody>
        </p:sp>
        <p:sp>
          <p:nvSpPr>
            <p:cNvPr id="6" name="Szövegdoboz 5">
              <a:extLst>
                <a:ext uri="{FF2B5EF4-FFF2-40B4-BE49-F238E27FC236}">
                  <a16:creationId xmlns:a16="http://schemas.microsoft.com/office/drawing/2014/main" id="{3ACE71C1-29A1-42F0-9ED2-676AAA820D7F}"/>
                </a:ext>
              </a:extLst>
            </p:cNvPr>
            <p:cNvSpPr txBox="1"/>
            <p:nvPr/>
          </p:nvSpPr>
          <p:spPr>
            <a:xfrm>
              <a:off x="2658252" y="2089308"/>
              <a:ext cx="2487219" cy="4278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sz="3200" b="1" dirty="0"/>
                <a:t>32 </a:t>
              </a:r>
              <a:r>
                <a:rPr lang="hu-HU" sz="3200" b="1" dirty="0" err="1"/>
                <a:t>countries</a:t>
              </a:r>
              <a:r>
                <a:rPr lang="hu-HU" sz="3200" b="1" dirty="0"/>
                <a:t>: </a:t>
              </a:r>
            </a:p>
            <a:p>
              <a:r>
                <a:rPr lang="hu-HU" sz="2000" b="1" dirty="0">
                  <a:solidFill>
                    <a:srgbClr val="FF0000"/>
                  </a:solidFill>
                </a:rPr>
                <a:t>Hungary (18),</a:t>
              </a:r>
            </a:p>
            <a:p>
              <a:r>
                <a:rPr lang="hu-HU" sz="2000" b="1" dirty="0"/>
                <a:t>India (6),</a:t>
              </a:r>
            </a:p>
            <a:p>
              <a:r>
                <a:rPr lang="hu-HU" sz="2000" b="1" dirty="0" err="1"/>
                <a:t>Italy</a:t>
              </a:r>
              <a:r>
                <a:rPr lang="hu-HU" sz="2000" b="1" dirty="0"/>
                <a:t> (3), </a:t>
              </a:r>
            </a:p>
            <a:p>
              <a:r>
                <a:rPr lang="hu-HU" sz="2000" b="1" dirty="0" err="1"/>
                <a:t>Japan</a:t>
              </a:r>
              <a:r>
                <a:rPr lang="hu-HU" sz="2000" b="1" dirty="0"/>
                <a:t> (9),</a:t>
              </a:r>
            </a:p>
            <a:p>
              <a:r>
                <a:rPr lang="hu-HU" sz="2000" b="1" dirty="0" err="1"/>
                <a:t>Mexico</a:t>
              </a:r>
              <a:r>
                <a:rPr lang="hu-HU" sz="2000" b="1" dirty="0"/>
                <a:t> (2),</a:t>
              </a:r>
            </a:p>
            <a:p>
              <a:r>
                <a:rPr lang="hu-HU" sz="2000" b="1" dirty="0" err="1"/>
                <a:t>Netherlands</a:t>
              </a:r>
              <a:r>
                <a:rPr lang="hu-HU" sz="2000" b="1" dirty="0"/>
                <a:t> (2),</a:t>
              </a:r>
            </a:p>
            <a:p>
              <a:r>
                <a:rPr lang="hu-HU" sz="2000" b="1" dirty="0" err="1"/>
                <a:t>Norway</a:t>
              </a:r>
              <a:r>
                <a:rPr lang="hu-HU" sz="2000" b="1" dirty="0"/>
                <a:t> (1),</a:t>
              </a:r>
            </a:p>
            <a:p>
              <a:r>
                <a:rPr lang="hu-HU" sz="2000" b="1" dirty="0">
                  <a:solidFill>
                    <a:srgbClr val="FF0000"/>
                  </a:solidFill>
                </a:rPr>
                <a:t>Poland (16)</a:t>
              </a:r>
              <a:r>
                <a:rPr lang="hu-HU" sz="2000" b="1" dirty="0"/>
                <a:t>,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Romania</a:t>
              </a:r>
              <a:r>
                <a:rPr lang="hu-HU" sz="2000" b="1" dirty="0">
                  <a:solidFill>
                    <a:srgbClr val="FFC000"/>
                  </a:solidFill>
                </a:rPr>
                <a:t> (1),</a:t>
              </a:r>
            </a:p>
            <a:p>
              <a:r>
                <a:rPr lang="hu-HU" sz="2000" b="1" dirty="0" err="1"/>
                <a:t>Russia</a:t>
              </a:r>
              <a:r>
                <a:rPr lang="hu-HU" sz="2000" b="1" dirty="0"/>
                <a:t> (6),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Serbia</a:t>
              </a:r>
              <a:r>
                <a:rPr lang="hu-HU" sz="2000" b="1" dirty="0">
                  <a:solidFill>
                    <a:srgbClr val="FFC000"/>
                  </a:solidFill>
                </a:rPr>
                <a:t> (4),</a:t>
              </a:r>
            </a:p>
            <a:p>
              <a:endParaRPr lang="hu-HU" sz="2000" b="1" dirty="0"/>
            </a:p>
          </p:txBody>
        </p:sp>
        <p:sp>
          <p:nvSpPr>
            <p:cNvPr id="7" name="Szövegdoboz 6">
              <a:extLst>
                <a:ext uri="{FF2B5EF4-FFF2-40B4-BE49-F238E27FC236}">
                  <a16:creationId xmlns:a16="http://schemas.microsoft.com/office/drawing/2014/main" id="{C68D9672-5C56-4076-8CD7-E54C23EE78D8}"/>
                </a:ext>
              </a:extLst>
            </p:cNvPr>
            <p:cNvSpPr txBox="1"/>
            <p:nvPr/>
          </p:nvSpPr>
          <p:spPr>
            <a:xfrm>
              <a:off x="5251044" y="2155697"/>
              <a:ext cx="2254528" cy="3662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u-HU" sz="3200" b="1" dirty="0"/>
                <a:t> </a:t>
              </a:r>
            </a:p>
            <a:p>
              <a:r>
                <a:rPr lang="hu-HU" sz="2000" b="1" dirty="0"/>
                <a:t>Singapore (4),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Slovakia</a:t>
              </a:r>
              <a:r>
                <a:rPr lang="hu-HU" sz="2000" b="1" dirty="0">
                  <a:solidFill>
                    <a:srgbClr val="FFC000"/>
                  </a:solidFill>
                </a:rPr>
                <a:t> (1),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Slovenia</a:t>
              </a:r>
              <a:r>
                <a:rPr lang="hu-HU" sz="2000" b="1" dirty="0">
                  <a:solidFill>
                    <a:srgbClr val="FFC000"/>
                  </a:solidFill>
                </a:rPr>
                <a:t> (1),</a:t>
              </a:r>
            </a:p>
            <a:p>
              <a:r>
                <a:rPr lang="hu-HU" sz="2000" b="1" dirty="0"/>
                <a:t>South Korea (2),</a:t>
              </a:r>
            </a:p>
            <a:p>
              <a:r>
                <a:rPr lang="hu-HU" sz="2000" b="1" dirty="0" err="1"/>
                <a:t>Sweden</a:t>
              </a:r>
              <a:r>
                <a:rPr lang="hu-HU" sz="2000" b="1" dirty="0"/>
                <a:t> (1), </a:t>
              </a:r>
            </a:p>
            <a:p>
              <a:r>
                <a:rPr lang="hu-HU" sz="2000" b="1" dirty="0" err="1"/>
                <a:t>Switzerland</a:t>
              </a:r>
              <a:r>
                <a:rPr lang="hu-HU" sz="2000" b="1" dirty="0"/>
                <a:t> (2),</a:t>
              </a:r>
            </a:p>
            <a:p>
              <a:r>
                <a:rPr lang="hu-HU" sz="2000" b="1" dirty="0" err="1">
                  <a:solidFill>
                    <a:srgbClr val="FFC000"/>
                  </a:solidFill>
                </a:rPr>
                <a:t>Ukraine</a:t>
              </a:r>
              <a:r>
                <a:rPr lang="hu-HU" sz="2000" b="1" dirty="0">
                  <a:solidFill>
                    <a:srgbClr val="FFC000"/>
                  </a:solidFill>
                </a:rPr>
                <a:t> (4),</a:t>
              </a:r>
            </a:p>
            <a:p>
              <a:r>
                <a:rPr lang="hu-HU" sz="2000" b="1" dirty="0"/>
                <a:t>United </a:t>
              </a:r>
              <a:r>
                <a:rPr lang="hu-HU" sz="2000" b="1" dirty="0" err="1"/>
                <a:t>Kingdom</a:t>
              </a:r>
              <a:r>
                <a:rPr lang="hu-HU" sz="2000" b="1" dirty="0"/>
                <a:t> (1)</a:t>
              </a:r>
            </a:p>
            <a:p>
              <a:r>
                <a:rPr lang="hu-HU" sz="2000" b="1" dirty="0">
                  <a:solidFill>
                    <a:srgbClr val="FF0000"/>
                  </a:solidFill>
                </a:rPr>
                <a:t>United </a:t>
              </a:r>
              <a:r>
                <a:rPr lang="hu-HU" sz="2000" b="1" dirty="0" err="1">
                  <a:solidFill>
                    <a:srgbClr val="FF0000"/>
                  </a:solidFill>
                </a:rPr>
                <a:t>States</a:t>
              </a:r>
              <a:r>
                <a:rPr lang="hu-HU" sz="2000" b="1" dirty="0">
                  <a:solidFill>
                    <a:srgbClr val="FF0000"/>
                  </a:solidFill>
                </a:rPr>
                <a:t> (14)</a:t>
              </a:r>
              <a:r>
                <a:rPr lang="hu-HU" sz="2000" b="1" dirty="0"/>
                <a:t>,</a:t>
              </a:r>
            </a:p>
            <a:p>
              <a:r>
                <a:rPr lang="hu-HU" sz="2000" b="1" dirty="0"/>
                <a:t>Vietnam (1)</a:t>
              </a:r>
            </a:p>
          </p:txBody>
        </p:sp>
      </p:grpSp>
      <p:sp>
        <p:nvSpPr>
          <p:cNvPr id="10" name="Szövegdoboz 9">
            <a:extLst>
              <a:ext uri="{FF2B5EF4-FFF2-40B4-BE49-F238E27FC236}">
                <a16:creationId xmlns:a16="http://schemas.microsoft.com/office/drawing/2014/main" id="{B5D4126C-B642-44A7-9F16-31A600D465CD}"/>
              </a:ext>
            </a:extLst>
          </p:cNvPr>
          <p:cNvSpPr txBox="1"/>
          <p:nvPr/>
        </p:nvSpPr>
        <p:spPr>
          <a:xfrm>
            <a:off x="2476500" y="5960994"/>
            <a:ext cx="4953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seven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neighbouring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countries</a:t>
            </a:r>
            <a:r>
              <a:rPr lang="hu-HU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participated</a:t>
            </a:r>
            <a:endParaRPr lang="hu-HU" sz="1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729074A5-FFF0-40A9-9C28-FB42434AAFC3}"/>
              </a:ext>
            </a:extLst>
          </p:cNvPr>
          <p:cNvSpPr txBox="1"/>
          <p:nvPr/>
        </p:nvSpPr>
        <p:spPr>
          <a:xfrm>
            <a:off x="7772401" y="5960994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rgbClr val="00B050"/>
                </a:solidFill>
              </a:rPr>
              <a:t>32</a:t>
            </a:r>
            <a:r>
              <a:rPr lang="hu-HU" dirty="0"/>
              <a:t>+</a:t>
            </a:r>
            <a:r>
              <a:rPr lang="hu-HU" dirty="0">
                <a:solidFill>
                  <a:srgbClr val="00B050"/>
                </a:solidFill>
              </a:rPr>
              <a:t>68</a:t>
            </a:r>
            <a:r>
              <a:rPr lang="hu-HU" dirty="0"/>
              <a:t>+</a:t>
            </a:r>
            <a:r>
              <a:rPr lang="hu-HU" dirty="0">
                <a:solidFill>
                  <a:srgbClr val="00B050"/>
                </a:solidFill>
              </a:rPr>
              <a:t>31 </a:t>
            </a:r>
            <a:r>
              <a:rPr lang="hu-HU" b="1" dirty="0"/>
              <a:t>= 129</a:t>
            </a:r>
          </a:p>
        </p:txBody>
      </p:sp>
    </p:spTree>
    <p:extLst>
      <p:ext uri="{BB962C8B-B14F-4D97-AF65-F5344CB8AC3E}">
        <p14:creationId xmlns:p14="http://schemas.microsoft.com/office/powerpoint/2010/main" val="376148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803212" y="401296"/>
            <a:ext cx="4299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Attendance</a:t>
            </a:r>
            <a:endParaRPr lang="hu-HU" sz="3200" b="1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75911EBC-158F-4B10-8DFE-79AC1237CF11}"/>
              </a:ext>
            </a:extLst>
          </p:cNvPr>
          <p:cNvSpPr txBox="1"/>
          <p:nvPr/>
        </p:nvSpPr>
        <p:spPr>
          <a:xfrm>
            <a:off x="3441495" y="1166650"/>
            <a:ext cx="30230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129 </a:t>
            </a:r>
            <a:r>
              <a:rPr lang="hu-HU" sz="3200" b="1" dirty="0" err="1">
                <a:solidFill>
                  <a:srgbClr val="FF0000"/>
                </a:solidFill>
              </a:rPr>
              <a:t>participants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hu-HU" sz="3200" b="1" dirty="0">
                <a:solidFill>
                  <a:srgbClr val="FFC000"/>
                </a:solidFill>
              </a:rPr>
              <a:t>56 online</a:t>
            </a:r>
          </a:p>
          <a:p>
            <a:pPr algn="ctr"/>
            <a:r>
              <a:rPr lang="hu-HU" sz="3200" b="1" dirty="0">
                <a:solidFill>
                  <a:srgbClr val="00B050"/>
                </a:solidFill>
              </a:rPr>
              <a:t>73 </a:t>
            </a:r>
            <a:r>
              <a:rPr lang="hu-HU" sz="3200" b="1" dirty="0" err="1">
                <a:solidFill>
                  <a:srgbClr val="00B050"/>
                </a:solidFill>
              </a:rPr>
              <a:t>on</a:t>
            </a:r>
            <a:r>
              <a:rPr lang="hu-HU" sz="3200" b="1" dirty="0">
                <a:solidFill>
                  <a:srgbClr val="00B050"/>
                </a:solidFill>
              </a:rPr>
              <a:t>-site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6BF68254-158C-4321-910C-0064167F1EAD}"/>
              </a:ext>
            </a:extLst>
          </p:cNvPr>
          <p:cNvSpPr txBox="1"/>
          <p:nvPr/>
        </p:nvSpPr>
        <p:spPr>
          <a:xfrm>
            <a:off x="2682896" y="4805524"/>
            <a:ext cx="466108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30 </a:t>
            </a:r>
            <a:r>
              <a:rPr lang="hu-HU" sz="3200" b="1" dirty="0" err="1">
                <a:solidFill>
                  <a:srgbClr val="FF0000"/>
                </a:solidFill>
              </a:rPr>
              <a:t>supported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  <a:r>
              <a:rPr lang="hu-HU" sz="3200" b="1" dirty="0" err="1">
                <a:solidFill>
                  <a:srgbClr val="FF0000"/>
                </a:solidFill>
              </a:rPr>
              <a:t>participants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hu-HU" sz="3200" b="1" dirty="0" err="1">
                <a:solidFill>
                  <a:srgbClr val="FFC000"/>
                </a:solidFill>
              </a:rPr>
              <a:t>Including</a:t>
            </a:r>
            <a:r>
              <a:rPr lang="hu-HU" sz="3200" b="1" dirty="0">
                <a:solidFill>
                  <a:srgbClr val="FFC000"/>
                </a:solidFill>
              </a:rPr>
              <a:t> 22 PhD </a:t>
            </a:r>
            <a:r>
              <a:rPr lang="hu-HU" sz="3200" b="1" dirty="0" err="1">
                <a:solidFill>
                  <a:srgbClr val="FFC000"/>
                </a:solidFill>
              </a:rPr>
              <a:t>students</a:t>
            </a:r>
            <a:endParaRPr lang="hu-HU" sz="3200" b="1" dirty="0">
              <a:solidFill>
                <a:srgbClr val="FFC000"/>
              </a:solidFill>
            </a:endParaRPr>
          </a:p>
          <a:p>
            <a:pPr algn="ctr"/>
            <a:r>
              <a:rPr lang="hu-HU" sz="3200" b="1" dirty="0">
                <a:solidFill>
                  <a:srgbClr val="00B050"/>
                </a:solidFill>
              </a:rPr>
              <a:t>6 main local </a:t>
            </a:r>
            <a:r>
              <a:rPr lang="hu-HU" sz="3200" b="1" dirty="0" err="1">
                <a:solidFill>
                  <a:srgbClr val="00B050"/>
                </a:solidFill>
              </a:rPr>
              <a:t>organizers</a:t>
            </a:r>
            <a:endParaRPr lang="hu-HU" sz="3200" b="1" dirty="0">
              <a:solidFill>
                <a:srgbClr val="00B050"/>
              </a:solidFill>
            </a:endParaRPr>
          </a:p>
          <a:p>
            <a:pPr algn="ctr"/>
            <a:endParaRPr lang="hu-HU" sz="3200" b="1" dirty="0">
              <a:solidFill>
                <a:srgbClr val="FFC000"/>
              </a:solidFill>
            </a:endParaRPr>
          </a:p>
          <a:p>
            <a:pPr algn="ctr"/>
            <a:endParaRPr lang="hu-HU" sz="3200" b="1" dirty="0">
              <a:solidFill>
                <a:srgbClr val="FFC000"/>
              </a:solidFill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8CFC867-3C44-4903-900C-6382AEFAE435}"/>
              </a:ext>
            </a:extLst>
          </p:cNvPr>
          <p:cNvSpPr txBox="1"/>
          <p:nvPr/>
        </p:nvSpPr>
        <p:spPr>
          <a:xfrm>
            <a:off x="4018383" y="2986087"/>
            <a:ext cx="18692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128 </a:t>
            </a:r>
            <a:r>
              <a:rPr lang="hu-HU" sz="3200" b="1" dirty="0" err="1">
                <a:solidFill>
                  <a:srgbClr val="FF0000"/>
                </a:solidFill>
              </a:rPr>
              <a:t>talks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hu-HU" sz="3200" b="1" dirty="0">
                <a:solidFill>
                  <a:srgbClr val="FFC000"/>
                </a:solidFill>
              </a:rPr>
              <a:t>56 online</a:t>
            </a:r>
          </a:p>
          <a:p>
            <a:pPr algn="ctr"/>
            <a:r>
              <a:rPr lang="hu-HU" sz="3200" b="1" dirty="0">
                <a:solidFill>
                  <a:srgbClr val="00B050"/>
                </a:solidFill>
              </a:rPr>
              <a:t>72 </a:t>
            </a:r>
            <a:r>
              <a:rPr lang="hu-HU" sz="3200" b="1" dirty="0" err="1">
                <a:solidFill>
                  <a:srgbClr val="00B050"/>
                </a:solidFill>
              </a:rPr>
              <a:t>on</a:t>
            </a:r>
            <a:r>
              <a:rPr lang="hu-HU" sz="3200" b="1" dirty="0">
                <a:solidFill>
                  <a:srgbClr val="00B050"/>
                </a:solidFill>
              </a:rPr>
              <a:t>-site</a:t>
            </a:r>
          </a:p>
        </p:txBody>
      </p:sp>
    </p:spTree>
    <p:extLst>
      <p:ext uri="{BB962C8B-B14F-4D97-AF65-F5344CB8AC3E}">
        <p14:creationId xmlns:p14="http://schemas.microsoft.com/office/powerpoint/2010/main" val="771863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3365450" y="401296"/>
            <a:ext cx="3175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Talks</a:t>
            </a:r>
            <a:endParaRPr lang="hu-HU" sz="3200" b="1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75911EBC-158F-4B10-8DFE-79AC1237CF11}"/>
              </a:ext>
            </a:extLst>
          </p:cNvPr>
          <p:cNvSpPr txBox="1"/>
          <p:nvPr/>
        </p:nvSpPr>
        <p:spPr>
          <a:xfrm>
            <a:off x="2006232" y="1797270"/>
            <a:ext cx="589353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128 </a:t>
            </a:r>
            <a:r>
              <a:rPr lang="hu-HU" sz="3200" b="1" dirty="0" err="1">
                <a:solidFill>
                  <a:srgbClr val="FF0000"/>
                </a:solidFill>
              </a:rPr>
              <a:t>talks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hu-HU" sz="3200" b="1" dirty="0">
                <a:solidFill>
                  <a:srgbClr val="00B050"/>
                </a:solidFill>
              </a:rPr>
              <a:t>83 </a:t>
            </a:r>
            <a:r>
              <a:rPr lang="hu-HU" sz="3200" b="1" dirty="0" err="1">
                <a:solidFill>
                  <a:srgbClr val="00B050"/>
                </a:solidFill>
              </a:rPr>
              <a:t>on</a:t>
            </a:r>
            <a:r>
              <a:rPr lang="hu-HU" sz="3200" b="1" dirty="0">
                <a:solidFill>
                  <a:srgbClr val="00B050"/>
                </a:solidFill>
              </a:rPr>
              <a:t>-site </a:t>
            </a:r>
            <a:r>
              <a:rPr lang="hu-HU" sz="3200" b="1" dirty="0" err="1">
                <a:solidFill>
                  <a:srgbClr val="00B050"/>
                </a:solidFill>
              </a:rPr>
              <a:t>talks</a:t>
            </a:r>
            <a:endParaRPr lang="hu-HU" sz="3200" b="1" dirty="0">
              <a:solidFill>
                <a:srgbClr val="00B050"/>
              </a:solidFill>
            </a:endParaRPr>
          </a:p>
          <a:p>
            <a:pPr algn="ctr"/>
            <a:r>
              <a:rPr lang="hu-HU" sz="3200" b="1" dirty="0">
                <a:solidFill>
                  <a:srgbClr val="00B050"/>
                </a:solidFill>
              </a:rPr>
              <a:t>5 + 2 </a:t>
            </a:r>
            <a:r>
              <a:rPr lang="hu-HU" sz="3200" b="1" dirty="0" err="1">
                <a:solidFill>
                  <a:srgbClr val="00B050"/>
                </a:solidFill>
              </a:rPr>
              <a:t>flash</a:t>
            </a:r>
            <a:r>
              <a:rPr lang="hu-HU" sz="3200" b="1" dirty="0">
                <a:solidFill>
                  <a:srgbClr val="00B050"/>
                </a:solidFill>
              </a:rPr>
              <a:t> </a:t>
            </a:r>
            <a:r>
              <a:rPr lang="hu-HU" sz="3200" b="1" dirty="0" err="1">
                <a:solidFill>
                  <a:srgbClr val="00B050"/>
                </a:solidFill>
              </a:rPr>
              <a:t>outreach</a:t>
            </a:r>
            <a:r>
              <a:rPr lang="hu-HU" sz="3200" b="1" dirty="0">
                <a:solidFill>
                  <a:srgbClr val="00B050"/>
                </a:solidFill>
              </a:rPr>
              <a:t> </a:t>
            </a:r>
            <a:r>
              <a:rPr lang="hu-HU" sz="3200" b="1" dirty="0" err="1">
                <a:solidFill>
                  <a:srgbClr val="00B050"/>
                </a:solidFill>
              </a:rPr>
              <a:t>talks</a:t>
            </a:r>
            <a:endParaRPr lang="hu-HU" sz="3200" b="1" dirty="0">
              <a:solidFill>
                <a:srgbClr val="FFC000"/>
              </a:solidFill>
            </a:endParaRPr>
          </a:p>
          <a:p>
            <a:pPr algn="ctr"/>
            <a:r>
              <a:rPr lang="hu-HU" sz="3200" b="1" dirty="0">
                <a:solidFill>
                  <a:srgbClr val="FFC000"/>
                </a:solidFill>
              </a:rPr>
              <a:t>38 online </a:t>
            </a:r>
            <a:r>
              <a:rPr lang="hu-HU" sz="3200" b="1" dirty="0" err="1">
                <a:solidFill>
                  <a:srgbClr val="FFC000"/>
                </a:solidFill>
              </a:rPr>
              <a:t>talks</a:t>
            </a:r>
            <a:endParaRPr lang="hu-HU" sz="3200" b="1" dirty="0">
              <a:solidFill>
                <a:srgbClr val="FFC000"/>
              </a:solidFill>
            </a:endParaRPr>
          </a:p>
          <a:p>
            <a:pPr algn="ctr"/>
            <a:endParaRPr lang="hu-HU" sz="3200" b="1" dirty="0">
              <a:solidFill>
                <a:srgbClr val="FFC000"/>
              </a:solidFill>
            </a:endParaRPr>
          </a:p>
          <a:p>
            <a:pPr algn="ctr"/>
            <a:r>
              <a:rPr lang="hu-HU" sz="3200" b="1" dirty="0">
                <a:solidFill>
                  <a:srgbClr val="00B050"/>
                </a:solidFill>
              </a:rPr>
              <a:t>+ </a:t>
            </a:r>
            <a:r>
              <a:rPr lang="hu-HU" sz="3200" b="1" dirty="0" err="1">
                <a:solidFill>
                  <a:srgbClr val="00B050"/>
                </a:solidFill>
              </a:rPr>
              <a:t>High</a:t>
            </a:r>
            <a:r>
              <a:rPr lang="hu-HU" sz="3200" b="1" dirty="0">
                <a:solidFill>
                  <a:srgbClr val="00B050"/>
                </a:solidFill>
              </a:rPr>
              <a:t> </a:t>
            </a:r>
            <a:r>
              <a:rPr lang="hu-HU" sz="3200" b="1" dirty="0" err="1">
                <a:solidFill>
                  <a:srgbClr val="00B050"/>
                </a:solidFill>
              </a:rPr>
              <a:t>scientific</a:t>
            </a:r>
            <a:r>
              <a:rPr lang="hu-HU" sz="3200" b="1" dirty="0">
                <a:solidFill>
                  <a:srgbClr val="00B050"/>
                </a:solidFill>
              </a:rPr>
              <a:t> </a:t>
            </a:r>
            <a:r>
              <a:rPr lang="hu-HU" sz="3200" b="1" dirty="0" err="1">
                <a:solidFill>
                  <a:srgbClr val="00B050"/>
                </a:solidFill>
              </a:rPr>
              <a:t>level</a:t>
            </a:r>
            <a:endParaRPr lang="hu-HU" sz="3200" b="1" dirty="0">
              <a:solidFill>
                <a:srgbClr val="FFC000"/>
              </a:solidFill>
            </a:endParaRPr>
          </a:p>
          <a:p>
            <a:pPr algn="ctr"/>
            <a:r>
              <a:rPr lang="hu-HU" sz="3200" b="1" dirty="0">
                <a:solidFill>
                  <a:srgbClr val="FF0000"/>
                </a:solidFill>
              </a:rPr>
              <a:t>- </a:t>
            </a:r>
            <a:r>
              <a:rPr lang="hu-HU" sz="3200" b="1" dirty="0" err="1">
                <a:solidFill>
                  <a:srgbClr val="FF0000"/>
                </a:solidFill>
              </a:rPr>
              <a:t>Average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  <a:r>
              <a:rPr lang="hu-HU" sz="3200" b="1" dirty="0" err="1">
                <a:solidFill>
                  <a:srgbClr val="FF0000"/>
                </a:solidFill>
              </a:rPr>
              <a:t>talk</a:t>
            </a:r>
            <a:r>
              <a:rPr lang="hu-HU" sz="3200" b="1" dirty="0">
                <a:solidFill>
                  <a:srgbClr val="FF0000"/>
                </a:solidFill>
              </a:rPr>
              <a:t> </a:t>
            </a:r>
            <a:r>
              <a:rPr lang="hu-HU" sz="3200" b="1" dirty="0" err="1">
                <a:solidFill>
                  <a:srgbClr val="FF0000"/>
                </a:solidFill>
              </a:rPr>
              <a:t>time</a:t>
            </a:r>
            <a:r>
              <a:rPr lang="hu-HU" sz="3200" b="1" dirty="0">
                <a:solidFill>
                  <a:srgbClr val="FF0000"/>
                </a:solidFill>
              </a:rPr>
              <a:t>: 12+3 </a:t>
            </a:r>
            <a:r>
              <a:rPr lang="hu-HU" sz="3200" b="1" dirty="0" err="1">
                <a:solidFill>
                  <a:srgbClr val="FF0000"/>
                </a:solidFill>
              </a:rPr>
              <a:t>minutes</a:t>
            </a:r>
            <a:endParaRPr lang="hu-H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65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752012" y="401296"/>
            <a:ext cx="440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Committees</a:t>
            </a:r>
            <a:endParaRPr lang="hu-HU" sz="3200" b="1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C05AD76-CE19-4474-8E65-5377C0E8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03" y="986071"/>
            <a:ext cx="1790855" cy="218713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FA0B3240-59DC-48E6-BBE3-1BF72F7CE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758" y="986071"/>
            <a:ext cx="4854361" cy="4038950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3F6B2CBD-2A7A-4D36-835F-6E6DCED77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560" y="2575189"/>
            <a:ext cx="5037257" cy="4282811"/>
          </a:xfrm>
          <a:prstGeom prst="rect">
            <a:avLst/>
          </a:prstGeom>
        </p:spPr>
      </p:pic>
      <p:sp>
        <p:nvSpPr>
          <p:cNvPr id="14" name="Szövegdoboz 13">
            <a:extLst>
              <a:ext uri="{FF2B5EF4-FFF2-40B4-BE49-F238E27FC236}">
                <a16:creationId xmlns:a16="http://schemas.microsoft.com/office/drawing/2014/main" id="{038336C9-CD35-42E5-B7EB-5F193DCC22B4}"/>
              </a:ext>
            </a:extLst>
          </p:cNvPr>
          <p:cNvSpPr txBox="1"/>
          <p:nvPr/>
        </p:nvSpPr>
        <p:spPr>
          <a:xfrm>
            <a:off x="13714" y="5281878"/>
            <a:ext cx="5545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0000"/>
                </a:solidFill>
              </a:rPr>
              <a:t>BoE</a:t>
            </a:r>
            <a:r>
              <a:rPr lang="hu-HU" b="1" dirty="0">
                <a:solidFill>
                  <a:srgbClr val="FF0000"/>
                </a:solidFill>
              </a:rPr>
              <a:t> </a:t>
            </a:r>
            <a:r>
              <a:rPr lang="hu-HU" b="1" dirty="0" err="1">
                <a:solidFill>
                  <a:srgbClr val="FF0000"/>
                </a:solidFill>
              </a:rPr>
              <a:t>decisions</a:t>
            </a:r>
            <a:r>
              <a:rPr lang="hu-HU" b="1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hu-HU" sz="1800" b="1" dirty="0" err="1">
                <a:solidFill>
                  <a:srgbClr val="00B050"/>
                </a:solidFill>
              </a:rPr>
              <a:t>Green</a:t>
            </a:r>
            <a:r>
              <a:rPr lang="hu-HU" sz="1800" b="1" dirty="0">
                <a:solidFill>
                  <a:srgbClr val="00B050"/>
                </a:solidFill>
              </a:rPr>
              <a:t> </a:t>
            </a:r>
            <a:r>
              <a:rPr lang="hu-HU" sz="1800" b="1" dirty="0" err="1">
                <a:solidFill>
                  <a:srgbClr val="00B050"/>
                </a:solidFill>
              </a:rPr>
              <a:t>light</a:t>
            </a:r>
            <a:endParaRPr lang="hu-HU" sz="1800" b="1" dirty="0">
              <a:solidFill>
                <a:srgbClr val="00B050"/>
              </a:solidFill>
            </a:endParaRPr>
          </a:p>
          <a:p>
            <a:pPr algn="ctr"/>
            <a:r>
              <a:rPr lang="hu-HU" b="1" dirty="0" err="1">
                <a:solidFill>
                  <a:srgbClr val="FFC000"/>
                </a:solidFill>
              </a:rPr>
              <a:t>Topics</a:t>
            </a:r>
            <a:endParaRPr lang="hu-HU" b="1" dirty="0">
              <a:solidFill>
                <a:srgbClr val="FFC000"/>
              </a:solidFill>
            </a:endParaRPr>
          </a:p>
          <a:p>
            <a:pPr algn="ctr"/>
            <a:r>
              <a:rPr lang="hu-HU" sz="1800" b="1" dirty="0">
                <a:solidFill>
                  <a:srgbClr val="FF0000"/>
                </a:solidFill>
              </a:rPr>
              <a:t>Schedule </a:t>
            </a:r>
          </a:p>
        </p:txBody>
      </p:sp>
    </p:spTree>
    <p:extLst>
      <p:ext uri="{BB962C8B-B14F-4D97-AF65-F5344CB8AC3E}">
        <p14:creationId xmlns:p14="http://schemas.microsoft.com/office/powerpoint/2010/main" val="193803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752012" y="401296"/>
            <a:ext cx="440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Committees</a:t>
            </a:r>
            <a:endParaRPr lang="hu-HU" sz="3200" b="1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C05AD76-CE19-4474-8E65-5377C0E8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03" y="986071"/>
            <a:ext cx="1790855" cy="21871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3672B95B-F5D3-4225-BD07-05E1D6627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247" y="1023578"/>
            <a:ext cx="3063505" cy="611939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74E560B5-8ECB-47EE-B95D-18CE892E0849}"/>
              </a:ext>
            </a:extLst>
          </p:cNvPr>
          <p:cNvSpPr txBox="1"/>
          <p:nvPr/>
        </p:nvSpPr>
        <p:spPr>
          <a:xfrm>
            <a:off x="5255749" y="2882944"/>
            <a:ext cx="5545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0000"/>
                </a:solidFill>
              </a:rPr>
              <a:t>IAC </a:t>
            </a:r>
            <a:r>
              <a:rPr lang="hu-HU" b="1" dirty="0" err="1">
                <a:solidFill>
                  <a:srgbClr val="FF0000"/>
                </a:solidFill>
              </a:rPr>
              <a:t>recommendations</a:t>
            </a:r>
            <a:r>
              <a:rPr lang="hu-HU" b="1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hu-HU" b="1" dirty="0" err="1">
                <a:solidFill>
                  <a:srgbClr val="00B050"/>
                </a:solidFill>
              </a:rPr>
              <a:t>Speakers</a:t>
            </a:r>
            <a:endParaRPr lang="hu-HU" sz="1800" b="1" dirty="0">
              <a:solidFill>
                <a:srgbClr val="00B050"/>
              </a:solidFill>
            </a:endParaRPr>
          </a:p>
          <a:p>
            <a:pPr algn="ctr"/>
            <a:r>
              <a:rPr lang="hu-HU" b="1" dirty="0" err="1">
                <a:solidFill>
                  <a:srgbClr val="FFC000"/>
                </a:solidFill>
              </a:rPr>
              <a:t>Convenors</a:t>
            </a:r>
            <a:endParaRPr lang="hu-HU" b="1" dirty="0">
              <a:solidFill>
                <a:srgbClr val="FFC000"/>
              </a:solidFill>
            </a:endParaRPr>
          </a:p>
          <a:p>
            <a:pPr algn="ctr"/>
            <a:r>
              <a:rPr lang="hu-HU" b="1" dirty="0">
                <a:solidFill>
                  <a:srgbClr val="FF0000"/>
                </a:solidFill>
              </a:rPr>
              <a:t>Hot </a:t>
            </a:r>
            <a:r>
              <a:rPr lang="hu-HU" b="1" dirty="0" err="1">
                <a:solidFill>
                  <a:srgbClr val="FF0000"/>
                </a:solidFill>
              </a:rPr>
              <a:t>topics</a:t>
            </a:r>
            <a:r>
              <a:rPr lang="hu-HU" sz="18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789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752012" y="401296"/>
            <a:ext cx="440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Committees</a:t>
            </a:r>
            <a:endParaRPr lang="hu-HU" sz="3200" b="1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C05AD76-CE19-4474-8E65-5377C0E8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03" y="986071"/>
            <a:ext cx="1790855" cy="218713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D424AEF3-18C2-426F-9642-E71D310F0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216" y="986071"/>
            <a:ext cx="4213372" cy="36213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3B2F5DA7-8367-4D2D-A2AD-0C85DD16F93F}"/>
              </a:ext>
            </a:extLst>
          </p:cNvPr>
          <p:cNvSpPr txBox="1"/>
          <p:nvPr/>
        </p:nvSpPr>
        <p:spPr>
          <a:xfrm>
            <a:off x="2476500" y="5960994"/>
            <a:ext cx="4953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 err="1">
                <a:solidFill>
                  <a:srgbClr val="00B050"/>
                </a:solidFill>
              </a:rPr>
              <a:t>Regional</a:t>
            </a:r>
            <a:r>
              <a:rPr lang="hu-HU" sz="1800" b="1" dirty="0">
                <a:solidFill>
                  <a:srgbClr val="00B050"/>
                </a:solidFill>
              </a:rPr>
              <a:t> </a:t>
            </a:r>
            <a:r>
              <a:rPr lang="hu-HU" sz="1800" b="1" dirty="0" err="1">
                <a:solidFill>
                  <a:srgbClr val="00B050"/>
                </a:solidFill>
              </a:rPr>
              <a:t>effect</a:t>
            </a:r>
            <a:r>
              <a:rPr lang="hu-HU" sz="1800" b="1" dirty="0">
                <a:solidFill>
                  <a:srgbClr val="00B050"/>
                </a:solidFill>
              </a:rPr>
              <a:t> </a:t>
            </a:r>
            <a:r>
              <a:rPr lang="hu-HU" sz="1800" b="1" dirty="0" err="1">
                <a:solidFill>
                  <a:srgbClr val="00B050"/>
                </a:solidFill>
              </a:rPr>
              <a:t>achieved</a:t>
            </a:r>
            <a:r>
              <a:rPr lang="hu-HU" sz="1800" b="1" dirty="0">
                <a:solidFill>
                  <a:srgbClr val="00B050"/>
                </a:solidFill>
              </a:rPr>
              <a:t>: </a:t>
            </a:r>
          </a:p>
          <a:p>
            <a:pPr algn="ctr"/>
            <a:r>
              <a:rPr lang="hu-HU" sz="1800" b="1" dirty="0" err="1">
                <a:solidFill>
                  <a:srgbClr val="FFC000"/>
                </a:solidFill>
              </a:rPr>
              <a:t>All</a:t>
            </a:r>
            <a:r>
              <a:rPr lang="hu-HU" sz="1800" b="1" dirty="0">
                <a:solidFill>
                  <a:srgbClr val="FFC000"/>
                </a:solidFill>
              </a:rPr>
              <a:t> </a:t>
            </a:r>
            <a:r>
              <a:rPr lang="hu-HU" sz="1800" b="1" dirty="0" err="1">
                <a:solidFill>
                  <a:srgbClr val="FFC000"/>
                </a:solidFill>
              </a:rPr>
              <a:t>the</a:t>
            </a:r>
            <a:r>
              <a:rPr lang="hu-HU" sz="1800" b="1" dirty="0">
                <a:solidFill>
                  <a:srgbClr val="FFC000"/>
                </a:solidFill>
              </a:rPr>
              <a:t> </a:t>
            </a:r>
            <a:r>
              <a:rPr lang="hu-HU" sz="1800" b="1" dirty="0" err="1">
                <a:solidFill>
                  <a:srgbClr val="FFC000"/>
                </a:solidFill>
              </a:rPr>
              <a:t>seven</a:t>
            </a:r>
            <a:r>
              <a:rPr lang="hu-HU" sz="1800" b="1" dirty="0">
                <a:solidFill>
                  <a:srgbClr val="FFC000"/>
                </a:solidFill>
              </a:rPr>
              <a:t> </a:t>
            </a:r>
            <a:r>
              <a:rPr lang="hu-HU" sz="1800" b="1" dirty="0" err="1">
                <a:solidFill>
                  <a:srgbClr val="FFC000"/>
                </a:solidFill>
              </a:rPr>
              <a:t>neighbouring</a:t>
            </a:r>
            <a:r>
              <a:rPr lang="hu-HU" sz="1800" b="1" dirty="0">
                <a:solidFill>
                  <a:srgbClr val="FFC000"/>
                </a:solidFill>
              </a:rPr>
              <a:t> </a:t>
            </a:r>
            <a:r>
              <a:rPr lang="hu-HU" sz="1800" b="1" dirty="0" err="1">
                <a:solidFill>
                  <a:srgbClr val="FFC000"/>
                </a:solidFill>
              </a:rPr>
              <a:t>countries</a:t>
            </a:r>
            <a:r>
              <a:rPr lang="hu-HU" sz="1800" b="1" dirty="0">
                <a:solidFill>
                  <a:srgbClr val="FFC000"/>
                </a:solidFill>
              </a:rPr>
              <a:t> </a:t>
            </a:r>
            <a:r>
              <a:rPr lang="hu-HU" sz="1800" b="1" dirty="0" err="1">
                <a:solidFill>
                  <a:srgbClr val="FFC000"/>
                </a:solidFill>
              </a:rPr>
              <a:t>participated</a:t>
            </a:r>
            <a:endParaRPr lang="hu-HU" sz="1800" b="1" dirty="0">
              <a:solidFill>
                <a:srgbClr val="FFC000"/>
              </a:solidFill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24963B56-8143-499D-8283-DAE251AE71C6}"/>
              </a:ext>
            </a:extLst>
          </p:cNvPr>
          <p:cNvSpPr txBox="1"/>
          <p:nvPr/>
        </p:nvSpPr>
        <p:spPr>
          <a:xfrm>
            <a:off x="2180239" y="4671600"/>
            <a:ext cx="5545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0000"/>
                </a:solidFill>
              </a:rPr>
              <a:t>RAC </a:t>
            </a:r>
            <a:r>
              <a:rPr lang="hu-HU" b="1" dirty="0" err="1">
                <a:solidFill>
                  <a:srgbClr val="FF0000"/>
                </a:solidFill>
              </a:rPr>
              <a:t>recommendations</a:t>
            </a:r>
            <a:r>
              <a:rPr lang="hu-HU" b="1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hu-HU" b="1" dirty="0" err="1">
                <a:solidFill>
                  <a:srgbClr val="00B050"/>
                </a:solidFill>
              </a:rPr>
              <a:t>Speakers</a:t>
            </a:r>
            <a:endParaRPr lang="hu-HU" sz="1800" b="1" dirty="0">
              <a:solidFill>
                <a:srgbClr val="00B050"/>
              </a:solidFill>
            </a:endParaRPr>
          </a:p>
          <a:p>
            <a:pPr algn="ctr"/>
            <a:r>
              <a:rPr lang="hu-HU" b="1" dirty="0" err="1">
                <a:solidFill>
                  <a:srgbClr val="FFC000"/>
                </a:solidFill>
              </a:rPr>
              <a:t>Convenors</a:t>
            </a:r>
            <a:endParaRPr lang="hu-HU" b="1" dirty="0">
              <a:solidFill>
                <a:srgbClr val="FFC000"/>
              </a:solidFill>
            </a:endParaRPr>
          </a:p>
          <a:p>
            <a:pPr algn="ctr"/>
            <a:r>
              <a:rPr lang="hu-HU" b="1" dirty="0" err="1">
                <a:solidFill>
                  <a:srgbClr val="FF0000"/>
                </a:solidFill>
              </a:rPr>
              <a:t>All</a:t>
            </a:r>
            <a:r>
              <a:rPr lang="hu-HU" b="1" dirty="0">
                <a:solidFill>
                  <a:srgbClr val="FF0000"/>
                </a:solidFill>
              </a:rPr>
              <a:t> </a:t>
            </a:r>
            <a:r>
              <a:rPr lang="hu-HU" b="1" dirty="0" err="1">
                <a:solidFill>
                  <a:srgbClr val="FF0000"/>
                </a:solidFill>
              </a:rPr>
              <a:t>from</a:t>
            </a:r>
            <a:r>
              <a:rPr lang="hu-HU" b="1" dirty="0">
                <a:solidFill>
                  <a:srgbClr val="FF0000"/>
                </a:solidFill>
              </a:rPr>
              <a:t> </a:t>
            </a:r>
            <a:r>
              <a:rPr lang="hu-HU" b="1" dirty="0" err="1">
                <a:solidFill>
                  <a:srgbClr val="FF0000"/>
                </a:solidFill>
              </a:rPr>
              <a:t>this</a:t>
            </a:r>
            <a:r>
              <a:rPr lang="hu-HU" b="1" dirty="0">
                <a:solidFill>
                  <a:srgbClr val="FF0000"/>
                </a:solidFill>
              </a:rPr>
              <a:t> </a:t>
            </a:r>
            <a:r>
              <a:rPr lang="hu-HU" b="1" dirty="0" err="1">
                <a:solidFill>
                  <a:srgbClr val="FF0000"/>
                </a:solidFill>
              </a:rPr>
              <a:t>region</a:t>
            </a:r>
            <a:r>
              <a:rPr lang="hu-HU" b="1" dirty="0">
                <a:solidFill>
                  <a:srgbClr val="FF0000"/>
                </a:solidFill>
              </a:rPr>
              <a:t>!</a:t>
            </a:r>
            <a:r>
              <a:rPr lang="hu-HU" sz="18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792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752012" y="401296"/>
            <a:ext cx="440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Committees</a:t>
            </a:r>
            <a:endParaRPr lang="hu-HU" sz="3200" b="1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C05AD76-CE19-4474-8E65-5377C0E8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03" y="986071"/>
            <a:ext cx="1790855" cy="21871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2615112F-E1A5-47E6-A14E-C5B0E8C5C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144" y="1065950"/>
            <a:ext cx="4023709" cy="4458086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14C0DA6D-16C0-41B4-9EBA-8AAA99F0F231}"/>
              </a:ext>
            </a:extLst>
          </p:cNvPr>
          <p:cNvSpPr txBox="1"/>
          <p:nvPr/>
        </p:nvSpPr>
        <p:spPr>
          <a:xfrm>
            <a:off x="2180238" y="5524036"/>
            <a:ext cx="55455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0000"/>
                </a:solidFill>
              </a:rPr>
              <a:t>So</a:t>
            </a:r>
            <a:r>
              <a:rPr lang="hu-HU" b="1" dirty="0">
                <a:solidFill>
                  <a:srgbClr val="FF0000"/>
                </a:solidFill>
              </a:rPr>
              <a:t> </a:t>
            </a:r>
            <a:r>
              <a:rPr lang="hu-HU" b="1" dirty="0" err="1">
                <a:solidFill>
                  <a:srgbClr val="FF0000"/>
                </a:solidFill>
              </a:rPr>
              <a:t>many</a:t>
            </a:r>
            <a:r>
              <a:rPr lang="hu-HU" b="1" dirty="0">
                <a:solidFill>
                  <a:srgbClr val="FF0000"/>
                </a:solidFill>
              </a:rPr>
              <a:t> IAC + RAC </a:t>
            </a:r>
            <a:r>
              <a:rPr lang="hu-HU" b="1" dirty="0" err="1">
                <a:solidFill>
                  <a:srgbClr val="FF0000"/>
                </a:solidFill>
              </a:rPr>
              <a:t>recommendations</a:t>
            </a:r>
            <a:r>
              <a:rPr lang="hu-HU" b="1" dirty="0">
                <a:solidFill>
                  <a:srgbClr val="FF0000"/>
                </a:solidFill>
              </a:rPr>
              <a:t>:</a:t>
            </a:r>
            <a:endParaRPr lang="hu-HU" sz="1800" b="1" dirty="0">
              <a:solidFill>
                <a:srgbClr val="00B050"/>
              </a:solidFill>
            </a:endParaRPr>
          </a:p>
          <a:p>
            <a:pPr algn="ctr"/>
            <a:r>
              <a:rPr lang="hu-HU" b="1" dirty="0" err="1">
                <a:solidFill>
                  <a:srgbClr val="FFC000"/>
                </a:solidFill>
              </a:rPr>
              <a:t>Weaker</a:t>
            </a:r>
            <a:r>
              <a:rPr lang="hu-HU" b="1" dirty="0">
                <a:solidFill>
                  <a:srgbClr val="FFC000"/>
                </a:solidFill>
              </a:rPr>
              <a:t> </a:t>
            </a:r>
            <a:r>
              <a:rPr lang="hu-HU" b="1" dirty="0" err="1">
                <a:solidFill>
                  <a:srgbClr val="FFC000"/>
                </a:solidFill>
              </a:rPr>
              <a:t>than</a:t>
            </a:r>
            <a:r>
              <a:rPr lang="hu-HU" b="1" dirty="0">
                <a:solidFill>
                  <a:srgbClr val="FFC000"/>
                </a:solidFill>
              </a:rPr>
              <a:t> </a:t>
            </a:r>
            <a:r>
              <a:rPr lang="hu-HU" b="1" dirty="0" err="1">
                <a:solidFill>
                  <a:srgbClr val="FFC000"/>
                </a:solidFill>
              </a:rPr>
              <a:t>usual</a:t>
            </a:r>
            <a:r>
              <a:rPr lang="hu-HU" b="1" dirty="0">
                <a:solidFill>
                  <a:srgbClr val="FFC000"/>
                </a:solidFill>
              </a:rPr>
              <a:t> </a:t>
            </a:r>
            <a:r>
              <a:rPr lang="hu-HU" b="1" dirty="0" err="1">
                <a:solidFill>
                  <a:srgbClr val="FFC000"/>
                </a:solidFill>
              </a:rPr>
              <a:t>convenor</a:t>
            </a:r>
            <a:r>
              <a:rPr lang="hu-HU" b="1" dirty="0">
                <a:solidFill>
                  <a:srgbClr val="FFC000"/>
                </a:solidFill>
              </a:rPr>
              <a:t> </a:t>
            </a:r>
            <a:r>
              <a:rPr lang="hu-HU" b="1" dirty="0" err="1">
                <a:solidFill>
                  <a:srgbClr val="FFC000"/>
                </a:solidFill>
              </a:rPr>
              <a:t>system</a:t>
            </a:r>
            <a:endParaRPr lang="hu-HU" b="1" dirty="0">
              <a:solidFill>
                <a:srgbClr val="FFC000"/>
              </a:solidFill>
            </a:endParaRPr>
          </a:p>
          <a:p>
            <a:pPr algn="ctr"/>
            <a:r>
              <a:rPr lang="hu-HU" b="1" dirty="0" err="1">
                <a:solidFill>
                  <a:srgbClr val="00B050"/>
                </a:solidFill>
              </a:rPr>
              <a:t>Proposing</a:t>
            </a:r>
            <a:r>
              <a:rPr lang="hu-HU" b="1" dirty="0">
                <a:solidFill>
                  <a:srgbClr val="00B050"/>
                </a:solidFill>
              </a:rPr>
              <a:t>, </a:t>
            </a:r>
            <a:r>
              <a:rPr lang="hu-HU" b="1" dirty="0" err="1">
                <a:solidFill>
                  <a:srgbClr val="00B050"/>
                </a:solidFill>
              </a:rPr>
              <a:t>inviting</a:t>
            </a:r>
            <a:r>
              <a:rPr lang="hu-HU" b="1" dirty="0">
                <a:solidFill>
                  <a:srgbClr val="00B050"/>
                </a:solidFill>
              </a:rPr>
              <a:t> and </a:t>
            </a:r>
            <a:r>
              <a:rPr lang="hu-HU" b="1" dirty="0" err="1">
                <a:solidFill>
                  <a:srgbClr val="00B050"/>
                </a:solidFill>
              </a:rPr>
              <a:t>chairing</a:t>
            </a:r>
            <a:r>
              <a:rPr lang="hu-HU" b="1" dirty="0">
                <a:solidFill>
                  <a:srgbClr val="00B050"/>
                </a:solidFill>
              </a:rPr>
              <a:t> </a:t>
            </a:r>
            <a:r>
              <a:rPr lang="hu-HU" b="1" dirty="0" err="1">
                <a:solidFill>
                  <a:srgbClr val="00B050"/>
                </a:solidFill>
              </a:rPr>
              <a:t>parts</a:t>
            </a:r>
            <a:r>
              <a:rPr lang="hu-HU" b="1" dirty="0">
                <a:solidFill>
                  <a:srgbClr val="00B050"/>
                </a:solidFill>
              </a:rPr>
              <a:t> of </a:t>
            </a:r>
            <a:r>
              <a:rPr lang="hu-HU" b="1" dirty="0" err="1">
                <a:solidFill>
                  <a:srgbClr val="00B050"/>
                </a:solidFill>
              </a:rPr>
              <a:t>programs</a:t>
            </a:r>
            <a:r>
              <a:rPr lang="hu-HU" b="1" dirty="0">
                <a:solidFill>
                  <a:srgbClr val="00B050"/>
                </a:solidFill>
              </a:rPr>
              <a:t> </a:t>
            </a:r>
            <a:endParaRPr lang="hu-HU" sz="1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9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C9CF3ECC-2EED-4D52-8CB8-AADD3E0D2C19}"/>
              </a:ext>
            </a:extLst>
          </p:cNvPr>
          <p:cNvSpPr txBox="1"/>
          <p:nvPr/>
        </p:nvSpPr>
        <p:spPr>
          <a:xfrm>
            <a:off x="2752012" y="401296"/>
            <a:ext cx="4401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200" b="1" dirty="0"/>
              <a:t>ISMD 2023 - </a:t>
            </a:r>
            <a:r>
              <a:rPr lang="hu-HU" sz="3200" b="1" dirty="0" err="1"/>
              <a:t>Committees</a:t>
            </a:r>
            <a:endParaRPr lang="hu-HU" sz="3200" b="1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C05AD76-CE19-4474-8E65-5377C0E8F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03" y="986071"/>
            <a:ext cx="1790855" cy="2187130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B68D8CA9-800C-494F-A3E2-B1F8AC12E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765" y="986071"/>
            <a:ext cx="4008467" cy="4404742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FC573F66-CDBB-48FF-89C7-F11CBE9E6FE0}"/>
              </a:ext>
            </a:extLst>
          </p:cNvPr>
          <p:cNvSpPr txBox="1"/>
          <p:nvPr/>
        </p:nvSpPr>
        <p:spPr>
          <a:xfrm>
            <a:off x="2180238" y="5375423"/>
            <a:ext cx="5545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0000"/>
                </a:solidFill>
              </a:rPr>
              <a:t>Working</a:t>
            </a:r>
            <a:r>
              <a:rPr lang="hu-HU" b="1" dirty="0">
                <a:solidFill>
                  <a:srgbClr val="FF0000"/>
                </a:solidFill>
              </a:rPr>
              <a:t> </a:t>
            </a:r>
            <a:r>
              <a:rPr lang="hu-HU" b="1" dirty="0" err="1">
                <a:solidFill>
                  <a:srgbClr val="FF0000"/>
                </a:solidFill>
              </a:rPr>
              <a:t>people</a:t>
            </a:r>
            <a:r>
              <a:rPr lang="hu-HU" b="1" dirty="0">
                <a:solidFill>
                  <a:srgbClr val="FF0000"/>
                </a:solidFill>
              </a:rPr>
              <a:t> in LOC:</a:t>
            </a:r>
          </a:p>
          <a:p>
            <a:pPr algn="ctr"/>
            <a:r>
              <a:rPr lang="hu-HU" b="1" dirty="0" err="1">
                <a:solidFill>
                  <a:srgbClr val="00B050"/>
                </a:solidFill>
              </a:rPr>
              <a:t>Balancing</a:t>
            </a:r>
            <a:r>
              <a:rPr lang="hu-HU" b="1" dirty="0">
                <a:solidFill>
                  <a:srgbClr val="00B050"/>
                </a:solidFill>
              </a:rPr>
              <a:t> </a:t>
            </a:r>
            <a:r>
              <a:rPr lang="hu-HU" b="1" dirty="0" err="1">
                <a:solidFill>
                  <a:srgbClr val="00B050"/>
                </a:solidFill>
              </a:rPr>
              <a:t>all</a:t>
            </a:r>
            <a:r>
              <a:rPr lang="hu-HU" b="1" dirty="0">
                <a:solidFill>
                  <a:srgbClr val="00B050"/>
                </a:solidFill>
              </a:rPr>
              <a:t> </a:t>
            </a:r>
            <a:r>
              <a:rPr lang="hu-HU" b="1" dirty="0" err="1">
                <a:solidFill>
                  <a:srgbClr val="00B050"/>
                </a:solidFill>
              </a:rPr>
              <a:t>aspects</a:t>
            </a:r>
            <a:endParaRPr lang="hu-HU" sz="1800" b="1" dirty="0">
              <a:solidFill>
                <a:srgbClr val="00B050"/>
              </a:solidFill>
            </a:endParaRPr>
          </a:p>
          <a:p>
            <a:pPr algn="ctr"/>
            <a:r>
              <a:rPr lang="hu-HU" b="1" dirty="0" err="1">
                <a:solidFill>
                  <a:srgbClr val="FFC000"/>
                </a:solidFill>
              </a:rPr>
              <a:t>Internal</a:t>
            </a:r>
            <a:r>
              <a:rPr lang="hu-HU" b="1" dirty="0">
                <a:solidFill>
                  <a:srgbClr val="FFC000"/>
                </a:solidFill>
              </a:rPr>
              <a:t> and </a:t>
            </a:r>
            <a:r>
              <a:rPr lang="hu-HU" b="1" dirty="0" err="1">
                <a:solidFill>
                  <a:srgbClr val="FFC000"/>
                </a:solidFill>
              </a:rPr>
              <a:t>external</a:t>
            </a:r>
            <a:r>
              <a:rPr lang="hu-HU" b="1" dirty="0">
                <a:solidFill>
                  <a:srgbClr val="FFC000"/>
                </a:solidFill>
              </a:rPr>
              <a:t> </a:t>
            </a:r>
            <a:r>
              <a:rPr lang="hu-HU" b="1" dirty="0" err="1">
                <a:solidFill>
                  <a:srgbClr val="FFC000"/>
                </a:solidFill>
              </a:rPr>
              <a:t>communications</a:t>
            </a:r>
            <a:endParaRPr lang="hu-HU" b="1" dirty="0">
              <a:solidFill>
                <a:srgbClr val="FFC000"/>
              </a:solidFill>
            </a:endParaRPr>
          </a:p>
          <a:p>
            <a:pPr algn="ctr"/>
            <a:r>
              <a:rPr lang="hu-HU" b="1" dirty="0" err="1">
                <a:solidFill>
                  <a:srgbClr val="FF0000"/>
                </a:solidFill>
              </a:rPr>
              <a:t>Invitations</a:t>
            </a:r>
            <a:r>
              <a:rPr lang="hu-HU" b="1" dirty="0">
                <a:solidFill>
                  <a:srgbClr val="FF0000"/>
                </a:solidFill>
              </a:rPr>
              <a:t>, </a:t>
            </a:r>
            <a:r>
              <a:rPr lang="hu-HU" b="1" dirty="0" err="1">
                <a:solidFill>
                  <a:srgbClr val="FF0000"/>
                </a:solidFill>
              </a:rPr>
              <a:t>transportation</a:t>
            </a:r>
            <a:r>
              <a:rPr lang="hu-HU" b="1" dirty="0">
                <a:solidFill>
                  <a:srgbClr val="FF0000"/>
                </a:solidFill>
              </a:rPr>
              <a:t>, </a:t>
            </a:r>
            <a:r>
              <a:rPr lang="hu-HU" b="1" dirty="0" err="1">
                <a:solidFill>
                  <a:srgbClr val="FF0000"/>
                </a:solidFill>
              </a:rPr>
              <a:t>sponsors</a:t>
            </a:r>
            <a:endParaRPr lang="hu-HU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9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2597</TotalTime>
  <Words>318</Words>
  <Application>Microsoft Office PowerPoint</Application>
  <PresentationFormat>A4 (210x297 mm)</PresentationFormat>
  <Paragraphs>86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Dr. Csörgő Tamás</dc:creator>
  <cp:lastModifiedBy>Dr. Csörgő Tamás</cp:lastModifiedBy>
  <cp:revision>34</cp:revision>
  <cp:lastPrinted>2023-08-18T06:58:46Z</cp:lastPrinted>
  <dcterms:created xsi:type="dcterms:W3CDTF">2023-08-18T06:27:36Z</dcterms:created>
  <dcterms:modified xsi:type="dcterms:W3CDTF">2023-08-24T16:54:40Z</dcterms:modified>
</cp:coreProperties>
</file>