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61" r:id="rId2"/>
    <p:sldId id="276" r:id="rId3"/>
    <p:sldId id="290" r:id="rId4"/>
    <p:sldId id="263" r:id="rId5"/>
    <p:sldId id="289" r:id="rId6"/>
    <p:sldId id="270" r:id="rId7"/>
    <p:sldId id="271" r:id="rId8"/>
    <p:sldId id="272" r:id="rId9"/>
    <p:sldId id="287" r:id="rId10"/>
    <p:sldId id="288" r:id="rId11"/>
    <p:sldId id="286" r:id="rId12"/>
    <p:sldId id="277" r:id="rId13"/>
    <p:sldId id="278" r:id="rId14"/>
    <p:sldId id="273" r:id="rId15"/>
    <p:sldId id="274"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60107C1-A4A1-4A4A-8781-937A551FFC7F}" v="2" dt="2023-03-15T12:37:54.5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829"/>
    <p:restoredTop sz="93796"/>
  </p:normalViewPr>
  <p:slideViewPr>
    <p:cSldViewPr snapToGrid="0" snapToObjects="1">
      <p:cViewPr varScale="1">
        <p:scale>
          <a:sx n="135" d="100"/>
          <a:sy n="135" d="100"/>
        </p:scale>
        <p:origin x="704" y="168"/>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C673DA-8F3E-2944-8B37-35DF365750B6}" type="datetimeFigureOut">
              <a:rPr lang="en-US" smtClean="0"/>
              <a:t>3/15/23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5C51CD-2F58-984C-929A-A858C1670FBA}" type="slidenum">
              <a:rPr lang="en-US" smtClean="0"/>
              <a:t>‹#›</a:t>
            </a:fld>
            <a:endParaRPr lang="en-US"/>
          </a:p>
        </p:txBody>
      </p:sp>
    </p:spTree>
    <p:extLst>
      <p:ext uri="{BB962C8B-B14F-4D97-AF65-F5344CB8AC3E}">
        <p14:creationId xmlns:p14="http://schemas.microsoft.com/office/powerpoint/2010/main" val="3437102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5C51CD-2F58-984C-929A-A858C1670FBA}" type="slidenum">
              <a:rPr lang="en-US" smtClean="0"/>
              <a:t>7</a:t>
            </a:fld>
            <a:endParaRPr lang="en-US"/>
          </a:p>
        </p:txBody>
      </p:sp>
    </p:spTree>
    <p:extLst>
      <p:ext uri="{BB962C8B-B14F-4D97-AF65-F5344CB8AC3E}">
        <p14:creationId xmlns:p14="http://schemas.microsoft.com/office/powerpoint/2010/main" val="32785129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GB" dirty="0"/>
              <a:t>Click to edit Master title style</a:t>
            </a:r>
            <a:endParaRPr lang="en-US" dirty="0"/>
          </a:p>
        </p:txBody>
      </p:sp>
      <p:sp>
        <p:nvSpPr>
          <p:cNvPr id="3" name="Subtitle 2"/>
          <p:cNvSpPr>
            <a:spLocks noGrp="1"/>
          </p:cNvSpPr>
          <p:nvPr>
            <p:ph type="subTitle" idx="1"/>
          </p:nvPr>
        </p:nvSpPr>
        <p:spPr>
          <a:xfrm>
            <a:off x="1143000" y="3602038"/>
            <a:ext cx="6858000" cy="26057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r>
              <a:rPr lang="en-ZA"/>
              <a:t>15 Mar 2023</a:t>
            </a:r>
            <a:endParaRPr lang="en-US"/>
          </a:p>
        </p:txBody>
      </p:sp>
      <p:sp>
        <p:nvSpPr>
          <p:cNvPr id="5" name="Footer Placeholder 4"/>
          <p:cNvSpPr>
            <a:spLocks noGrp="1"/>
          </p:cNvSpPr>
          <p:nvPr>
            <p:ph type="ftr" sz="quarter" idx="11"/>
          </p:nvPr>
        </p:nvSpPr>
        <p:spPr/>
        <p:txBody>
          <a:bodyPr/>
          <a:lstStyle/>
          <a:p>
            <a:r>
              <a:rPr lang="en-US"/>
              <a:t>ASFAP IAC Feedback</a:t>
            </a:r>
          </a:p>
        </p:txBody>
      </p:sp>
      <p:sp>
        <p:nvSpPr>
          <p:cNvPr id="6" name="Slide Number Placeholder 5"/>
          <p:cNvSpPr>
            <a:spLocks noGrp="1"/>
          </p:cNvSpPr>
          <p:nvPr>
            <p:ph type="sldNum" sz="quarter" idx="12"/>
          </p:nvPr>
        </p:nvSpPr>
        <p:spPr/>
        <p:txBody>
          <a:bodyPr/>
          <a:lstStyle/>
          <a:p>
            <a:fld id="{4FC64FAC-3F86-6243-B1EB-5AE61A27B65E}" type="slidenum">
              <a:rPr lang="en-US" smtClean="0"/>
              <a:t>‹#›</a:t>
            </a:fld>
            <a:endParaRPr lang="en-US"/>
          </a:p>
        </p:txBody>
      </p:sp>
      <p:pic>
        <p:nvPicPr>
          <p:cNvPr id="9" name="Picture 8" descr="A picture containing engine&#10;&#10;Description automatically generated">
            <a:extLst>
              <a:ext uri="{FF2B5EF4-FFF2-40B4-BE49-F238E27FC236}">
                <a16:creationId xmlns:a16="http://schemas.microsoft.com/office/drawing/2014/main" id="{9F9D5656-8C35-7544-9BFC-5F7B35A5CA58}"/>
              </a:ext>
            </a:extLst>
          </p:cNvPr>
          <p:cNvPicPr>
            <a:picLocks noChangeAspect="1"/>
          </p:cNvPicPr>
          <p:nvPr userDrawn="1"/>
        </p:nvPicPr>
        <p:blipFill rotWithShape="1">
          <a:blip r:embed="rId2"/>
          <a:srcRect t="8105" b="12203"/>
          <a:stretch/>
        </p:blipFill>
        <p:spPr>
          <a:xfrm>
            <a:off x="0" y="0"/>
            <a:ext cx="9144000" cy="956111"/>
          </a:xfrm>
          <a:prstGeom prst="rect">
            <a:avLst/>
          </a:prstGeom>
        </p:spPr>
      </p:pic>
      <p:pic>
        <p:nvPicPr>
          <p:cNvPr id="10" name="Picture 9">
            <a:extLst>
              <a:ext uri="{FF2B5EF4-FFF2-40B4-BE49-F238E27FC236}">
                <a16:creationId xmlns:a16="http://schemas.microsoft.com/office/drawing/2014/main" id="{17729CC1-AD0D-684C-BC82-6A789F6D653B}"/>
              </a:ext>
            </a:extLst>
          </p:cNvPr>
          <p:cNvPicPr>
            <a:picLocks noChangeAspect="1"/>
          </p:cNvPicPr>
          <p:nvPr userDrawn="1"/>
        </p:nvPicPr>
        <p:blipFill>
          <a:blip r:embed="rId3"/>
          <a:stretch>
            <a:fillRect/>
          </a:stretch>
        </p:blipFill>
        <p:spPr>
          <a:xfrm>
            <a:off x="8137566" y="20320"/>
            <a:ext cx="1006433" cy="956111"/>
          </a:xfrm>
          <a:prstGeom prst="rect">
            <a:avLst/>
          </a:prstGeom>
        </p:spPr>
      </p:pic>
      <p:pic>
        <p:nvPicPr>
          <p:cNvPr id="11" name="Picture 10">
            <a:extLst>
              <a:ext uri="{FF2B5EF4-FFF2-40B4-BE49-F238E27FC236}">
                <a16:creationId xmlns:a16="http://schemas.microsoft.com/office/drawing/2014/main" id="{226342B4-96DB-C246-9C12-27C2C3CAF9DF}"/>
              </a:ext>
            </a:extLst>
          </p:cNvPr>
          <p:cNvPicPr>
            <a:picLocks noChangeAspect="1"/>
          </p:cNvPicPr>
          <p:nvPr userDrawn="1"/>
        </p:nvPicPr>
        <p:blipFill>
          <a:blip r:embed="rId3"/>
          <a:stretch>
            <a:fillRect/>
          </a:stretch>
        </p:blipFill>
        <p:spPr>
          <a:xfrm>
            <a:off x="0" y="20319"/>
            <a:ext cx="1006433" cy="956111"/>
          </a:xfrm>
          <a:prstGeom prst="rect">
            <a:avLst/>
          </a:prstGeom>
        </p:spPr>
      </p:pic>
    </p:spTree>
    <p:extLst>
      <p:ext uri="{BB962C8B-B14F-4D97-AF65-F5344CB8AC3E}">
        <p14:creationId xmlns:p14="http://schemas.microsoft.com/office/powerpoint/2010/main" val="1842043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a:xfrm>
            <a:off x="628650" y="1158240"/>
            <a:ext cx="7886700" cy="5018723"/>
          </a:xfrm>
        </p:spPr>
        <p:txBody>
          <a:bodyPr/>
          <a:lstStyle>
            <a:lvl1pPr>
              <a:spcAft>
                <a:spcPts val="600"/>
              </a:spcAft>
              <a:defRPr/>
            </a:lvl1pPr>
            <a:lvl2pPr>
              <a:spcAft>
                <a:spcPts val="600"/>
              </a:spcAft>
              <a:defRPr/>
            </a:lvl2pPr>
            <a:lvl3pPr>
              <a:spcAft>
                <a:spcPts val="600"/>
              </a:spcAft>
              <a:defRPr/>
            </a:lvl3pPr>
            <a:lvl4pPr>
              <a:spcAft>
                <a:spcPts val="600"/>
              </a:spcAft>
              <a:defRPr/>
            </a:lvl4pPr>
            <a:lvl5pPr>
              <a:spcAft>
                <a:spcPts val="600"/>
              </a:spcAf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10"/>
          </p:nvPr>
        </p:nvSpPr>
        <p:spPr/>
        <p:txBody>
          <a:bodyPr/>
          <a:lstStyle/>
          <a:p>
            <a:r>
              <a:rPr lang="en-ZA"/>
              <a:t>15 Mar 2023</a:t>
            </a:r>
            <a:endParaRPr lang="en-US"/>
          </a:p>
        </p:txBody>
      </p:sp>
      <p:sp>
        <p:nvSpPr>
          <p:cNvPr id="5" name="Footer Placeholder 4"/>
          <p:cNvSpPr>
            <a:spLocks noGrp="1"/>
          </p:cNvSpPr>
          <p:nvPr>
            <p:ph type="ftr" sz="quarter" idx="11"/>
          </p:nvPr>
        </p:nvSpPr>
        <p:spPr/>
        <p:txBody>
          <a:bodyPr/>
          <a:lstStyle/>
          <a:p>
            <a:r>
              <a:rPr lang="en-US"/>
              <a:t>ASFAP IAC Feedback</a:t>
            </a:r>
          </a:p>
        </p:txBody>
      </p:sp>
      <p:sp>
        <p:nvSpPr>
          <p:cNvPr id="6" name="Slide Number Placeholder 5"/>
          <p:cNvSpPr>
            <a:spLocks noGrp="1"/>
          </p:cNvSpPr>
          <p:nvPr>
            <p:ph type="sldNum" sz="quarter" idx="12"/>
          </p:nvPr>
        </p:nvSpPr>
        <p:spPr/>
        <p:txBody>
          <a:bodyPr/>
          <a:lstStyle/>
          <a:p>
            <a:fld id="{4FC64FAC-3F86-6243-B1EB-5AE61A27B65E}" type="slidenum">
              <a:rPr lang="en-US" smtClean="0"/>
              <a:t>‹#›</a:t>
            </a:fld>
            <a:endParaRPr lang="en-US"/>
          </a:p>
        </p:txBody>
      </p:sp>
    </p:spTree>
    <p:extLst>
      <p:ext uri="{BB962C8B-B14F-4D97-AF65-F5344CB8AC3E}">
        <p14:creationId xmlns:p14="http://schemas.microsoft.com/office/powerpoint/2010/main" val="3906236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01600" y="1235493"/>
            <a:ext cx="4413250" cy="494147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p:cNvSpPr>
            <a:spLocks noGrp="1"/>
          </p:cNvSpPr>
          <p:nvPr>
            <p:ph sz="half" idx="2"/>
          </p:nvPr>
        </p:nvSpPr>
        <p:spPr>
          <a:xfrm>
            <a:off x="4629149" y="1235492"/>
            <a:ext cx="4413251" cy="4941471"/>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Date Placeholder 4"/>
          <p:cNvSpPr>
            <a:spLocks noGrp="1"/>
          </p:cNvSpPr>
          <p:nvPr>
            <p:ph type="dt" sz="half" idx="10"/>
          </p:nvPr>
        </p:nvSpPr>
        <p:spPr/>
        <p:txBody>
          <a:bodyPr/>
          <a:lstStyle/>
          <a:p>
            <a:r>
              <a:rPr lang="en-ZA"/>
              <a:t>15 Mar 2023</a:t>
            </a:r>
            <a:endParaRPr lang="en-US"/>
          </a:p>
        </p:txBody>
      </p:sp>
      <p:sp>
        <p:nvSpPr>
          <p:cNvPr id="6" name="Footer Placeholder 5"/>
          <p:cNvSpPr>
            <a:spLocks noGrp="1"/>
          </p:cNvSpPr>
          <p:nvPr>
            <p:ph type="ftr" sz="quarter" idx="11"/>
          </p:nvPr>
        </p:nvSpPr>
        <p:spPr/>
        <p:txBody>
          <a:bodyPr/>
          <a:lstStyle/>
          <a:p>
            <a:r>
              <a:rPr lang="en-US"/>
              <a:t>ASFAP IAC Feedback</a:t>
            </a:r>
          </a:p>
        </p:txBody>
      </p:sp>
      <p:sp>
        <p:nvSpPr>
          <p:cNvPr id="7" name="Slide Number Placeholder 6"/>
          <p:cNvSpPr>
            <a:spLocks noGrp="1"/>
          </p:cNvSpPr>
          <p:nvPr>
            <p:ph type="sldNum" sz="quarter" idx="12"/>
          </p:nvPr>
        </p:nvSpPr>
        <p:spPr/>
        <p:txBody>
          <a:bodyPr/>
          <a:lstStyle/>
          <a:p>
            <a:fld id="{4FC64FAC-3F86-6243-B1EB-5AE61A27B65E}" type="slidenum">
              <a:rPr lang="en-US" smtClean="0"/>
              <a:t>‹#›</a:t>
            </a:fld>
            <a:endParaRPr lang="en-US"/>
          </a:p>
        </p:txBody>
      </p:sp>
    </p:spTree>
    <p:extLst>
      <p:ext uri="{BB962C8B-B14F-4D97-AF65-F5344CB8AC3E}">
        <p14:creationId xmlns:p14="http://schemas.microsoft.com/office/powerpoint/2010/main" val="3047568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r>
              <a:rPr lang="en-ZA"/>
              <a:t>15 Mar 2023</a:t>
            </a:r>
            <a:endParaRPr lang="en-US"/>
          </a:p>
        </p:txBody>
      </p:sp>
      <p:sp>
        <p:nvSpPr>
          <p:cNvPr id="4" name="Footer Placeholder 3"/>
          <p:cNvSpPr>
            <a:spLocks noGrp="1"/>
          </p:cNvSpPr>
          <p:nvPr>
            <p:ph type="ftr" sz="quarter" idx="11"/>
          </p:nvPr>
        </p:nvSpPr>
        <p:spPr/>
        <p:txBody>
          <a:bodyPr/>
          <a:lstStyle/>
          <a:p>
            <a:r>
              <a:rPr lang="en-US"/>
              <a:t>ASFAP IAC Feedback</a:t>
            </a:r>
          </a:p>
        </p:txBody>
      </p:sp>
      <p:sp>
        <p:nvSpPr>
          <p:cNvPr id="5" name="Slide Number Placeholder 4"/>
          <p:cNvSpPr>
            <a:spLocks noGrp="1"/>
          </p:cNvSpPr>
          <p:nvPr>
            <p:ph type="sldNum" sz="quarter" idx="12"/>
          </p:nvPr>
        </p:nvSpPr>
        <p:spPr/>
        <p:txBody>
          <a:bodyPr/>
          <a:lstStyle/>
          <a:p>
            <a:fld id="{4FC64FAC-3F86-6243-B1EB-5AE61A27B65E}" type="slidenum">
              <a:rPr lang="en-US" smtClean="0"/>
              <a:t>‹#›</a:t>
            </a:fld>
            <a:endParaRPr lang="en-US"/>
          </a:p>
        </p:txBody>
      </p:sp>
    </p:spTree>
    <p:extLst>
      <p:ext uri="{BB962C8B-B14F-4D97-AF65-F5344CB8AC3E}">
        <p14:creationId xmlns:p14="http://schemas.microsoft.com/office/powerpoint/2010/main" val="2036851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ZA"/>
              <a:t>15 Mar 2023</a:t>
            </a:r>
            <a:endParaRPr lang="en-US"/>
          </a:p>
        </p:txBody>
      </p:sp>
      <p:sp>
        <p:nvSpPr>
          <p:cNvPr id="3" name="Footer Placeholder 2"/>
          <p:cNvSpPr>
            <a:spLocks noGrp="1"/>
          </p:cNvSpPr>
          <p:nvPr>
            <p:ph type="ftr" sz="quarter" idx="11"/>
          </p:nvPr>
        </p:nvSpPr>
        <p:spPr/>
        <p:txBody>
          <a:bodyPr/>
          <a:lstStyle/>
          <a:p>
            <a:r>
              <a:rPr lang="en-US"/>
              <a:t>ASFAP IAC Feedback</a:t>
            </a:r>
          </a:p>
        </p:txBody>
      </p:sp>
      <p:sp>
        <p:nvSpPr>
          <p:cNvPr id="4" name="Slide Number Placeholder 3"/>
          <p:cNvSpPr>
            <a:spLocks noGrp="1"/>
          </p:cNvSpPr>
          <p:nvPr>
            <p:ph type="sldNum" sz="quarter" idx="12"/>
          </p:nvPr>
        </p:nvSpPr>
        <p:spPr/>
        <p:txBody>
          <a:bodyPr/>
          <a:lstStyle/>
          <a:p>
            <a:fld id="{4FC64FAC-3F86-6243-B1EB-5AE61A27B65E}" type="slidenum">
              <a:rPr lang="en-US" smtClean="0"/>
              <a:t>‹#›</a:t>
            </a:fld>
            <a:endParaRPr lang="en-US"/>
          </a:p>
        </p:txBody>
      </p:sp>
    </p:spTree>
    <p:extLst>
      <p:ext uri="{BB962C8B-B14F-4D97-AF65-F5344CB8AC3E}">
        <p14:creationId xmlns:p14="http://schemas.microsoft.com/office/powerpoint/2010/main" val="605151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gif"/><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ZA"/>
              <a:t>15 Mar 2023</a:t>
            </a:r>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ASFAP IAC Feedback</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C64FAC-3F86-6243-B1EB-5AE61A27B65E}" type="slidenum">
              <a:rPr lang="en-US" smtClean="0"/>
              <a:t>‹#›</a:t>
            </a:fld>
            <a:endParaRPr lang="en-US"/>
          </a:p>
        </p:txBody>
      </p:sp>
      <p:pic>
        <p:nvPicPr>
          <p:cNvPr id="7" name="Picture 6" descr="A picture containing engine&#10;&#10;Description automatically generated">
            <a:extLst>
              <a:ext uri="{FF2B5EF4-FFF2-40B4-BE49-F238E27FC236}">
                <a16:creationId xmlns:a16="http://schemas.microsoft.com/office/drawing/2014/main" id="{2FA2B139-6DE5-FD4D-A867-031877995718}"/>
              </a:ext>
            </a:extLst>
          </p:cNvPr>
          <p:cNvPicPr>
            <a:picLocks noChangeAspect="1"/>
          </p:cNvPicPr>
          <p:nvPr userDrawn="1"/>
        </p:nvPicPr>
        <p:blipFill rotWithShape="1">
          <a:blip r:embed="rId7"/>
          <a:srcRect t="8105" b="12203"/>
          <a:stretch/>
        </p:blipFill>
        <p:spPr>
          <a:xfrm>
            <a:off x="0" y="0"/>
            <a:ext cx="9144000" cy="956111"/>
          </a:xfrm>
          <a:prstGeom prst="rect">
            <a:avLst/>
          </a:prstGeom>
        </p:spPr>
      </p:pic>
      <p:pic>
        <p:nvPicPr>
          <p:cNvPr id="8" name="Picture 7">
            <a:extLst>
              <a:ext uri="{FF2B5EF4-FFF2-40B4-BE49-F238E27FC236}">
                <a16:creationId xmlns:a16="http://schemas.microsoft.com/office/drawing/2014/main" id="{A6D32A88-B668-D447-9DA8-D3D845CD1BA3}"/>
              </a:ext>
            </a:extLst>
          </p:cNvPr>
          <p:cNvPicPr>
            <a:picLocks noChangeAspect="1"/>
          </p:cNvPicPr>
          <p:nvPr userDrawn="1"/>
        </p:nvPicPr>
        <p:blipFill>
          <a:blip r:embed="rId8"/>
          <a:stretch>
            <a:fillRect/>
          </a:stretch>
        </p:blipFill>
        <p:spPr>
          <a:xfrm>
            <a:off x="8137566" y="20320"/>
            <a:ext cx="1006433" cy="956111"/>
          </a:xfrm>
          <a:prstGeom prst="rect">
            <a:avLst/>
          </a:prstGeom>
        </p:spPr>
      </p:pic>
      <p:pic>
        <p:nvPicPr>
          <p:cNvPr id="9" name="Picture 8">
            <a:extLst>
              <a:ext uri="{FF2B5EF4-FFF2-40B4-BE49-F238E27FC236}">
                <a16:creationId xmlns:a16="http://schemas.microsoft.com/office/drawing/2014/main" id="{1C6395FF-45DC-9C4F-B31E-8055A8EDF6B5}"/>
              </a:ext>
            </a:extLst>
          </p:cNvPr>
          <p:cNvPicPr>
            <a:picLocks noChangeAspect="1"/>
          </p:cNvPicPr>
          <p:nvPr userDrawn="1"/>
        </p:nvPicPr>
        <p:blipFill>
          <a:blip r:embed="rId8"/>
          <a:stretch>
            <a:fillRect/>
          </a:stretch>
        </p:blipFill>
        <p:spPr>
          <a:xfrm>
            <a:off x="0" y="20319"/>
            <a:ext cx="1006433" cy="956111"/>
          </a:xfrm>
          <a:prstGeom prst="rect">
            <a:avLst/>
          </a:prstGeom>
        </p:spPr>
      </p:pic>
      <p:sp>
        <p:nvSpPr>
          <p:cNvPr id="2" name="Title Placeholder 1"/>
          <p:cNvSpPr>
            <a:spLocks noGrp="1"/>
          </p:cNvSpPr>
          <p:nvPr>
            <p:ph type="title"/>
          </p:nvPr>
        </p:nvSpPr>
        <p:spPr>
          <a:xfrm>
            <a:off x="1054775" y="92868"/>
            <a:ext cx="7082790" cy="770373"/>
          </a:xfrm>
          <a:prstGeom prst="rect">
            <a:avLst/>
          </a:prstGeom>
        </p:spPr>
        <p:txBody>
          <a:bodyPr vert="horz" lIns="91440" tIns="45720" rIns="91440" bIns="45720" rtlCol="0" anchor="ctr">
            <a:normAutofit/>
          </a:bodyPr>
          <a:lstStyle/>
          <a:p>
            <a:r>
              <a:rPr lang="en-GB" dirty="0"/>
              <a:t>Click to edit Master title style</a:t>
            </a:r>
            <a:endParaRPr lang="en-US" dirty="0"/>
          </a:p>
        </p:txBody>
      </p:sp>
    </p:spTree>
    <p:extLst>
      <p:ext uri="{BB962C8B-B14F-4D97-AF65-F5344CB8AC3E}">
        <p14:creationId xmlns:p14="http://schemas.microsoft.com/office/powerpoint/2010/main" val="29806031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6" r:id="rId4"/>
    <p:sldLayoutId id="2147483667" r:id="rId5"/>
  </p:sldLayoutIdLst>
  <p:hf hdr="0"/>
  <p:txStyles>
    <p:titleStyle>
      <a:lvl1pPr algn="ctr" defTabSz="914400" rtl="0" eaLnBrk="1" latinLnBrk="0" hangingPunct="1">
        <a:lnSpc>
          <a:spcPct val="90000"/>
        </a:lnSpc>
        <a:spcBef>
          <a:spcPct val="0"/>
        </a:spcBef>
        <a:buNone/>
        <a:defRPr sz="28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hyperlink" Target="https://africanphysicsstrategy.org/" TargetMode="External"/><Relationship Id="rId3" Type="http://schemas.openxmlformats.org/officeDocument/2006/relationships/hyperlink" Target="mailto:ketevi@bnl.gov" TargetMode="External"/><Relationship Id="rId7" Type="http://schemas.openxmlformats.org/officeDocument/2006/relationships/hyperlink" Target="mailto:fmalek@lpsc.in2p3.fr" TargetMode="External"/><Relationship Id="rId12" Type="http://schemas.openxmlformats.org/officeDocument/2006/relationships/image" Target="../media/image7.png"/><Relationship Id="rId2" Type="http://schemas.openxmlformats.org/officeDocument/2006/relationships/hyperlink" Target="mailto:ASFAP-SteeringCommittee@cern.ch" TargetMode="External"/><Relationship Id="rId1" Type="http://schemas.openxmlformats.org/officeDocument/2006/relationships/slideLayout" Target="../slideLayouts/slideLayout2.xml"/><Relationship Id="rId6" Type="http://schemas.openxmlformats.org/officeDocument/2006/relationships/hyperlink" Target="mailto:skhalil@zewailcity.edu.eg" TargetMode="External"/><Relationship Id="rId11" Type="http://schemas.openxmlformats.org/officeDocument/2006/relationships/image" Target="../media/image6.png"/><Relationship Id="rId5" Type="http://schemas.openxmlformats.org/officeDocument/2006/relationships/hyperlink" Target="mailto:farida.fassi@cern.ch" TargetMode="External"/><Relationship Id="rId15" Type="http://schemas.openxmlformats.org/officeDocument/2006/relationships/hyperlink" Target="https://twitter.com/StrategyAsfap" TargetMode="External"/><Relationship Id="rId10" Type="http://schemas.openxmlformats.org/officeDocument/2006/relationships/image" Target="../media/image5.jpg"/><Relationship Id="rId4" Type="http://schemas.openxmlformats.org/officeDocument/2006/relationships/hyperlink" Target="mailto:si@mykonos.org.za" TargetMode="External"/><Relationship Id="rId9" Type="http://schemas.openxmlformats.org/officeDocument/2006/relationships/image" Target="../media/image4.png"/><Relationship Id="rId14" Type="http://schemas.openxmlformats.org/officeDocument/2006/relationships/hyperlink" Target="https://twiki.cern.ch/twiki/bin/view/AfricanStrategy"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d4Bwux-btq0" TargetMode="External"/><Relationship Id="rId2" Type="http://schemas.openxmlformats.org/officeDocument/2006/relationships/image" Target="../media/image15.jp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hyperlink" Target="https://twiki.cern.ch/twiki/bin/edit/AfricanStrategy/AfPS?topicparent=AfricanStrategy.InternationalAdvisoryCommittee;nowysiwyg=1" TargetMode="External"/><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9.xml.rels><?xml version="1.0" encoding="UTF-8" standalone="yes"?>
<Relationships xmlns="http://schemas.openxmlformats.org/package/2006/relationships"><Relationship Id="rId2" Type="http://schemas.openxmlformats.org/officeDocument/2006/relationships/hyperlink" Target="https://indico.cern.ch/event/106192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96981-B602-8742-9A4C-71C8F65F31D2}"/>
              </a:ext>
            </a:extLst>
          </p:cNvPr>
          <p:cNvSpPr>
            <a:spLocks noGrp="1"/>
          </p:cNvSpPr>
          <p:nvPr>
            <p:ph type="title"/>
          </p:nvPr>
        </p:nvSpPr>
        <p:spPr/>
        <p:txBody>
          <a:bodyPr>
            <a:normAutofit/>
          </a:bodyPr>
          <a:lstStyle/>
          <a:p>
            <a:pPr algn="ctr"/>
            <a:r>
              <a:rPr lang="en-US" sz="2000" b="1" dirty="0">
                <a:latin typeface="+mn-lt"/>
              </a:rPr>
              <a:t>African Strategy for </a:t>
            </a:r>
            <a:br>
              <a:rPr lang="en-US" sz="2000" b="1" dirty="0">
                <a:latin typeface="+mn-lt"/>
              </a:rPr>
            </a:br>
            <a:r>
              <a:rPr lang="en-US" sz="2000" b="1" dirty="0">
                <a:latin typeface="+mn-lt"/>
              </a:rPr>
              <a:t>Fundamental and Applied Physics</a:t>
            </a:r>
          </a:p>
        </p:txBody>
      </p:sp>
      <p:sp>
        <p:nvSpPr>
          <p:cNvPr id="5" name="Google Shape;140;p25">
            <a:extLst>
              <a:ext uri="{FF2B5EF4-FFF2-40B4-BE49-F238E27FC236}">
                <a16:creationId xmlns:a16="http://schemas.microsoft.com/office/drawing/2014/main" id="{BF775F1F-E15D-BD4F-B64C-3E58D247F038}"/>
              </a:ext>
            </a:extLst>
          </p:cNvPr>
          <p:cNvSpPr txBox="1"/>
          <p:nvPr/>
        </p:nvSpPr>
        <p:spPr>
          <a:xfrm>
            <a:off x="2991958" y="711859"/>
            <a:ext cx="4092000" cy="2769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b="1" dirty="0">
                <a:solidFill>
                  <a:srgbClr val="0000FF"/>
                </a:solidFill>
                <a:latin typeface="Calibri"/>
                <a:ea typeface="Calibri"/>
                <a:cs typeface="Calibri"/>
                <a:sym typeface="Calibri"/>
              </a:rPr>
              <a:t>Pan-African, gender balanced and inclusive </a:t>
            </a:r>
            <a:endParaRPr sz="1400" b="1" dirty="0">
              <a:solidFill>
                <a:srgbClr val="0000FF"/>
              </a:solidFill>
              <a:latin typeface="Calibri"/>
              <a:ea typeface="Calibri"/>
              <a:cs typeface="Calibri"/>
              <a:sym typeface="Calibri"/>
            </a:endParaRPr>
          </a:p>
        </p:txBody>
      </p:sp>
      <p:sp>
        <p:nvSpPr>
          <p:cNvPr id="6" name="Google Shape;132;p25">
            <a:extLst>
              <a:ext uri="{FF2B5EF4-FFF2-40B4-BE49-F238E27FC236}">
                <a16:creationId xmlns:a16="http://schemas.microsoft.com/office/drawing/2014/main" id="{83A6280A-AC30-8044-AAFC-A96841041EFD}"/>
              </a:ext>
            </a:extLst>
          </p:cNvPr>
          <p:cNvSpPr txBox="1"/>
          <p:nvPr/>
        </p:nvSpPr>
        <p:spPr>
          <a:xfrm>
            <a:off x="174661" y="1609492"/>
            <a:ext cx="8794678" cy="2206401"/>
          </a:xfrm>
          <a:prstGeom prst="rect">
            <a:avLst/>
          </a:prstGeom>
          <a:noFill/>
          <a:ln>
            <a:noFill/>
          </a:ln>
        </p:spPr>
        <p:txBody>
          <a:bodyPr spcFirstLastPara="1" wrap="square" lIns="68575" tIns="34275" rIns="68575" bIns="34275" anchor="t" anchorCtr="0">
            <a:noAutofit/>
          </a:bodyPr>
          <a:lstStyle/>
          <a:p>
            <a:pPr marL="0" marR="0" lvl="0" indent="0" algn="just" rtl="0">
              <a:spcBef>
                <a:spcPts val="0"/>
              </a:spcBef>
              <a:spcAft>
                <a:spcPts val="0"/>
              </a:spcAft>
              <a:buNone/>
            </a:pPr>
            <a:r>
              <a:rPr lang="en" sz="2000" b="1" i="0" u="none" strike="noStrike" cap="none" dirty="0">
                <a:solidFill>
                  <a:schemeClr val="dk1"/>
                </a:solidFill>
                <a:latin typeface="Calibri"/>
                <a:ea typeface="Calibri"/>
                <a:cs typeface="Calibri"/>
                <a:sym typeface="Calibri"/>
              </a:rPr>
              <a:t>Mandating Body : African Physical Society</a:t>
            </a:r>
          </a:p>
          <a:p>
            <a:pPr marL="0" marR="0" lvl="0" indent="0" algn="just" rtl="0">
              <a:spcBef>
                <a:spcPts val="0"/>
              </a:spcBef>
              <a:spcAft>
                <a:spcPts val="0"/>
              </a:spcAft>
              <a:buNone/>
            </a:pPr>
            <a:endParaRPr lang="en" sz="800" b="1" i="0" u="none" strike="noStrike" cap="none" dirty="0">
              <a:solidFill>
                <a:schemeClr val="dk1"/>
              </a:solidFill>
              <a:latin typeface="Calibri"/>
              <a:ea typeface="Calibri"/>
              <a:cs typeface="Calibri"/>
              <a:sym typeface="Calibri"/>
            </a:endParaRPr>
          </a:p>
          <a:p>
            <a:pPr marL="0" marR="0" lvl="0" indent="0" algn="just" rtl="0">
              <a:spcBef>
                <a:spcPts val="0"/>
              </a:spcBef>
              <a:spcAft>
                <a:spcPts val="0"/>
              </a:spcAft>
              <a:buNone/>
            </a:pPr>
            <a:r>
              <a:rPr lang="en" sz="2000" b="1" i="0" u="none" strike="noStrike" cap="none" dirty="0">
                <a:solidFill>
                  <a:schemeClr val="dk1"/>
                </a:solidFill>
                <a:latin typeface="Calibri"/>
                <a:ea typeface="Calibri"/>
                <a:cs typeface="Calibri"/>
                <a:sym typeface="Calibri"/>
              </a:rPr>
              <a:t>Steering Committee</a:t>
            </a:r>
            <a:r>
              <a:rPr lang="en" sz="2000" b="0" i="0" u="none" strike="noStrike" cap="none" dirty="0">
                <a:solidFill>
                  <a:schemeClr val="dk1"/>
                </a:solidFill>
                <a:latin typeface="Calibri"/>
                <a:ea typeface="Calibri"/>
                <a:cs typeface="Calibri"/>
                <a:sym typeface="Calibri"/>
              </a:rPr>
              <a:t>: </a:t>
            </a:r>
            <a:r>
              <a:rPr lang="en" sz="2000" b="0" i="0" u="none" strike="noStrike" cap="none" dirty="0">
                <a:solidFill>
                  <a:schemeClr val="dk1"/>
                </a:solidFill>
                <a:latin typeface="Calibri"/>
                <a:ea typeface="Calibri"/>
                <a:cs typeface="Calibri"/>
                <a:sym typeface="Calibri"/>
                <a:hlinkClick r:id="rId2"/>
              </a:rPr>
              <a:t>ASFAP-SteeringCommittee@cern.ch</a:t>
            </a:r>
            <a:endParaRPr lang="en" sz="2000" b="0" i="0" u="none" strike="noStrike" cap="none" dirty="0">
              <a:solidFill>
                <a:schemeClr val="dk1"/>
              </a:solidFill>
              <a:latin typeface="Calibri"/>
              <a:ea typeface="Calibri"/>
              <a:cs typeface="Calibri"/>
              <a:sym typeface="Calibri"/>
            </a:endParaRPr>
          </a:p>
          <a:p>
            <a:pPr marL="0" marR="0" lvl="0" indent="0" algn="just" rtl="0">
              <a:spcBef>
                <a:spcPts val="0"/>
              </a:spcBef>
              <a:spcAft>
                <a:spcPts val="0"/>
              </a:spcAft>
              <a:buNone/>
            </a:pPr>
            <a:endParaRPr sz="1600" b="0" i="0" u="none" strike="noStrike" cap="none" dirty="0">
              <a:solidFill>
                <a:schemeClr val="dk1"/>
              </a:solidFill>
              <a:latin typeface="Calibri"/>
              <a:ea typeface="Calibri"/>
              <a:cs typeface="Calibri"/>
              <a:sym typeface="Calibri"/>
            </a:endParaRPr>
          </a:p>
          <a:p>
            <a:pPr marL="230188" lvl="0" indent="-157163" algn="just">
              <a:buClr>
                <a:schemeClr val="dk1"/>
              </a:buClr>
              <a:buSzPts val="1100"/>
              <a:buFont typeface="Arial" panose="020B0604020202020204" pitchFamily="34" charset="0"/>
              <a:buChar char="•"/>
              <a:tabLst>
                <a:tab pos="2968625" algn="l"/>
                <a:tab pos="6124575" algn="l"/>
              </a:tabLst>
            </a:pPr>
            <a:r>
              <a:rPr lang="en-ZA" sz="1600" b="1" dirty="0" err="1">
                <a:solidFill>
                  <a:schemeClr val="dk1"/>
                </a:solidFill>
                <a:latin typeface="Times New Roman"/>
                <a:ea typeface="Times New Roman"/>
                <a:cs typeface="Times New Roman"/>
                <a:sym typeface="Times New Roman"/>
              </a:rPr>
              <a:t>Dr.</a:t>
            </a:r>
            <a:r>
              <a:rPr lang="en-ZA" sz="1600" b="1" dirty="0">
                <a:solidFill>
                  <a:schemeClr val="dk1"/>
                </a:solidFill>
                <a:latin typeface="Times New Roman"/>
                <a:ea typeface="Times New Roman"/>
                <a:cs typeface="Times New Roman"/>
                <a:sym typeface="Times New Roman"/>
              </a:rPr>
              <a:t> </a:t>
            </a:r>
            <a:r>
              <a:rPr lang="en-ZA" sz="1600" b="1" dirty="0" err="1">
                <a:solidFill>
                  <a:schemeClr val="dk1"/>
                </a:solidFill>
                <a:latin typeface="Times New Roman"/>
                <a:ea typeface="Times New Roman"/>
                <a:cs typeface="Times New Roman"/>
                <a:sym typeface="Times New Roman"/>
              </a:rPr>
              <a:t>Kétévi</a:t>
            </a:r>
            <a:r>
              <a:rPr lang="en-ZA" sz="1600" b="1" dirty="0">
                <a:solidFill>
                  <a:schemeClr val="dk1"/>
                </a:solidFill>
                <a:latin typeface="Times New Roman"/>
                <a:ea typeface="Times New Roman"/>
                <a:cs typeface="Times New Roman"/>
                <a:sym typeface="Times New Roman"/>
              </a:rPr>
              <a:t> </a:t>
            </a:r>
            <a:r>
              <a:rPr lang="en-ZA" sz="1600" b="1" dirty="0" err="1">
                <a:solidFill>
                  <a:schemeClr val="dk1"/>
                </a:solidFill>
                <a:latin typeface="Times New Roman"/>
                <a:ea typeface="Times New Roman"/>
                <a:cs typeface="Times New Roman"/>
                <a:sym typeface="Times New Roman"/>
              </a:rPr>
              <a:t>Adiklè</a:t>
            </a:r>
            <a:r>
              <a:rPr lang="en-ZA" sz="1600" b="1" dirty="0">
                <a:solidFill>
                  <a:schemeClr val="dk1"/>
                </a:solidFill>
                <a:latin typeface="Times New Roman"/>
                <a:ea typeface="Times New Roman"/>
                <a:cs typeface="Times New Roman"/>
                <a:sym typeface="Times New Roman"/>
              </a:rPr>
              <a:t> </a:t>
            </a:r>
            <a:r>
              <a:rPr lang="en-ZA" sz="1600" b="1" dirty="0" err="1">
                <a:solidFill>
                  <a:schemeClr val="dk1"/>
                </a:solidFill>
                <a:latin typeface="Times New Roman"/>
                <a:ea typeface="Times New Roman"/>
                <a:cs typeface="Times New Roman"/>
                <a:sym typeface="Times New Roman"/>
              </a:rPr>
              <a:t>Assamagan</a:t>
            </a:r>
            <a:r>
              <a:rPr lang="en-ZA" sz="1600" dirty="0">
                <a:solidFill>
                  <a:schemeClr val="dk1"/>
                </a:solidFill>
                <a:latin typeface="Times New Roman"/>
                <a:ea typeface="Times New Roman"/>
                <a:cs typeface="Times New Roman"/>
                <a:sym typeface="Times New Roman"/>
              </a:rPr>
              <a:t> 	(BNL, USA), 	</a:t>
            </a:r>
            <a:r>
              <a:rPr lang="en-ZA" sz="1600" u="sng" dirty="0">
                <a:solidFill>
                  <a:srgbClr val="0563C1"/>
                </a:solidFill>
                <a:latin typeface="Times New Roman"/>
                <a:ea typeface="Times New Roman"/>
                <a:cs typeface="Times New Roman"/>
                <a:sym typeface="Times New Roman"/>
                <a:hlinkClick r:id="rId3">
                  <a:extLst>
                    <a:ext uri="{A12FA001-AC4F-418D-AE19-62706E023703}">
                      <ahyp:hlinkClr xmlns:ahyp="http://schemas.microsoft.com/office/drawing/2018/hyperlinkcolor" val="tx"/>
                    </a:ext>
                  </a:extLst>
                </a:hlinkClick>
              </a:rPr>
              <a:t>ketevi@bnl.gov</a:t>
            </a:r>
            <a:r>
              <a:rPr lang="en-ZA" sz="1600" dirty="0">
                <a:solidFill>
                  <a:schemeClr val="dk1"/>
                </a:solidFill>
                <a:latin typeface="Times New Roman"/>
                <a:ea typeface="Times New Roman"/>
                <a:cs typeface="Times New Roman"/>
                <a:sym typeface="Times New Roman"/>
              </a:rPr>
              <a:t> </a:t>
            </a:r>
          </a:p>
          <a:p>
            <a:pPr marL="230188" lvl="0" indent="-157163" algn="just">
              <a:buClr>
                <a:schemeClr val="dk1"/>
              </a:buClr>
              <a:buSzPts val="1100"/>
              <a:buFont typeface="Arial" panose="020B0604020202020204" pitchFamily="34" charset="0"/>
              <a:buChar char="•"/>
              <a:tabLst>
                <a:tab pos="2968625" algn="l"/>
                <a:tab pos="6124575" algn="l"/>
              </a:tabLst>
            </a:pPr>
            <a:r>
              <a:rPr lang="en-ZA" sz="1600" b="1" dirty="0">
                <a:solidFill>
                  <a:schemeClr val="dk1"/>
                </a:solidFill>
                <a:latin typeface="Times New Roman"/>
                <a:ea typeface="Times New Roman"/>
                <a:cs typeface="Times New Roman"/>
                <a:sym typeface="Times New Roman"/>
              </a:rPr>
              <a:t>Prof. Simon Connell</a:t>
            </a:r>
            <a:r>
              <a:rPr lang="en-ZA" sz="1600" dirty="0">
                <a:solidFill>
                  <a:schemeClr val="dk1"/>
                </a:solidFill>
                <a:latin typeface="Times New Roman"/>
                <a:ea typeface="Times New Roman"/>
                <a:cs typeface="Times New Roman"/>
                <a:sym typeface="Times New Roman"/>
              </a:rPr>
              <a:t> 	(University of Johannesburg, SA), 	</a:t>
            </a:r>
            <a:r>
              <a:rPr lang="en-ZA" sz="1600" u="sng" dirty="0">
                <a:solidFill>
                  <a:srgbClr val="0563C1"/>
                </a:solidFill>
                <a:latin typeface="Times New Roman"/>
                <a:ea typeface="Times New Roman"/>
                <a:cs typeface="Times New Roman"/>
                <a:sym typeface="Times New Roman"/>
                <a:hlinkClick r:id="rId4">
                  <a:extLst>
                    <a:ext uri="{A12FA001-AC4F-418D-AE19-62706E023703}">
                      <ahyp:hlinkClr xmlns:ahyp="http://schemas.microsoft.com/office/drawing/2018/hyperlinkcolor" val="tx"/>
                    </a:ext>
                  </a:extLst>
                </a:hlinkClick>
              </a:rPr>
              <a:t>si@mykonos.org.za</a:t>
            </a:r>
            <a:r>
              <a:rPr lang="en-ZA" sz="1600" dirty="0">
                <a:solidFill>
                  <a:schemeClr val="dk1"/>
                </a:solidFill>
                <a:latin typeface="Times New Roman"/>
                <a:ea typeface="Times New Roman"/>
                <a:cs typeface="Times New Roman"/>
                <a:sym typeface="Times New Roman"/>
              </a:rPr>
              <a:t> </a:t>
            </a:r>
          </a:p>
          <a:p>
            <a:pPr marL="230188" lvl="0" indent="-157163" algn="just">
              <a:buClr>
                <a:schemeClr val="dk1"/>
              </a:buClr>
              <a:buSzPts val="1100"/>
              <a:buFont typeface="Arial" panose="020B0604020202020204" pitchFamily="34" charset="0"/>
              <a:buChar char="•"/>
              <a:tabLst>
                <a:tab pos="2968625" algn="l"/>
                <a:tab pos="6124575" algn="l"/>
              </a:tabLst>
            </a:pPr>
            <a:r>
              <a:rPr lang="en-ZA" sz="1600" b="1" dirty="0">
                <a:solidFill>
                  <a:schemeClr val="dk1"/>
                </a:solidFill>
                <a:latin typeface="Times New Roman"/>
                <a:ea typeface="Times New Roman"/>
                <a:cs typeface="Times New Roman"/>
                <a:sym typeface="Times New Roman"/>
              </a:rPr>
              <a:t>Prof. Farida </a:t>
            </a:r>
            <a:r>
              <a:rPr lang="en-ZA" sz="1600" b="1" dirty="0" err="1">
                <a:solidFill>
                  <a:schemeClr val="dk1"/>
                </a:solidFill>
                <a:latin typeface="Times New Roman"/>
                <a:ea typeface="Times New Roman"/>
                <a:cs typeface="Times New Roman"/>
                <a:sym typeface="Times New Roman"/>
              </a:rPr>
              <a:t>Fassi</a:t>
            </a:r>
            <a:r>
              <a:rPr lang="en-ZA" sz="1600" b="1" dirty="0">
                <a:solidFill>
                  <a:schemeClr val="dk1"/>
                </a:solidFill>
                <a:latin typeface="Times New Roman"/>
                <a:ea typeface="Times New Roman"/>
                <a:cs typeface="Times New Roman"/>
                <a:sym typeface="Times New Roman"/>
              </a:rPr>
              <a:t> 	</a:t>
            </a:r>
            <a:r>
              <a:rPr lang="en-ZA" sz="1600" dirty="0">
                <a:solidFill>
                  <a:schemeClr val="dk1"/>
                </a:solidFill>
                <a:latin typeface="Times New Roman"/>
                <a:ea typeface="Times New Roman"/>
                <a:cs typeface="Times New Roman"/>
                <a:sym typeface="Times New Roman"/>
              </a:rPr>
              <a:t>(Mohammed V University, Morocco), 	</a:t>
            </a:r>
            <a:r>
              <a:rPr lang="en-ZA" sz="1600" u="sng" dirty="0">
                <a:solidFill>
                  <a:srgbClr val="1155CC"/>
                </a:solidFill>
                <a:latin typeface="Times New Roman"/>
                <a:ea typeface="Times New Roman"/>
                <a:cs typeface="Times New Roman"/>
                <a:sym typeface="Times New Roman"/>
                <a:hlinkClick r:id="rId5">
                  <a:extLst>
                    <a:ext uri="{A12FA001-AC4F-418D-AE19-62706E023703}">
                      <ahyp:hlinkClr xmlns:ahyp="http://schemas.microsoft.com/office/drawing/2018/hyperlinkcolor" val="tx"/>
                    </a:ext>
                  </a:extLst>
                </a:hlinkClick>
              </a:rPr>
              <a:t>farida.fassi@cern.ch</a:t>
            </a:r>
            <a:r>
              <a:rPr lang="en-ZA" sz="1600" dirty="0">
                <a:solidFill>
                  <a:schemeClr val="dk1"/>
                </a:solidFill>
                <a:latin typeface="Times New Roman"/>
                <a:ea typeface="Times New Roman"/>
                <a:cs typeface="Times New Roman"/>
                <a:sym typeface="Times New Roman"/>
              </a:rPr>
              <a:t> </a:t>
            </a:r>
          </a:p>
          <a:p>
            <a:pPr marL="230188" lvl="0" indent="-157163" algn="just">
              <a:buClr>
                <a:schemeClr val="dk1"/>
              </a:buClr>
              <a:buSzPts val="1100"/>
              <a:buFont typeface="Arial" panose="020B0604020202020204" pitchFamily="34" charset="0"/>
              <a:buChar char="•"/>
              <a:tabLst>
                <a:tab pos="2968625" algn="l"/>
                <a:tab pos="6124575" algn="l"/>
              </a:tabLst>
            </a:pPr>
            <a:r>
              <a:rPr lang="en-ZA" sz="1600" b="1" dirty="0">
                <a:solidFill>
                  <a:schemeClr val="dk1"/>
                </a:solidFill>
                <a:latin typeface="Times New Roman"/>
                <a:ea typeface="Times New Roman"/>
                <a:cs typeface="Times New Roman"/>
                <a:sym typeface="Times New Roman"/>
              </a:rPr>
              <a:t>Prof. Shaaban Khalil</a:t>
            </a:r>
            <a:r>
              <a:rPr lang="en-ZA" sz="1600" dirty="0">
                <a:solidFill>
                  <a:schemeClr val="dk1"/>
                </a:solidFill>
                <a:latin typeface="Times New Roman"/>
                <a:ea typeface="Times New Roman"/>
                <a:cs typeface="Times New Roman"/>
                <a:sym typeface="Times New Roman"/>
              </a:rPr>
              <a:t> 	(CFP, Zewail City, Egypt),  	</a:t>
            </a:r>
            <a:r>
              <a:rPr lang="en-ZA" sz="1600" u="sng" dirty="0">
                <a:solidFill>
                  <a:srgbClr val="0563C1"/>
                </a:solidFill>
                <a:latin typeface="Times New Roman"/>
                <a:ea typeface="Times New Roman"/>
                <a:cs typeface="Times New Roman"/>
                <a:sym typeface="Times New Roman"/>
                <a:hlinkClick r:id="rId6">
                  <a:extLst>
                    <a:ext uri="{A12FA001-AC4F-418D-AE19-62706E023703}">
                      <ahyp:hlinkClr xmlns:ahyp="http://schemas.microsoft.com/office/drawing/2018/hyperlinkcolor" val="tx"/>
                    </a:ext>
                  </a:extLst>
                </a:hlinkClick>
              </a:rPr>
              <a:t>skhalil@zewailcity.edu.eg</a:t>
            </a:r>
            <a:r>
              <a:rPr lang="en-ZA" sz="1600" dirty="0">
                <a:solidFill>
                  <a:schemeClr val="dk1"/>
                </a:solidFill>
                <a:latin typeface="Times New Roman"/>
                <a:ea typeface="Times New Roman"/>
                <a:cs typeface="Times New Roman"/>
                <a:sym typeface="Times New Roman"/>
              </a:rPr>
              <a:t> </a:t>
            </a:r>
          </a:p>
          <a:p>
            <a:pPr marL="230188" lvl="0" indent="-157163" algn="just">
              <a:buFont typeface="Arial" panose="020B0604020202020204" pitchFamily="34" charset="0"/>
              <a:buChar char="•"/>
              <a:tabLst>
                <a:tab pos="2968625" algn="l"/>
                <a:tab pos="6124575" algn="l"/>
              </a:tabLst>
            </a:pPr>
            <a:r>
              <a:rPr lang="en-ZA" sz="1600" b="1" dirty="0" err="1">
                <a:solidFill>
                  <a:schemeClr val="dk1"/>
                </a:solidFill>
                <a:latin typeface="Times New Roman"/>
                <a:ea typeface="Times New Roman"/>
                <a:cs typeface="Times New Roman"/>
                <a:sym typeface="Times New Roman"/>
              </a:rPr>
              <a:t>Dr.</a:t>
            </a:r>
            <a:r>
              <a:rPr lang="en-ZA" sz="1600" b="1" dirty="0">
                <a:solidFill>
                  <a:schemeClr val="dk1"/>
                </a:solidFill>
                <a:latin typeface="Times New Roman"/>
                <a:ea typeface="Times New Roman"/>
                <a:cs typeface="Times New Roman"/>
                <a:sym typeface="Times New Roman"/>
              </a:rPr>
              <a:t> </a:t>
            </a:r>
            <a:r>
              <a:rPr lang="en-ZA" sz="1600" b="1" dirty="0" err="1">
                <a:solidFill>
                  <a:schemeClr val="dk1"/>
                </a:solidFill>
                <a:latin typeface="Times New Roman"/>
                <a:ea typeface="Times New Roman"/>
                <a:cs typeface="Times New Roman"/>
                <a:sym typeface="Times New Roman"/>
              </a:rPr>
              <a:t>Fairouz</a:t>
            </a:r>
            <a:r>
              <a:rPr lang="en-ZA" sz="1600" b="1" dirty="0">
                <a:solidFill>
                  <a:schemeClr val="dk1"/>
                </a:solidFill>
                <a:latin typeface="Times New Roman"/>
                <a:ea typeface="Times New Roman"/>
                <a:cs typeface="Times New Roman"/>
                <a:sym typeface="Times New Roman"/>
              </a:rPr>
              <a:t> Malek </a:t>
            </a:r>
            <a:r>
              <a:rPr lang="en-ZA" sz="1600" dirty="0">
                <a:solidFill>
                  <a:schemeClr val="dk1"/>
                </a:solidFill>
                <a:latin typeface="Times New Roman"/>
                <a:ea typeface="Times New Roman"/>
                <a:cs typeface="Times New Roman"/>
                <a:sym typeface="Times New Roman"/>
              </a:rPr>
              <a:t>	(CNRS and Grenoble Univ., France), 	</a:t>
            </a:r>
            <a:r>
              <a:rPr lang="en-ZA" sz="1600" u="sng" dirty="0">
                <a:solidFill>
                  <a:srgbClr val="0563C1"/>
                </a:solidFill>
                <a:latin typeface="Times New Roman"/>
                <a:ea typeface="Times New Roman"/>
                <a:cs typeface="Times New Roman"/>
                <a:sym typeface="Times New Roman"/>
                <a:hlinkClick r:id="rId7">
                  <a:extLst>
                    <a:ext uri="{A12FA001-AC4F-418D-AE19-62706E023703}">
                      <ahyp:hlinkClr xmlns:ahyp="http://schemas.microsoft.com/office/drawing/2018/hyperlinkcolor" val="tx"/>
                    </a:ext>
                  </a:extLst>
                </a:hlinkClick>
              </a:rPr>
              <a:t>fmalek@lpsc.in2p3.fr</a:t>
            </a:r>
            <a:r>
              <a:rPr lang="en-ZA" sz="1600" dirty="0">
                <a:solidFill>
                  <a:schemeClr val="dk1"/>
                </a:solidFill>
                <a:latin typeface="Times New Roman"/>
                <a:ea typeface="Times New Roman"/>
                <a:cs typeface="Times New Roman"/>
                <a:sym typeface="Times New Roman"/>
              </a:rPr>
              <a:t> </a:t>
            </a:r>
          </a:p>
          <a:p>
            <a:pPr marL="449263" marR="0" lvl="0" indent="-131763" algn="just" rtl="0">
              <a:spcBef>
                <a:spcPts val="0"/>
              </a:spcBef>
              <a:spcAft>
                <a:spcPts val="0"/>
              </a:spcAft>
              <a:buFont typeface="Arial" panose="020B0604020202020204" pitchFamily="34" charset="0"/>
              <a:buChar char="•"/>
            </a:pPr>
            <a:endParaRPr lang="en-ZA" sz="1600" b="0" i="0" u="none" strike="noStrike" cap="none" dirty="0">
              <a:solidFill>
                <a:schemeClr val="dk1"/>
              </a:solidFill>
              <a:latin typeface="Calibri"/>
              <a:ea typeface="Calibri"/>
              <a:cs typeface="Calibri"/>
              <a:sym typeface="Calibri"/>
            </a:endParaRPr>
          </a:p>
        </p:txBody>
      </p:sp>
      <p:sp>
        <p:nvSpPr>
          <p:cNvPr id="9" name="Google Shape;136;p25">
            <a:extLst>
              <a:ext uri="{FF2B5EF4-FFF2-40B4-BE49-F238E27FC236}">
                <a16:creationId xmlns:a16="http://schemas.microsoft.com/office/drawing/2014/main" id="{25E6AA4E-AED7-C242-A5E8-632A5E9F60E2}"/>
              </a:ext>
            </a:extLst>
          </p:cNvPr>
          <p:cNvSpPr txBox="1"/>
          <p:nvPr/>
        </p:nvSpPr>
        <p:spPr>
          <a:xfrm>
            <a:off x="2967207" y="1246179"/>
            <a:ext cx="2696100" cy="2769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400" dirty="0">
                <a:solidFill>
                  <a:schemeClr val="accent3"/>
                </a:solidFill>
                <a:latin typeface="Calibri"/>
                <a:ea typeface="Calibri"/>
                <a:cs typeface="Calibri"/>
                <a:sym typeface="Calibri"/>
              </a:rPr>
              <a:t>Conveners Meeting : 2021-07-12</a:t>
            </a:r>
            <a:endParaRPr sz="1400" dirty="0">
              <a:solidFill>
                <a:schemeClr val="accent3"/>
              </a:solidFill>
              <a:latin typeface="Calibri"/>
              <a:ea typeface="Calibri"/>
              <a:cs typeface="Calibri"/>
              <a:sym typeface="Calibri"/>
            </a:endParaRPr>
          </a:p>
        </p:txBody>
      </p:sp>
      <p:grpSp>
        <p:nvGrpSpPr>
          <p:cNvPr id="15" name="Group 14">
            <a:extLst>
              <a:ext uri="{FF2B5EF4-FFF2-40B4-BE49-F238E27FC236}">
                <a16:creationId xmlns:a16="http://schemas.microsoft.com/office/drawing/2014/main" id="{51E7248A-F868-9B4F-8048-04BD70F5F31D}"/>
              </a:ext>
            </a:extLst>
          </p:cNvPr>
          <p:cNvGrpSpPr/>
          <p:nvPr/>
        </p:nvGrpSpPr>
        <p:grpSpPr>
          <a:xfrm>
            <a:off x="1311082" y="4264397"/>
            <a:ext cx="5628646" cy="1267868"/>
            <a:chOff x="1258530" y="3739538"/>
            <a:chExt cx="5628646" cy="1267868"/>
          </a:xfrm>
        </p:grpSpPr>
        <p:pic>
          <p:nvPicPr>
            <p:cNvPr id="7" name="Google Shape;133;p25" descr="https://lh6.googleusercontent.com/_mmb9vIBLVy2v_wKgcHnnxJU75WTtQSRMqkNWmfWIV4XpVtk3AtrKXOYusAzhb5yWdlcn_wuhnxXBAKUbh_b02A5Z9_qHflxST-ix-YYQDLOQA54DgQZSWpHN4CCmzEJPN_LnQAHRP8">
              <a:extLst>
                <a:ext uri="{FF2B5EF4-FFF2-40B4-BE49-F238E27FC236}">
                  <a16:creationId xmlns:a16="http://schemas.microsoft.com/office/drawing/2014/main" id="{C34BB6B1-E3D0-564E-9352-CDBE48E254AB}"/>
                </a:ext>
              </a:extLst>
            </p:cNvPr>
            <p:cNvPicPr preferRelativeResize="0"/>
            <p:nvPr/>
          </p:nvPicPr>
          <p:blipFill rotWithShape="1">
            <a:blip r:embed="rId8">
              <a:alphaModFix/>
            </a:blip>
            <a:srcRect/>
            <a:stretch/>
          </p:blipFill>
          <p:spPr>
            <a:xfrm>
              <a:off x="4630500" y="3739538"/>
              <a:ext cx="1158430" cy="1267868"/>
            </a:xfrm>
            <a:prstGeom prst="rect">
              <a:avLst/>
            </a:prstGeom>
            <a:noFill/>
            <a:ln>
              <a:noFill/>
            </a:ln>
          </p:spPr>
        </p:pic>
        <p:pic>
          <p:nvPicPr>
            <p:cNvPr id="8" name="Google Shape;134;p25" descr="https://lh3.googleusercontent.com/VXvAxuJK2JTP5y7FB5XBGIVBU2x8Y9X8jAlZaAKCXG-Ij7oLG4WdjfNfjyEg1oL04mnG_w8_pnWS-o5dp0YYyX9Ku4T262LctQqEoLKlf1c3dPc2IEJnC0T5Joan9TGC74VN6zYaBMA">
              <a:extLst>
                <a:ext uri="{FF2B5EF4-FFF2-40B4-BE49-F238E27FC236}">
                  <a16:creationId xmlns:a16="http://schemas.microsoft.com/office/drawing/2014/main" id="{D38026A3-0E1A-0243-B861-257768994878}"/>
                </a:ext>
              </a:extLst>
            </p:cNvPr>
            <p:cNvPicPr preferRelativeResize="0"/>
            <p:nvPr/>
          </p:nvPicPr>
          <p:blipFill rotWithShape="1">
            <a:blip r:embed="rId9">
              <a:alphaModFix/>
            </a:blip>
            <a:srcRect/>
            <a:stretch/>
          </p:blipFill>
          <p:spPr>
            <a:xfrm>
              <a:off x="2401440" y="3762117"/>
              <a:ext cx="1187257" cy="1238432"/>
            </a:xfrm>
            <a:prstGeom prst="rect">
              <a:avLst/>
            </a:prstGeom>
            <a:noFill/>
            <a:ln>
              <a:noFill/>
            </a:ln>
          </p:spPr>
        </p:pic>
        <p:pic>
          <p:nvPicPr>
            <p:cNvPr id="10" name="Google Shape;137;p25">
              <a:extLst>
                <a:ext uri="{FF2B5EF4-FFF2-40B4-BE49-F238E27FC236}">
                  <a16:creationId xmlns:a16="http://schemas.microsoft.com/office/drawing/2014/main" id="{54E99C0D-0489-CA41-90FE-8A45C0979563}"/>
                </a:ext>
              </a:extLst>
            </p:cNvPr>
            <p:cNvPicPr preferRelativeResize="0"/>
            <p:nvPr/>
          </p:nvPicPr>
          <p:blipFill rotWithShape="1">
            <a:blip r:embed="rId10">
              <a:alphaModFix/>
            </a:blip>
            <a:srcRect/>
            <a:stretch/>
          </p:blipFill>
          <p:spPr>
            <a:xfrm>
              <a:off x="5876603" y="3739538"/>
              <a:ext cx="1010573" cy="1260491"/>
            </a:xfrm>
            <a:prstGeom prst="rect">
              <a:avLst/>
            </a:prstGeom>
            <a:noFill/>
            <a:ln>
              <a:noFill/>
            </a:ln>
          </p:spPr>
        </p:pic>
        <p:pic>
          <p:nvPicPr>
            <p:cNvPr id="11" name="Google Shape;139;p25" descr="https://lh6.googleusercontent.com/84By9T1DhfF7TBmSSZvBa1R1IzjdlXvBVyzoe40ydo2AjygAiURVLq9oesi-NHo-RHFWx6N-yu3YkyD3hkaUWRfKMHL64bMN4Kn6sxhgQATYk5ozNQo2slQaHNRHtWMOG2zNsFXX42g">
              <a:extLst>
                <a:ext uri="{FF2B5EF4-FFF2-40B4-BE49-F238E27FC236}">
                  <a16:creationId xmlns:a16="http://schemas.microsoft.com/office/drawing/2014/main" id="{E283AC85-AC3F-F742-8BC9-6CF303DCF6AD}"/>
                </a:ext>
              </a:extLst>
            </p:cNvPr>
            <p:cNvPicPr preferRelativeResize="0"/>
            <p:nvPr/>
          </p:nvPicPr>
          <p:blipFill rotWithShape="1">
            <a:blip r:embed="rId11">
              <a:alphaModFix/>
            </a:blip>
            <a:srcRect/>
            <a:stretch/>
          </p:blipFill>
          <p:spPr>
            <a:xfrm>
              <a:off x="3660294" y="3762117"/>
              <a:ext cx="882534" cy="1245289"/>
            </a:xfrm>
            <a:prstGeom prst="rect">
              <a:avLst/>
            </a:prstGeom>
            <a:noFill/>
            <a:ln>
              <a:noFill/>
            </a:ln>
          </p:spPr>
        </p:pic>
        <p:pic>
          <p:nvPicPr>
            <p:cNvPr id="12" name="Google Shape;142;p25">
              <a:extLst>
                <a:ext uri="{FF2B5EF4-FFF2-40B4-BE49-F238E27FC236}">
                  <a16:creationId xmlns:a16="http://schemas.microsoft.com/office/drawing/2014/main" id="{541D9F71-689D-924F-95A8-827FEB3D4263}"/>
                </a:ext>
              </a:extLst>
            </p:cNvPr>
            <p:cNvPicPr preferRelativeResize="0"/>
            <p:nvPr/>
          </p:nvPicPr>
          <p:blipFill rotWithShape="1">
            <a:blip r:embed="rId12">
              <a:alphaModFix/>
            </a:blip>
            <a:srcRect/>
            <a:stretch/>
          </p:blipFill>
          <p:spPr>
            <a:xfrm>
              <a:off x="1258530" y="3750054"/>
              <a:ext cx="1055238" cy="1249974"/>
            </a:xfrm>
            <a:prstGeom prst="rect">
              <a:avLst/>
            </a:prstGeom>
            <a:noFill/>
            <a:ln>
              <a:noFill/>
            </a:ln>
          </p:spPr>
        </p:pic>
      </p:grpSp>
      <p:sp>
        <p:nvSpPr>
          <p:cNvPr id="13" name="Google Shape;135;p25">
            <a:extLst>
              <a:ext uri="{FF2B5EF4-FFF2-40B4-BE49-F238E27FC236}">
                <a16:creationId xmlns:a16="http://schemas.microsoft.com/office/drawing/2014/main" id="{6C3ACFA2-9229-DF42-BC67-A92D67C0A1E0}"/>
              </a:ext>
            </a:extLst>
          </p:cNvPr>
          <p:cNvSpPr txBox="1"/>
          <p:nvPr/>
        </p:nvSpPr>
        <p:spPr>
          <a:xfrm>
            <a:off x="1786149" y="5611821"/>
            <a:ext cx="5297809" cy="700288"/>
          </a:xfrm>
          <a:prstGeom prst="rect">
            <a:avLst/>
          </a:prstGeom>
          <a:noFill/>
          <a:ln>
            <a:noFill/>
          </a:ln>
        </p:spPr>
        <p:txBody>
          <a:bodyPr spcFirstLastPara="1" wrap="square" lIns="68575" tIns="34275" rIns="68575" bIns="34275" anchor="t" anchorCtr="0">
            <a:noAutofit/>
          </a:bodyPr>
          <a:lstStyle/>
          <a:p>
            <a:pPr marR="0" lvl="0" algn="l" rtl="0">
              <a:spcBef>
                <a:spcPts val="0"/>
              </a:spcBef>
              <a:spcAft>
                <a:spcPts val="0"/>
              </a:spcAft>
              <a:buNone/>
              <a:tabLst>
                <a:tab pos="614363" algn="l"/>
              </a:tabLst>
            </a:pPr>
            <a:r>
              <a:rPr lang="en" sz="1400" b="1" dirty="0">
                <a:solidFill>
                  <a:schemeClr val="dk1"/>
                </a:solidFill>
                <a:latin typeface="Calibri"/>
                <a:ea typeface="Calibri"/>
                <a:cs typeface="Calibri"/>
                <a:sym typeface="Calibri"/>
              </a:rPr>
              <a:t>Web </a:t>
            </a:r>
            <a:r>
              <a:rPr lang="en" sz="1400" dirty="0">
                <a:solidFill>
                  <a:schemeClr val="dk1"/>
                </a:solidFill>
                <a:latin typeface="Calibri"/>
                <a:ea typeface="Calibri"/>
                <a:cs typeface="Calibri"/>
                <a:sym typeface="Calibri"/>
              </a:rPr>
              <a:t>:	 </a:t>
            </a:r>
            <a:r>
              <a:rPr lang="en" sz="1400" u="sng" dirty="0">
                <a:solidFill>
                  <a:schemeClr val="hlink"/>
                </a:solidFill>
                <a:latin typeface="Calibri"/>
                <a:ea typeface="Calibri"/>
                <a:cs typeface="Calibri"/>
                <a:sym typeface="Calibri"/>
                <a:hlinkClick r:id="rId13"/>
              </a:rPr>
              <a:t>https://africanphysicsstrategy.org/</a:t>
            </a:r>
            <a:r>
              <a:rPr lang="en" sz="1400" dirty="0">
                <a:solidFill>
                  <a:schemeClr val="dk1"/>
                </a:solidFill>
                <a:latin typeface="Calibri"/>
                <a:ea typeface="Calibri"/>
                <a:cs typeface="Calibri"/>
                <a:sym typeface="Calibri"/>
              </a:rPr>
              <a:t>, </a:t>
            </a:r>
          </a:p>
          <a:p>
            <a:pPr lvl="0">
              <a:tabLst>
                <a:tab pos="614363" algn="l"/>
              </a:tabLst>
            </a:pPr>
            <a:r>
              <a:rPr lang="en" sz="1400" b="1" dirty="0">
                <a:solidFill>
                  <a:schemeClr val="dk1"/>
                </a:solidFill>
                <a:latin typeface="Calibri"/>
                <a:ea typeface="Calibri"/>
                <a:cs typeface="Calibri"/>
                <a:sym typeface="Calibri"/>
              </a:rPr>
              <a:t>Wiki :	 </a:t>
            </a:r>
            <a:r>
              <a:rPr lang="en-ZA" sz="1400" dirty="0">
                <a:solidFill>
                  <a:schemeClr val="dk1"/>
                </a:solidFill>
                <a:ea typeface="Calibri"/>
                <a:cs typeface="Calibri"/>
                <a:sym typeface="Calibri"/>
                <a:hlinkClick r:id="rId14"/>
              </a:rPr>
              <a:t>https://twiki.cern.ch/twiki/bin/view/AfricanStrategy</a:t>
            </a:r>
            <a:r>
              <a:rPr lang="en-ZA" sz="1400" dirty="0">
                <a:solidFill>
                  <a:schemeClr val="dk1"/>
                </a:solidFill>
                <a:ea typeface="Calibri"/>
                <a:cs typeface="Calibri"/>
                <a:sym typeface="Calibri"/>
              </a:rPr>
              <a:t> </a:t>
            </a:r>
            <a:endParaRPr lang="en" sz="1400" dirty="0">
              <a:solidFill>
                <a:schemeClr val="dk1"/>
              </a:solidFill>
              <a:latin typeface="Calibri"/>
              <a:ea typeface="Calibri"/>
              <a:cs typeface="Calibri"/>
              <a:sym typeface="Calibri"/>
            </a:endParaRPr>
          </a:p>
          <a:p>
            <a:pPr marR="0" lvl="0" algn="l" rtl="0">
              <a:spcBef>
                <a:spcPts val="0"/>
              </a:spcBef>
              <a:spcAft>
                <a:spcPts val="0"/>
              </a:spcAft>
              <a:buNone/>
              <a:tabLst>
                <a:tab pos="614363" algn="l"/>
              </a:tabLst>
            </a:pPr>
            <a:r>
              <a:rPr lang="en" sz="1400" b="1" dirty="0">
                <a:solidFill>
                  <a:schemeClr val="dk1"/>
                </a:solidFill>
                <a:latin typeface="Calibri"/>
                <a:ea typeface="Calibri"/>
                <a:cs typeface="Calibri"/>
                <a:sym typeface="Calibri"/>
              </a:rPr>
              <a:t>Twitter</a:t>
            </a:r>
            <a:r>
              <a:rPr lang="en" sz="1400" dirty="0">
                <a:solidFill>
                  <a:schemeClr val="dk1"/>
                </a:solidFill>
                <a:latin typeface="Calibri"/>
                <a:ea typeface="Calibri"/>
                <a:cs typeface="Calibri"/>
                <a:sym typeface="Calibri"/>
              </a:rPr>
              <a:t>:	 </a:t>
            </a:r>
            <a:r>
              <a:rPr lang="en" sz="1400" u="sng" dirty="0">
                <a:solidFill>
                  <a:schemeClr val="hlink"/>
                </a:solidFill>
                <a:latin typeface="Calibri"/>
                <a:ea typeface="Calibri"/>
                <a:cs typeface="Calibri"/>
                <a:sym typeface="Calibri"/>
                <a:hlinkClick r:id="rId15"/>
              </a:rPr>
              <a:t>https://twitter.com/StrategyAsfap</a:t>
            </a:r>
            <a:endParaRPr sz="1400" dirty="0">
              <a:solidFill>
                <a:schemeClr val="dk1"/>
              </a:solidFill>
              <a:latin typeface="Calibri"/>
              <a:ea typeface="Calibri"/>
              <a:cs typeface="Calibri"/>
              <a:sym typeface="Calibri"/>
            </a:endParaRPr>
          </a:p>
          <a:p>
            <a:pPr marL="0" marR="0" lvl="0" indent="0" algn="l" rtl="0">
              <a:spcBef>
                <a:spcPts val="0"/>
              </a:spcBef>
              <a:spcAft>
                <a:spcPts val="0"/>
              </a:spcAft>
              <a:buNone/>
            </a:pPr>
            <a:endParaRPr sz="1400" dirty="0">
              <a:solidFill>
                <a:schemeClr val="dk1"/>
              </a:solidFill>
              <a:latin typeface="Calibri"/>
              <a:ea typeface="Calibri"/>
              <a:cs typeface="Calibri"/>
              <a:sym typeface="Calibri"/>
            </a:endParaRPr>
          </a:p>
        </p:txBody>
      </p:sp>
      <p:sp>
        <p:nvSpPr>
          <p:cNvPr id="3" name="Date Placeholder 2">
            <a:extLst>
              <a:ext uri="{FF2B5EF4-FFF2-40B4-BE49-F238E27FC236}">
                <a16:creationId xmlns:a16="http://schemas.microsoft.com/office/drawing/2014/main" id="{CB29311C-C6DB-3D4F-93F8-582286A33244}"/>
              </a:ext>
            </a:extLst>
          </p:cNvPr>
          <p:cNvSpPr>
            <a:spLocks noGrp="1"/>
          </p:cNvSpPr>
          <p:nvPr>
            <p:ph type="dt" sz="half" idx="10"/>
          </p:nvPr>
        </p:nvSpPr>
        <p:spPr/>
        <p:txBody>
          <a:bodyPr/>
          <a:lstStyle/>
          <a:p>
            <a:r>
              <a:rPr lang="en-ZA"/>
              <a:t>15 Mar 2023</a:t>
            </a:r>
            <a:endParaRPr lang="en-US"/>
          </a:p>
        </p:txBody>
      </p:sp>
      <p:sp>
        <p:nvSpPr>
          <p:cNvPr id="4" name="Footer Placeholder 3">
            <a:extLst>
              <a:ext uri="{FF2B5EF4-FFF2-40B4-BE49-F238E27FC236}">
                <a16:creationId xmlns:a16="http://schemas.microsoft.com/office/drawing/2014/main" id="{B5446A10-E649-4D4E-936A-3BB4E95CF002}"/>
              </a:ext>
            </a:extLst>
          </p:cNvPr>
          <p:cNvSpPr>
            <a:spLocks noGrp="1"/>
          </p:cNvSpPr>
          <p:nvPr>
            <p:ph type="ftr" sz="quarter" idx="11"/>
          </p:nvPr>
        </p:nvSpPr>
        <p:spPr/>
        <p:txBody>
          <a:bodyPr/>
          <a:lstStyle/>
          <a:p>
            <a:r>
              <a:rPr lang="en-US"/>
              <a:t>ASFAP IAC Feedback</a:t>
            </a:r>
          </a:p>
        </p:txBody>
      </p:sp>
      <p:sp>
        <p:nvSpPr>
          <p:cNvPr id="14" name="Slide Number Placeholder 13">
            <a:extLst>
              <a:ext uri="{FF2B5EF4-FFF2-40B4-BE49-F238E27FC236}">
                <a16:creationId xmlns:a16="http://schemas.microsoft.com/office/drawing/2014/main" id="{0BFE7072-F611-3D40-9258-DCD31C486037}"/>
              </a:ext>
            </a:extLst>
          </p:cNvPr>
          <p:cNvSpPr>
            <a:spLocks noGrp="1"/>
          </p:cNvSpPr>
          <p:nvPr>
            <p:ph type="sldNum" sz="quarter" idx="12"/>
          </p:nvPr>
        </p:nvSpPr>
        <p:spPr/>
        <p:txBody>
          <a:bodyPr/>
          <a:lstStyle/>
          <a:p>
            <a:fld id="{4FC64FAC-3F86-6243-B1EB-5AE61A27B65E}" type="slidenum">
              <a:rPr lang="en-US" smtClean="0"/>
              <a:t>1</a:t>
            </a:fld>
            <a:endParaRPr lang="en-US" dirty="0"/>
          </a:p>
        </p:txBody>
      </p:sp>
    </p:spTree>
    <p:extLst>
      <p:ext uri="{BB962C8B-B14F-4D97-AF65-F5344CB8AC3E}">
        <p14:creationId xmlns:p14="http://schemas.microsoft.com/office/powerpoint/2010/main" val="1897550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B6B8B-7DB0-714F-9430-393D184481FD}"/>
              </a:ext>
            </a:extLst>
          </p:cNvPr>
          <p:cNvSpPr>
            <a:spLocks noGrp="1"/>
          </p:cNvSpPr>
          <p:nvPr>
            <p:ph type="title"/>
          </p:nvPr>
        </p:nvSpPr>
        <p:spPr/>
        <p:txBody>
          <a:bodyPr/>
          <a:lstStyle/>
          <a:p>
            <a:r>
              <a:rPr lang="en-US" dirty="0"/>
              <a:t>Committees &amp; Conveners mission</a:t>
            </a:r>
          </a:p>
        </p:txBody>
      </p:sp>
      <p:sp>
        <p:nvSpPr>
          <p:cNvPr id="4" name="Date Placeholder 3">
            <a:extLst>
              <a:ext uri="{FF2B5EF4-FFF2-40B4-BE49-F238E27FC236}">
                <a16:creationId xmlns:a16="http://schemas.microsoft.com/office/drawing/2014/main" id="{DE0EA78D-92A0-C642-835D-6ABA2FE940B9}"/>
              </a:ext>
            </a:extLst>
          </p:cNvPr>
          <p:cNvSpPr>
            <a:spLocks noGrp="1"/>
          </p:cNvSpPr>
          <p:nvPr>
            <p:ph type="dt" sz="half" idx="10"/>
          </p:nvPr>
        </p:nvSpPr>
        <p:spPr/>
        <p:txBody>
          <a:bodyPr/>
          <a:lstStyle/>
          <a:p>
            <a:r>
              <a:rPr lang="en-ZA"/>
              <a:t>15 Mar 2023</a:t>
            </a:r>
            <a:endParaRPr lang="en-US"/>
          </a:p>
        </p:txBody>
      </p:sp>
      <p:sp>
        <p:nvSpPr>
          <p:cNvPr id="5" name="Footer Placeholder 4">
            <a:extLst>
              <a:ext uri="{FF2B5EF4-FFF2-40B4-BE49-F238E27FC236}">
                <a16:creationId xmlns:a16="http://schemas.microsoft.com/office/drawing/2014/main" id="{B6E4AD59-8BBB-7649-B94F-F30A8788D4F4}"/>
              </a:ext>
            </a:extLst>
          </p:cNvPr>
          <p:cNvSpPr>
            <a:spLocks noGrp="1"/>
          </p:cNvSpPr>
          <p:nvPr>
            <p:ph type="ftr" sz="quarter" idx="11"/>
          </p:nvPr>
        </p:nvSpPr>
        <p:spPr/>
        <p:txBody>
          <a:bodyPr/>
          <a:lstStyle/>
          <a:p>
            <a:r>
              <a:rPr lang="en-US"/>
              <a:t>ASFAP IAC Feedback</a:t>
            </a:r>
          </a:p>
        </p:txBody>
      </p:sp>
      <p:sp>
        <p:nvSpPr>
          <p:cNvPr id="6" name="Slide Number Placeholder 5">
            <a:extLst>
              <a:ext uri="{FF2B5EF4-FFF2-40B4-BE49-F238E27FC236}">
                <a16:creationId xmlns:a16="http://schemas.microsoft.com/office/drawing/2014/main" id="{BD14EDB9-2CC2-C548-B2A9-78FE50DD95EF}"/>
              </a:ext>
            </a:extLst>
          </p:cNvPr>
          <p:cNvSpPr>
            <a:spLocks noGrp="1"/>
          </p:cNvSpPr>
          <p:nvPr>
            <p:ph type="sldNum" sz="quarter" idx="12"/>
          </p:nvPr>
        </p:nvSpPr>
        <p:spPr/>
        <p:txBody>
          <a:bodyPr/>
          <a:lstStyle/>
          <a:p>
            <a:fld id="{4FC64FAC-3F86-6243-B1EB-5AE61A27B65E}" type="slidenum">
              <a:rPr lang="en-US" smtClean="0"/>
              <a:t>10</a:t>
            </a:fld>
            <a:endParaRPr lang="en-US"/>
          </a:p>
        </p:txBody>
      </p:sp>
      <p:sp>
        <p:nvSpPr>
          <p:cNvPr id="3" name="Google Shape;206;p31">
            <a:extLst>
              <a:ext uri="{FF2B5EF4-FFF2-40B4-BE49-F238E27FC236}">
                <a16:creationId xmlns:a16="http://schemas.microsoft.com/office/drawing/2014/main" id="{003B30D4-571C-DDE7-2CE6-AB356CF5F508}"/>
              </a:ext>
            </a:extLst>
          </p:cNvPr>
          <p:cNvSpPr txBox="1">
            <a:spLocks noGrp="1"/>
          </p:cNvSpPr>
          <p:nvPr>
            <p:ph idx="1"/>
          </p:nvPr>
        </p:nvSpPr>
        <p:spPr>
          <a:xfrm>
            <a:off x="90543" y="1194983"/>
            <a:ext cx="4244790" cy="1405516"/>
          </a:xfrm>
          <a:prstGeom prst="rect">
            <a:avLst/>
          </a:prstGeom>
          <a:solidFill>
            <a:schemeClr val="accent1">
              <a:lumMod val="20000"/>
              <a:lumOff val="80000"/>
            </a:schemeClr>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r>
              <a:rPr lang="en" sz="1600" b="1" dirty="0">
                <a:solidFill>
                  <a:srgbClr val="0432FF"/>
                </a:solidFill>
                <a:latin typeface="Times New Roman" charset="0"/>
                <a:ea typeface="Times New Roman" charset="0"/>
                <a:cs typeface="Times New Roman" charset="0"/>
                <a:sym typeface="Calibri"/>
              </a:rPr>
              <a:t>Steering Committee</a:t>
            </a:r>
            <a:r>
              <a:rPr lang="es-ES" sz="1600" b="1" dirty="0">
                <a:solidFill>
                  <a:srgbClr val="0432FF"/>
                </a:solidFill>
                <a:latin typeface="Times New Roman" charset="0"/>
                <a:ea typeface="Times New Roman" charset="0"/>
                <a:cs typeface="Times New Roman" charset="0"/>
                <a:sym typeface="Calibri"/>
              </a:rPr>
              <a:t> (STC)</a:t>
            </a:r>
            <a:endParaRPr sz="1600" dirty="0">
              <a:solidFill>
                <a:srgbClr val="0432FF"/>
              </a:solidFill>
              <a:latin typeface="Times New Roman" charset="0"/>
              <a:ea typeface="Times New Roman" charset="0"/>
              <a:cs typeface="Times New Roman" charset="0"/>
            </a:endParaRPr>
          </a:p>
          <a:p>
            <a:pPr marL="558800" marR="0" lvl="1" indent="-215900" algn="l" rtl="0">
              <a:spcBef>
                <a:spcPts val="0"/>
              </a:spcBef>
              <a:spcAft>
                <a:spcPts val="0"/>
              </a:spcAft>
              <a:buClr>
                <a:schemeClr val="dk1"/>
              </a:buClr>
              <a:buSzPts val="1400"/>
              <a:buFont typeface="Arial"/>
              <a:buChar char="•"/>
            </a:pPr>
            <a:r>
              <a:rPr lang="en" sz="1600" b="1" i="0" u="none" strike="noStrike" cap="none" dirty="0">
                <a:solidFill>
                  <a:schemeClr val="dk1"/>
                </a:solidFill>
                <a:latin typeface="Times New Roman" charset="0"/>
                <a:ea typeface="Times New Roman" charset="0"/>
                <a:cs typeface="Times New Roman" charset="0"/>
                <a:sym typeface="Calibri"/>
              </a:rPr>
              <a:t>Overall coordination</a:t>
            </a:r>
            <a:endParaRPr sz="1600" b="1" dirty="0">
              <a:latin typeface="Times New Roman" charset="0"/>
              <a:ea typeface="Times New Roman" charset="0"/>
              <a:cs typeface="Times New Roman" charset="0"/>
            </a:endParaRPr>
          </a:p>
          <a:p>
            <a:pPr marL="558800" marR="0" lvl="1" indent="-215900" algn="l" rtl="0">
              <a:spcBef>
                <a:spcPts val="0"/>
              </a:spcBef>
              <a:spcAft>
                <a:spcPts val="0"/>
              </a:spcAft>
              <a:buClr>
                <a:schemeClr val="dk1"/>
              </a:buClr>
              <a:buSzPts val="1400"/>
              <a:buFont typeface="Arial"/>
              <a:buChar char="•"/>
            </a:pPr>
            <a:r>
              <a:rPr lang="en" sz="1600" b="1" i="0" u="none" strike="noStrike" cap="none" dirty="0">
                <a:solidFill>
                  <a:schemeClr val="dk1"/>
                </a:solidFill>
                <a:latin typeface="Times New Roman" charset="0"/>
                <a:ea typeface="Times New Roman" charset="0"/>
                <a:cs typeface="Times New Roman" charset="0"/>
                <a:sym typeface="Calibri"/>
              </a:rPr>
              <a:t>Go-between IAC</a:t>
            </a:r>
            <a:r>
              <a:rPr lang="es-ES" sz="1600" b="1" i="0" u="none" strike="noStrike" cap="none" dirty="0">
                <a:solidFill>
                  <a:schemeClr val="dk1"/>
                </a:solidFill>
                <a:latin typeface="Times New Roman" charset="0"/>
                <a:ea typeface="Times New Roman" charset="0"/>
                <a:cs typeface="Times New Roman" charset="0"/>
                <a:sym typeface="Calibri"/>
              </a:rPr>
              <a:t>, OC, EC</a:t>
            </a:r>
            <a:r>
              <a:rPr lang="es-ES" sz="1600" b="1" dirty="0">
                <a:solidFill>
                  <a:schemeClr val="dk1"/>
                </a:solidFill>
                <a:latin typeface="Times New Roman" charset="0"/>
                <a:ea typeface="Times New Roman" charset="0"/>
                <a:cs typeface="Times New Roman" charset="0"/>
                <a:sym typeface="Calibri"/>
              </a:rPr>
              <a:t>,</a:t>
            </a:r>
            <a:r>
              <a:rPr lang="en" sz="1600" b="1" i="0" u="none" strike="noStrike" cap="none" dirty="0">
                <a:solidFill>
                  <a:schemeClr val="dk1"/>
                </a:solidFill>
                <a:latin typeface="Times New Roman" charset="0"/>
                <a:ea typeface="Times New Roman" charset="0"/>
                <a:cs typeface="Times New Roman" charset="0"/>
                <a:sym typeface="Calibri"/>
              </a:rPr>
              <a:t> </a:t>
            </a:r>
            <a:r>
              <a:rPr lang="es-ES" sz="1600" b="1" dirty="0">
                <a:solidFill>
                  <a:schemeClr val="dk1"/>
                </a:solidFill>
                <a:latin typeface="Times New Roman" charset="0"/>
                <a:ea typeface="Times New Roman" charset="0"/>
                <a:cs typeface="Times New Roman" charset="0"/>
                <a:sym typeface="Calibri"/>
              </a:rPr>
              <a:t>W. </a:t>
            </a:r>
            <a:r>
              <a:rPr lang="en" sz="1600" b="1" i="0" u="none" strike="noStrike" cap="none" dirty="0">
                <a:solidFill>
                  <a:schemeClr val="dk1"/>
                </a:solidFill>
                <a:latin typeface="Times New Roman" charset="0"/>
                <a:ea typeface="Times New Roman" charset="0"/>
                <a:cs typeface="Times New Roman" charset="0"/>
                <a:sym typeface="Calibri"/>
              </a:rPr>
              <a:t>Groups</a:t>
            </a:r>
            <a:r>
              <a:rPr lang="es-ES" sz="1600" b="1" dirty="0">
                <a:solidFill>
                  <a:schemeClr val="dk1"/>
                </a:solidFill>
                <a:latin typeface="Times New Roman" charset="0"/>
                <a:ea typeface="Times New Roman" charset="0"/>
                <a:cs typeface="Times New Roman" charset="0"/>
                <a:sym typeface="Calibri"/>
              </a:rPr>
              <a:t> </a:t>
            </a:r>
            <a:r>
              <a:rPr lang="en-GB" sz="1600" b="1" dirty="0">
                <a:solidFill>
                  <a:schemeClr val="dk1"/>
                </a:solidFill>
                <a:latin typeface="Times New Roman" charset="0"/>
                <a:ea typeface="Times New Roman" charset="0"/>
                <a:cs typeface="Times New Roman" charset="0"/>
                <a:sym typeface="Calibri"/>
              </a:rPr>
              <a:t>and </a:t>
            </a:r>
            <a:r>
              <a:rPr lang="en-GB" sz="1600" b="1" i="0" u="none" strike="noStrike" cap="none" dirty="0">
                <a:solidFill>
                  <a:schemeClr val="dk1"/>
                </a:solidFill>
                <a:latin typeface="Times New Roman" charset="0"/>
                <a:ea typeface="Times New Roman" charset="0"/>
                <a:cs typeface="Times New Roman" charset="0"/>
                <a:sym typeface="Calibri"/>
              </a:rPr>
              <a:t>Forums</a:t>
            </a:r>
            <a:endParaRPr lang="en-GB" sz="1600" b="1" dirty="0">
              <a:latin typeface="Times New Roman" charset="0"/>
              <a:ea typeface="Times New Roman" charset="0"/>
              <a:cs typeface="Times New Roman" charset="0"/>
            </a:endParaRPr>
          </a:p>
          <a:p>
            <a:pPr marL="558800" lvl="1" indent="-215900">
              <a:spcBef>
                <a:spcPts val="0"/>
              </a:spcBef>
              <a:buClr>
                <a:schemeClr val="dk1"/>
              </a:buClr>
              <a:buSzPts val="1400"/>
            </a:pPr>
            <a:r>
              <a:rPr lang="es-ES" sz="1600" b="1" dirty="0">
                <a:solidFill>
                  <a:schemeClr val="dk1"/>
                </a:solidFill>
                <a:latin typeface="Times New Roman" charset="0"/>
                <a:ea typeface="Times New Roman" charset="0"/>
                <a:cs typeface="Times New Roman" charset="0"/>
                <a:sym typeface="Calibri"/>
              </a:rPr>
              <a:t>F</a:t>
            </a:r>
            <a:r>
              <a:rPr lang="en-GB" sz="1600" b="1" i="0" u="none" strike="noStrike" cap="none" dirty="0" err="1">
                <a:solidFill>
                  <a:schemeClr val="dk1"/>
                </a:solidFill>
                <a:latin typeface="Times New Roman" charset="0"/>
                <a:ea typeface="Times New Roman" charset="0"/>
                <a:cs typeface="Times New Roman" charset="0"/>
                <a:sym typeface="Calibri"/>
              </a:rPr>
              <a:t>inal</a:t>
            </a:r>
            <a:r>
              <a:rPr lang="en" sz="1600" b="1" i="0" u="none" strike="noStrike" cap="none" dirty="0">
                <a:solidFill>
                  <a:schemeClr val="dk1"/>
                </a:solidFill>
                <a:latin typeface="Times New Roman" charset="0"/>
                <a:ea typeface="Times New Roman" charset="0"/>
                <a:cs typeface="Times New Roman" charset="0"/>
                <a:sym typeface="Calibri"/>
              </a:rPr>
              <a:t> report</a:t>
            </a:r>
            <a:r>
              <a:rPr lang="es-ES" sz="1600" b="1" i="0" u="none" strike="noStrike" cap="none" dirty="0">
                <a:solidFill>
                  <a:schemeClr val="dk1"/>
                </a:solidFill>
                <a:latin typeface="Times New Roman" charset="0"/>
                <a:ea typeface="Times New Roman" charset="0"/>
                <a:cs typeface="Times New Roman" charset="0"/>
                <a:sym typeface="Calibri"/>
              </a:rPr>
              <a:t> </a:t>
            </a:r>
            <a:r>
              <a:rPr lang="es-ES" sz="1600" b="1" dirty="0">
                <a:solidFill>
                  <a:schemeClr val="dk1"/>
                </a:solidFill>
                <a:latin typeface="Times New Roman" charset="0"/>
                <a:ea typeface="Times New Roman" charset="0"/>
                <a:cs typeface="Times New Roman" charset="0"/>
                <a:sym typeface="Calibri"/>
              </a:rPr>
              <a:t>p</a:t>
            </a:r>
            <a:r>
              <a:rPr lang="en" sz="1600" b="1" dirty="0">
                <a:solidFill>
                  <a:schemeClr val="dk1"/>
                </a:solidFill>
                <a:latin typeface="Times New Roman" charset="0"/>
                <a:ea typeface="Times New Roman" charset="0"/>
                <a:cs typeface="Times New Roman" charset="0"/>
                <a:sym typeface="Calibri"/>
              </a:rPr>
              <a:t>reparation</a:t>
            </a:r>
            <a:endParaRPr sz="1600" b="1" dirty="0">
              <a:latin typeface="Times New Roman" charset="0"/>
              <a:ea typeface="Times New Roman" charset="0"/>
              <a:cs typeface="Times New Roman" charset="0"/>
            </a:endParaRPr>
          </a:p>
          <a:p>
            <a:pPr marL="0" indent="0">
              <a:spcBef>
                <a:spcPts val="0"/>
              </a:spcBef>
              <a:buNone/>
            </a:pPr>
            <a:endParaRPr lang="en-US" sz="1600" b="1" dirty="0">
              <a:latin typeface="Times New Roman" charset="0"/>
              <a:ea typeface="Times New Roman" charset="0"/>
              <a:cs typeface="Times New Roman" charset="0"/>
            </a:endParaRPr>
          </a:p>
          <a:p>
            <a:pPr marL="0" indent="0">
              <a:spcBef>
                <a:spcPts val="0"/>
              </a:spcBef>
              <a:buNone/>
            </a:pPr>
            <a:endParaRPr lang="es-ES" sz="1600" b="0" i="0" u="none" strike="noStrike" cap="none" dirty="0">
              <a:solidFill>
                <a:schemeClr val="dk1"/>
              </a:solidFill>
              <a:latin typeface="Times New Roman" charset="0"/>
              <a:ea typeface="Times New Roman" charset="0"/>
              <a:cs typeface="Times New Roman" charset="0"/>
              <a:sym typeface="Calibri"/>
            </a:endParaRPr>
          </a:p>
          <a:p>
            <a:pPr>
              <a:spcBef>
                <a:spcPts val="0"/>
              </a:spcBef>
            </a:pPr>
            <a:endParaRPr lang="en-US" sz="1600" b="1" dirty="0">
              <a:solidFill>
                <a:schemeClr val="dk1"/>
              </a:solidFill>
              <a:latin typeface="Times New Roman" charset="0"/>
              <a:ea typeface="Times New Roman" charset="0"/>
              <a:cs typeface="Times New Roman" charset="0"/>
            </a:endParaRPr>
          </a:p>
        </p:txBody>
      </p:sp>
      <p:sp>
        <p:nvSpPr>
          <p:cNvPr id="7" name="Rectangle 6">
            <a:extLst>
              <a:ext uri="{FF2B5EF4-FFF2-40B4-BE49-F238E27FC236}">
                <a16:creationId xmlns:a16="http://schemas.microsoft.com/office/drawing/2014/main" id="{E1B7BBC9-7BA4-35B7-69F7-1273A5261232}"/>
              </a:ext>
            </a:extLst>
          </p:cNvPr>
          <p:cNvSpPr/>
          <p:nvPr/>
        </p:nvSpPr>
        <p:spPr>
          <a:xfrm>
            <a:off x="90543" y="3079878"/>
            <a:ext cx="3686996" cy="1323439"/>
          </a:xfrm>
          <a:prstGeom prst="rect">
            <a:avLst/>
          </a:prstGeom>
          <a:solidFill>
            <a:schemeClr val="bg1">
              <a:lumMod val="95000"/>
            </a:schemeClr>
          </a:solidFill>
        </p:spPr>
        <p:txBody>
          <a:bodyPr wrap="square">
            <a:spAutoFit/>
          </a:bodyPr>
          <a:lstStyle/>
          <a:p>
            <a:pPr lvl="0"/>
            <a:r>
              <a:rPr lang="en-US" sz="1600" b="1" dirty="0">
                <a:solidFill>
                  <a:srgbClr val="0432FF"/>
                </a:solidFill>
                <a:latin typeface="Times New Roman" charset="0"/>
                <a:ea typeface="Times New Roman" charset="0"/>
                <a:cs typeface="Times New Roman" charset="0"/>
              </a:rPr>
              <a:t>Observers </a:t>
            </a:r>
            <a:r>
              <a:rPr lang="en-US" sz="1600" b="1" dirty="0">
                <a:solidFill>
                  <a:srgbClr val="0432FF"/>
                </a:solidFill>
                <a:latin typeface="Times New Roman" charset="0"/>
                <a:ea typeface="Times New Roman" charset="0"/>
                <a:cs typeface="Times New Roman" charset="0"/>
                <a:sym typeface="Calibri"/>
              </a:rPr>
              <a:t>Committee (OC)</a:t>
            </a:r>
            <a:endParaRPr lang="en-US" sz="1600" b="1" dirty="0">
              <a:solidFill>
                <a:srgbClr val="0432FF"/>
              </a:solidFill>
              <a:latin typeface="Times New Roman" charset="0"/>
              <a:ea typeface="Times New Roman" charset="0"/>
              <a:cs typeface="Times New Roman" charset="0"/>
            </a:endParaRPr>
          </a:p>
          <a:p>
            <a:pPr marL="800100" lvl="1" indent="-342900">
              <a:buFont typeface="Arial" charset="0"/>
              <a:buChar char="•"/>
            </a:pPr>
            <a:r>
              <a:rPr lang="en-US" sz="1600" b="1" dirty="0">
                <a:solidFill>
                  <a:schemeClr val="dk1"/>
                </a:solidFill>
                <a:latin typeface="Times New Roman" charset="0"/>
                <a:ea typeface="Times New Roman" charset="0"/>
                <a:cs typeface="Times New Roman" charset="0"/>
              </a:rPr>
              <a:t>Advising and conveying ideas between STC and WGs/forums </a:t>
            </a:r>
          </a:p>
          <a:p>
            <a:pPr marL="800100" lvl="1" indent="-342900">
              <a:buFont typeface="Arial" charset="0"/>
              <a:buChar char="•"/>
            </a:pPr>
            <a:r>
              <a:rPr lang="en-US" sz="1600" b="1" dirty="0">
                <a:solidFill>
                  <a:schemeClr val="dk1"/>
                </a:solidFill>
                <a:latin typeface="Times New Roman" charset="0"/>
                <a:ea typeface="Times New Roman" charset="0"/>
                <a:cs typeface="Times New Roman" charset="0"/>
              </a:rPr>
              <a:t>Review LOIs and White paper </a:t>
            </a:r>
          </a:p>
          <a:p>
            <a:pPr marL="800100" lvl="1" indent="-342900">
              <a:buFont typeface="Arial" charset="0"/>
              <a:buChar char="•"/>
            </a:pPr>
            <a:r>
              <a:rPr lang="en-US" sz="1600" b="1" dirty="0">
                <a:solidFill>
                  <a:schemeClr val="dk1"/>
                </a:solidFill>
                <a:latin typeface="Times New Roman" charset="0"/>
                <a:ea typeface="Times New Roman" charset="0"/>
                <a:cs typeface="Times New Roman" charset="0"/>
              </a:rPr>
              <a:t>Help WGs in report editing</a:t>
            </a:r>
          </a:p>
        </p:txBody>
      </p:sp>
      <p:sp>
        <p:nvSpPr>
          <p:cNvPr id="8" name="Rectangle 7">
            <a:extLst>
              <a:ext uri="{FF2B5EF4-FFF2-40B4-BE49-F238E27FC236}">
                <a16:creationId xmlns:a16="http://schemas.microsoft.com/office/drawing/2014/main" id="{00020654-2065-1351-AF5B-E1ED66C1F394}"/>
              </a:ext>
            </a:extLst>
          </p:cNvPr>
          <p:cNvSpPr/>
          <p:nvPr/>
        </p:nvSpPr>
        <p:spPr>
          <a:xfrm>
            <a:off x="4615041" y="3079878"/>
            <a:ext cx="4464706" cy="1446550"/>
          </a:xfrm>
          <a:prstGeom prst="rect">
            <a:avLst/>
          </a:prstGeom>
          <a:solidFill>
            <a:schemeClr val="accent2">
              <a:lumMod val="20000"/>
              <a:lumOff val="80000"/>
            </a:schemeClr>
          </a:solidFill>
        </p:spPr>
        <p:txBody>
          <a:bodyPr wrap="square">
            <a:spAutoFit/>
          </a:bodyPr>
          <a:lstStyle/>
          <a:p>
            <a:r>
              <a:rPr lang="en-US" sz="1600" b="1" dirty="0">
                <a:solidFill>
                  <a:srgbClr val="0432FF"/>
                </a:solidFill>
                <a:latin typeface="Times New Roman" charset="0"/>
                <a:ea typeface="Times New Roman" charset="0"/>
                <a:cs typeface="Times New Roman" charset="0"/>
              </a:rPr>
              <a:t>Ethics Committee (EC)</a:t>
            </a:r>
            <a:endParaRPr lang="en-US" sz="1600" dirty="0">
              <a:solidFill>
                <a:srgbClr val="0432FF"/>
              </a:solidFill>
              <a:latin typeface="Times New Roman" charset="0"/>
              <a:ea typeface="Times New Roman" charset="0"/>
              <a:cs typeface="Times New Roman" charset="0"/>
            </a:endParaRPr>
          </a:p>
          <a:p>
            <a:pPr marL="558800" lvl="1" indent="-215900">
              <a:lnSpc>
                <a:spcPct val="90000"/>
              </a:lnSpc>
              <a:buClr>
                <a:schemeClr val="dk1"/>
              </a:buClr>
              <a:buSzPts val="1400"/>
              <a:buFont typeface="Arial"/>
              <a:buChar char="•"/>
            </a:pPr>
            <a:r>
              <a:rPr lang="en-US" sz="1600" b="1" dirty="0">
                <a:solidFill>
                  <a:schemeClr val="dk1"/>
                </a:solidFill>
                <a:latin typeface="Times New Roman" charset="0"/>
                <a:ea typeface="Times New Roman" charset="0"/>
                <a:cs typeface="Times New Roman" charset="0"/>
              </a:rPr>
              <a:t>Responsible for dissemination and maintain</a:t>
            </a:r>
          </a:p>
          <a:p>
            <a:pPr marL="342900" lvl="1">
              <a:lnSpc>
                <a:spcPct val="90000"/>
              </a:lnSpc>
              <a:buClr>
                <a:schemeClr val="dk1"/>
              </a:buClr>
              <a:buSzPts val="1400"/>
            </a:pPr>
            <a:r>
              <a:rPr lang="en-US" sz="1600" b="1" dirty="0">
                <a:solidFill>
                  <a:schemeClr val="dk1"/>
                </a:solidFill>
                <a:latin typeface="Times New Roman" charset="0"/>
                <a:ea typeface="Times New Roman" charset="0"/>
                <a:cs typeface="Times New Roman" charset="0"/>
              </a:rPr>
              <a:t>    the Guidelines of </a:t>
            </a:r>
            <a:r>
              <a:rPr lang="en-US" sz="1600" b="1" dirty="0">
                <a:solidFill>
                  <a:srgbClr val="FF0000"/>
                </a:solidFill>
                <a:latin typeface="Times New Roman" charset="0"/>
                <a:ea typeface="Times New Roman" charset="0"/>
                <a:cs typeface="Times New Roman" charset="0"/>
              </a:rPr>
              <a:t>ASFAP Code of conduct </a:t>
            </a:r>
          </a:p>
          <a:p>
            <a:pPr marL="558800" lvl="1" indent="-215900">
              <a:lnSpc>
                <a:spcPct val="90000"/>
              </a:lnSpc>
              <a:buClr>
                <a:schemeClr val="dk1"/>
              </a:buClr>
              <a:buSzPts val="1400"/>
              <a:buFont typeface="Arial"/>
              <a:buChar char="•"/>
            </a:pPr>
            <a:r>
              <a:rPr lang="en-US" sz="1600" b="1" dirty="0">
                <a:solidFill>
                  <a:schemeClr val="dk1"/>
                </a:solidFill>
                <a:latin typeface="Times New Roman" charset="0"/>
                <a:ea typeface="Times New Roman" charset="0"/>
                <a:cs typeface="Times New Roman" charset="0"/>
              </a:rPr>
              <a:t>A subset of EC might serve as an Ombudspersons </a:t>
            </a:r>
          </a:p>
        </p:txBody>
      </p:sp>
      <p:sp>
        <p:nvSpPr>
          <p:cNvPr id="9" name="Rectangle 8">
            <a:extLst>
              <a:ext uri="{FF2B5EF4-FFF2-40B4-BE49-F238E27FC236}">
                <a16:creationId xmlns:a16="http://schemas.microsoft.com/office/drawing/2014/main" id="{FEF54CC9-2230-0BDD-B81A-3CD44F7C7E57}"/>
              </a:ext>
            </a:extLst>
          </p:cNvPr>
          <p:cNvSpPr/>
          <p:nvPr/>
        </p:nvSpPr>
        <p:spPr>
          <a:xfrm>
            <a:off x="5214015" y="1372816"/>
            <a:ext cx="3839442" cy="1569660"/>
          </a:xfrm>
          <a:prstGeom prst="rect">
            <a:avLst/>
          </a:prstGeom>
          <a:solidFill>
            <a:schemeClr val="accent3">
              <a:lumMod val="20000"/>
              <a:lumOff val="80000"/>
            </a:schemeClr>
          </a:solidFill>
        </p:spPr>
        <p:txBody>
          <a:bodyPr wrap="square">
            <a:spAutoFit/>
          </a:bodyPr>
          <a:lstStyle/>
          <a:p>
            <a:r>
              <a:rPr lang="en-US" sz="1600" b="1" dirty="0">
                <a:solidFill>
                  <a:srgbClr val="0432FF"/>
                </a:solidFill>
                <a:latin typeface="Times New Roman" charset="0"/>
                <a:ea typeface="Times New Roman" charset="0"/>
                <a:cs typeface="Times New Roman" charset="0"/>
              </a:rPr>
              <a:t>International Advisory Committee (IAC)</a:t>
            </a:r>
            <a:endParaRPr lang="en-US" sz="1600" dirty="0">
              <a:solidFill>
                <a:srgbClr val="0432FF"/>
              </a:solidFill>
              <a:latin typeface="Times New Roman" charset="0"/>
              <a:ea typeface="Times New Roman" charset="0"/>
              <a:cs typeface="Times New Roman" charset="0"/>
            </a:endParaRPr>
          </a:p>
          <a:p>
            <a:pPr marL="558800" lvl="1" indent="-215900">
              <a:buClr>
                <a:schemeClr val="dk1"/>
              </a:buClr>
              <a:buSzPts val="1400"/>
              <a:buFont typeface="Arial"/>
              <a:buChar char="•"/>
            </a:pPr>
            <a:r>
              <a:rPr lang="en-US" sz="1600" b="1" dirty="0">
                <a:solidFill>
                  <a:schemeClr val="dk1"/>
                </a:solidFill>
                <a:latin typeface="Times New Roman" charset="0"/>
                <a:ea typeface="Times New Roman" charset="0"/>
                <a:cs typeface="Times New Roman" charset="0"/>
                <a:sym typeface="Calibri"/>
              </a:rPr>
              <a:t>Review of progress</a:t>
            </a:r>
            <a:endParaRPr lang="en-US" sz="1600" b="1" dirty="0">
              <a:latin typeface="Times New Roman" charset="0"/>
              <a:ea typeface="Times New Roman" charset="0"/>
              <a:cs typeface="Times New Roman" charset="0"/>
            </a:endParaRPr>
          </a:p>
          <a:p>
            <a:pPr marL="558800" lvl="1" indent="-215900">
              <a:buClr>
                <a:schemeClr val="dk1"/>
              </a:buClr>
              <a:buSzPts val="1400"/>
              <a:buFont typeface="Arial"/>
              <a:buChar char="•"/>
            </a:pPr>
            <a:r>
              <a:rPr lang="en-US" sz="1600" b="1" dirty="0">
                <a:solidFill>
                  <a:schemeClr val="dk1"/>
                </a:solidFill>
                <a:latin typeface="Times New Roman" charset="0"/>
                <a:ea typeface="Times New Roman" charset="0"/>
                <a:cs typeface="Times New Roman" charset="0"/>
                <a:sym typeface="Calibri"/>
              </a:rPr>
              <a:t>Advice on scope</a:t>
            </a:r>
            <a:endParaRPr lang="en-US" sz="1600" b="1" dirty="0">
              <a:latin typeface="Times New Roman" charset="0"/>
              <a:ea typeface="Times New Roman" charset="0"/>
              <a:cs typeface="Times New Roman" charset="0"/>
            </a:endParaRPr>
          </a:p>
          <a:p>
            <a:pPr marL="558800" lvl="1" indent="-215900">
              <a:buClr>
                <a:schemeClr val="dk1"/>
              </a:buClr>
              <a:buSzPts val="1400"/>
              <a:buFont typeface="Arial"/>
              <a:buChar char="•"/>
            </a:pPr>
            <a:r>
              <a:rPr lang="en-US" sz="1600" b="1" dirty="0">
                <a:solidFill>
                  <a:schemeClr val="dk1"/>
                </a:solidFill>
                <a:latin typeface="Times New Roman" charset="0"/>
                <a:ea typeface="Times New Roman" charset="0"/>
                <a:cs typeface="Times New Roman" charset="0"/>
                <a:sym typeface="Calibri"/>
              </a:rPr>
              <a:t>Engage of International Communities and Policymakers</a:t>
            </a:r>
            <a:endParaRPr lang="en-US" sz="1600" b="1" dirty="0">
              <a:latin typeface="Times New Roman" charset="0"/>
              <a:ea typeface="Times New Roman" charset="0"/>
              <a:cs typeface="Times New Roman" charset="0"/>
            </a:endParaRPr>
          </a:p>
          <a:p>
            <a:pPr marL="558800" lvl="1" indent="-215900">
              <a:buClr>
                <a:schemeClr val="dk1"/>
              </a:buClr>
              <a:buSzPts val="1400"/>
              <a:buFont typeface="Arial"/>
              <a:buChar char="•"/>
            </a:pPr>
            <a:r>
              <a:rPr lang="en-US" sz="1600" b="1" dirty="0">
                <a:solidFill>
                  <a:schemeClr val="dk1"/>
                </a:solidFill>
                <a:latin typeface="Times New Roman" charset="0"/>
                <a:ea typeface="Times New Roman" charset="0"/>
                <a:cs typeface="Times New Roman" charset="0"/>
                <a:sym typeface="Calibri"/>
              </a:rPr>
              <a:t>Final Report</a:t>
            </a:r>
            <a:r>
              <a:rPr lang="en-US" sz="1600" b="1" dirty="0">
                <a:latin typeface="Times New Roman" charset="0"/>
                <a:ea typeface="Times New Roman" charset="0"/>
                <a:cs typeface="Times New Roman" charset="0"/>
                <a:sym typeface="Calibri"/>
              </a:rPr>
              <a:t> </a:t>
            </a:r>
            <a:r>
              <a:rPr lang="en-US" sz="1600" b="1" dirty="0">
                <a:solidFill>
                  <a:schemeClr val="dk1"/>
                </a:solidFill>
                <a:latin typeface="Times New Roman" charset="0"/>
                <a:ea typeface="Times New Roman" charset="0"/>
                <a:cs typeface="Times New Roman" charset="0"/>
                <a:sym typeface="Calibri"/>
              </a:rPr>
              <a:t>Endorsement </a:t>
            </a:r>
            <a:endParaRPr lang="en-US" sz="1600" b="1" dirty="0">
              <a:latin typeface="Times New Roman" charset="0"/>
              <a:ea typeface="Times New Roman" charset="0"/>
              <a:cs typeface="Times New Roman" charset="0"/>
            </a:endParaRPr>
          </a:p>
        </p:txBody>
      </p:sp>
      <p:sp>
        <p:nvSpPr>
          <p:cNvPr id="10" name="Rectangle 9">
            <a:extLst>
              <a:ext uri="{FF2B5EF4-FFF2-40B4-BE49-F238E27FC236}">
                <a16:creationId xmlns:a16="http://schemas.microsoft.com/office/drawing/2014/main" id="{744CEF02-C213-F1F6-A20F-889D81789DD8}"/>
              </a:ext>
            </a:extLst>
          </p:cNvPr>
          <p:cNvSpPr/>
          <p:nvPr/>
        </p:nvSpPr>
        <p:spPr>
          <a:xfrm>
            <a:off x="3028950" y="4675817"/>
            <a:ext cx="6050490" cy="1323439"/>
          </a:xfrm>
          <a:prstGeom prst="rect">
            <a:avLst/>
          </a:prstGeom>
          <a:solidFill>
            <a:schemeClr val="accent5">
              <a:lumMod val="20000"/>
              <a:lumOff val="80000"/>
            </a:schemeClr>
          </a:solidFill>
        </p:spPr>
        <p:txBody>
          <a:bodyPr wrap="square">
            <a:spAutoFit/>
          </a:bodyPr>
          <a:lstStyle/>
          <a:p>
            <a:pPr lvl="0"/>
            <a:r>
              <a:rPr lang="en-US" sz="1600" b="1" dirty="0">
                <a:solidFill>
                  <a:srgbClr val="0432FF"/>
                </a:solidFill>
                <a:latin typeface="Times New Roman" charset="0"/>
                <a:ea typeface="Times New Roman" charset="0"/>
                <a:cs typeface="Times New Roman" charset="0"/>
                <a:sym typeface="Calibri"/>
              </a:rPr>
              <a:t>Groups / Subgroup Conveners/Liaisons between groups</a:t>
            </a:r>
          </a:p>
          <a:p>
            <a:pPr marL="558800" lvl="1" indent="-215900">
              <a:buClr>
                <a:schemeClr val="dk1"/>
              </a:buClr>
              <a:buSzPts val="1400"/>
              <a:buFont typeface="Arial"/>
              <a:buChar char="•"/>
            </a:pPr>
            <a:r>
              <a:rPr lang="en-US" sz="1600" b="1" dirty="0">
                <a:solidFill>
                  <a:schemeClr val="dk1"/>
                </a:solidFill>
                <a:latin typeface="Times New Roman" charset="0"/>
                <a:ea typeface="Times New Roman" charset="0"/>
                <a:cs typeface="Times New Roman" charset="0"/>
                <a:sym typeface="Calibri"/>
              </a:rPr>
              <a:t>Encouraging and soliciting community inputs</a:t>
            </a:r>
          </a:p>
          <a:p>
            <a:pPr marL="558800" lvl="1" indent="-215900">
              <a:buClr>
                <a:schemeClr val="dk1"/>
              </a:buClr>
              <a:buSzPts val="1400"/>
              <a:buFont typeface="Arial"/>
              <a:buChar char="•"/>
            </a:pPr>
            <a:r>
              <a:rPr lang="en-US" sz="1600" b="1" dirty="0">
                <a:solidFill>
                  <a:schemeClr val="dk1"/>
                </a:solidFill>
                <a:latin typeface="Times New Roman" charset="0"/>
                <a:ea typeface="Times New Roman" charset="0"/>
                <a:cs typeface="Times New Roman" charset="0"/>
                <a:sym typeface="Calibri"/>
              </a:rPr>
              <a:t>Preparation of the Group reports</a:t>
            </a:r>
          </a:p>
          <a:p>
            <a:pPr marL="558800" lvl="1" indent="-215900">
              <a:buClr>
                <a:schemeClr val="dk1"/>
              </a:buClr>
              <a:buSzPts val="1400"/>
              <a:buFont typeface="Arial"/>
              <a:buChar char="•"/>
            </a:pPr>
            <a:r>
              <a:rPr lang="en-US" sz="1600" b="1" dirty="0">
                <a:solidFill>
                  <a:schemeClr val="dk1"/>
                </a:solidFill>
                <a:latin typeface="Times New Roman" charset="0"/>
                <a:ea typeface="Times New Roman" charset="0"/>
                <a:cs typeface="Times New Roman" charset="0"/>
                <a:sym typeface="Calibri"/>
              </a:rPr>
              <a:t>Liaisons have to ensure that cross-cutting topics receive proper coverage and consideration in all the relevant groups</a:t>
            </a:r>
            <a:endParaRPr lang="en-US" sz="1600" b="1" dirty="0">
              <a:latin typeface="Times New Roman" charset="0"/>
              <a:ea typeface="Times New Roman" charset="0"/>
              <a:cs typeface="Times New Roman" charset="0"/>
            </a:endParaRPr>
          </a:p>
        </p:txBody>
      </p:sp>
      <p:sp>
        <p:nvSpPr>
          <p:cNvPr id="11" name="Rectangle 10">
            <a:extLst>
              <a:ext uri="{FF2B5EF4-FFF2-40B4-BE49-F238E27FC236}">
                <a16:creationId xmlns:a16="http://schemas.microsoft.com/office/drawing/2014/main" id="{A3210034-1FD2-BC71-67B7-60EB73D32680}"/>
              </a:ext>
            </a:extLst>
          </p:cNvPr>
          <p:cNvSpPr/>
          <p:nvPr/>
        </p:nvSpPr>
        <p:spPr>
          <a:xfrm>
            <a:off x="271008" y="4882696"/>
            <a:ext cx="2772684" cy="584775"/>
          </a:xfrm>
          <a:prstGeom prst="rect">
            <a:avLst/>
          </a:prstGeom>
        </p:spPr>
        <p:txBody>
          <a:bodyPr wrap="square">
            <a:spAutoFit/>
          </a:bodyPr>
          <a:lstStyle/>
          <a:p>
            <a:r>
              <a:rPr lang="en-US" sz="1600" b="1" dirty="0">
                <a:solidFill>
                  <a:srgbClr val="011893"/>
                </a:solidFill>
                <a:latin typeface="Times New Roman" charset="0"/>
                <a:ea typeface="Times New Roman" charset="0"/>
                <a:cs typeface="Times New Roman" charset="0"/>
              </a:rPr>
              <a:t>ASFAP Working Group Guidelines is fleshed out</a:t>
            </a:r>
          </a:p>
        </p:txBody>
      </p:sp>
    </p:spTree>
    <p:extLst>
      <p:ext uri="{BB962C8B-B14F-4D97-AF65-F5344CB8AC3E}">
        <p14:creationId xmlns:p14="http://schemas.microsoft.com/office/powerpoint/2010/main" val="26341956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B6B8B-7DB0-714F-9430-393D184481FD}"/>
              </a:ext>
            </a:extLst>
          </p:cNvPr>
          <p:cNvSpPr>
            <a:spLocks noGrp="1"/>
          </p:cNvSpPr>
          <p:nvPr>
            <p:ph type="title"/>
          </p:nvPr>
        </p:nvSpPr>
        <p:spPr/>
        <p:txBody>
          <a:bodyPr/>
          <a:lstStyle/>
          <a:p>
            <a:r>
              <a:rPr lang="en-US" dirty="0"/>
              <a:t>Groups &amp; Forums mission</a:t>
            </a:r>
          </a:p>
        </p:txBody>
      </p:sp>
      <p:sp>
        <p:nvSpPr>
          <p:cNvPr id="4" name="Date Placeholder 3">
            <a:extLst>
              <a:ext uri="{FF2B5EF4-FFF2-40B4-BE49-F238E27FC236}">
                <a16:creationId xmlns:a16="http://schemas.microsoft.com/office/drawing/2014/main" id="{DE0EA78D-92A0-C642-835D-6ABA2FE940B9}"/>
              </a:ext>
            </a:extLst>
          </p:cNvPr>
          <p:cNvSpPr>
            <a:spLocks noGrp="1"/>
          </p:cNvSpPr>
          <p:nvPr>
            <p:ph type="dt" sz="half" idx="10"/>
          </p:nvPr>
        </p:nvSpPr>
        <p:spPr/>
        <p:txBody>
          <a:bodyPr/>
          <a:lstStyle/>
          <a:p>
            <a:r>
              <a:rPr lang="en-ZA"/>
              <a:t>15 Mar 2023</a:t>
            </a:r>
            <a:endParaRPr lang="en-US"/>
          </a:p>
        </p:txBody>
      </p:sp>
      <p:sp>
        <p:nvSpPr>
          <p:cNvPr id="5" name="Footer Placeholder 4">
            <a:extLst>
              <a:ext uri="{FF2B5EF4-FFF2-40B4-BE49-F238E27FC236}">
                <a16:creationId xmlns:a16="http://schemas.microsoft.com/office/drawing/2014/main" id="{B6E4AD59-8BBB-7649-B94F-F30A8788D4F4}"/>
              </a:ext>
            </a:extLst>
          </p:cNvPr>
          <p:cNvSpPr>
            <a:spLocks noGrp="1"/>
          </p:cNvSpPr>
          <p:nvPr>
            <p:ph type="ftr" sz="quarter" idx="11"/>
          </p:nvPr>
        </p:nvSpPr>
        <p:spPr/>
        <p:txBody>
          <a:bodyPr/>
          <a:lstStyle/>
          <a:p>
            <a:r>
              <a:rPr lang="en-US"/>
              <a:t>ASFAP IAC Feedback</a:t>
            </a:r>
          </a:p>
        </p:txBody>
      </p:sp>
      <p:sp>
        <p:nvSpPr>
          <p:cNvPr id="6" name="Slide Number Placeholder 5">
            <a:extLst>
              <a:ext uri="{FF2B5EF4-FFF2-40B4-BE49-F238E27FC236}">
                <a16:creationId xmlns:a16="http://schemas.microsoft.com/office/drawing/2014/main" id="{BD14EDB9-2CC2-C548-B2A9-78FE50DD95EF}"/>
              </a:ext>
            </a:extLst>
          </p:cNvPr>
          <p:cNvSpPr>
            <a:spLocks noGrp="1"/>
          </p:cNvSpPr>
          <p:nvPr>
            <p:ph type="sldNum" sz="quarter" idx="12"/>
          </p:nvPr>
        </p:nvSpPr>
        <p:spPr/>
        <p:txBody>
          <a:bodyPr/>
          <a:lstStyle/>
          <a:p>
            <a:fld id="{4FC64FAC-3F86-6243-B1EB-5AE61A27B65E}" type="slidenum">
              <a:rPr lang="en-US" smtClean="0"/>
              <a:t>11</a:t>
            </a:fld>
            <a:endParaRPr lang="en-US"/>
          </a:p>
        </p:txBody>
      </p:sp>
      <p:sp>
        <p:nvSpPr>
          <p:cNvPr id="3" name="Rectangle 2">
            <a:extLst>
              <a:ext uri="{FF2B5EF4-FFF2-40B4-BE49-F238E27FC236}">
                <a16:creationId xmlns:a16="http://schemas.microsoft.com/office/drawing/2014/main" id="{7F379CFB-784B-AB77-3E5D-A8297A18318E}"/>
              </a:ext>
            </a:extLst>
          </p:cNvPr>
          <p:cNvSpPr/>
          <p:nvPr/>
        </p:nvSpPr>
        <p:spPr>
          <a:xfrm>
            <a:off x="192268" y="1374578"/>
            <a:ext cx="4153821" cy="2031325"/>
          </a:xfrm>
          <a:prstGeom prst="rect">
            <a:avLst/>
          </a:prstGeom>
          <a:solidFill>
            <a:schemeClr val="accent6">
              <a:lumMod val="20000"/>
              <a:lumOff val="80000"/>
            </a:schemeClr>
          </a:solidFill>
        </p:spPr>
        <p:txBody>
          <a:bodyPr wrap="square">
            <a:spAutoFit/>
          </a:bodyPr>
          <a:lstStyle/>
          <a:p>
            <a:pPr lvl="0"/>
            <a:r>
              <a:rPr lang="en" b="1" dirty="0">
                <a:solidFill>
                  <a:srgbClr val="0432FF"/>
                </a:solidFill>
                <a:latin typeface="Times New Roman" charset="0"/>
                <a:ea typeface="Times New Roman" charset="0"/>
                <a:cs typeface="Times New Roman" charset="0"/>
                <a:sym typeface="Calibri"/>
              </a:rPr>
              <a:t>Community Engagement</a:t>
            </a:r>
            <a:r>
              <a:rPr lang="en" dirty="0">
                <a:solidFill>
                  <a:srgbClr val="0432FF"/>
                </a:solidFill>
                <a:latin typeface="Times New Roman" charset="0"/>
                <a:ea typeface="Times New Roman" charset="0"/>
                <a:cs typeface="Times New Roman" charset="0"/>
                <a:sym typeface="Calibri"/>
              </a:rPr>
              <a:t>: </a:t>
            </a:r>
            <a:endParaRPr lang="es-ES" dirty="0">
              <a:solidFill>
                <a:srgbClr val="0432FF"/>
              </a:solidFill>
              <a:latin typeface="Times New Roman" charset="0"/>
              <a:ea typeface="Times New Roman" charset="0"/>
              <a:cs typeface="Times New Roman" charset="0"/>
              <a:sym typeface="Calibri"/>
            </a:endParaRPr>
          </a:p>
          <a:p>
            <a:pPr marL="800100" lvl="1" indent="-342900">
              <a:buFont typeface="Arial" charset="0"/>
              <a:buChar char="•"/>
            </a:pPr>
            <a:r>
              <a:rPr lang="en-GB" b="1" dirty="0">
                <a:solidFill>
                  <a:schemeClr val="dk1"/>
                </a:solidFill>
                <a:latin typeface="Times New Roman" charset="0"/>
                <a:ea typeface="Times New Roman" charset="0"/>
                <a:cs typeface="Times New Roman" charset="0"/>
                <a:sym typeface="Calibri"/>
              </a:rPr>
              <a:t>Knowledge Transfer, Entrepreneurship</a:t>
            </a:r>
          </a:p>
          <a:p>
            <a:pPr marL="800100" lvl="1" indent="-342900">
              <a:buFont typeface="Arial" charset="0"/>
              <a:buChar char="•"/>
            </a:pPr>
            <a:r>
              <a:rPr lang="en-GB" b="1" dirty="0">
                <a:solidFill>
                  <a:schemeClr val="dk1"/>
                </a:solidFill>
                <a:latin typeface="Times New Roman" charset="0"/>
                <a:ea typeface="Times New Roman" charset="0"/>
                <a:cs typeface="Times New Roman" charset="0"/>
                <a:sym typeface="Calibri"/>
              </a:rPr>
              <a:t>Communication and Outreach</a:t>
            </a:r>
          </a:p>
          <a:p>
            <a:pPr marL="800100" lvl="1" indent="-342900">
              <a:buFont typeface="Arial" charset="0"/>
              <a:buChar char="•"/>
            </a:pPr>
            <a:r>
              <a:rPr lang="en-GB" b="1" dirty="0">
                <a:solidFill>
                  <a:schemeClr val="dk1"/>
                </a:solidFill>
                <a:latin typeface="Times New Roman" charset="0"/>
                <a:ea typeface="Times New Roman" charset="0"/>
                <a:cs typeface="Times New Roman" charset="0"/>
                <a:sym typeface="Calibri"/>
              </a:rPr>
              <a:t>Stakeholders and Funding, Government Agencies, Policy makers related business</a:t>
            </a:r>
          </a:p>
        </p:txBody>
      </p:sp>
      <p:sp>
        <p:nvSpPr>
          <p:cNvPr id="7" name="Rectangle 6">
            <a:extLst>
              <a:ext uri="{FF2B5EF4-FFF2-40B4-BE49-F238E27FC236}">
                <a16:creationId xmlns:a16="http://schemas.microsoft.com/office/drawing/2014/main" id="{37650785-0456-D503-1E96-EED39336AF26}"/>
              </a:ext>
            </a:extLst>
          </p:cNvPr>
          <p:cNvSpPr/>
          <p:nvPr/>
        </p:nvSpPr>
        <p:spPr>
          <a:xfrm>
            <a:off x="831029" y="4049308"/>
            <a:ext cx="7530281" cy="2031325"/>
          </a:xfrm>
          <a:prstGeom prst="rect">
            <a:avLst/>
          </a:prstGeom>
          <a:solidFill>
            <a:srgbClr val="F7ECE9"/>
          </a:solidFill>
        </p:spPr>
        <p:txBody>
          <a:bodyPr wrap="square">
            <a:spAutoFit/>
          </a:bodyPr>
          <a:lstStyle/>
          <a:p>
            <a:r>
              <a:rPr lang="en-US" b="1" dirty="0">
                <a:solidFill>
                  <a:srgbClr val="0432FF"/>
                </a:solidFill>
                <a:latin typeface="Times New Roman" charset="0"/>
                <a:ea typeface="Times New Roman" charset="0"/>
                <a:cs typeface="Times New Roman" charset="0"/>
              </a:rPr>
              <a:t>Women in Physics Forum  </a:t>
            </a:r>
          </a:p>
          <a:p>
            <a:pPr marL="800100" lvl="1" indent="-342900">
              <a:buFont typeface="Arial" charset="0"/>
              <a:buChar char="•"/>
            </a:pPr>
            <a:r>
              <a:rPr lang="en-GB" b="1" dirty="0">
                <a:latin typeface="Times New Roman" charset="0"/>
                <a:ea typeface="Times New Roman" charset="0"/>
                <a:cs typeface="Times New Roman" charset="0"/>
              </a:rPr>
              <a:t>Mitigate the shortage participation of African Women in Physics </a:t>
            </a:r>
          </a:p>
          <a:p>
            <a:pPr marL="800100" lvl="1" indent="-342900">
              <a:buFont typeface="Arial" charset="0"/>
              <a:buChar char="•"/>
            </a:pPr>
            <a:r>
              <a:rPr lang="en-GB" b="1" dirty="0">
                <a:latin typeface="Times New Roman" charset="0"/>
                <a:ea typeface="Times New Roman" charset="0"/>
                <a:cs typeface="Times New Roman" charset="0"/>
              </a:rPr>
              <a:t>Inspire Young Women to consider Scientific Careers </a:t>
            </a:r>
          </a:p>
          <a:p>
            <a:pPr marL="800100" lvl="1" indent="-342900">
              <a:buFont typeface="Arial" charset="0"/>
              <a:buChar char="•"/>
            </a:pPr>
            <a:endParaRPr lang="en-GB" dirty="0">
              <a:latin typeface="Times New Roman" charset="0"/>
              <a:ea typeface="Times New Roman" charset="0"/>
              <a:cs typeface="Times New Roman" charset="0"/>
            </a:endParaRPr>
          </a:p>
          <a:p>
            <a:r>
              <a:rPr lang="en-US" b="1" dirty="0">
                <a:solidFill>
                  <a:srgbClr val="0432FF"/>
                </a:solidFill>
                <a:latin typeface="Times New Roman" charset="0"/>
                <a:ea typeface="Times New Roman" charset="0"/>
                <a:cs typeface="Times New Roman" charset="0"/>
              </a:rPr>
              <a:t>Young Physicists Forum</a:t>
            </a:r>
            <a:endParaRPr lang="en-GB" b="1" dirty="0">
              <a:solidFill>
                <a:srgbClr val="0432FF"/>
              </a:solidFill>
              <a:latin typeface="Times New Roman" charset="0"/>
              <a:ea typeface="Times New Roman" charset="0"/>
              <a:cs typeface="Times New Roman" charset="0"/>
            </a:endParaRPr>
          </a:p>
          <a:p>
            <a:pPr marL="800100" lvl="1" indent="-342900">
              <a:buFont typeface="Arial" charset="0"/>
              <a:buChar char="•"/>
            </a:pPr>
            <a:r>
              <a:rPr lang="en-GB" b="1" dirty="0">
                <a:latin typeface="Times New Roman" charset="0"/>
                <a:ea typeface="Times New Roman" charset="0"/>
                <a:cs typeface="Times New Roman" charset="0"/>
              </a:rPr>
              <a:t>Engaging Young people in Physics Science, Technology and Engineering</a:t>
            </a:r>
            <a:endParaRPr lang="en-US" b="1" dirty="0">
              <a:latin typeface="Times New Roman" charset="0"/>
              <a:ea typeface="Times New Roman" charset="0"/>
              <a:cs typeface="Times New Roman" charset="0"/>
            </a:endParaRPr>
          </a:p>
        </p:txBody>
      </p:sp>
      <p:sp>
        <p:nvSpPr>
          <p:cNvPr id="27" name="Rectangle 26">
            <a:extLst>
              <a:ext uri="{FF2B5EF4-FFF2-40B4-BE49-F238E27FC236}">
                <a16:creationId xmlns:a16="http://schemas.microsoft.com/office/drawing/2014/main" id="{90DE2F12-5B61-F0B3-5CBE-34D05FF4A719}"/>
              </a:ext>
            </a:extLst>
          </p:cNvPr>
          <p:cNvSpPr/>
          <p:nvPr/>
        </p:nvSpPr>
        <p:spPr>
          <a:xfrm>
            <a:off x="4879171" y="1374578"/>
            <a:ext cx="4155907" cy="2308324"/>
          </a:xfrm>
          <a:prstGeom prst="rect">
            <a:avLst/>
          </a:prstGeom>
          <a:solidFill>
            <a:schemeClr val="bg1">
              <a:lumMod val="95000"/>
            </a:schemeClr>
          </a:solidFill>
        </p:spPr>
        <p:txBody>
          <a:bodyPr wrap="square">
            <a:spAutoFit/>
          </a:bodyPr>
          <a:lstStyle/>
          <a:p>
            <a:r>
              <a:rPr lang="en-US" b="1" dirty="0">
                <a:solidFill>
                  <a:srgbClr val="0432FF"/>
                </a:solidFill>
                <a:latin typeface="Times New Roman" charset="0"/>
                <a:ea typeface="Times New Roman" charset="0"/>
                <a:cs typeface="Times New Roman" charset="0"/>
              </a:rPr>
              <a:t>Physics Education</a:t>
            </a:r>
          </a:p>
          <a:p>
            <a:pPr marL="800100" lvl="1" indent="-342900">
              <a:buFont typeface="Arial" charset="0"/>
              <a:buChar char="•"/>
            </a:pPr>
            <a:r>
              <a:rPr lang="en-GB" b="1" dirty="0">
                <a:latin typeface="Times New Roman" charset="0"/>
                <a:ea typeface="Times New Roman" charset="0"/>
                <a:cs typeface="Times New Roman" charset="0"/>
              </a:rPr>
              <a:t>Promote science-led development on a sustainable basis </a:t>
            </a:r>
          </a:p>
          <a:p>
            <a:pPr marL="800100" lvl="1" indent="-342900">
              <a:buFont typeface="Arial" charset="0"/>
              <a:buChar char="•"/>
            </a:pPr>
            <a:r>
              <a:rPr lang="en-GB" b="1" dirty="0">
                <a:latin typeface="Times New Roman" charset="0"/>
                <a:ea typeface="Times New Roman" charset="0"/>
                <a:cs typeface="Times New Roman" charset="0"/>
              </a:rPr>
              <a:t>Contribute to the scientific literacy of High Schools and Universities </a:t>
            </a:r>
          </a:p>
          <a:p>
            <a:pPr marL="800100" lvl="1" indent="-342900">
              <a:buFont typeface="Arial" charset="0"/>
              <a:buChar char="•"/>
            </a:pPr>
            <a:r>
              <a:rPr lang="en-GB" b="1" dirty="0">
                <a:latin typeface="Times New Roman" charset="0"/>
                <a:ea typeface="Times New Roman" charset="0"/>
                <a:cs typeface="Times New Roman" charset="0"/>
              </a:rPr>
              <a:t>Revitalize Higher Education </a:t>
            </a:r>
          </a:p>
        </p:txBody>
      </p:sp>
    </p:spTree>
    <p:extLst>
      <p:ext uri="{BB962C8B-B14F-4D97-AF65-F5344CB8AC3E}">
        <p14:creationId xmlns:p14="http://schemas.microsoft.com/office/powerpoint/2010/main" val="11605482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610CA-FEAD-9F4D-A87E-0F0552C03587}"/>
              </a:ext>
            </a:extLst>
          </p:cNvPr>
          <p:cNvSpPr>
            <a:spLocks noGrp="1"/>
          </p:cNvSpPr>
          <p:nvPr>
            <p:ph type="title"/>
          </p:nvPr>
        </p:nvSpPr>
        <p:spPr/>
        <p:txBody>
          <a:bodyPr/>
          <a:lstStyle/>
          <a:p>
            <a:r>
              <a:rPr lang="en-US" dirty="0"/>
              <a:t>ASFAP Web ….. WG Docs</a:t>
            </a:r>
          </a:p>
        </p:txBody>
      </p:sp>
      <p:sp>
        <p:nvSpPr>
          <p:cNvPr id="4" name="Date Placeholder 3">
            <a:extLst>
              <a:ext uri="{FF2B5EF4-FFF2-40B4-BE49-F238E27FC236}">
                <a16:creationId xmlns:a16="http://schemas.microsoft.com/office/drawing/2014/main" id="{B84E88B5-F89A-2A40-898A-D6E363D8DAB4}"/>
              </a:ext>
            </a:extLst>
          </p:cNvPr>
          <p:cNvSpPr>
            <a:spLocks noGrp="1"/>
          </p:cNvSpPr>
          <p:nvPr>
            <p:ph type="dt" sz="half" idx="10"/>
          </p:nvPr>
        </p:nvSpPr>
        <p:spPr/>
        <p:txBody>
          <a:bodyPr/>
          <a:lstStyle/>
          <a:p>
            <a:r>
              <a:rPr lang="en-ZA"/>
              <a:t>15 Mar 2023</a:t>
            </a:r>
            <a:endParaRPr lang="en-US"/>
          </a:p>
        </p:txBody>
      </p:sp>
      <p:sp>
        <p:nvSpPr>
          <p:cNvPr id="5" name="Footer Placeholder 4">
            <a:extLst>
              <a:ext uri="{FF2B5EF4-FFF2-40B4-BE49-F238E27FC236}">
                <a16:creationId xmlns:a16="http://schemas.microsoft.com/office/drawing/2014/main" id="{EB5D8B9D-987B-854B-9C9B-9902B97F47A8}"/>
              </a:ext>
            </a:extLst>
          </p:cNvPr>
          <p:cNvSpPr>
            <a:spLocks noGrp="1"/>
          </p:cNvSpPr>
          <p:nvPr>
            <p:ph type="ftr" sz="quarter" idx="11"/>
          </p:nvPr>
        </p:nvSpPr>
        <p:spPr/>
        <p:txBody>
          <a:bodyPr/>
          <a:lstStyle/>
          <a:p>
            <a:r>
              <a:rPr lang="en-US"/>
              <a:t>ASFAP IAC Feedback</a:t>
            </a:r>
          </a:p>
        </p:txBody>
      </p:sp>
      <p:sp>
        <p:nvSpPr>
          <p:cNvPr id="6" name="Slide Number Placeholder 5">
            <a:extLst>
              <a:ext uri="{FF2B5EF4-FFF2-40B4-BE49-F238E27FC236}">
                <a16:creationId xmlns:a16="http://schemas.microsoft.com/office/drawing/2014/main" id="{A0F5D96E-6A93-F943-9A2F-19A273BE68FB}"/>
              </a:ext>
            </a:extLst>
          </p:cNvPr>
          <p:cNvSpPr>
            <a:spLocks noGrp="1"/>
          </p:cNvSpPr>
          <p:nvPr>
            <p:ph type="sldNum" sz="quarter" idx="12"/>
          </p:nvPr>
        </p:nvSpPr>
        <p:spPr/>
        <p:txBody>
          <a:bodyPr/>
          <a:lstStyle/>
          <a:p>
            <a:fld id="{4FC64FAC-3F86-6243-B1EB-5AE61A27B65E}" type="slidenum">
              <a:rPr lang="en-US" smtClean="0"/>
              <a:t>12</a:t>
            </a:fld>
            <a:endParaRPr lang="en-US"/>
          </a:p>
        </p:txBody>
      </p:sp>
      <p:pic>
        <p:nvPicPr>
          <p:cNvPr id="12" name="Picture 11" descr="Graphical user interface, application&#10;&#10;Description automatically generated">
            <a:extLst>
              <a:ext uri="{FF2B5EF4-FFF2-40B4-BE49-F238E27FC236}">
                <a16:creationId xmlns:a16="http://schemas.microsoft.com/office/drawing/2014/main" id="{C99D668F-49F1-6A4C-8682-F83240C3A432}"/>
              </a:ext>
            </a:extLst>
          </p:cNvPr>
          <p:cNvPicPr>
            <a:picLocks noChangeAspect="1"/>
          </p:cNvPicPr>
          <p:nvPr/>
        </p:nvPicPr>
        <p:blipFill>
          <a:blip r:embed="rId2"/>
          <a:stretch>
            <a:fillRect/>
          </a:stretch>
        </p:blipFill>
        <p:spPr>
          <a:xfrm>
            <a:off x="864319" y="1038758"/>
            <a:ext cx="7235537" cy="5291490"/>
          </a:xfrm>
          <a:prstGeom prst="rect">
            <a:avLst/>
          </a:prstGeom>
          <a:ln>
            <a:solidFill>
              <a:schemeClr val="tx1"/>
            </a:solidFill>
          </a:ln>
        </p:spPr>
      </p:pic>
    </p:spTree>
    <p:extLst>
      <p:ext uri="{BB962C8B-B14F-4D97-AF65-F5344CB8AC3E}">
        <p14:creationId xmlns:p14="http://schemas.microsoft.com/office/powerpoint/2010/main" val="15906361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610CA-FEAD-9F4D-A87E-0F0552C03587}"/>
              </a:ext>
            </a:extLst>
          </p:cNvPr>
          <p:cNvSpPr>
            <a:spLocks noGrp="1"/>
          </p:cNvSpPr>
          <p:nvPr>
            <p:ph type="title"/>
          </p:nvPr>
        </p:nvSpPr>
        <p:spPr/>
        <p:txBody>
          <a:bodyPr/>
          <a:lstStyle/>
          <a:p>
            <a:r>
              <a:rPr lang="en-US" dirty="0"/>
              <a:t>ASFAP </a:t>
            </a:r>
            <a:r>
              <a:rPr lang="en-US" dirty="0" err="1"/>
              <a:t>Twiki</a:t>
            </a:r>
            <a:r>
              <a:rPr lang="en-US" dirty="0"/>
              <a:t> ….. structure, activity</a:t>
            </a:r>
          </a:p>
        </p:txBody>
      </p:sp>
      <p:pic>
        <p:nvPicPr>
          <p:cNvPr id="8" name="Content Placeholder 7" descr="Graphical user interface, text, application, email&#10;&#10;Description automatically generated">
            <a:extLst>
              <a:ext uri="{FF2B5EF4-FFF2-40B4-BE49-F238E27FC236}">
                <a16:creationId xmlns:a16="http://schemas.microsoft.com/office/drawing/2014/main" id="{CAFB5373-3592-C746-9294-B0B3A44F75BE}"/>
              </a:ext>
            </a:extLst>
          </p:cNvPr>
          <p:cNvPicPr>
            <a:picLocks noGrp="1" noChangeAspect="1"/>
          </p:cNvPicPr>
          <p:nvPr>
            <p:ph idx="1"/>
          </p:nvPr>
        </p:nvPicPr>
        <p:blipFill>
          <a:blip r:embed="rId2"/>
          <a:stretch>
            <a:fillRect/>
          </a:stretch>
        </p:blipFill>
        <p:spPr>
          <a:xfrm>
            <a:off x="128790" y="978794"/>
            <a:ext cx="8880693" cy="5879205"/>
          </a:xfrm>
        </p:spPr>
      </p:pic>
      <p:sp>
        <p:nvSpPr>
          <p:cNvPr id="4" name="Date Placeholder 3">
            <a:extLst>
              <a:ext uri="{FF2B5EF4-FFF2-40B4-BE49-F238E27FC236}">
                <a16:creationId xmlns:a16="http://schemas.microsoft.com/office/drawing/2014/main" id="{B84E88B5-F89A-2A40-898A-D6E363D8DAB4}"/>
              </a:ext>
            </a:extLst>
          </p:cNvPr>
          <p:cNvSpPr>
            <a:spLocks noGrp="1"/>
          </p:cNvSpPr>
          <p:nvPr>
            <p:ph type="dt" sz="half" idx="10"/>
          </p:nvPr>
        </p:nvSpPr>
        <p:spPr/>
        <p:txBody>
          <a:bodyPr/>
          <a:lstStyle/>
          <a:p>
            <a:r>
              <a:rPr lang="en-ZA"/>
              <a:t>15 Mar 2023</a:t>
            </a:r>
            <a:endParaRPr lang="en-US"/>
          </a:p>
        </p:txBody>
      </p:sp>
      <p:sp>
        <p:nvSpPr>
          <p:cNvPr id="5" name="Footer Placeholder 4">
            <a:extLst>
              <a:ext uri="{FF2B5EF4-FFF2-40B4-BE49-F238E27FC236}">
                <a16:creationId xmlns:a16="http://schemas.microsoft.com/office/drawing/2014/main" id="{EB5D8B9D-987B-854B-9C9B-9902B97F47A8}"/>
              </a:ext>
            </a:extLst>
          </p:cNvPr>
          <p:cNvSpPr>
            <a:spLocks noGrp="1"/>
          </p:cNvSpPr>
          <p:nvPr>
            <p:ph type="ftr" sz="quarter" idx="11"/>
          </p:nvPr>
        </p:nvSpPr>
        <p:spPr/>
        <p:txBody>
          <a:bodyPr/>
          <a:lstStyle/>
          <a:p>
            <a:r>
              <a:rPr lang="en-US"/>
              <a:t>ASFAP IAC Feedback</a:t>
            </a:r>
          </a:p>
        </p:txBody>
      </p:sp>
      <p:sp>
        <p:nvSpPr>
          <p:cNvPr id="6" name="Slide Number Placeholder 5">
            <a:extLst>
              <a:ext uri="{FF2B5EF4-FFF2-40B4-BE49-F238E27FC236}">
                <a16:creationId xmlns:a16="http://schemas.microsoft.com/office/drawing/2014/main" id="{A0F5D96E-6A93-F943-9A2F-19A273BE68FB}"/>
              </a:ext>
            </a:extLst>
          </p:cNvPr>
          <p:cNvSpPr>
            <a:spLocks noGrp="1"/>
          </p:cNvSpPr>
          <p:nvPr>
            <p:ph type="sldNum" sz="quarter" idx="12"/>
          </p:nvPr>
        </p:nvSpPr>
        <p:spPr/>
        <p:txBody>
          <a:bodyPr/>
          <a:lstStyle/>
          <a:p>
            <a:fld id="{4FC64FAC-3F86-6243-B1EB-5AE61A27B65E}" type="slidenum">
              <a:rPr lang="en-US" smtClean="0"/>
              <a:t>13</a:t>
            </a:fld>
            <a:endParaRPr lang="en-US"/>
          </a:p>
        </p:txBody>
      </p:sp>
    </p:spTree>
    <p:extLst>
      <p:ext uri="{BB962C8B-B14F-4D97-AF65-F5344CB8AC3E}">
        <p14:creationId xmlns:p14="http://schemas.microsoft.com/office/powerpoint/2010/main" val="18785481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B6B8B-7DB0-714F-9430-393D184481FD}"/>
              </a:ext>
            </a:extLst>
          </p:cNvPr>
          <p:cNvSpPr>
            <a:spLocks noGrp="1"/>
          </p:cNvSpPr>
          <p:nvPr>
            <p:ph type="title"/>
          </p:nvPr>
        </p:nvSpPr>
        <p:spPr/>
        <p:txBody>
          <a:bodyPr/>
          <a:lstStyle/>
          <a:p>
            <a:r>
              <a:rPr lang="en-US" dirty="0"/>
              <a:t>Support for ASFAP</a:t>
            </a:r>
          </a:p>
        </p:txBody>
      </p:sp>
      <p:sp>
        <p:nvSpPr>
          <p:cNvPr id="4" name="Date Placeholder 3">
            <a:extLst>
              <a:ext uri="{FF2B5EF4-FFF2-40B4-BE49-F238E27FC236}">
                <a16:creationId xmlns:a16="http://schemas.microsoft.com/office/drawing/2014/main" id="{DE0EA78D-92A0-C642-835D-6ABA2FE940B9}"/>
              </a:ext>
            </a:extLst>
          </p:cNvPr>
          <p:cNvSpPr>
            <a:spLocks noGrp="1"/>
          </p:cNvSpPr>
          <p:nvPr>
            <p:ph type="dt" sz="half" idx="10"/>
          </p:nvPr>
        </p:nvSpPr>
        <p:spPr/>
        <p:txBody>
          <a:bodyPr/>
          <a:lstStyle/>
          <a:p>
            <a:r>
              <a:rPr lang="en-ZA"/>
              <a:t>15 Mar 2023</a:t>
            </a:r>
            <a:endParaRPr lang="en-US"/>
          </a:p>
        </p:txBody>
      </p:sp>
      <p:sp>
        <p:nvSpPr>
          <p:cNvPr id="5" name="Footer Placeholder 4">
            <a:extLst>
              <a:ext uri="{FF2B5EF4-FFF2-40B4-BE49-F238E27FC236}">
                <a16:creationId xmlns:a16="http://schemas.microsoft.com/office/drawing/2014/main" id="{B6E4AD59-8BBB-7649-B94F-F30A8788D4F4}"/>
              </a:ext>
            </a:extLst>
          </p:cNvPr>
          <p:cNvSpPr>
            <a:spLocks noGrp="1"/>
          </p:cNvSpPr>
          <p:nvPr>
            <p:ph type="ftr" sz="quarter" idx="11"/>
          </p:nvPr>
        </p:nvSpPr>
        <p:spPr/>
        <p:txBody>
          <a:bodyPr/>
          <a:lstStyle/>
          <a:p>
            <a:r>
              <a:rPr lang="en-US"/>
              <a:t>ASFAP IAC Feedback</a:t>
            </a:r>
          </a:p>
        </p:txBody>
      </p:sp>
      <p:sp>
        <p:nvSpPr>
          <p:cNvPr id="6" name="Slide Number Placeholder 5">
            <a:extLst>
              <a:ext uri="{FF2B5EF4-FFF2-40B4-BE49-F238E27FC236}">
                <a16:creationId xmlns:a16="http://schemas.microsoft.com/office/drawing/2014/main" id="{BD14EDB9-2CC2-C548-B2A9-78FE50DD95EF}"/>
              </a:ext>
            </a:extLst>
          </p:cNvPr>
          <p:cNvSpPr>
            <a:spLocks noGrp="1"/>
          </p:cNvSpPr>
          <p:nvPr>
            <p:ph type="sldNum" sz="quarter" idx="12"/>
          </p:nvPr>
        </p:nvSpPr>
        <p:spPr/>
        <p:txBody>
          <a:bodyPr/>
          <a:lstStyle/>
          <a:p>
            <a:fld id="{4FC64FAC-3F86-6243-B1EB-5AE61A27B65E}" type="slidenum">
              <a:rPr lang="en-US" smtClean="0"/>
              <a:t>14</a:t>
            </a:fld>
            <a:endParaRPr lang="en-US"/>
          </a:p>
        </p:txBody>
      </p:sp>
      <p:sp>
        <p:nvSpPr>
          <p:cNvPr id="13" name="TextBox 12">
            <a:extLst>
              <a:ext uri="{FF2B5EF4-FFF2-40B4-BE49-F238E27FC236}">
                <a16:creationId xmlns:a16="http://schemas.microsoft.com/office/drawing/2014/main" id="{9F5666F6-5E2A-C74A-A9E4-53805B4D63E6}"/>
              </a:ext>
            </a:extLst>
          </p:cNvPr>
          <p:cNvSpPr txBox="1"/>
          <p:nvPr/>
        </p:nvSpPr>
        <p:spPr>
          <a:xfrm>
            <a:off x="628650" y="1316866"/>
            <a:ext cx="2957541" cy="923330"/>
          </a:xfrm>
          <a:prstGeom prst="rect">
            <a:avLst/>
          </a:prstGeom>
          <a:noFill/>
        </p:spPr>
        <p:txBody>
          <a:bodyPr wrap="none" rtlCol="0">
            <a:spAutoFit/>
          </a:bodyPr>
          <a:lstStyle/>
          <a:p>
            <a:pPr marL="285750" indent="-285750">
              <a:buFont typeface="Arial" panose="020B0604020202020204" pitchFamily="34" charset="0"/>
              <a:buChar char="•"/>
            </a:pPr>
            <a:r>
              <a:rPr lang="en-US" b="1" dirty="0">
                <a:solidFill>
                  <a:srgbClr val="0432FF"/>
                </a:solidFill>
              </a:rPr>
              <a:t>General mandate</a:t>
            </a:r>
          </a:p>
          <a:p>
            <a:pPr marL="285750" indent="-285750">
              <a:buFont typeface="Arial" panose="020B0604020202020204" pitchFamily="34" charset="0"/>
              <a:buChar char="•"/>
            </a:pPr>
            <a:r>
              <a:rPr lang="en-US" b="1" dirty="0">
                <a:solidFill>
                  <a:srgbClr val="0432FF"/>
                </a:solidFill>
              </a:rPr>
              <a:t>Close interaction</a:t>
            </a:r>
          </a:p>
          <a:p>
            <a:pPr marL="285750" indent="-285750">
              <a:buFont typeface="Arial" panose="020B0604020202020204" pitchFamily="34" charset="0"/>
              <a:buChar char="•"/>
            </a:pPr>
            <a:r>
              <a:rPr lang="en-US" b="1" dirty="0">
                <a:solidFill>
                  <a:srgbClr val="0432FF"/>
                </a:solidFill>
              </a:rPr>
              <a:t>Final Report Endorsement</a:t>
            </a:r>
          </a:p>
        </p:txBody>
      </p:sp>
      <p:pic>
        <p:nvPicPr>
          <p:cNvPr id="3" name="Google Shape;157;p10">
            <a:extLst>
              <a:ext uri="{FF2B5EF4-FFF2-40B4-BE49-F238E27FC236}">
                <a16:creationId xmlns:a16="http://schemas.microsoft.com/office/drawing/2014/main" id="{FF7597AC-E29B-D955-66F5-ED15DB0172A0}"/>
              </a:ext>
            </a:extLst>
          </p:cNvPr>
          <p:cNvPicPr preferRelativeResize="0"/>
          <p:nvPr/>
        </p:nvPicPr>
        <p:blipFill rotWithShape="1">
          <a:blip r:embed="rId2">
            <a:alphaModFix/>
          </a:blip>
          <a:srcRect/>
          <a:stretch/>
        </p:blipFill>
        <p:spPr>
          <a:xfrm>
            <a:off x="0" y="2807746"/>
            <a:ext cx="9101736" cy="3294733"/>
          </a:xfrm>
          <a:prstGeom prst="rect">
            <a:avLst/>
          </a:prstGeom>
          <a:noFill/>
          <a:ln>
            <a:noFill/>
          </a:ln>
        </p:spPr>
      </p:pic>
      <p:sp>
        <p:nvSpPr>
          <p:cNvPr id="7" name="Rectangle 6">
            <a:extLst>
              <a:ext uri="{FF2B5EF4-FFF2-40B4-BE49-F238E27FC236}">
                <a16:creationId xmlns:a16="http://schemas.microsoft.com/office/drawing/2014/main" id="{A3D639AD-1CC5-EF8F-6003-B604E5971F0A}"/>
              </a:ext>
            </a:extLst>
          </p:cNvPr>
          <p:cNvSpPr/>
          <p:nvPr/>
        </p:nvSpPr>
        <p:spPr>
          <a:xfrm>
            <a:off x="5744966" y="1249250"/>
            <a:ext cx="2957541" cy="1477328"/>
          </a:xfrm>
          <a:prstGeom prst="rect">
            <a:avLst/>
          </a:prstGeom>
        </p:spPr>
        <p:txBody>
          <a:bodyPr wrap="square">
            <a:spAutoFit/>
          </a:bodyPr>
          <a:lstStyle/>
          <a:p>
            <a:pPr algn="ctr"/>
            <a:r>
              <a:rPr lang="en-US" b="1" dirty="0">
                <a:latin typeface="Times New Roman" charset="0"/>
                <a:ea typeface="Times New Roman" charset="0"/>
                <a:cs typeface="Times New Roman" charset="0"/>
              </a:rPr>
              <a:t>Funding Agencies and Governments </a:t>
            </a:r>
          </a:p>
          <a:p>
            <a:pPr algn="ctr"/>
            <a:r>
              <a:rPr lang="en-US" b="1" dirty="0">
                <a:latin typeface="Times New Roman" charset="0"/>
                <a:ea typeface="Times New Roman" charset="0"/>
                <a:cs typeface="Times New Roman" charset="0"/>
              </a:rPr>
              <a:t>    Organizations, Institutions, Academies  </a:t>
            </a:r>
          </a:p>
          <a:p>
            <a:r>
              <a:rPr lang="en-US" b="1" dirty="0">
                <a:latin typeface="Times New Roman" charset="0"/>
                <a:ea typeface="Times New Roman" charset="0"/>
                <a:cs typeface="Times New Roman" charset="0"/>
              </a:rPr>
              <a:t> </a:t>
            </a:r>
            <a:endParaRPr lang="en-US" dirty="0">
              <a:latin typeface="Times New Roman" charset="0"/>
              <a:ea typeface="Times New Roman" charset="0"/>
              <a:cs typeface="Times New Roman" charset="0"/>
            </a:endParaRPr>
          </a:p>
        </p:txBody>
      </p:sp>
    </p:spTree>
    <p:extLst>
      <p:ext uri="{BB962C8B-B14F-4D97-AF65-F5344CB8AC3E}">
        <p14:creationId xmlns:p14="http://schemas.microsoft.com/office/powerpoint/2010/main" val="8518348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C58E3-9981-1644-99D3-B6B14F8205E6}"/>
              </a:ext>
            </a:extLst>
          </p:cNvPr>
          <p:cNvSpPr>
            <a:spLocks noGrp="1"/>
          </p:cNvSpPr>
          <p:nvPr>
            <p:ph type="title"/>
          </p:nvPr>
        </p:nvSpPr>
        <p:spPr/>
        <p:txBody>
          <a:bodyPr/>
          <a:lstStyle/>
          <a:p>
            <a:r>
              <a:rPr lang="en-US" dirty="0"/>
              <a:t>How can you get involved</a:t>
            </a:r>
          </a:p>
        </p:txBody>
      </p:sp>
      <p:sp>
        <p:nvSpPr>
          <p:cNvPr id="3" name="Content Placeholder 2">
            <a:extLst>
              <a:ext uri="{FF2B5EF4-FFF2-40B4-BE49-F238E27FC236}">
                <a16:creationId xmlns:a16="http://schemas.microsoft.com/office/drawing/2014/main" id="{0F8672CE-9C94-E24E-92FA-761CDE2F98E4}"/>
              </a:ext>
            </a:extLst>
          </p:cNvPr>
          <p:cNvSpPr>
            <a:spLocks noGrp="1"/>
          </p:cNvSpPr>
          <p:nvPr>
            <p:ph idx="1"/>
          </p:nvPr>
        </p:nvSpPr>
        <p:spPr>
          <a:xfrm>
            <a:off x="53660" y="1337628"/>
            <a:ext cx="5566089" cy="5018723"/>
          </a:xfrm>
        </p:spPr>
        <p:txBody>
          <a:bodyPr>
            <a:normAutofit fontScale="70000" lnSpcReduction="20000"/>
          </a:bodyPr>
          <a:lstStyle/>
          <a:p>
            <a:pPr marL="514350" indent="-514350">
              <a:buFont typeface="+mj-lt"/>
              <a:buAutoNum type="arabicPeriod"/>
            </a:pPr>
            <a:r>
              <a:rPr lang="en-US" dirty="0">
                <a:solidFill>
                  <a:srgbClr val="0432FF"/>
                </a:solidFill>
              </a:rPr>
              <a:t>Nominate subgroup conveners and liaisons</a:t>
            </a:r>
          </a:p>
          <a:p>
            <a:pPr marL="514350" indent="-514350">
              <a:buFont typeface="+mj-lt"/>
              <a:buAutoNum type="arabicPeriod"/>
            </a:pPr>
            <a:r>
              <a:rPr lang="en-US" b="1" dirty="0"/>
              <a:t>Volunteer for (sub)conveners</a:t>
            </a:r>
          </a:p>
          <a:p>
            <a:pPr marL="514350" indent="-514350">
              <a:buFont typeface="+mj-lt"/>
              <a:buAutoNum type="arabicPeriod"/>
            </a:pPr>
            <a:r>
              <a:rPr lang="en-US" dirty="0">
                <a:solidFill>
                  <a:srgbClr val="0432FF"/>
                </a:solidFill>
              </a:rPr>
              <a:t>Submit LOIs / White papers</a:t>
            </a:r>
          </a:p>
          <a:p>
            <a:pPr marL="514350" indent="-514350">
              <a:buFont typeface="+mj-lt"/>
              <a:buAutoNum type="arabicPeriod"/>
            </a:pPr>
            <a:r>
              <a:rPr lang="en-US" b="1" dirty="0"/>
              <a:t>Participate in White Paper study groups</a:t>
            </a:r>
          </a:p>
          <a:p>
            <a:pPr marL="514350" indent="-514350">
              <a:buFont typeface="+mj-lt"/>
              <a:buAutoNum type="arabicPeriod"/>
            </a:pPr>
            <a:r>
              <a:rPr lang="en-US" dirty="0">
                <a:solidFill>
                  <a:srgbClr val="0432FF"/>
                </a:solidFill>
              </a:rPr>
              <a:t>Participate in (sub)group meetings</a:t>
            </a:r>
          </a:p>
          <a:p>
            <a:pPr marL="971550" lvl="1" indent="-514350">
              <a:buFont typeface="+mj-lt"/>
              <a:buAutoNum type="alphaLcParenR"/>
            </a:pPr>
            <a:r>
              <a:rPr lang="en-US" dirty="0"/>
              <a:t>Offer your constructive opinions and expertise</a:t>
            </a:r>
          </a:p>
          <a:p>
            <a:pPr marL="514350" indent="-514350">
              <a:buFont typeface="+mj-lt"/>
              <a:buAutoNum type="arabicPeriod"/>
            </a:pPr>
            <a:r>
              <a:rPr lang="en-US" b="1" dirty="0"/>
              <a:t>Encourage your research groups to get involved</a:t>
            </a:r>
          </a:p>
          <a:p>
            <a:pPr marL="514350" indent="-514350">
              <a:buFont typeface="+mj-lt"/>
              <a:buAutoNum type="arabicPeriod"/>
            </a:pPr>
            <a:r>
              <a:rPr lang="en-US" dirty="0">
                <a:solidFill>
                  <a:srgbClr val="0432FF"/>
                </a:solidFill>
              </a:rPr>
              <a:t>Encourage institutional credits for those working on this Strategy</a:t>
            </a:r>
          </a:p>
          <a:p>
            <a:pPr marL="971550" lvl="1" indent="-514350">
              <a:buFont typeface="+mj-lt"/>
              <a:buAutoNum type="alphaLcParenR"/>
            </a:pPr>
            <a:r>
              <a:rPr lang="en-US" dirty="0"/>
              <a:t>For people in leadership roles as (sub)conveners and liaisons</a:t>
            </a:r>
          </a:p>
          <a:p>
            <a:pPr marL="971550" lvl="1" indent="-514350">
              <a:buFont typeface="+mj-lt"/>
              <a:buAutoNum type="alphaLcParenR"/>
            </a:pPr>
            <a:r>
              <a:rPr lang="en-US" dirty="0"/>
              <a:t>White papers aim to be published</a:t>
            </a:r>
          </a:p>
          <a:p>
            <a:pPr marL="971550" lvl="1" indent="-514350">
              <a:buFont typeface="+mj-lt"/>
              <a:buAutoNum type="alphaLcParenR"/>
            </a:pPr>
            <a:r>
              <a:rPr lang="en-US" dirty="0"/>
              <a:t>White paper finding reviewed and referenced in the Strategy report</a:t>
            </a:r>
          </a:p>
        </p:txBody>
      </p:sp>
      <p:sp>
        <p:nvSpPr>
          <p:cNvPr id="4" name="Date Placeholder 3">
            <a:extLst>
              <a:ext uri="{FF2B5EF4-FFF2-40B4-BE49-F238E27FC236}">
                <a16:creationId xmlns:a16="http://schemas.microsoft.com/office/drawing/2014/main" id="{758E23DF-CFB8-A347-BB0F-DE176009A5E1}"/>
              </a:ext>
            </a:extLst>
          </p:cNvPr>
          <p:cNvSpPr>
            <a:spLocks noGrp="1"/>
          </p:cNvSpPr>
          <p:nvPr>
            <p:ph type="dt" sz="half" idx="10"/>
          </p:nvPr>
        </p:nvSpPr>
        <p:spPr/>
        <p:txBody>
          <a:bodyPr/>
          <a:lstStyle/>
          <a:p>
            <a:r>
              <a:rPr lang="en-ZA"/>
              <a:t>15 Mar 2023</a:t>
            </a:r>
            <a:endParaRPr lang="en-US"/>
          </a:p>
        </p:txBody>
      </p:sp>
      <p:sp>
        <p:nvSpPr>
          <p:cNvPr id="5" name="Footer Placeholder 4">
            <a:extLst>
              <a:ext uri="{FF2B5EF4-FFF2-40B4-BE49-F238E27FC236}">
                <a16:creationId xmlns:a16="http://schemas.microsoft.com/office/drawing/2014/main" id="{F8AEA129-11BA-D74E-9342-EF20000544AE}"/>
              </a:ext>
            </a:extLst>
          </p:cNvPr>
          <p:cNvSpPr>
            <a:spLocks noGrp="1"/>
          </p:cNvSpPr>
          <p:nvPr>
            <p:ph type="ftr" sz="quarter" idx="11"/>
          </p:nvPr>
        </p:nvSpPr>
        <p:spPr/>
        <p:txBody>
          <a:bodyPr/>
          <a:lstStyle/>
          <a:p>
            <a:r>
              <a:rPr lang="en-US"/>
              <a:t>ASFAP IAC Feedback</a:t>
            </a:r>
          </a:p>
        </p:txBody>
      </p:sp>
      <p:sp>
        <p:nvSpPr>
          <p:cNvPr id="6" name="Slide Number Placeholder 5">
            <a:extLst>
              <a:ext uri="{FF2B5EF4-FFF2-40B4-BE49-F238E27FC236}">
                <a16:creationId xmlns:a16="http://schemas.microsoft.com/office/drawing/2014/main" id="{3227DA10-CEC2-BE41-8274-59D4745F271E}"/>
              </a:ext>
            </a:extLst>
          </p:cNvPr>
          <p:cNvSpPr>
            <a:spLocks noGrp="1"/>
          </p:cNvSpPr>
          <p:nvPr>
            <p:ph type="sldNum" sz="quarter" idx="12"/>
          </p:nvPr>
        </p:nvSpPr>
        <p:spPr/>
        <p:txBody>
          <a:bodyPr/>
          <a:lstStyle/>
          <a:p>
            <a:fld id="{4FC64FAC-3F86-6243-B1EB-5AE61A27B65E}" type="slidenum">
              <a:rPr lang="en-US" smtClean="0"/>
              <a:t>15</a:t>
            </a:fld>
            <a:endParaRPr lang="en-US"/>
          </a:p>
        </p:txBody>
      </p:sp>
      <p:pic>
        <p:nvPicPr>
          <p:cNvPr id="8" name="Picture 7" descr="A picture containing person, outdoor, arm&#10;&#10;Description automatically generated">
            <a:extLst>
              <a:ext uri="{FF2B5EF4-FFF2-40B4-BE49-F238E27FC236}">
                <a16:creationId xmlns:a16="http://schemas.microsoft.com/office/drawing/2014/main" id="{6142F825-C731-774D-AC84-834D11A0042E}"/>
              </a:ext>
            </a:extLst>
          </p:cNvPr>
          <p:cNvPicPr>
            <a:picLocks noChangeAspect="1"/>
          </p:cNvPicPr>
          <p:nvPr/>
        </p:nvPicPr>
        <p:blipFill rotWithShape="1">
          <a:blip r:embed="rId2"/>
          <a:srcRect b="29896"/>
          <a:stretch/>
        </p:blipFill>
        <p:spPr>
          <a:xfrm>
            <a:off x="5619748" y="1103747"/>
            <a:ext cx="3467227" cy="1741979"/>
          </a:xfrm>
          <a:prstGeom prst="rect">
            <a:avLst/>
          </a:prstGeom>
        </p:spPr>
      </p:pic>
      <p:sp>
        <p:nvSpPr>
          <p:cNvPr id="9" name="TextBox 8">
            <a:extLst>
              <a:ext uri="{FF2B5EF4-FFF2-40B4-BE49-F238E27FC236}">
                <a16:creationId xmlns:a16="http://schemas.microsoft.com/office/drawing/2014/main" id="{E63DE7FF-68C4-2A44-B4E5-DDD0D13751C6}"/>
              </a:ext>
            </a:extLst>
          </p:cNvPr>
          <p:cNvSpPr txBox="1"/>
          <p:nvPr/>
        </p:nvSpPr>
        <p:spPr>
          <a:xfrm>
            <a:off x="5546537" y="2862104"/>
            <a:ext cx="3514680" cy="984885"/>
          </a:xfrm>
          <a:prstGeom prst="rect">
            <a:avLst/>
          </a:prstGeom>
          <a:noFill/>
        </p:spPr>
        <p:txBody>
          <a:bodyPr wrap="none" rtlCol="0">
            <a:spAutoFit/>
          </a:bodyPr>
          <a:lstStyle/>
          <a:p>
            <a:pPr algn="ctr"/>
            <a:r>
              <a:rPr lang="en-US" sz="1600" b="1" dirty="0" err="1">
                <a:solidFill>
                  <a:srgbClr val="0432FF"/>
                </a:solidFill>
              </a:rPr>
              <a:t>Thuma</a:t>
            </a:r>
            <a:r>
              <a:rPr lang="en-US" sz="1600" b="1" dirty="0">
                <a:solidFill>
                  <a:srgbClr val="0432FF"/>
                </a:solidFill>
              </a:rPr>
              <a:t> mina – Send Me</a:t>
            </a:r>
          </a:p>
          <a:p>
            <a:pPr algn="ctr"/>
            <a:r>
              <a:rPr lang="en-US" sz="1000" b="1" dirty="0">
                <a:solidFill>
                  <a:srgbClr val="0432FF"/>
                </a:solidFill>
                <a:hlinkClick r:id="rId3"/>
              </a:rPr>
              <a:t>https://www.youtube.com/watch?v=d4Bwux-btq0</a:t>
            </a:r>
            <a:r>
              <a:rPr lang="en-US" sz="1000" b="1" dirty="0">
                <a:solidFill>
                  <a:srgbClr val="0432FF"/>
                </a:solidFill>
              </a:rPr>
              <a:t> </a:t>
            </a:r>
          </a:p>
          <a:p>
            <a:pPr algn="ctr"/>
            <a:r>
              <a:rPr lang="en-US" sz="1600" dirty="0"/>
              <a:t>Musician Hugh Masekela</a:t>
            </a:r>
          </a:p>
          <a:p>
            <a:pPr algn="ctr"/>
            <a:r>
              <a:rPr lang="en-US" sz="1600" b="1" dirty="0"/>
              <a:t>Inspired SA President Cyril </a:t>
            </a:r>
            <a:r>
              <a:rPr lang="en-US" sz="1600" b="1" dirty="0" err="1"/>
              <a:t>Ramaphosa</a:t>
            </a:r>
            <a:r>
              <a:rPr lang="en-US" sz="1600" b="1" dirty="0"/>
              <a:t> </a:t>
            </a:r>
          </a:p>
        </p:txBody>
      </p:sp>
      <p:pic>
        <p:nvPicPr>
          <p:cNvPr id="13" name="Picture 12" descr="Text&#10;&#10;Description automatically generated">
            <a:extLst>
              <a:ext uri="{FF2B5EF4-FFF2-40B4-BE49-F238E27FC236}">
                <a16:creationId xmlns:a16="http://schemas.microsoft.com/office/drawing/2014/main" id="{DEE10578-5163-E244-8E27-68FCC4753C80}"/>
              </a:ext>
            </a:extLst>
          </p:cNvPr>
          <p:cNvPicPr>
            <a:picLocks noChangeAspect="1"/>
          </p:cNvPicPr>
          <p:nvPr/>
        </p:nvPicPr>
        <p:blipFill>
          <a:blip r:embed="rId4"/>
          <a:stretch>
            <a:fillRect/>
          </a:stretch>
        </p:blipFill>
        <p:spPr>
          <a:xfrm>
            <a:off x="5619748" y="4022315"/>
            <a:ext cx="3484385" cy="2362745"/>
          </a:xfrm>
          <a:prstGeom prst="rect">
            <a:avLst/>
          </a:prstGeom>
        </p:spPr>
      </p:pic>
    </p:spTree>
    <p:extLst>
      <p:ext uri="{BB962C8B-B14F-4D97-AF65-F5344CB8AC3E}">
        <p14:creationId xmlns:p14="http://schemas.microsoft.com/office/powerpoint/2010/main" val="12789982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F22AE4-EDDA-F144-94E1-0D2B402B3D8D}"/>
              </a:ext>
            </a:extLst>
          </p:cNvPr>
          <p:cNvSpPr>
            <a:spLocks noGrp="1"/>
          </p:cNvSpPr>
          <p:nvPr>
            <p:ph type="title"/>
          </p:nvPr>
        </p:nvSpPr>
        <p:spPr/>
        <p:txBody>
          <a:bodyPr/>
          <a:lstStyle/>
          <a:p>
            <a:r>
              <a:rPr lang="en-US" dirty="0"/>
              <a:t>ASFAP Timeline – the last part Roadmap</a:t>
            </a:r>
          </a:p>
        </p:txBody>
      </p:sp>
      <p:sp>
        <p:nvSpPr>
          <p:cNvPr id="4" name="Date Placeholder 3">
            <a:extLst>
              <a:ext uri="{FF2B5EF4-FFF2-40B4-BE49-F238E27FC236}">
                <a16:creationId xmlns:a16="http://schemas.microsoft.com/office/drawing/2014/main" id="{09F29C6D-1EE7-6349-AC07-40E9A3F295D8}"/>
              </a:ext>
            </a:extLst>
          </p:cNvPr>
          <p:cNvSpPr>
            <a:spLocks noGrp="1"/>
          </p:cNvSpPr>
          <p:nvPr>
            <p:ph type="dt" sz="half" idx="10"/>
          </p:nvPr>
        </p:nvSpPr>
        <p:spPr/>
        <p:txBody>
          <a:bodyPr/>
          <a:lstStyle/>
          <a:p>
            <a:r>
              <a:rPr lang="en-ZA"/>
              <a:t>15 Mar 2023</a:t>
            </a:r>
            <a:endParaRPr lang="en-US"/>
          </a:p>
        </p:txBody>
      </p:sp>
      <p:sp>
        <p:nvSpPr>
          <p:cNvPr id="5" name="Footer Placeholder 4">
            <a:extLst>
              <a:ext uri="{FF2B5EF4-FFF2-40B4-BE49-F238E27FC236}">
                <a16:creationId xmlns:a16="http://schemas.microsoft.com/office/drawing/2014/main" id="{7FBE04E1-F01B-8741-BF03-95CE5B56CCC7}"/>
              </a:ext>
            </a:extLst>
          </p:cNvPr>
          <p:cNvSpPr>
            <a:spLocks noGrp="1"/>
          </p:cNvSpPr>
          <p:nvPr>
            <p:ph type="ftr" sz="quarter" idx="11"/>
          </p:nvPr>
        </p:nvSpPr>
        <p:spPr/>
        <p:txBody>
          <a:bodyPr/>
          <a:lstStyle/>
          <a:p>
            <a:r>
              <a:rPr lang="en-US"/>
              <a:t>ASFAP IAC Feedback</a:t>
            </a:r>
          </a:p>
        </p:txBody>
      </p:sp>
      <p:sp>
        <p:nvSpPr>
          <p:cNvPr id="6" name="Slide Number Placeholder 5">
            <a:extLst>
              <a:ext uri="{FF2B5EF4-FFF2-40B4-BE49-F238E27FC236}">
                <a16:creationId xmlns:a16="http://schemas.microsoft.com/office/drawing/2014/main" id="{BA9675D6-8A05-1745-B344-3DABD1838A28}"/>
              </a:ext>
            </a:extLst>
          </p:cNvPr>
          <p:cNvSpPr>
            <a:spLocks noGrp="1"/>
          </p:cNvSpPr>
          <p:nvPr>
            <p:ph type="sldNum" sz="quarter" idx="12"/>
          </p:nvPr>
        </p:nvSpPr>
        <p:spPr/>
        <p:txBody>
          <a:bodyPr/>
          <a:lstStyle/>
          <a:p>
            <a:fld id="{4FC64FAC-3F86-6243-B1EB-5AE61A27B65E}" type="slidenum">
              <a:rPr lang="en-US" smtClean="0"/>
              <a:t>2</a:t>
            </a:fld>
            <a:endParaRPr lang="en-US"/>
          </a:p>
        </p:txBody>
      </p:sp>
      <p:pic>
        <p:nvPicPr>
          <p:cNvPr id="7" name="Picture 6" descr="Diagram&#10;&#10;Description automatically generated">
            <a:extLst>
              <a:ext uri="{FF2B5EF4-FFF2-40B4-BE49-F238E27FC236}">
                <a16:creationId xmlns:a16="http://schemas.microsoft.com/office/drawing/2014/main" id="{8F3E32C4-BF6F-2E59-F5E8-1587EF591676}"/>
              </a:ext>
            </a:extLst>
          </p:cNvPr>
          <p:cNvPicPr>
            <a:picLocks noChangeAspect="1"/>
          </p:cNvPicPr>
          <p:nvPr/>
        </p:nvPicPr>
        <p:blipFill>
          <a:blip r:embed="rId2"/>
          <a:stretch>
            <a:fillRect/>
          </a:stretch>
        </p:blipFill>
        <p:spPr>
          <a:xfrm>
            <a:off x="0" y="1135781"/>
            <a:ext cx="9159508" cy="5152223"/>
          </a:xfrm>
          <a:prstGeom prst="rect">
            <a:avLst/>
          </a:prstGeom>
        </p:spPr>
      </p:pic>
    </p:spTree>
    <p:extLst>
      <p:ext uri="{BB962C8B-B14F-4D97-AF65-F5344CB8AC3E}">
        <p14:creationId xmlns:p14="http://schemas.microsoft.com/office/powerpoint/2010/main" val="4162939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6D5D9-6CAF-844D-849E-BD10E89C7C7F}"/>
              </a:ext>
            </a:extLst>
          </p:cNvPr>
          <p:cNvSpPr>
            <a:spLocks noGrp="1"/>
          </p:cNvSpPr>
          <p:nvPr>
            <p:ph type="title"/>
          </p:nvPr>
        </p:nvSpPr>
        <p:spPr/>
        <p:txBody>
          <a:bodyPr/>
          <a:lstStyle/>
          <a:p>
            <a:r>
              <a:rPr lang="en-US" dirty="0"/>
              <a:t>Current Situation</a:t>
            </a:r>
          </a:p>
        </p:txBody>
      </p:sp>
      <p:sp>
        <p:nvSpPr>
          <p:cNvPr id="3" name="Content Placeholder 2">
            <a:extLst>
              <a:ext uri="{FF2B5EF4-FFF2-40B4-BE49-F238E27FC236}">
                <a16:creationId xmlns:a16="http://schemas.microsoft.com/office/drawing/2014/main" id="{4F9543CF-B8F4-0043-89EF-C5C3111774F6}"/>
              </a:ext>
            </a:extLst>
          </p:cNvPr>
          <p:cNvSpPr>
            <a:spLocks noGrp="1"/>
          </p:cNvSpPr>
          <p:nvPr>
            <p:ph idx="1"/>
          </p:nvPr>
        </p:nvSpPr>
        <p:spPr>
          <a:xfrm>
            <a:off x="0" y="1696401"/>
            <a:ext cx="4741682" cy="4167904"/>
          </a:xfrm>
        </p:spPr>
        <p:txBody>
          <a:bodyPr>
            <a:normAutofit fontScale="62500" lnSpcReduction="20000"/>
          </a:bodyPr>
          <a:lstStyle/>
          <a:p>
            <a:pPr marL="571500" indent="-457200">
              <a:spcBef>
                <a:spcPts val="0"/>
              </a:spcBef>
              <a:buSzPts val="1800"/>
            </a:pPr>
            <a:r>
              <a:rPr lang="en-ZA" dirty="0"/>
              <a:t>Follows intensive process of Community Consultation</a:t>
            </a:r>
          </a:p>
          <a:p>
            <a:pPr marL="571500" indent="-457200">
              <a:spcBef>
                <a:spcPts val="0"/>
              </a:spcBef>
              <a:buSzPts val="1800"/>
            </a:pPr>
            <a:endParaRPr lang="en-ZA" dirty="0"/>
          </a:p>
          <a:p>
            <a:pPr marL="571500" indent="-457200">
              <a:spcBef>
                <a:spcPts val="0"/>
              </a:spcBef>
              <a:buSzPts val="1800"/>
            </a:pPr>
            <a:r>
              <a:rPr lang="en-ZA" dirty="0"/>
              <a:t>Assess ASFAP Interim Report</a:t>
            </a:r>
          </a:p>
          <a:p>
            <a:pPr marL="914400" lvl="1" indent="-317500">
              <a:spcBef>
                <a:spcPts val="0"/>
              </a:spcBef>
              <a:buSzPts val="1400"/>
              <a:buChar char="○"/>
            </a:pPr>
            <a:r>
              <a:rPr lang="en-ZA" dirty="0"/>
              <a:t>Some strong contributions, some absent,  some could be </a:t>
            </a:r>
            <a:r>
              <a:rPr lang="en-ZA" dirty="0" err="1"/>
              <a:t>augmentated</a:t>
            </a:r>
            <a:r>
              <a:rPr lang="en-ZA" dirty="0"/>
              <a:t>.</a:t>
            </a:r>
          </a:p>
          <a:p>
            <a:pPr marL="1371600" lvl="2" indent="-317500">
              <a:spcBef>
                <a:spcPts val="0"/>
              </a:spcBef>
              <a:buSzPts val="1400"/>
              <a:buChar char="○"/>
            </a:pPr>
            <a:r>
              <a:rPr lang="en-ZA" dirty="0"/>
              <a:t>Considering detailed research area submissions and history of workshops etc</a:t>
            </a:r>
          </a:p>
          <a:p>
            <a:pPr marL="457200" indent="-317500">
              <a:spcBef>
                <a:spcPts val="0"/>
              </a:spcBef>
              <a:buSzPts val="1400"/>
              <a:buChar char="○"/>
            </a:pPr>
            <a:r>
              <a:rPr lang="en-ZA" dirty="0"/>
              <a:t>Encourage further work</a:t>
            </a:r>
          </a:p>
          <a:p>
            <a:pPr marL="914400" lvl="1" indent="-317500">
              <a:spcBef>
                <a:spcPts val="0"/>
              </a:spcBef>
              <a:buSzPts val="1400"/>
              <a:buChar char="○"/>
            </a:pPr>
            <a:r>
              <a:rPr lang="en-ZA" dirty="0"/>
              <a:t>Realistic – </a:t>
            </a:r>
          </a:p>
          <a:p>
            <a:pPr marL="1371600" lvl="2" indent="-317500">
              <a:spcBef>
                <a:spcPts val="0"/>
              </a:spcBef>
              <a:buSzPts val="1400"/>
              <a:buChar char="○"/>
            </a:pPr>
            <a:r>
              <a:rPr lang="en-ZA" dirty="0"/>
              <a:t>Some groups are very active</a:t>
            </a:r>
          </a:p>
          <a:p>
            <a:pPr marL="1371600" lvl="2" indent="-317500">
              <a:spcBef>
                <a:spcPts val="0"/>
              </a:spcBef>
              <a:buSzPts val="1400"/>
              <a:buChar char="○"/>
            </a:pPr>
            <a:r>
              <a:rPr lang="en-ZA" dirty="0"/>
              <a:t>Some groups may have already exerted themselves as much as they can</a:t>
            </a:r>
          </a:p>
          <a:p>
            <a:pPr marL="1371600" lvl="2" indent="-317500">
              <a:spcBef>
                <a:spcPts val="0"/>
              </a:spcBef>
              <a:buSzPts val="1400"/>
              <a:buChar char="○"/>
            </a:pPr>
            <a:r>
              <a:rPr lang="en-ZA" dirty="0"/>
              <a:t>Not sure adding capacity to the groups is a solution</a:t>
            </a:r>
          </a:p>
          <a:p>
            <a:pPr marL="1371600" lvl="2" indent="-317500">
              <a:spcBef>
                <a:spcPts val="0"/>
              </a:spcBef>
              <a:buSzPts val="1400"/>
              <a:buChar char="○"/>
            </a:pPr>
            <a:r>
              <a:rPr lang="en-ZA" dirty="0"/>
              <a:t>SC and existing Convenors to step up</a:t>
            </a:r>
          </a:p>
          <a:p>
            <a:pPr marL="1828800" lvl="3" indent="-317500">
              <a:spcBef>
                <a:spcPts val="0"/>
              </a:spcBef>
              <a:buSzPts val="1400"/>
              <a:buChar char="○"/>
            </a:pPr>
            <a:r>
              <a:rPr lang="en-ZA" dirty="0"/>
              <a:t>Community needs </a:t>
            </a:r>
            <a:br>
              <a:rPr lang="en-ZA" dirty="0"/>
            </a:br>
            <a:r>
              <a:rPr lang="en-ZA" dirty="0"/>
              <a:t>(from </a:t>
            </a:r>
            <a:r>
              <a:rPr lang="en-ZA" dirty="0" err="1"/>
              <a:t>LoI</a:t>
            </a:r>
            <a:r>
              <a:rPr lang="en-ZA" dirty="0"/>
              <a:t>, White papers, additional solicitation</a:t>
            </a:r>
          </a:p>
          <a:p>
            <a:pPr marL="457200" indent="-317500">
              <a:spcBef>
                <a:spcPts val="0"/>
              </a:spcBef>
              <a:buSzPts val="1400"/>
              <a:buChar char="○"/>
            </a:pPr>
            <a:r>
              <a:rPr lang="en-ZA" dirty="0">
                <a:solidFill>
                  <a:srgbClr val="0432FF"/>
                </a:solidFill>
              </a:rPr>
              <a:t>Include IAC recommendations in process</a:t>
            </a:r>
          </a:p>
        </p:txBody>
      </p:sp>
      <p:sp>
        <p:nvSpPr>
          <p:cNvPr id="4" name="Date Placeholder 3">
            <a:extLst>
              <a:ext uri="{FF2B5EF4-FFF2-40B4-BE49-F238E27FC236}">
                <a16:creationId xmlns:a16="http://schemas.microsoft.com/office/drawing/2014/main" id="{6A7EFD20-7271-ED46-94E0-B86AF94DCA4A}"/>
              </a:ext>
            </a:extLst>
          </p:cNvPr>
          <p:cNvSpPr>
            <a:spLocks noGrp="1"/>
          </p:cNvSpPr>
          <p:nvPr>
            <p:ph type="dt" sz="half" idx="10"/>
          </p:nvPr>
        </p:nvSpPr>
        <p:spPr/>
        <p:txBody>
          <a:bodyPr/>
          <a:lstStyle/>
          <a:p>
            <a:r>
              <a:rPr lang="en-ZA"/>
              <a:t>15 Mar 2023</a:t>
            </a:r>
            <a:endParaRPr lang="en-US" dirty="0"/>
          </a:p>
        </p:txBody>
      </p:sp>
      <p:sp>
        <p:nvSpPr>
          <p:cNvPr id="5" name="Footer Placeholder 4">
            <a:extLst>
              <a:ext uri="{FF2B5EF4-FFF2-40B4-BE49-F238E27FC236}">
                <a16:creationId xmlns:a16="http://schemas.microsoft.com/office/drawing/2014/main" id="{0F2B0E15-61CD-344C-8136-8E55D9617711}"/>
              </a:ext>
            </a:extLst>
          </p:cNvPr>
          <p:cNvSpPr>
            <a:spLocks noGrp="1"/>
          </p:cNvSpPr>
          <p:nvPr>
            <p:ph type="ftr" sz="quarter" idx="11"/>
          </p:nvPr>
        </p:nvSpPr>
        <p:spPr/>
        <p:txBody>
          <a:bodyPr/>
          <a:lstStyle/>
          <a:p>
            <a:r>
              <a:rPr lang="en-US"/>
              <a:t>ASFAP IAC Feedback</a:t>
            </a:r>
          </a:p>
        </p:txBody>
      </p:sp>
      <p:sp>
        <p:nvSpPr>
          <p:cNvPr id="6" name="Slide Number Placeholder 5">
            <a:extLst>
              <a:ext uri="{FF2B5EF4-FFF2-40B4-BE49-F238E27FC236}">
                <a16:creationId xmlns:a16="http://schemas.microsoft.com/office/drawing/2014/main" id="{C5AFDB05-BF2B-1049-AE30-FB92279E9242}"/>
              </a:ext>
            </a:extLst>
          </p:cNvPr>
          <p:cNvSpPr>
            <a:spLocks noGrp="1"/>
          </p:cNvSpPr>
          <p:nvPr>
            <p:ph type="sldNum" sz="quarter" idx="12"/>
          </p:nvPr>
        </p:nvSpPr>
        <p:spPr/>
        <p:txBody>
          <a:bodyPr/>
          <a:lstStyle/>
          <a:p>
            <a:fld id="{4FC64FAC-3F86-6243-B1EB-5AE61A27B65E}" type="slidenum">
              <a:rPr lang="en-US" smtClean="0"/>
              <a:t>3</a:t>
            </a:fld>
            <a:endParaRPr lang="en-US"/>
          </a:p>
        </p:txBody>
      </p:sp>
      <p:pic>
        <p:nvPicPr>
          <p:cNvPr id="9" name="Picture 8" descr="Timeline&#10;&#10;Description automatically generated">
            <a:extLst>
              <a:ext uri="{FF2B5EF4-FFF2-40B4-BE49-F238E27FC236}">
                <a16:creationId xmlns:a16="http://schemas.microsoft.com/office/drawing/2014/main" id="{00E1A139-925E-09FE-A28D-A90DEBF065CF}"/>
              </a:ext>
            </a:extLst>
          </p:cNvPr>
          <p:cNvPicPr>
            <a:picLocks noChangeAspect="1"/>
          </p:cNvPicPr>
          <p:nvPr/>
        </p:nvPicPr>
        <p:blipFill rotWithShape="1">
          <a:blip r:embed="rId2"/>
          <a:srcRect r="3810"/>
          <a:stretch/>
        </p:blipFill>
        <p:spPr>
          <a:xfrm>
            <a:off x="4733967" y="1355287"/>
            <a:ext cx="4410033" cy="4167904"/>
          </a:xfrm>
          <a:prstGeom prst="rect">
            <a:avLst/>
          </a:prstGeom>
        </p:spPr>
      </p:pic>
    </p:spTree>
    <p:extLst>
      <p:ext uri="{BB962C8B-B14F-4D97-AF65-F5344CB8AC3E}">
        <p14:creationId xmlns:p14="http://schemas.microsoft.com/office/powerpoint/2010/main" val="3632658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6D5D9-6CAF-844D-849E-BD10E89C7C7F}"/>
              </a:ext>
            </a:extLst>
          </p:cNvPr>
          <p:cNvSpPr>
            <a:spLocks noGrp="1"/>
          </p:cNvSpPr>
          <p:nvPr>
            <p:ph type="title"/>
          </p:nvPr>
        </p:nvSpPr>
        <p:spPr/>
        <p:txBody>
          <a:bodyPr/>
          <a:lstStyle/>
          <a:p>
            <a:r>
              <a:rPr lang="en-US" dirty="0"/>
              <a:t>Way Forward</a:t>
            </a:r>
          </a:p>
        </p:txBody>
      </p:sp>
      <p:sp>
        <p:nvSpPr>
          <p:cNvPr id="3" name="Content Placeholder 2">
            <a:extLst>
              <a:ext uri="{FF2B5EF4-FFF2-40B4-BE49-F238E27FC236}">
                <a16:creationId xmlns:a16="http://schemas.microsoft.com/office/drawing/2014/main" id="{4F9543CF-B8F4-0043-89EF-C5C3111774F6}"/>
              </a:ext>
            </a:extLst>
          </p:cNvPr>
          <p:cNvSpPr>
            <a:spLocks noGrp="1"/>
          </p:cNvSpPr>
          <p:nvPr>
            <p:ph idx="1"/>
          </p:nvPr>
        </p:nvSpPr>
        <p:spPr>
          <a:xfrm>
            <a:off x="184935" y="1171255"/>
            <a:ext cx="8330415" cy="5291190"/>
          </a:xfrm>
        </p:spPr>
        <p:txBody>
          <a:bodyPr>
            <a:normAutofit fontScale="55000" lnSpcReduction="20000"/>
          </a:bodyPr>
          <a:lstStyle/>
          <a:p>
            <a:pPr marL="571500" indent="-457200">
              <a:spcBef>
                <a:spcPts val="0"/>
              </a:spcBef>
              <a:buSzPts val="1800"/>
            </a:pPr>
            <a:r>
              <a:rPr lang="en-ZA" dirty="0"/>
              <a:t>Status</a:t>
            </a:r>
          </a:p>
          <a:p>
            <a:pPr marL="914400" lvl="1" indent="-317500">
              <a:spcBef>
                <a:spcPts val="0"/>
              </a:spcBef>
              <a:buSzPts val="1400"/>
              <a:buChar char="○"/>
            </a:pPr>
            <a:r>
              <a:rPr lang="en-ZA" dirty="0"/>
              <a:t>Many </a:t>
            </a:r>
            <a:r>
              <a:rPr lang="en-ZA" dirty="0" err="1"/>
              <a:t>LoI</a:t>
            </a:r>
            <a:endParaRPr lang="en-ZA" dirty="0"/>
          </a:p>
          <a:p>
            <a:pPr marL="914400" lvl="1" indent="-317500">
              <a:spcBef>
                <a:spcPts val="0"/>
              </a:spcBef>
              <a:buSzPts val="1400"/>
              <a:buChar char="○"/>
            </a:pPr>
            <a:r>
              <a:rPr lang="en-ZA" dirty="0"/>
              <a:t>Some White papers</a:t>
            </a:r>
          </a:p>
          <a:p>
            <a:pPr marL="571500" indent="-457200">
              <a:spcBef>
                <a:spcPts val="0"/>
              </a:spcBef>
              <a:buSzPts val="1800"/>
            </a:pPr>
            <a:r>
              <a:rPr lang="en-ZA" dirty="0"/>
              <a:t>Current</a:t>
            </a:r>
          </a:p>
          <a:p>
            <a:pPr marL="1028700" lvl="1" indent="-457200">
              <a:spcBef>
                <a:spcPts val="0"/>
              </a:spcBef>
              <a:buSzPts val="1800"/>
            </a:pPr>
            <a:r>
              <a:rPr lang="en-ZA" dirty="0" err="1"/>
              <a:t>LoI</a:t>
            </a:r>
            <a:r>
              <a:rPr lang="en-ZA" dirty="0"/>
              <a:t> and White Paper submission is to stay Open</a:t>
            </a:r>
          </a:p>
          <a:p>
            <a:pPr marL="571500" indent="-457200">
              <a:spcBef>
                <a:spcPts val="0"/>
              </a:spcBef>
              <a:buSzPts val="1800"/>
            </a:pPr>
            <a:r>
              <a:rPr lang="en-ZA" b="1" dirty="0"/>
              <a:t>Actions for Working Groups and Subgroups for 2023 </a:t>
            </a:r>
            <a:r>
              <a:rPr lang="en-ZA" b="1" dirty="0">
                <a:solidFill>
                  <a:srgbClr val="FF0000"/>
                </a:solidFill>
              </a:rPr>
              <a:t>…. Are we sliding</a:t>
            </a:r>
          </a:p>
          <a:p>
            <a:pPr marL="1028700" lvl="1" indent="-457200">
              <a:spcBef>
                <a:spcPts val="0"/>
              </a:spcBef>
              <a:buSzPts val="1800"/>
            </a:pPr>
            <a:r>
              <a:rPr lang="en-ZA" dirty="0"/>
              <a:t>Review </a:t>
            </a:r>
            <a:r>
              <a:rPr lang="en-ZA" dirty="0" err="1"/>
              <a:t>LoI</a:t>
            </a:r>
            <a:r>
              <a:rPr lang="en-ZA" dirty="0"/>
              <a:t>, group common themes, invite White Papers</a:t>
            </a:r>
          </a:p>
          <a:p>
            <a:pPr marL="1028700" lvl="1" indent="-457200">
              <a:spcBef>
                <a:spcPts val="0"/>
              </a:spcBef>
              <a:buSzPts val="1800"/>
            </a:pPr>
            <a:r>
              <a:rPr lang="en-ZA" dirty="0">
                <a:solidFill>
                  <a:srgbClr val="FF0000"/>
                </a:solidFill>
              </a:rPr>
              <a:t>Identify obvious gaps </a:t>
            </a:r>
            <a:r>
              <a:rPr lang="en-ZA" dirty="0"/>
              <a:t>– share list of such with the SC</a:t>
            </a:r>
          </a:p>
          <a:p>
            <a:pPr marL="1028700" lvl="1" indent="-457200">
              <a:spcBef>
                <a:spcPts val="0"/>
              </a:spcBef>
              <a:buSzPts val="1800"/>
            </a:pPr>
            <a:r>
              <a:rPr lang="en-ZA" dirty="0"/>
              <a:t>Considering Gaps </a:t>
            </a:r>
            <a:r>
              <a:rPr lang="en-ZA" dirty="0">
                <a:sym typeface="Wingdings" pitchFamily="2" charset="2"/>
              </a:rPr>
              <a:t></a:t>
            </a:r>
            <a:r>
              <a:rPr lang="en-ZA" dirty="0"/>
              <a:t> Target groups and individuals pro-actively, solicit White papers</a:t>
            </a:r>
          </a:p>
          <a:p>
            <a:pPr marL="1028700" lvl="1" indent="-457200">
              <a:spcBef>
                <a:spcPts val="0"/>
              </a:spcBef>
              <a:buSzPts val="1800"/>
            </a:pPr>
            <a:r>
              <a:rPr lang="en-ZA" dirty="0"/>
              <a:t>Gaps are noted by field, area, geography, nationality, diversity area, political imperative.</a:t>
            </a:r>
          </a:p>
          <a:p>
            <a:pPr marL="571500" indent="-457200">
              <a:spcBef>
                <a:spcPts val="0"/>
              </a:spcBef>
              <a:buSzPts val="1800"/>
            </a:pPr>
            <a:r>
              <a:rPr lang="en-ZA" dirty="0"/>
              <a:t>Begin drafting the Report by Working group Area</a:t>
            </a:r>
          </a:p>
          <a:p>
            <a:pPr marL="1028700" lvl="1" indent="-457200">
              <a:spcBef>
                <a:spcPts val="0"/>
              </a:spcBef>
              <a:buSzPts val="1800"/>
            </a:pPr>
            <a:r>
              <a:rPr lang="en-ZA" dirty="0"/>
              <a:t>Use existing material</a:t>
            </a:r>
          </a:p>
          <a:p>
            <a:pPr marL="1028700" lvl="1" indent="-457200">
              <a:spcBef>
                <a:spcPts val="0"/>
              </a:spcBef>
              <a:buSzPts val="1800"/>
            </a:pPr>
            <a:r>
              <a:rPr lang="en-ZA" dirty="0"/>
              <a:t>Use blank heading where material is not available</a:t>
            </a:r>
          </a:p>
          <a:p>
            <a:pPr marL="1028700" lvl="1" indent="-457200">
              <a:spcBef>
                <a:spcPts val="0"/>
              </a:spcBef>
              <a:buSzPts val="1800"/>
            </a:pPr>
            <a:r>
              <a:rPr lang="en-ZA" dirty="0"/>
              <a:t>Option to use initiative to develop material</a:t>
            </a:r>
          </a:p>
          <a:p>
            <a:pPr marL="571500" indent="-457200">
              <a:spcBef>
                <a:spcPts val="0"/>
              </a:spcBef>
              <a:buSzPts val="1800"/>
            </a:pPr>
            <a:r>
              <a:rPr lang="en-ZA" dirty="0"/>
              <a:t>Group leads to produce a list of at least two WP they prioritise</a:t>
            </a:r>
          </a:p>
          <a:p>
            <a:pPr marL="571500" indent="-457200">
              <a:spcBef>
                <a:spcPts val="0"/>
              </a:spcBef>
              <a:buSzPts val="1800"/>
            </a:pPr>
            <a:r>
              <a:rPr lang="en-ZA" dirty="0"/>
              <a:t>Some WP exist.</a:t>
            </a:r>
          </a:p>
          <a:p>
            <a:pPr marL="1028700" lvl="1" indent="-457200">
              <a:spcBef>
                <a:spcPts val="0"/>
              </a:spcBef>
              <a:buSzPts val="1800"/>
            </a:pPr>
            <a:r>
              <a:rPr lang="en-ZA" dirty="0"/>
              <a:t>We want as many as possible</a:t>
            </a:r>
          </a:p>
          <a:p>
            <a:pPr marL="571500" indent="-457200">
              <a:spcBef>
                <a:spcPts val="0"/>
              </a:spcBef>
              <a:buSzPts val="1800"/>
            </a:pPr>
            <a:r>
              <a:rPr lang="en-ZA" dirty="0"/>
              <a:t>In the final analysis, as this is the first community driven African Strategy, .. It dose not yet have the full power of a very active community who understand their role in determining the future of their discipline, so this means the Group Leaders and the SC will ultimately shoulder a large burden to deliver the WPs and the Report</a:t>
            </a:r>
          </a:p>
          <a:p>
            <a:pPr marL="571500" indent="-457200">
              <a:spcBef>
                <a:spcPts val="0"/>
              </a:spcBef>
              <a:buSzPts val="1800"/>
            </a:pPr>
            <a:r>
              <a:rPr lang="en-ZA" dirty="0"/>
              <a:t>Draft emerges as LaTeX document on GitHub</a:t>
            </a:r>
          </a:p>
        </p:txBody>
      </p:sp>
      <p:sp>
        <p:nvSpPr>
          <p:cNvPr id="4" name="Date Placeholder 3">
            <a:extLst>
              <a:ext uri="{FF2B5EF4-FFF2-40B4-BE49-F238E27FC236}">
                <a16:creationId xmlns:a16="http://schemas.microsoft.com/office/drawing/2014/main" id="{6A7EFD20-7271-ED46-94E0-B86AF94DCA4A}"/>
              </a:ext>
            </a:extLst>
          </p:cNvPr>
          <p:cNvSpPr>
            <a:spLocks noGrp="1"/>
          </p:cNvSpPr>
          <p:nvPr>
            <p:ph type="dt" sz="half" idx="10"/>
          </p:nvPr>
        </p:nvSpPr>
        <p:spPr/>
        <p:txBody>
          <a:bodyPr/>
          <a:lstStyle/>
          <a:p>
            <a:r>
              <a:rPr lang="en-ZA"/>
              <a:t>15 Mar 2023</a:t>
            </a:r>
            <a:endParaRPr lang="en-US"/>
          </a:p>
        </p:txBody>
      </p:sp>
      <p:sp>
        <p:nvSpPr>
          <p:cNvPr id="5" name="Footer Placeholder 4">
            <a:extLst>
              <a:ext uri="{FF2B5EF4-FFF2-40B4-BE49-F238E27FC236}">
                <a16:creationId xmlns:a16="http://schemas.microsoft.com/office/drawing/2014/main" id="{0F2B0E15-61CD-344C-8136-8E55D9617711}"/>
              </a:ext>
            </a:extLst>
          </p:cNvPr>
          <p:cNvSpPr>
            <a:spLocks noGrp="1"/>
          </p:cNvSpPr>
          <p:nvPr>
            <p:ph type="ftr" sz="quarter" idx="11"/>
          </p:nvPr>
        </p:nvSpPr>
        <p:spPr/>
        <p:txBody>
          <a:bodyPr/>
          <a:lstStyle/>
          <a:p>
            <a:r>
              <a:rPr lang="en-US"/>
              <a:t>ASFAP IAC Feedback</a:t>
            </a:r>
          </a:p>
        </p:txBody>
      </p:sp>
      <p:sp>
        <p:nvSpPr>
          <p:cNvPr id="6" name="Slide Number Placeholder 5">
            <a:extLst>
              <a:ext uri="{FF2B5EF4-FFF2-40B4-BE49-F238E27FC236}">
                <a16:creationId xmlns:a16="http://schemas.microsoft.com/office/drawing/2014/main" id="{C5AFDB05-BF2B-1049-AE30-FB92279E9242}"/>
              </a:ext>
            </a:extLst>
          </p:cNvPr>
          <p:cNvSpPr>
            <a:spLocks noGrp="1"/>
          </p:cNvSpPr>
          <p:nvPr>
            <p:ph type="sldNum" sz="quarter" idx="12"/>
          </p:nvPr>
        </p:nvSpPr>
        <p:spPr/>
        <p:txBody>
          <a:bodyPr/>
          <a:lstStyle/>
          <a:p>
            <a:fld id="{4FC64FAC-3F86-6243-B1EB-5AE61A27B65E}" type="slidenum">
              <a:rPr lang="en-US" smtClean="0"/>
              <a:t>4</a:t>
            </a:fld>
            <a:endParaRPr lang="en-US"/>
          </a:p>
        </p:txBody>
      </p:sp>
    </p:spTree>
    <p:extLst>
      <p:ext uri="{BB962C8B-B14F-4D97-AF65-F5344CB8AC3E}">
        <p14:creationId xmlns:p14="http://schemas.microsoft.com/office/powerpoint/2010/main" val="24269152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6D5D9-6CAF-844D-849E-BD10E89C7C7F}"/>
              </a:ext>
            </a:extLst>
          </p:cNvPr>
          <p:cNvSpPr>
            <a:spLocks noGrp="1"/>
          </p:cNvSpPr>
          <p:nvPr>
            <p:ph type="title"/>
          </p:nvPr>
        </p:nvSpPr>
        <p:spPr/>
        <p:txBody>
          <a:bodyPr/>
          <a:lstStyle/>
          <a:p>
            <a:r>
              <a:rPr lang="en-US" dirty="0"/>
              <a:t>Way Forward</a:t>
            </a:r>
          </a:p>
        </p:txBody>
      </p:sp>
      <p:sp>
        <p:nvSpPr>
          <p:cNvPr id="3" name="Content Placeholder 2">
            <a:extLst>
              <a:ext uri="{FF2B5EF4-FFF2-40B4-BE49-F238E27FC236}">
                <a16:creationId xmlns:a16="http://schemas.microsoft.com/office/drawing/2014/main" id="{4F9543CF-B8F4-0043-89EF-C5C3111774F6}"/>
              </a:ext>
            </a:extLst>
          </p:cNvPr>
          <p:cNvSpPr>
            <a:spLocks noGrp="1"/>
          </p:cNvSpPr>
          <p:nvPr>
            <p:ph idx="1"/>
          </p:nvPr>
        </p:nvSpPr>
        <p:spPr>
          <a:xfrm>
            <a:off x="2748821" y="3330317"/>
            <a:ext cx="4842760" cy="1894479"/>
          </a:xfrm>
        </p:spPr>
        <p:txBody>
          <a:bodyPr>
            <a:normAutofit/>
          </a:bodyPr>
          <a:lstStyle/>
          <a:p>
            <a:pPr marL="571500" indent="-457200">
              <a:spcBef>
                <a:spcPts val="0"/>
              </a:spcBef>
              <a:buSzPts val="1800"/>
            </a:pPr>
            <a:r>
              <a:rPr lang="en-ZA" dirty="0"/>
              <a:t>Backup</a:t>
            </a:r>
          </a:p>
        </p:txBody>
      </p:sp>
      <p:sp>
        <p:nvSpPr>
          <p:cNvPr id="4" name="Date Placeholder 3">
            <a:extLst>
              <a:ext uri="{FF2B5EF4-FFF2-40B4-BE49-F238E27FC236}">
                <a16:creationId xmlns:a16="http://schemas.microsoft.com/office/drawing/2014/main" id="{6A7EFD20-7271-ED46-94E0-B86AF94DCA4A}"/>
              </a:ext>
            </a:extLst>
          </p:cNvPr>
          <p:cNvSpPr>
            <a:spLocks noGrp="1"/>
          </p:cNvSpPr>
          <p:nvPr>
            <p:ph type="dt" sz="half" idx="10"/>
          </p:nvPr>
        </p:nvSpPr>
        <p:spPr/>
        <p:txBody>
          <a:bodyPr/>
          <a:lstStyle/>
          <a:p>
            <a:r>
              <a:rPr lang="en-ZA"/>
              <a:t>15 Mar 2023</a:t>
            </a:r>
            <a:endParaRPr lang="en-US"/>
          </a:p>
        </p:txBody>
      </p:sp>
      <p:sp>
        <p:nvSpPr>
          <p:cNvPr id="5" name="Footer Placeholder 4">
            <a:extLst>
              <a:ext uri="{FF2B5EF4-FFF2-40B4-BE49-F238E27FC236}">
                <a16:creationId xmlns:a16="http://schemas.microsoft.com/office/drawing/2014/main" id="{0F2B0E15-61CD-344C-8136-8E55D9617711}"/>
              </a:ext>
            </a:extLst>
          </p:cNvPr>
          <p:cNvSpPr>
            <a:spLocks noGrp="1"/>
          </p:cNvSpPr>
          <p:nvPr>
            <p:ph type="ftr" sz="quarter" idx="11"/>
          </p:nvPr>
        </p:nvSpPr>
        <p:spPr/>
        <p:txBody>
          <a:bodyPr/>
          <a:lstStyle/>
          <a:p>
            <a:r>
              <a:rPr lang="en-US"/>
              <a:t>ASFAP IAC Feedback</a:t>
            </a:r>
          </a:p>
        </p:txBody>
      </p:sp>
      <p:sp>
        <p:nvSpPr>
          <p:cNvPr id="6" name="Slide Number Placeholder 5">
            <a:extLst>
              <a:ext uri="{FF2B5EF4-FFF2-40B4-BE49-F238E27FC236}">
                <a16:creationId xmlns:a16="http://schemas.microsoft.com/office/drawing/2014/main" id="{C5AFDB05-BF2B-1049-AE30-FB92279E9242}"/>
              </a:ext>
            </a:extLst>
          </p:cNvPr>
          <p:cNvSpPr>
            <a:spLocks noGrp="1"/>
          </p:cNvSpPr>
          <p:nvPr>
            <p:ph type="sldNum" sz="quarter" idx="12"/>
          </p:nvPr>
        </p:nvSpPr>
        <p:spPr/>
        <p:txBody>
          <a:bodyPr/>
          <a:lstStyle/>
          <a:p>
            <a:fld id="{4FC64FAC-3F86-6243-B1EB-5AE61A27B65E}" type="slidenum">
              <a:rPr lang="en-US" smtClean="0"/>
              <a:t>5</a:t>
            </a:fld>
            <a:endParaRPr lang="en-US"/>
          </a:p>
        </p:txBody>
      </p:sp>
    </p:spTree>
    <p:extLst>
      <p:ext uri="{BB962C8B-B14F-4D97-AF65-F5344CB8AC3E}">
        <p14:creationId xmlns:p14="http://schemas.microsoft.com/office/powerpoint/2010/main" val="1258759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B6B8B-7DB0-714F-9430-393D184481FD}"/>
              </a:ext>
            </a:extLst>
          </p:cNvPr>
          <p:cNvSpPr>
            <a:spLocks noGrp="1"/>
          </p:cNvSpPr>
          <p:nvPr>
            <p:ph type="title"/>
          </p:nvPr>
        </p:nvSpPr>
        <p:spPr/>
        <p:txBody>
          <a:bodyPr/>
          <a:lstStyle/>
          <a:p>
            <a:r>
              <a:rPr lang="en-US" dirty="0"/>
              <a:t>The African Strategy</a:t>
            </a:r>
          </a:p>
        </p:txBody>
      </p:sp>
      <p:sp>
        <p:nvSpPr>
          <p:cNvPr id="4" name="Date Placeholder 3">
            <a:extLst>
              <a:ext uri="{FF2B5EF4-FFF2-40B4-BE49-F238E27FC236}">
                <a16:creationId xmlns:a16="http://schemas.microsoft.com/office/drawing/2014/main" id="{DE0EA78D-92A0-C642-835D-6ABA2FE940B9}"/>
              </a:ext>
            </a:extLst>
          </p:cNvPr>
          <p:cNvSpPr>
            <a:spLocks noGrp="1"/>
          </p:cNvSpPr>
          <p:nvPr>
            <p:ph type="dt" sz="half" idx="10"/>
          </p:nvPr>
        </p:nvSpPr>
        <p:spPr/>
        <p:txBody>
          <a:bodyPr/>
          <a:lstStyle/>
          <a:p>
            <a:r>
              <a:rPr lang="en-ZA"/>
              <a:t>15 Mar 2023</a:t>
            </a:r>
            <a:endParaRPr lang="en-US"/>
          </a:p>
        </p:txBody>
      </p:sp>
      <p:sp>
        <p:nvSpPr>
          <p:cNvPr id="5" name="Footer Placeholder 4">
            <a:extLst>
              <a:ext uri="{FF2B5EF4-FFF2-40B4-BE49-F238E27FC236}">
                <a16:creationId xmlns:a16="http://schemas.microsoft.com/office/drawing/2014/main" id="{B6E4AD59-8BBB-7649-B94F-F30A8788D4F4}"/>
              </a:ext>
            </a:extLst>
          </p:cNvPr>
          <p:cNvSpPr>
            <a:spLocks noGrp="1"/>
          </p:cNvSpPr>
          <p:nvPr>
            <p:ph type="ftr" sz="quarter" idx="11"/>
          </p:nvPr>
        </p:nvSpPr>
        <p:spPr/>
        <p:txBody>
          <a:bodyPr/>
          <a:lstStyle/>
          <a:p>
            <a:r>
              <a:rPr lang="en-US"/>
              <a:t>ASFAP IAC Feedback</a:t>
            </a:r>
          </a:p>
        </p:txBody>
      </p:sp>
      <p:sp>
        <p:nvSpPr>
          <p:cNvPr id="6" name="Slide Number Placeholder 5">
            <a:extLst>
              <a:ext uri="{FF2B5EF4-FFF2-40B4-BE49-F238E27FC236}">
                <a16:creationId xmlns:a16="http://schemas.microsoft.com/office/drawing/2014/main" id="{BD14EDB9-2CC2-C548-B2A9-78FE50DD95EF}"/>
              </a:ext>
            </a:extLst>
          </p:cNvPr>
          <p:cNvSpPr>
            <a:spLocks noGrp="1"/>
          </p:cNvSpPr>
          <p:nvPr>
            <p:ph type="sldNum" sz="quarter" idx="12"/>
          </p:nvPr>
        </p:nvSpPr>
        <p:spPr/>
        <p:txBody>
          <a:bodyPr/>
          <a:lstStyle/>
          <a:p>
            <a:fld id="{4FC64FAC-3F86-6243-B1EB-5AE61A27B65E}" type="slidenum">
              <a:rPr lang="en-US" smtClean="0"/>
              <a:t>6</a:t>
            </a:fld>
            <a:endParaRPr lang="en-US"/>
          </a:p>
        </p:txBody>
      </p:sp>
      <p:sp>
        <p:nvSpPr>
          <p:cNvPr id="7" name="Google Shape;153;p28">
            <a:extLst>
              <a:ext uri="{FF2B5EF4-FFF2-40B4-BE49-F238E27FC236}">
                <a16:creationId xmlns:a16="http://schemas.microsoft.com/office/drawing/2014/main" id="{C6B838E1-501C-A048-8EA1-FEAC4A7B0C19}"/>
              </a:ext>
            </a:extLst>
          </p:cNvPr>
          <p:cNvSpPr txBox="1">
            <a:spLocks/>
          </p:cNvSpPr>
          <p:nvPr/>
        </p:nvSpPr>
        <p:spPr>
          <a:xfrm>
            <a:off x="46234" y="1127612"/>
            <a:ext cx="9051532" cy="5102903"/>
          </a:xfrm>
          <a:prstGeom prst="rect">
            <a:avLst/>
          </a:prstGeom>
        </p:spPr>
        <p:txBody>
          <a:bodyPr spcFirstLastPara="1" vert="horz" wrap="square" lIns="91425" tIns="91425" rIns="91425" bIns="91425" rtlCol="0" anchor="t" anchorCtr="0">
            <a:noAutofit/>
          </a:bodyPr>
          <a:lstStyle>
            <a:lvl1pPr marL="228600" indent="-228600" algn="l" defTabSz="914400" rtl="0" eaLnBrk="1" latinLnBrk="0" hangingPunct="1">
              <a:lnSpc>
                <a:spcPct val="90000"/>
              </a:lnSpc>
              <a:spcBef>
                <a:spcPts val="1000"/>
              </a:spcBef>
              <a:spcAft>
                <a:spcPts val="6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spcAft>
                <a:spcPts val="600"/>
              </a:spcAft>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298450">
              <a:spcBef>
                <a:spcPts val="0"/>
              </a:spcBef>
              <a:spcAft>
                <a:spcPts val="0"/>
              </a:spcAft>
              <a:buClr>
                <a:srgbClr val="0000FF"/>
              </a:buClr>
              <a:buSzPct val="100000"/>
              <a:buFont typeface="Arial" panose="020B0604020202020204" pitchFamily="34" charset="0"/>
              <a:buAutoNum type="arabicPeriod"/>
            </a:pPr>
            <a:r>
              <a:rPr lang="en-ZA" sz="1600" b="1" dirty="0">
                <a:solidFill>
                  <a:srgbClr val="0000FF"/>
                </a:solidFill>
              </a:rPr>
              <a:t>Objectives</a:t>
            </a:r>
          </a:p>
          <a:p>
            <a:pPr marL="914400" lvl="1" indent="-298450">
              <a:spcBef>
                <a:spcPts val="0"/>
              </a:spcBef>
              <a:spcAft>
                <a:spcPts val="0"/>
              </a:spcAft>
              <a:buClr>
                <a:schemeClr val="dk1"/>
              </a:buClr>
              <a:buSzPct val="100000"/>
              <a:buFont typeface="Arial" panose="020B0604020202020204" pitchFamily="34" charset="0"/>
              <a:buAutoNum type="alphaLcPeriod"/>
            </a:pPr>
            <a:r>
              <a:rPr lang="en-ZA" sz="1600" dirty="0">
                <a:solidFill>
                  <a:schemeClr val="dk1"/>
                </a:solidFill>
              </a:rPr>
              <a:t>Develop a Strategy to increase African education and research capabilities, improve collaborations, and inform international partners, sponsors, policymakers on the strategic directions likely to impact African development</a:t>
            </a:r>
          </a:p>
          <a:p>
            <a:pPr marL="914400" lvl="1" indent="-298450">
              <a:spcBef>
                <a:spcPts val="0"/>
              </a:spcBef>
              <a:spcAft>
                <a:spcPts val="0"/>
              </a:spcAft>
              <a:buClr>
                <a:schemeClr val="dk1"/>
              </a:buClr>
              <a:buSzPct val="100000"/>
              <a:buFont typeface="Arial" panose="020B0604020202020204" pitchFamily="34" charset="0"/>
              <a:buAutoNum type="alphaLcPeriod"/>
            </a:pPr>
            <a:r>
              <a:rPr lang="en-ZA" sz="1600" dirty="0">
                <a:solidFill>
                  <a:schemeClr val="dk1"/>
                </a:solidFill>
              </a:rPr>
              <a:t>Engage African scientists and the international community in the Strategy development</a:t>
            </a:r>
          </a:p>
          <a:p>
            <a:pPr marL="914400" lvl="1" indent="-298450">
              <a:spcBef>
                <a:spcPts val="0"/>
              </a:spcBef>
              <a:spcAft>
                <a:spcPts val="0"/>
              </a:spcAft>
              <a:buClr>
                <a:schemeClr val="dk1"/>
              </a:buClr>
              <a:buSzPct val="100000"/>
              <a:buFont typeface="Arial" panose="020B0604020202020204" pitchFamily="34" charset="0"/>
              <a:buAutoNum type="alphaLcPeriod"/>
            </a:pPr>
            <a:r>
              <a:rPr lang="en-ZA" sz="1600" dirty="0">
                <a:solidFill>
                  <a:schemeClr val="dk1"/>
                </a:solidFill>
              </a:rPr>
              <a:t>The process to take a few years, to end with the release of the strategy report which will suggest the direction, with actionable items for the next decade. To be repeated periodically, every 7-10 years for the following decades with a review of the impact of previous Strategies</a:t>
            </a:r>
          </a:p>
          <a:p>
            <a:pPr marL="914400" lvl="1" indent="-298450">
              <a:spcBef>
                <a:spcPts val="0"/>
              </a:spcBef>
              <a:spcAft>
                <a:spcPts val="0"/>
              </a:spcAft>
              <a:buClr>
                <a:schemeClr val="dk1"/>
              </a:buClr>
              <a:buSzPct val="100000"/>
              <a:buFont typeface="Arial" panose="020B0604020202020204" pitchFamily="34" charset="0"/>
              <a:buAutoNum type="alphaLcPeriod"/>
            </a:pPr>
            <a:r>
              <a:rPr lang="en-ZA" sz="1600" dirty="0">
                <a:solidFill>
                  <a:schemeClr val="dk1"/>
                </a:solidFill>
              </a:rPr>
              <a:t>This inaugural African Strategy to set the foundation and framework to draw the participation of African physicists —with inputs from the international communities—in defining education and physics priorities most impactful for Africa</a:t>
            </a:r>
          </a:p>
          <a:p>
            <a:pPr marL="457200" indent="-298450">
              <a:spcBef>
                <a:spcPts val="0"/>
              </a:spcBef>
              <a:spcAft>
                <a:spcPts val="0"/>
              </a:spcAft>
              <a:buClr>
                <a:srgbClr val="0000FF"/>
              </a:buClr>
              <a:buSzPct val="100000"/>
              <a:buFont typeface="Arial" panose="020B0604020202020204" pitchFamily="34" charset="0"/>
              <a:buAutoNum type="arabicPeriod"/>
            </a:pPr>
            <a:r>
              <a:rPr lang="en-ZA" sz="1600" b="1" dirty="0">
                <a:solidFill>
                  <a:srgbClr val="0000FF"/>
                </a:solidFill>
              </a:rPr>
              <a:t>General Structure</a:t>
            </a:r>
          </a:p>
          <a:p>
            <a:pPr marL="914400" lvl="1" indent="-298450">
              <a:spcBef>
                <a:spcPts val="0"/>
              </a:spcBef>
              <a:spcAft>
                <a:spcPts val="0"/>
              </a:spcAft>
              <a:buClr>
                <a:schemeClr val="dk1"/>
              </a:buClr>
              <a:buSzPct val="100000"/>
              <a:buFont typeface="Arial" panose="020B0604020202020204" pitchFamily="34" charset="0"/>
              <a:buAutoNum type="alphaLcPeriod"/>
            </a:pPr>
            <a:r>
              <a:rPr lang="en-ZA" sz="1600" dirty="0"/>
              <a:t>Broad footprint by discipline and fields</a:t>
            </a:r>
          </a:p>
          <a:p>
            <a:pPr marL="914400" lvl="1" indent="-298450">
              <a:spcBef>
                <a:spcPts val="0"/>
              </a:spcBef>
              <a:spcAft>
                <a:spcPts val="0"/>
              </a:spcAft>
              <a:buClr>
                <a:schemeClr val="dk1"/>
              </a:buClr>
              <a:buSzPct val="100000"/>
              <a:buFont typeface="Arial" panose="020B0604020202020204" pitchFamily="34" charset="0"/>
              <a:buAutoNum type="alphaLcPeriod"/>
            </a:pPr>
            <a:r>
              <a:rPr lang="en-ZA" sz="1600" dirty="0"/>
              <a:t>Steering Committee, Advisory Committee, Group Conveners, Sub-group Conveners</a:t>
            </a:r>
          </a:p>
          <a:p>
            <a:pPr marL="914400" lvl="1" indent="-298450">
              <a:spcBef>
                <a:spcPts val="0"/>
              </a:spcBef>
              <a:spcAft>
                <a:spcPts val="0"/>
              </a:spcAft>
              <a:buClr>
                <a:srgbClr val="00FF00"/>
              </a:buClr>
              <a:buSzPct val="100000"/>
              <a:buFont typeface="Arial" panose="020B0604020202020204" pitchFamily="34" charset="0"/>
              <a:buAutoNum type="alphaLcPeriod"/>
            </a:pPr>
            <a:r>
              <a:rPr lang="en-ZA" sz="1600" dirty="0"/>
              <a:t>Solicitation of inputs from the community in the form of Letters of Intent, and White Paper Study Groups</a:t>
            </a:r>
          </a:p>
          <a:p>
            <a:pPr marL="1371600" lvl="2" indent="-298450">
              <a:spcBef>
                <a:spcPts val="0"/>
              </a:spcBef>
              <a:spcAft>
                <a:spcPts val="0"/>
              </a:spcAft>
              <a:buClr>
                <a:schemeClr val="dk1"/>
              </a:buClr>
              <a:buSzPct val="100000"/>
              <a:buFont typeface="Arial" panose="020B0604020202020204" pitchFamily="34" charset="0"/>
              <a:buAutoNum type="romanLcPeriod"/>
            </a:pPr>
            <a:r>
              <a:rPr lang="en-ZA" sz="1600" dirty="0"/>
              <a:t>Progress </a:t>
            </a:r>
            <a:r>
              <a:rPr lang="en-ZA" sz="1600" dirty="0">
                <a:solidFill>
                  <a:schemeClr val="dk1"/>
                </a:solidFill>
              </a:rPr>
              <a:t>discussed in the relevant groups</a:t>
            </a:r>
          </a:p>
          <a:p>
            <a:pPr marL="1371600" lvl="2" indent="-298450">
              <a:spcBef>
                <a:spcPts val="0"/>
              </a:spcBef>
              <a:spcAft>
                <a:spcPts val="0"/>
              </a:spcAft>
              <a:buClr>
                <a:schemeClr val="dk1"/>
              </a:buClr>
              <a:buSzPct val="100000"/>
              <a:buFont typeface="Arial" panose="020B0604020202020204" pitchFamily="34" charset="0"/>
              <a:buAutoNum type="romanLcPeriod"/>
            </a:pPr>
            <a:r>
              <a:rPr lang="en-ZA" sz="1600" dirty="0">
                <a:solidFill>
                  <a:schemeClr val="dk1"/>
                </a:solidFill>
              </a:rPr>
              <a:t>Subgroup and group final reports (at the subgroup and convener levels); Strategy report at the Steering Committee level </a:t>
            </a:r>
          </a:p>
          <a:p>
            <a:pPr marL="1371600" lvl="2" indent="-298450">
              <a:spcBef>
                <a:spcPts val="0"/>
              </a:spcBef>
              <a:spcAft>
                <a:spcPts val="0"/>
              </a:spcAft>
              <a:buClr>
                <a:schemeClr val="dk1"/>
              </a:buClr>
              <a:buSzPct val="100000"/>
              <a:buFont typeface="Arial" panose="020B0604020202020204" pitchFamily="34" charset="0"/>
              <a:buAutoNum type="romanLcPeriod"/>
            </a:pPr>
            <a:r>
              <a:rPr lang="en-ZA" sz="1600" dirty="0">
                <a:solidFill>
                  <a:schemeClr val="dk1"/>
                </a:solidFill>
              </a:rPr>
              <a:t>Feedback and advice from the IAC</a:t>
            </a:r>
          </a:p>
          <a:p>
            <a:pPr marL="457200" indent="-298450">
              <a:spcBef>
                <a:spcPts val="0"/>
              </a:spcBef>
              <a:spcAft>
                <a:spcPts val="0"/>
              </a:spcAft>
              <a:buClr>
                <a:srgbClr val="0000FF"/>
              </a:buClr>
              <a:buSzPct val="100000"/>
              <a:buFont typeface="Arial" panose="020B0604020202020204" pitchFamily="34" charset="0"/>
              <a:buAutoNum type="arabicPeriod"/>
            </a:pPr>
            <a:r>
              <a:rPr lang="en-ZA" sz="1600" b="1" dirty="0">
                <a:solidFill>
                  <a:srgbClr val="0000FF"/>
                </a:solidFill>
              </a:rPr>
              <a:t>Logistics – Post COVID Virtual Working enabled by electronic technology platforms</a:t>
            </a:r>
          </a:p>
          <a:p>
            <a:pPr marL="914400" lvl="1" indent="-298450">
              <a:spcBef>
                <a:spcPts val="0"/>
              </a:spcBef>
              <a:spcAft>
                <a:spcPts val="0"/>
              </a:spcAft>
              <a:buClr>
                <a:schemeClr val="dk1"/>
              </a:buClr>
              <a:buSzPct val="100000"/>
              <a:buFont typeface="Arial" panose="020B0604020202020204" pitchFamily="34" charset="0"/>
              <a:buAutoNum type="alphaLcPeriod"/>
            </a:pPr>
            <a:r>
              <a:rPr lang="en-ZA" sz="1600" dirty="0">
                <a:solidFill>
                  <a:schemeClr val="dk1"/>
                </a:solidFill>
              </a:rPr>
              <a:t>Website, </a:t>
            </a:r>
            <a:r>
              <a:rPr lang="en-ZA" sz="1600" dirty="0" err="1">
                <a:solidFill>
                  <a:schemeClr val="dk1"/>
                </a:solidFill>
              </a:rPr>
              <a:t>Twiki</a:t>
            </a:r>
            <a:r>
              <a:rPr lang="en-ZA" sz="1600" dirty="0">
                <a:solidFill>
                  <a:schemeClr val="dk1"/>
                </a:solidFill>
              </a:rPr>
              <a:t> pages for working groups, Cloud repository, multi-group mailing lists, discussion forums, Indico meeting Agendas and virtual workshops — </a:t>
            </a:r>
            <a:r>
              <a:rPr lang="en-ZA" sz="1600" b="1" dirty="0">
                <a:solidFill>
                  <a:srgbClr val="FF0000"/>
                </a:solidFill>
              </a:rPr>
              <a:t>continuous  development</a:t>
            </a:r>
          </a:p>
        </p:txBody>
      </p:sp>
    </p:spTree>
    <p:extLst>
      <p:ext uri="{BB962C8B-B14F-4D97-AF65-F5344CB8AC3E}">
        <p14:creationId xmlns:p14="http://schemas.microsoft.com/office/powerpoint/2010/main" val="4044389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ounded Rectangular Callout 27">
            <a:extLst>
              <a:ext uri="{FF2B5EF4-FFF2-40B4-BE49-F238E27FC236}">
                <a16:creationId xmlns:a16="http://schemas.microsoft.com/office/drawing/2014/main" id="{2FA98F5A-F8B7-C44F-BFBD-E9C77EF96E94}"/>
              </a:ext>
            </a:extLst>
          </p:cNvPr>
          <p:cNvSpPr/>
          <p:nvPr/>
        </p:nvSpPr>
        <p:spPr>
          <a:xfrm>
            <a:off x="7404819" y="2693646"/>
            <a:ext cx="1542996" cy="546140"/>
          </a:xfrm>
          <a:prstGeom prst="wedgeRoundRectCallout">
            <a:avLst>
              <a:gd name="adj1" fmla="val -233971"/>
              <a:gd name="adj2" fmla="val 9780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Brace 20">
            <a:extLst>
              <a:ext uri="{FF2B5EF4-FFF2-40B4-BE49-F238E27FC236}">
                <a16:creationId xmlns:a16="http://schemas.microsoft.com/office/drawing/2014/main" id="{23B83E14-A15E-5A47-8FAF-1864E0C059BA}"/>
              </a:ext>
            </a:extLst>
          </p:cNvPr>
          <p:cNvSpPr/>
          <p:nvPr/>
        </p:nvSpPr>
        <p:spPr>
          <a:xfrm rot="5400000">
            <a:off x="4168825" y="1494106"/>
            <a:ext cx="374967" cy="7562513"/>
          </a:xfrm>
          <a:prstGeom prst="rightBrace">
            <a:avLst>
              <a:gd name="adj1" fmla="val 8333"/>
              <a:gd name="adj2" fmla="val 1331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Rounded Rectangular Callout 18">
            <a:extLst>
              <a:ext uri="{FF2B5EF4-FFF2-40B4-BE49-F238E27FC236}">
                <a16:creationId xmlns:a16="http://schemas.microsoft.com/office/drawing/2014/main" id="{327DA44B-E677-3C4D-998D-60054A89F153}"/>
              </a:ext>
            </a:extLst>
          </p:cNvPr>
          <p:cNvSpPr/>
          <p:nvPr/>
        </p:nvSpPr>
        <p:spPr>
          <a:xfrm>
            <a:off x="2716643" y="5462844"/>
            <a:ext cx="3527339" cy="954107"/>
          </a:xfrm>
          <a:prstGeom prst="wedgeRoundRectCallout">
            <a:avLst>
              <a:gd name="adj1" fmla="val -18178"/>
              <a:gd name="adj2" fmla="val -102816"/>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EB6B8B-7DB0-714F-9430-393D184481FD}"/>
              </a:ext>
            </a:extLst>
          </p:cNvPr>
          <p:cNvSpPr>
            <a:spLocks noGrp="1"/>
          </p:cNvSpPr>
          <p:nvPr>
            <p:ph type="title"/>
          </p:nvPr>
        </p:nvSpPr>
        <p:spPr/>
        <p:txBody>
          <a:bodyPr/>
          <a:lstStyle/>
          <a:p>
            <a:r>
              <a:rPr lang="en-US" dirty="0"/>
              <a:t>Structure and Organization</a:t>
            </a:r>
          </a:p>
        </p:txBody>
      </p:sp>
      <p:sp>
        <p:nvSpPr>
          <p:cNvPr id="4" name="Date Placeholder 3">
            <a:extLst>
              <a:ext uri="{FF2B5EF4-FFF2-40B4-BE49-F238E27FC236}">
                <a16:creationId xmlns:a16="http://schemas.microsoft.com/office/drawing/2014/main" id="{DE0EA78D-92A0-C642-835D-6ABA2FE940B9}"/>
              </a:ext>
            </a:extLst>
          </p:cNvPr>
          <p:cNvSpPr>
            <a:spLocks noGrp="1"/>
          </p:cNvSpPr>
          <p:nvPr>
            <p:ph type="dt" sz="half" idx="10"/>
          </p:nvPr>
        </p:nvSpPr>
        <p:spPr/>
        <p:txBody>
          <a:bodyPr/>
          <a:lstStyle/>
          <a:p>
            <a:r>
              <a:rPr lang="en-ZA"/>
              <a:t>15 Mar 2023</a:t>
            </a:r>
            <a:endParaRPr lang="en-US"/>
          </a:p>
        </p:txBody>
      </p:sp>
      <p:sp>
        <p:nvSpPr>
          <p:cNvPr id="5" name="Footer Placeholder 4">
            <a:extLst>
              <a:ext uri="{FF2B5EF4-FFF2-40B4-BE49-F238E27FC236}">
                <a16:creationId xmlns:a16="http://schemas.microsoft.com/office/drawing/2014/main" id="{B6E4AD59-8BBB-7649-B94F-F30A8788D4F4}"/>
              </a:ext>
            </a:extLst>
          </p:cNvPr>
          <p:cNvSpPr>
            <a:spLocks noGrp="1"/>
          </p:cNvSpPr>
          <p:nvPr>
            <p:ph type="ftr" sz="quarter" idx="11"/>
          </p:nvPr>
        </p:nvSpPr>
        <p:spPr/>
        <p:txBody>
          <a:bodyPr/>
          <a:lstStyle/>
          <a:p>
            <a:r>
              <a:rPr lang="en-US"/>
              <a:t>ASFAP IAC Feedback</a:t>
            </a:r>
          </a:p>
        </p:txBody>
      </p:sp>
      <p:sp>
        <p:nvSpPr>
          <p:cNvPr id="6" name="Slide Number Placeholder 5">
            <a:extLst>
              <a:ext uri="{FF2B5EF4-FFF2-40B4-BE49-F238E27FC236}">
                <a16:creationId xmlns:a16="http://schemas.microsoft.com/office/drawing/2014/main" id="{BD14EDB9-2CC2-C548-B2A9-78FE50DD95EF}"/>
              </a:ext>
            </a:extLst>
          </p:cNvPr>
          <p:cNvSpPr>
            <a:spLocks noGrp="1"/>
          </p:cNvSpPr>
          <p:nvPr>
            <p:ph type="sldNum" sz="quarter" idx="12"/>
          </p:nvPr>
        </p:nvSpPr>
        <p:spPr/>
        <p:txBody>
          <a:bodyPr/>
          <a:lstStyle/>
          <a:p>
            <a:fld id="{4FC64FAC-3F86-6243-B1EB-5AE61A27B65E}" type="slidenum">
              <a:rPr lang="en-US" smtClean="0"/>
              <a:t>7</a:t>
            </a:fld>
            <a:endParaRPr lang="en-US"/>
          </a:p>
        </p:txBody>
      </p:sp>
      <p:sp>
        <p:nvSpPr>
          <p:cNvPr id="11" name="Rounded Rectangular Callout 10">
            <a:extLst>
              <a:ext uri="{FF2B5EF4-FFF2-40B4-BE49-F238E27FC236}">
                <a16:creationId xmlns:a16="http://schemas.microsoft.com/office/drawing/2014/main" id="{56FB2396-A20D-C14B-8AC5-4311F1110FE4}"/>
              </a:ext>
            </a:extLst>
          </p:cNvPr>
          <p:cNvSpPr/>
          <p:nvPr/>
        </p:nvSpPr>
        <p:spPr>
          <a:xfrm>
            <a:off x="60582" y="1244279"/>
            <a:ext cx="1980629" cy="624079"/>
          </a:xfrm>
          <a:prstGeom prst="wedgeRoundRectCallout">
            <a:avLst>
              <a:gd name="adj1" fmla="val 34704"/>
              <a:gd name="adj2" fmla="val 129246"/>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2B22788-3E2F-C541-B285-859F56B4E5AD}"/>
              </a:ext>
            </a:extLst>
          </p:cNvPr>
          <p:cNvSpPr txBox="1"/>
          <p:nvPr/>
        </p:nvSpPr>
        <p:spPr>
          <a:xfrm>
            <a:off x="32044" y="1255799"/>
            <a:ext cx="1818526" cy="523220"/>
          </a:xfrm>
          <a:prstGeom prst="rect">
            <a:avLst/>
          </a:prstGeom>
          <a:noFill/>
        </p:spPr>
        <p:txBody>
          <a:bodyPr wrap="square" rtlCol="0">
            <a:spAutoFit/>
          </a:bodyPr>
          <a:lstStyle/>
          <a:p>
            <a:pPr marL="142875" lvl="1" indent="-142875">
              <a:buClr>
                <a:schemeClr val="dk1"/>
              </a:buClr>
              <a:buSzPts val="1400"/>
              <a:buFont typeface="Arial"/>
              <a:buChar char="•"/>
            </a:pPr>
            <a:r>
              <a:rPr lang="en-ZA" sz="1400" dirty="0">
                <a:solidFill>
                  <a:schemeClr val="dk1"/>
                </a:solidFill>
                <a:ea typeface="Calibri"/>
                <a:cs typeface="Calibri"/>
                <a:sym typeface="Calibri"/>
              </a:rPr>
              <a:t>Overall coordination</a:t>
            </a:r>
            <a:endParaRPr lang="en-ZA" sz="1100" dirty="0"/>
          </a:p>
          <a:p>
            <a:pPr marL="142875" lvl="1" indent="-142875">
              <a:buClr>
                <a:schemeClr val="dk1"/>
              </a:buClr>
              <a:buSzPts val="1400"/>
              <a:buFont typeface="Arial"/>
              <a:buChar char="•"/>
            </a:pPr>
            <a:r>
              <a:rPr lang="en-ZA" sz="1400" dirty="0">
                <a:solidFill>
                  <a:schemeClr val="dk1"/>
                </a:solidFill>
                <a:ea typeface="Calibri"/>
                <a:cs typeface="Calibri"/>
                <a:sym typeface="Calibri"/>
              </a:rPr>
              <a:t>Final report</a:t>
            </a:r>
            <a:endParaRPr lang="en-ZA" sz="1100" dirty="0"/>
          </a:p>
        </p:txBody>
      </p:sp>
      <p:sp>
        <p:nvSpPr>
          <p:cNvPr id="14" name="Rounded Rectangular Callout 13">
            <a:extLst>
              <a:ext uri="{FF2B5EF4-FFF2-40B4-BE49-F238E27FC236}">
                <a16:creationId xmlns:a16="http://schemas.microsoft.com/office/drawing/2014/main" id="{FD253084-0BD8-0A47-AFEA-637F72E2F148}"/>
              </a:ext>
            </a:extLst>
          </p:cNvPr>
          <p:cNvSpPr/>
          <p:nvPr/>
        </p:nvSpPr>
        <p:spPr>
          <a:xfrm>
            <a:off x="162172" y="5476316"/>
            <a:ext cx="2433931" cy="738664"/>
          </a:xfrm>
          <a:prstGeom prst="wedgeRoundRectCallout">
            <a:avLst>
              <a:gd name="adj1" fmla="val -11434"/>
              <a:gd name="adj2" fmla="val -111464"/>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DB281FD5-7D8E-1B49-8549-837A347A774C}"/>
              </a:ext>
            </a:extLst>
          </p:cNvPr>
          <p:cNvSpPr txBox="1"/>
          <p:nvPr/>
        </p:nvSpPr>
        <p:spPr>
          <a:xfrm>
            <a:off x="119548" y="5476316"/>
            <a:ext cx="2476555" cy="738664"/>
          </a:xfrm>
          <a:prstGeom prst="rect">
            <a:avLst/>
          </a:prstGeom>
          <a:noFill/>
        </p:spPr>
        <p:txBody>
          <a:bodyPr wrap="square" rtlCol="0">
            <a:spAutoFit/>
          </a:bodyPr>
          <a:lstStyle/>
          <a:p>
            <a:pPr marL="139700" lvl="1" indent="-107950">
              <a:buClr>
                <a:schemeClr val="dk1"/>
              </a:buClr>
              <a:buSzPts val="1400"/>
              <a:buFont typeface="Arial"/>
              <a:buChar char="•"/>
            </a:pPr>
            <a:r>
              <a:rPr lang="en-ZA" sz="1400" dirty="0">
                <a:solidFill>
                  <a:schemeClr val="dk1"/>
                </a:solidFill>
                <a:ea typeface="Calibri"/>
                <a:cs typeface="Calibri"/>
                <a:sym typeface="Calibri"/>
              </a:rPr>
              <a:t>Wide solicitation of community inputs</a:t>
            </a:r>
            <a:endParaRPr lang="en-ZA" sz="1100" dirty="0"/>
          </a:p>
          <a:p>
            <a:pPr marL="139700" lvl="1" indent="-107950">
              <a:buClr>
                <a:schemeClr val="dk1"/>
              </a:buClr>
              <a:buSzPts val="1400"/>
              <a:buFont typeface="Arial"/>
              <a:buChar char="•"/>
            </a:pPr>
            <a:r>
              <a:rPr lang="en-ZA" sz="1400" dirty="0">
                <a:solidFill>
                  <a:schemeClr val="dk1"/>
                </a:solidFill>
                <a:ea typeface="Calibri"/>
                <a:cs typeface="Calibri"/>
                <a:sym typeface="Calibri"/>
              </a:rPr>
              <a:t>Preparation of Group reports</a:t>
            </a:r>
          </a:p>
        </p:txBody>
      </p:sp>
      <p:sp>
        <p:nvSpPr>
          <p:cNvPr id="16" name="Rounded Rectangular Callout 15">
            <a:extLst>
              <a:ext uri="{FF2B5EF4-FFF2-40B4-BE49-F238E27FC236}">
                <a16:creationId xmlns:a16="http://schemas.microsoft.com/office/drawing/2014/main" id="{469F267E-CAA1-6343-BDB9-C143B06B8656}"/>
              </a:ext>
            </a:extLst>
          </p:cNvPr>
          <p:cNvSpPr/>
          <p:nvPr/>
        </p:nvSpPr>
        <p:spPr>
          <a:xfrm>
            <a:off x="6153687" y="1197481"/>
            <a:ext cx="2658525" cy="954107"/>
          </a:xfrm>
          <a:prstGeom prst="wedgeRoundRectCallout">
            <a:avLst>
              <a:gd name="adj1" fmla="val -42201"/>
              <a:gd name="adj2" fmla="val 84348"/>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D63C32ED-AADF-5A40-8D59-24F75F89B729}"/>
              </a:ext>
            </a:extLst>
          </p:cNvPr>
          <p:cNvSpPr txBox="1"/>
          <p:nvPr/>
        </p:nvSpPr>
        <p:spPr>
          <a:xfrm>
            <a:off x="2778478" y="5462845"/>
            <a:ext cx="3527339" cy="954107"/>
          </a:xfrm>
          <a:prstGeom prst="rect">
            <a:avLst/>
          </a:prstGeom>
          <a:noFill/>
        </p:spPr>
        <p:txBody>
          <a:bodyPr wrap="square" rtlCol="0">
            <a:spAutoFit/>
          </a:bodyPr>
          <a:lstStyle/>
          <a:p>
            <a:pPr lvl="0"/>
            <a:r>
              <a:rPr lang="en-ZA" sz="1400" dirty="0">
                <a:solidFill>
                  <a:schemeClr val="dk1"/>
                </a:solidFill>
              </a:rPr>
              <a:t>Physics Education, Knowledge Transfer, Entrepreneurship, Communication and outreach, Stakeholders and Funding and Govt agencies, Policy Makers, related affairs.</a:t>
            </a:r>
          </a:p>
        </p:txBody>
      </p:sp>
      <p:sp>
        <p:nvSpPr>
          <p:cNvPr id="18" name="TextBox 17">
            <a:extLst>
              <a:ext uri="{FF2B5EF4-FFF2-40B4-BE49-F238E27FC236}">
                <a16:creationId xmlns:a16="http://schemas.microsoft.com/office/drawing/2014/main" id="{64C843CE-D2F1-754C-8E0B-5C9488DF4DC3}"/>
              </a:ext>
            </a:extLst>
          </p:cNvPr>
          <p:cNvSpPr txBox="1"/>
          <p:nvPr/>
        </p:nvSpPr>
        <p:spPr>
          <a:xfrm>
            <a:off x="6890415" y="5770622"/>
            <a:ext cx="2057400" cy="523220"/>
          </a:xfrm>
          <a:prstGeom prst="rect">
            <a:avLst/>
          </a:prstGeom>
          <a:noFill/>
        </p:spPr>
        <p:txBody>
          <a:bodyPr wrap="square" rtlCol="0">
            <a:spAutoFit/>
          </a:bodyPr>
          <a:lstStyle/>
          <a:p>
            <a:pPr marL="139700" lvl="1" indent="-107950">
              <a:buClr>
                <a:schemeClr val="dk1"/>
              </a:buClr>
              <a:buSzPts val="1400"/>
              <a:buFont typeface="Arial"/>
              <a:buChar char="•"/>
            </a:pPr>
            <a:r>
              <a:rPr lang="en-ZA" sz="1400" dirty="0">
                <a:solidFill>
                  <a:schemeClr val="dk1"/>
                </a:solidFill>
                <a:ea typeface="Calibri"/>
                <a:cs typeface="Calibri"/>
                <a:sym typeface="Calibri"/>
              </a:rPr>
              <a:t>WG has 3-4 Convenors</a:t>
            </a:r>
          </a:p>
          <a:p>
            <a:pPr marL="139700" lvl="1" indent="-107950">
              <a:buClr>
                <a:schemeClr val="dk1"/>
              </a:buClr>
              <a:buSzPts val="1400"/>
              <a:buFont typeface="Arial"/>
              <a:buChar char="•"/>
            </a:pPr>
            <a:r>
              <a:rPr lang="en-ZA" sz="1400" dirty="0">
                <a:solidFill>
                  <a:schemeClr val="dk1"/>
                </a:solidFill>
                <a:ea typeface="Calibri"/>
                <a:cs typeface="Calibri"/>
                <a:sym typeface="Calibri"/>
              </a:rPr>
              <a:t>WG defines Sub WGs</a:t>
            </a:r>
            <a:endParaRPr lang="en-ZA" sz="1100" dirty="0"/>
          </a:p>
        </p:txBody>
      </p:sp>
      <p:sp>
        <p:nvSpPr>
          <p:cNvPr id="20" name="Rounded Rectangular Callout 19">
            <a:extLst>
              <a:ext uri="{FF2B5EF4-FFF2-40B4-BE49-F238E27FC236}">
                <a16:creationId xmlns:a16="http://schemas.microsoft.com/office/drawing/2014/main" id="{13BBE959-CDE8-7849-98E5-77C714A88AEB}"/>
              </a:ext>
            </a:extLst>
          </p:cNvPr>
          <p:cNvSpPr/>
          <p:nvPr/>
        </p:nvSpPr>
        <p:spPr>
          <a:xfrm>
            <a:off x="6862705" y="5736958"/>
            <a:ext cx="2057401" cy="523220"/>
          </a:xfrm>
          <a:prstGeom prst="wedgeRoundRectCallout">
            <a:avLst>
              <a:gd name="adj1" fmla="val -37583"/>
              <a:gd name="adj2" fmla="val -95881"/>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1EF2C33B-7038-AE4A-8750-5970444E4627}"/>
              </a:ext>
            </a:extLst>
          </p:cNvPr>
          <p:cNvSpPr txBox="1"/>
          <p:nvPr/>
        </p:nvSpPr>
        <p:spPr>
          <a:xfrm>
            <a:off x="6125540" y="1177606"/>
            <a:ext cx="2722220" cy="954107"/>
          </a:xfrm>
          <a:prstGeom prst="rect">
            <a:avLst/>
          </a:prstGeom>
          <a:noFill/>
        </p:spPr>
        <p:txBody>
          <a:bodyPr wrap="none" rtlCol="0">
            <a:spAutoFit/>
          </a:bodyPr>
          <a:lstStyle/>
          <a:p>
            <a:pPr marL="139700" lvl="1" indent="-107950">
              <a:buClr>
                <a:schemeClr val="dk1"/>
              </a:buClr>
              <a:buSzPts val="1400"/>
              <a:buFont typeface="Arial"/>
              <a:buChar char="•"/>
            </a:pPr>
            <a:r>
              <a:rPr lang="en-ZA" sz="1400" dirty="0">
                <a:solidFill>
                  <a:schemeClr val="dk1"/>
                </a:solidFill>
                <a:ea typeface="Calibri"/>
                <a:cs typeface="Calibri"/>
                <a:sym typeface="Calibri"/>
              </a:rPr>
              <a:t>Review of progress</a:t>
            </a:r>
            <a:endParaRPr lang="en-ZA" sz="1100" dirty="0"/>
          </a:p>
          <a:p>
            <a:pPr marL="139700" lvl="1" indent="-107950">
              <a:buClr>
                <a:schemeClr val="dk1"/>
              </a:buClr>
              <a:buSzPts val="1400"/>
              <a:buFont typeface="Arial"/>
              <a:buChar char="•"/>
            </a:pPr>
            <a:r>
              <a:rPr lang="en-ZA" sz="1400" dirty="0">
                <a:solidFill>
                  <a:schemeClr val="dk1"/>
                </a:solidFill>
                <a:ea typeface="Calibri"/>
                <a:cs typeface="Calibri"/>
                <a:sym typeface="Calibri"/>
              </a:rPr>
              <a:t>Advice on scope</a:t>
            </a:r>
            <a:endParaRPr lang="en-ZA" sz="1100" dirty="0"/>
          </a:p>
          <a:p>
            <a:pPr marL="139700" lvl="1" indent="-107950">
              <a:buClr>
                <a:schemeClr val="dk1"/>
              </a:buClr>
              <a:buSzPts val="1400"/>
              <a:buFont typeface="Arial"/>
              <a:buChar char="•"/>
            </a:pPr>
            <a:r>
              <a:rPr lang="en-ZA" sz="1400" dirty="0">
                <a:solidFill>
                  <a:schemeClr val="dk1"/>
                </a:solidFill>
                <a:ea typeface="Calibri"/>
                <a:cs typeface="Calibri"/>
                <a:sym typeface="Calibri"/>
              </a:rPr>
              <a:t>Engage of stakeholders</a:t>
            </a:r>
            <a:endParaRPr lang="en-ZA" sz="1100" dirty="0"/>
          </a:p>
          <a:p>
            <a:pPr marL="139700" lvl="1" indent="-107950">
              <a:buClr>
                <a:schemeClr val="dk1"/>
              </a:buClr>
              <a:buSzPts val="1400"/>
              <a:buFont typeface="Arial"/>
              <a:buChar char="•"/>
            </a:pPr>
            <a:r>
              <a:rPr lang="en-ZA" sz="1400" dirty="0">
                <a:solidFill>
                  <a:schemeClr val="dk1"/>
                </a:solidFill>
                <a:ea typeface="Calibri"/>
                <a:cs typeface="Calibri"/>
                <a:sym typeface="Calibri"/>
              </a:rPr>
              <a:t>Review and endorsement Report</a:t>
            </a:r>
            <a:endParaRPr lang="en-ZA" sz="1100" dirty="0"/>
          </a:p>
        </p:txBody>
      </p:sp>
      <p:sp>
        <p:nvSpPr>
          <p:cNvPr id="26" name="Rounded Rectangular Callout 25">
            <a:extLst>
              <a:ext uri="{FF2B5EF4-FFF2-40B4-BE49-F238E27FC236}">
                <a16:creationId xmlns:a16="http://schemas.microsoft.com/office/drawing/2014/main" id="{0B949495-5C03-C146-BEF8-A66982FA5AE6}"/>
              </a:ext>
            </a:extLst>
          </p:cNvPr>
          <p:cNvSpPr/>
          <p:nvPr/>
        </p:nvSpPr>
        <p:spPr>
          <a:xfrm>
            <a:off x="7201507" y="3429000"/>
            <a:ext cx="1872116" cy="740020"/>
          </a:xfrm>
          <a:prstGeom prst="wedgeRoundRectCallout">
            <a:avLst>
              <a:gd name="adj1" fmla="val -94065"/>
              <a:gd name="adj2" fmla="val -26478"/>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823ECFE0-097E-AB47-9D8E-5921B5BED668}"/>
              </a:ext>
            </a:extLst>
          </p:cNvPr>
          <p:cNvSpPr txBox="1"/>
          <p:nvPr/>
        </p:nvSpPr>
        <p:spPr>
          <a:xfrm>
            <a:off x="7201507" y="3429000"/>
            <a:ext cx="1872116" cy="738664"/>
          </a:xfrm>
          <a:prstGeom prst="rect">
            <a:avLst/>
          </a:prstGeom>
          <a:noFill/>
        </p:spPr>
        <p:txBody>
          <a:bodyPr wrap="none" rtlCol="0">
            <a:spAutoFit/>
          </a:bodyPr>
          <a:lstStyle/>
          <a:p>
            <a:pPr marL="139700" lvl="1" indent="-107950">
              <a:buClr>
                <a:schemeClr val="dk1"/>
              </a:buClr>
              <a:buSzPts val="1400"/>
              <a:buFont typeface="Arial"/>
              <a:buChar char="•"/>
            </a:pPr>
            <a:r>
              <a:rPr lang="en-ZA" sz="1400" dirty="0"/>
              <a:t>Intra-comms</a:t>
            </a:r>
          </a:p>
          <a:p>
            <a:pPr marL="139700" lvl="1" indent="-107950">
              <a:buClr>
                <a:schemeClr val="dk1"/>
              </a:buClr>
              <a:buSzPts val="1400"/>
              <a:buFont typeface="Arial"/>
              <a:buChar char="•"/>
            </a:pPr>
            <a:r>
              <a:rPr lang="en-ZA" sz="1400" dirty="0"/>
              <a:t>Review LOIs and WPs</a:t>
            </a:r>
          </a:p>
          <a:p>
            <a:pPr marL="139700" lvl="1" indent="-107950">
              <a:buClr>
                <a:schemeClr val="dk1"/>
              </a:buClr>
              <a:buSzPts val="1400"/>
              <a:buFont typeface="Arial"/>
              <a:buChar char="•"/>
            </a:pPr>
            <a:r>
              <a:rPr lang="en-ZA" sz="1400" dirty="0"/>
              <a:t>Help WGs in editing</a:t>
            </a:r>
          </a:p>
        </p:txBody>
      </p:sp>
      <p:sp>
        <p:nvSpPr>
          <p:cNvPr id="27" name="TextBox 26">
            <a:extLst>
              <a:ext uri="{FF2B5EF4-FFF2-40B4-BE49-F238E27FC236}">
                <a16:creationId xmlns:a16="http://schemas.microsoft.com/office/drawing/2014/main" id="{BA8FA486-6439-094C-8A03-EEDCE7F0B9D9}"/>
              </a:ext>
            </a:extLst>
          </p:cNvPr>
          <p:cNvSpPr txBox="1"/>
          <p:nvPr/>
        </p:nvSpPr>
        <p:spPr>
          <a:xfrm>
            <a:off x="7404819" y="2693646"/>
            <a:ext cx="1515287" cy="523220"/>
          </a:xfrm>
          <a:prstGeom prst="rect">
            <a:avLst/>
          </a:prstGeom>
          <a:noFill/>
        </p:spPr>
        <p:txBody>
          <a:bodyPr wrap="none" rtlCol="0">
            <a:spAutoFit/>
          </a:bodyPr>
          <a:lstStyle/>
          <a:p>
            <a:pPr marL="139700" lvl="1" indent="-107950">
              <a:buClr>
                <a:schemeClr val="dk1"/>
              </a:buClr>
              <a:buSzPts val="1400"/>
              <a:buFont typeface="Arial"/>
              <a:buChar char="•"/>
            </a:pPr>
            <a:r>
              <a:rPr lang="en-ZA" sz="1400" dirty="0"/>
              <a:t>ASFAP </a:t>
            </a:r>
            <a:r>
              <a:rPr lang="en-ZA" sz="1400" dirty="0" err="1"/>
              <a:t>CoC</a:t>
            </a:r>
            <a:endParaRPr lang="en-ZA" sz="1400" dirty="0"/>
          </a:p>
          <a:p>
            <a:pPr marL="139700" lvl="1" indent="-107950">
              <a:buClr>
                <a:schemeClr val="dk1"/>
              </a:buClr>
              <a:buSzPts val="1400"/>
              <a:buFont typeface="Arial"/>
              <a:buChar char="•"/>
            </a:pPr>
            <a:r>
              <a:rPr lang="en-ZA" sz="1400" dirty="0"/>
              <a:t>Ombudspersons</a:t>
            </a:r>
          </a:p>
        </p:txBody>
      </p:sp>
      <p:pic>
        <p:nvPicPr>
          <p:cNvPr id="30" name="Picture 29" descr="Diagram, text&#10;&#10;Description automatically generated">
            <a:extLst>
              <a:ext uri="{FF2B5EF4-FFF2-40B4-BE49-F238E27FC236}">
                <a16:creationId xmlns:a16="http://schemas.microsoft.com/office/drawing/2014/main" id="{7EC4D32D-D26E-6843-A517-2850C667139A}"/>
              </a:ext>
            </a:extLst>
          </p:cNvPr>
          <p:cNvPicPr>
            <a:picLocks noChangeAspect="1"/>
          </p:cNvPicPr>
          <p:nvPr/>
        </p:nvPicPr>
        <p:blipFill>
          <a:blip r:embed="rId3"/>
          <a:stretch>
            <a:fillRect/>
          </a:stretch>
        </p:blipFill>
        <p:spPr>
          <a:xfrm>
            <a:off x="605896" y="1067767"/>
            <a:ext cx="7293429" cy="4055007"/>
          </a:xfrm>
          <a:prstGeom prst="rect">
            <a:avLst/>
          </a:prstGeom>
        </p:spPr>
      </p:pic>
    </p:spTree>
    <p:extLst>
      <p:ext uri="{BB962C8B-B14F-4D97-AF65-F5344CB8AC3E}">
        <p14:creationId xmlns:p14="http://schemas.microsoft.com/office/powerpoint/2010/main" val="1946141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B6B8B-7DB0-714F-9430-393D184481FD}"/>
              </a:ext>
            </a:extLst>
          </p:cNvPr>
          <p:cNvSpPr>
            <a:spLocks noGrp="1"/>
          </p:cNvSpPr>
          <p:nvPr>
            <p:ph type="title"/>
          </p:nvPr>
        </p:nvSpPr>
        <p:spPr/>
        <p:txBody>
          <a:bodyPr/>
          <a:lstStyle/>
          <a:p>
            <a:r>
              <a:rPr lang="en-US" dirty="0"/>
              <a:t>International Advisory Committee</a:t>
            </a:r>
          </a:p>
        </p:txBody>
      </p:sp>
      <p:sp>
        <p:nvSpPr>
          <p:cNvPr id="4" name="Date Placeholder 3">
            <a:extLst>
              <a:ext uri="{FF2B5EF4-FFF2-40B4-BE49-F238E27FC236}">
                <a16:creationId xmlns:a16="http://schemas.microsoft.com/office/drawing/2014/main" id="{DE0EA78D-92A0-C642-835D-6ABA2FE940B9}"/>
              </a:ext>
            </a:extLst>
          </p:cNvPr>
          <p:cNvSpPr>
            <a:spLocks noGrp="1"/>
          </p:cNvSpPr>
          <p:nvPr>
            <p:ph type="dt" sz="half" idx="10"/>
          </p:nvPr>
        </p:nvSpPr>
        <p:spPr/>
        <p:txBody>
          <a:bodyPr/>
          <a:lstStyle/>
          <a:p>
            <a:r>
              <a:rPr lang="en-ZA"/>
              <a:t>15 Mar 2023</a:t>
            </a:r>
            <a:endParaRPr lang="en-US"/>
          </a:p>
        </p:txBody>
      </p:sp>
      <p:sp>
        <p:nvSpPr>
          <p:cNvPr id="5" name="Footer Placeholder 4">
            <a:extLst>
              <a:ext uri="{FF2B5EF4-FFF2-40B4-BE49-F238E27FC236}">
                <a16:creationId xmlns:a16="http://schemas.microsoft.com/office/drawing/2014/main" id="{B6E4AD59-8BBB-7649-B94F-F30A8788D4F4}"/>
              </a:ext>
            </a:extLst>
          </p:cNvPr>
          <p:cNvSpPr>
            <a:spLocks noGrp="1"/>
          </p:cNvSpPr>
          <p:nvPr>
            <p:ph type="ftr" sz="quarter" idx="11"/>
          </p:nvPr>
        </p:nvSpPr>
        <p:spPr/>
        <p:txBody>
          <a:bodyPr/>
          <a:lstStyle/>
          <a:p>
            <a:r>
              <a:rPr lang="en-US"/>
              <a:t>ASFAP IAC Feedback</a:t>
            </a:r>
          </a:p>
        </p:txBody>
      </p:sp>
      <p:sp>
        <p:nvSpPr>
          <p:cNvPr id="6" name="Slide Number Placeholder 5">
            <a:extLst>
              <a:ext uri="{FF2B5EF4-FFF2-40B4-BE49-F238E27FC236}">
                <a16:creationId xmlns:a16="http://schemas.microsoft.com/office/drawing/2014/main" id="{BD14EDB9-2CC2-C548-B2A9-78FE50DD95EF}"/>
              </a:ext>
            </a:extLst>
          </p:cNvPr>
          <p:cNvSpPr>
            <a:spLocks noGrp="1"/>
          </p:cNvSpPr>
          <p:nvPr>
            <p:ph type="sldNum" sz="quarter" idx="12"/>
          </p:nvPr>
        </p:nvSpPr>
        <p:spPr/>
        <p:txBody>
          <a:bodyPr/>
          <a:lstStyle/>
          <a:p>
            <a:fld id="{4FC64FAC-3F86-6243-B1EB-5AE61A27B65E}" type="slidenum">
              <a:rPr lang="en-US" smtClean="0"/>
              <a:t>8</a:t>
            </a:fld>
            <a:endParaRPr lang="en-US"/>
          </a:p>
        </p:txBody>
      </p:sp>
      <p:sp>
        <p:nvSpPr>
          <p:cNvPr id="8" name="Google Shape;237;p35">
            <a:extLst>
              <a:ext uri="{FF2B5EF4-FFF2-40B4-BE49-F238E27FC236}">
                <a16:creationId xmlns:a16="http://schemas.microsoft.com/office/drawing/2014/main" id="{98254665-C73B-7347-AA5F-6AF1DB6BE857}"/>
              </a:ext>
            </a:extLst>
          </p:cNvPr>
          <p:cNvSpPr txBox="1"/>
          <p:nvPr/>
        </p:nvSpPr>
        <p:spPr>
          <a:xfrm>
            <a:off x="54645" y="1010155"/>
            <a:ext cx="7995793" cy="5081828"/>
          </a:xfrm>
          <a:prstGeom prst="rect">
            <a:avLst/>
          </a:prstGeom>
          <a:noFill/>
          <a:ln>
            <a:noFill/>
          </a:ln>
        </p:spPr>
        <p:txBody>
          <a:bodyPr spcFirstLastPara="1" wrap="square" lIns="68575" tIns="34275" rIns="68575" bIns="34275" anchor="t" anchorCtr="0">
            <a:noAutofit/>
          </a:bodyPr>
          <a:lstStyle/>
          <a:p>
            <a:r>
              <a:rPr lang="en" sz="1300" b="1" dirty="0">
                <a:solidFill>
                  <a:schemeClr val="dk1"/>
                </a:solidFill>
                <a:latin typeface="Calibri"/>
                <a:ea typeface="Calibri"/>
                <a:cs typeface="Calibri"/>
                <a:sym typeface="Calibri"/>
              </a:rPr>
              <a:t>Prof. </a:t>
            </a:r>
            <a:r>
              <a:rPr lang="en" sz="1300" b="1" dirty="0" err="1">
                <a:solidFill>
                  <a:schemeClr val="dk1"/>
                </a:solidFill>
                <a:latin typeface="Calibri"/>
                <a:ea typeface="Calibri"/>
                <a:cs typeface="Calibri"/>
                <a:sym typeface="Calibri"/>
              </a:rPr>
              <a:t>Ahmadou</a:t>
            </a:r>
            <a:r>
              <a:rPr lang="en" sz="1300" b="1" dirty="0">
                <a:solidFill>
                  <a:schemeClr val="dk1"/>
                </a:solidFill>
                <a:latin typeface="Calibri"/>
                <a:ea typeface="Calibri"/>
                <a:cs typeface="Calibri"/>
                <a:sym typeface="Calibri"/>
              </a:rPr>
              <a:t> </a:t>
            </a:r>
            <a:r>
              <a:rPr lang="en" sz="1300" b="1" dirty="0" err="1">
                <a:solidFill>
                  <a:schemeClr val="dk1"/>
                </a:solidFill>
                <a:latin typeface="Calibri"/>
                <a:ea typeface="Calibri"/>
                <a:cs typeface="Calibri"/>
                <a:sym typeface="Calibri"/>
              </a:rPr>
              <a:t>Wagué</a:t>
            </a:r>
            <a:r>
              <a:rPr lang="en" sz="1300" dirty="0">
                <a:solidFill>
                  <a:schemeClr val="dk1"/>
                </a:solidFill>
                <a:latin typeface="Calibri"/>
                <a:ea typeface="Calibri"/>
                <a:cs typeface="Calibri"/>
                <a:sym typeface="Calibri"/>
              </a:rPr>
              <a:t> (President </a:t>
            </a:r>
            <a:r>
              <a:rPr lang="en" sz="1300" u="sng" dirty="0">
                <a:solidFill>
                  <a:schemeClr val="hlink"/>
                </a:solidFill>
                <a:latin typeface="Calibri"/>
                <a:ea typeface="Calibri"/>
                <a:cs typeface="Calibri"/>
                <a:sym typeface="Calibri"/>
                <a:hlinkClick r:id="rId2"/>
              </a:rPr>
              <a:t>AfPS</a:t>
            </a:r>
            <a:r>
              <a:rPr lang="en" sz="1300" dirty="0">
                <a:solidFill>
                  <a:schemeClr val="dk1"/>
                </a:solidFill>
                <a:latin typeface="Calibri"/>
                <a:ea typeface="Calibri"/>
                <a:cs typeface="Calibri"/>
                <a:sym typeface="Calibri"/>
              </a:rPr>
              <a:t>) </a:t>
            </a:r>
            <a:endParaRPr sz="1300" dirty="0"/>
          </a:p>
          <a:p>
            <a:r>
              <a:rPr lang="en" sz="1300" b="1" dirty="0">
                <a:solidFill>
                  <a:schemeClr val="dk1"/>
                </a:solidFill>
                <a:latin typeface="Calibri"/>
                <a:ea typeface="Calibri"/>
                <a:cs typeface="Calibri"/>
                <a:sym typeface="Calibri"/>
              </a:rPr>
              <a:t>Prof. Atish Dabholkar</a:t>
            </a:r>
            <a:r>
              <a:rPr lang="en" sz="1300" dirty="0">
                <a:solidFill>
                  <a:schemeClr val="dk1"/>
                </a:solidFill>
                <a:latin typeface="Calibri"/>
                <a:ea typeface="Calibri"/>
                <a:cs typeface="Calibri"/>
                <a:sym typeface="Calibri"/>
              </a:rPr>
              <a:t> (Director of ICTP) </a:t>
            </a:r>
            <a:endParaRPr sz="1300" dirty="0"/>
          </a:p>
          <a:p>
            <a:r>
              <a:rPr lang="en" sz="1300" b="1" dirty="0">
                <a:solidFill>
                  <a:schemeClr val="dk1"/>
                </a:solidFill>
                <a:latin typeface="Calibri"/>
                <a:ea typeface="Calibri"/>
                <a:cs typeface="Calibri"/>
                <a:sym typeface="Calibri"/>
              </a:rPr>
              <a:t>Prof </a:t>
            </a:r>
            <a:r>
              <a:rPr lang="en" sz="1300" b="1" dirty="0" err="1">
                <a:solidFill>
                  <a:schemeClr val="dk1"/>
                </a:solidFill>
                <a:latin typeface="Calibri"/>
                <a:ea typeface="Calibri"/>
                <a:cs typeface="Calibri"/>
                <a:sym typeface="Calibri"/>
              </a:rPr>
              <a:t>Azwinndini</a:t>
            </a:r>
            <a:r>
              <a:rPr lang="en" sz="1300" b="1" dirty="0">
                <a:solidFill>
                  <a:schemeClr val="dk1"/>
                </a:solidFill>
                <a:latin typeface="Calibri"/>
                <a:ea typeface="Calibri"/>
                <a:cs typeface="Calibri"/>
                <a:sym typeface="Calibri"/>
              </a:rPr>
              <a:t> </a:t>
            </a:r>
            <a:r>
              <a:rPr lang="en" sz="1300" b="1" dirty="0" err="1">
                <a:solidFill>
                  <a:schemeClr val="dk1"/>
                </a:solidFill>
                <a:latin typeface="Calibri"/>
                <a:ea typeface="Calibri"/>
                <a:cs typeface="Calibri"/>
                <a:sym typeface="Calibri"/>
              </a:rPr>
              <a:t>Muronga</a:t>
            </a:r>
            <a:r>
              <a:rPr lang="en" sz="1300" dirty="0">
                <a:solidFill>
                  <a:schemeClr val="dk1"/>
                </a:solidFill>
                <a:latin typeface="Calibri"/>
                <a:ea typeface="Calibri"/>
                <a:cs typeface="Calibri"/>
                <a:sym typeface="Calibri"/>
              </a:rPr>
              <a:t> (Dean of Science, NMMU, SA) </a:t>
            </a:r>
            <a:endParaRPr sz="1300" dirty="0"/>
          </a:p>
          <a:p>
            <a:r>
              <a:rPr lang="en" sz="1300" b="1" dirty="0">
                <a:solidFill>
                  <a:schemeClr val="dk1"/>
                </a:solidFill>
                <a:latin typeface="Calibri"/>
                <a:ea typeface="Calibri"/>
                <a:cs typeface="Calibri"/>
                <a:sym typeface="Calibri"/>
              </a:rPr>
              <a:t>Prof. Emmanuel </a:t>
            </a:r>
            <a:r>
              <a:rPr lang="en" sz="1300" b="1" dirty="0" err="1">
                <a:solidFill>
                  <a:schemeClr val="dk1"/>
                </a:solidFill>
                <a:latin typeface="Calibri"/>
                <a:ea typeface="Calibri"/>
                <a:cs typeface="Calibri"/>
                <a:sym typeface="Calibri"/>
              </a:rPr>
              <a:t>Tsesmelis</a:t>
            </a:r>
            <a:r>
              <a:rPr lang="en" sz="1300" dirty="0">
                <a:solidFill>
                  <a:schemeClr val="dk1"/>
                </a:solidFill>
                <a:latin typeface="Calibri"/>
                <a:ea typeface="Calibri"/>
                <a:cs typeface="Calibri"/>
                <a:sym typeface="Calibri"/>
              </a:rPr>
              <a:t> (CERN IR) </a:t>
            </a:r>
            <a:endParaRPr sz="1300" dirty="0"/>
          </a:p>
          <a:p>
            <a:r>
              <a:rPr lang="en" sz="1300" b="1" dirty="0">
                <a:solidFill>
                  <a:schemeClr val="dk1"/>
                </a:solidFill>
                <a:latin typeface="Calibri"/>
                <a:ea typeface="Calibri"/>
                <a:cs typeface="Calibri"/>
                <a:sym typeface="Calibri"/>
              </a:rPr>
              <a:t>Prof. </a:t>
            </a:r>
            <a:r>
              <a:rPr lang="en" sz="1300" b="1" dirty="0" err="1">
                <a:solidFill>
                  <a:schemeClr val="dk1"/>
                </a:solidFill>
                <a:latin typeface="Calibri"/>
                <a:ea typeface="Calibri"/>
                <a:cs typeface="Calibri"/>
                <a:sym typeface="Calibri"/>
              </a:rPr>
              <a:t>Faiçal</a:t>
            </a:r>
            <a:r>
              <a:rPr lang="en" sz="1300" b="1" dirty="0">
                <a:solidFill>
                  <a:schemeClr val="dk1"/>
                </a:solidFill>
                <a:latin typeface="Calibri"/>
                <a:ea typeface="Calibri"/>
                <a:cs typeface="Calibri"/>
                <a:sym typeface="Calibri"/>
              </a:rPr>
              <a:t> </a:t>
            </a:r>
            <a:r>
              <a:rPr lang="en" sz="1300" b="1" dirty="0" err="1">
                <a:solidFill>
                  <a:schemeClr val="dk1"/>
                </a:solidFill>
                <a:latin typeface="Calibri"/>
                <a:ea typeface="Calibri"/>
                <a:cs typeface="Calibri"/>
                <a:sym typeface="Calibri"/>
              </a:rPr>
              <a:t>Azaiez</a:t>
            </a:r>
            <a:r>
              <a:rPr lang="en" sz="1300" dirty="0">
                <a:solidFill>
                  <a:schemeClr val="dk1"/>
                </a:solidFill>
                <a:latin typeface="Calibri"/>
                <a:ea typeface="Calibri"/>
                <a:cs typeface="Calibri"/>
                <a:sym typeface="Calibri"/>
              </a:rPr>
              <a:t> (Director of </a:t>
            </a:r>
            <a:r>
              <a:rPr lang="en" sz="1300" dirty="0" err="1">
                <a:solidFill>
                  <a:schemeClr val="dk1"/>
                </a:solidFill>
                <a:latin typeface="Calibri"/>
                <a:ea typeface="Calibri"/>
                <a:cs typeface="Calibri"/>
                <a:sym typeface="Calibri"/>
              </a:rPr>
              <a:t>iThemba</a:t>
            </a:r>
            <a:r>
              <a:rPr lang="en" sz="1300" dirty="0">
                <a:solidFill>
                  <a:schemeClr val="dk1"/>
                </a:solidFill>
                <a:latin typeface="Calibri"/>
                <a:ea typeface="Calibri"/>
                <a:cs typeface="Calibri"/>
                <a:sym typeface="Calibri"/>
              </a:rPr>
              <a:t> LABS, SA) </a:t>
            </a:r>
            <a:endParaRPr sz="1300" dirty="0"/>
          </a:p>
          <a:p>
            <a:r>
              <a:rPr lang="en" sz="1300" b="1" dirty="0">
                <a:solidFill>
                  <a:schemeClr val="dk1"/>
                </a:solidFill>
                <a:latin typeface="Calibri"/>
                <a:ea typeface="Calibri"/>
                <a:cs typeface="Calibri"/>
                <a:sym typeface="Calibri"/>
              </a:rPr>
              <a:t>Dr. </a:t>
            </a:r>
            <a:r>
              <a:rPr lang="en" sz="1300" b="1" dirty="0" err="1">
                <a:solidFill>
                  <a:schemeClr val="dk1"/>
                </a:solidFill>
                <a:latin typeface="Calibri"/>
                <a:ea typeface="Calibri"/>
                <a:cs typeface="Calibri"/>
                <a:sym typeface="Calibri"/>
              </a:rPr>
              <a:t>Fadila</a:t>
            </a:r>
            <a:r>
              <a:rPr lang="en" sz="1300" b="1" dirty="0">
                <a:solidFill>
                  <a:schemeClr val="dk1"/>
                </a:solidFill>
                <a:latin typeface="Calibri"/>
                <a:ea typeface="Calibri"/>
                <a:cs typeface="Calibri"/>
                <a:sym typeface="Calibri"/>
              </a:rPr>
              <a:t> </a:t>
            </a:r>
            <a:r>
              <a:rPr lang="en" sz="1300" b="1" dirty="0" err="1">
                <a:solidFill>
                  <a:schemeClr val="dk1"/>
                </a:solidFill>
                <a:latin typeface="Calibri"/>
                <a:ea typeface="Calibri"/>
                <a:cs typeface="Calibri"/>
                <a:sym typeface="Calibri"/>
              </a:rPr>
              <a:t>Boughanemi</a:t>
            </a:r>
            <a:r>
              <a:rPr lang="en" sz="1300" dirty="0">
                <a:solidFill>
                  <a:schemeClr val="dk1"/>
                </a:solidFill>
                <a:latin typeface="Calibri"/>
                <a:ea typeface="Calibri"/>
                <a:cs typeface="Calibri"/>
                <a:sym typeface="Calibri"/>
              </a:rPr>
              <a:t> (EU Deputy Head of Int Cooperation, R&amp;I Unit) </a:t>
            </a:r>
            <a:endParaRPr sz="1300" dirty="0"/>
          </a:p>
          <a:p>
            <a:r>
              <a:rPr lang="en-ZA" sz="1300" b="1" dirty="0">
                <a:solidFill>
                  <a:schemeClr val="dk1"/>
                </a:solidFill>
                <a:ea typeface="Calibri"/>
                <a:cs typeface="Calibri"/>
                <a:sym typeface="Calibri"/>
              </a:rPr>
              <a:t>Prof. Omar </a:t>
            </a:r>
            <a:r>
              <a:rPr lang="en-ZA" sz="1300" b="1" dirty="0" err="1">
                <a:solidFill>
                  <a:schemeClr val="dk1"/>
                </a:solidFill>
                <a:ea typeface="Calibri"/>
                <a:cs typeface="Calibri"/>
                <a:sym typeface="Calibri"/>
              </a:rPr>
              <a:t>Fassi-Fehri</a:t>
            </a:r>
            <a:r>
              <a:rPr lang="en-ZA" sz="1300" b="1" dirty="0">
                <a:solidFill>
                  <a:schemeClr val="dk1"/>
                </a:solidFill>
                <a:ea typeface="Calibri"/>
                <a:cs typeface="Calibri"/>
                <a:sym typeface="Calibri"/>
              </a:rPr>
              <a:t> </a:t>
            </a:r>
            <a:r>
              <a:rPr lang="en-ZA" sz="1300" dirty="0">
                <a:solidFill>
                  <a:schemeClr val="dk1"/>
                </a:solidFill>
                <a:ea typeface="Calibri"/>
                <a:cs typeface="Calibri"/>
                <a:sym typeface="Calibri"/>
              </a:rPr>
              <a:t>(The perpetual secretary of Hassan II Academy of S&amp;T, Morocco)</a:t>
            </a:r>
          </a:p>
          <a:p>
            <a:r>
              <a:rPr lang="en" sz="1300" b="1" dirty="0">
                <a:solidFill>
                  <a:schemeClr val="dk1"/>
                </a:solidFill>
                <a:latin typeface="Calibri"/>
                <a:ea typeface="Calibri"/>
                <a:cs typeface="Calibri"/>
                <a:sym typeface="Calibri"/>
              </a:rPr>
              <a:t>Prof. Fernando Quevedo</a:t>
            </a:r>
            <a:r>
              <a:rPr lang="en" sz="1300" dirty="0">
                <a:solidFill>
                  <a:schemeClr val="dk1"/>
                </a:solidFill>
                <a:latin typeface="Calibri"/>
                <a:ea typeface="Calibri"/>
                <a:cs typeface="Calibri"/>
                <a:sym typeface="Calibri"/>
              </a:rPr>
              <a:t> (Former Director of ICTP) </a:t>
            </a:r>
            <a:endParaRPr sz="1300" dirty="0"/>
          </a:p>
          <a:p>
            <a:r>
              <a:rPr lang="en" sz="1300" b="1" dirty="0">
                <a:solidFill>
                  <a:schemeClr val="dk1"/>
                </a:solidFill>
                <a:latin typeface="Calibri"/>
                <a:ea typeface="Calibri"/>
                <a:cs typeface="Calibri"/>
                <a:sym typeface="Calibri"/>
              </a:rPr>
              <a:t>Prof. James S. Gates</a:t>
            </a:r>
            <a:r>
              <a:rPr lang="en" sz="1300" dirty="0">
                <a:solidFill>
                  <a:schemeClr val="dk1"/>
                </a:solidFill>
                <a:latin typeface="Calibri"/>
                <a:ea typeface="Calibri"/>
                <a:cs typeface="Calibri"/>
                <a:sym typeface="Calibri"/>
              </a:rPr>
              <a:t> (Brown University, President of APS) </a:t>
            </a:r>
            <a:endParaRPr sz="1300" dirty="0"/>
          </a:p>
          <a:p>
            <a:r>
              <a:rPr lang="en" sz="1300" b="1" dirty="0">
                <a:solidFill>
                  <a:schemeClr val="dk1"/>
                </a:solidFill>
                <a:latin typeface="Calibri"/>
                <a:ea typeface="Calibri"/>
                <a:cs typeface="Calibri"/>
                <a:sym typeface="Calibri"/>
              </a:rPr>
              <a:t>Dr. Latifa </a:t>
            </a:r>
            <a:r>
              <a:rPr lang="en" sz="1300" b="1" dirty="0" err="1">
                <a:solidFill>
                  <a:schemeClr val="dk1"/>
                </a:solidFill>
                <a:latin typeface="Calibri"/>
                <a:ea typeface="Calibri"/>
                <a:cs typeface="Calibri"/>
                <a:sym typeface="Calibri"/>
              </a:rPr>
              <a:t>Elouadrhiri</a:t>
            </a:r>
            <a:r>
              <a:rPr lang="en" sz="1300" dirty="0">
                <a:solidFill>
                  <a:schemeClr val="dk1"/>
                </a:solidFill>
                <a:latin typeface="Calibri"/>
                <a:ea typeface="Calibri"/>
                <a:cs typeface="Calibri"/>
                <a:sym typeface="Calibri"/>
              </a:rPr>
              <a:t> (Physicist Jefferson Lab &amp; DOE, USA) </a:t>
            </a:r>
            <a:endParaRPr sz="1300" dirty="0"/>
          </a:p>
          <a:p>
            <a:r>
              <a:rPr lang="en" sz="1300" b="1" dirty="0">
                <a:solidFill>
                  <a:schemeClr val="dk1"/>
                </a:solidFill>
                <a:latin typeface="Calibri"/>
                <a:ea typeface="Calibri"/>
                <a:cs typeface="Calibri"/>
                <a:sym typeface="Calibri"/>
              </a:rPr>
              <a:t>Prof. Michel Spiro</a:t>
            </a:r>
            <a:r>
              <a:rPr lang="en" sz="1300" dirty="0">
                <a:solidFill>
                  <a:schemeClr val="dk1"/>
                </a:solidFill>
                <a:latin typeface="Calibri"/>
                <a:ea typeface="Calibri"/>
                <a:cs typeface="Calibri"/>
                <a:sym typeface="Calibri"/>
              </a:rPr>
              <a:t> (President of IUPAP) </a:t>
            </a:r>
            <a:endParaRPr sz="1300" dirty="0"/>
          </a:p>
          <a:p>
            <a:r>
              <a:rPr lang="en" sz="1300" b="1" dirty="0">
                <a:solidFill>
                  <a:schemeClr val="dk1"/>
                </a:solidFill>
                <a:latin typeface="Calibri"/>
                <a:ea typeface="Calibri"/>
                <a:cs typeface="Calibri"/>
                <a:sym typeface="Calibri"/>
              </a:rPr>
              <a:t>Prof. Mohamed Hassan</a:t>
            </a:r>
            <a:r>
              <a:rPr lang="en" sz="1300" dirty="0">
                <a:solidFill>
                  <a:schemeClr val="dk1"/>
                </a:solidFill>
                <a:latin typeface="Calibri"/>
                <a:ea typeface="Calibri"/>
                <a:cs typeface="Calibri"/>
                <a:sym typeface="Calibri"/>
              </a:rPr>
              <a:t> (President of TWAS) </a:t>
            </a:r>
            <a:endParaRPr sz="1300" dirty="0"/>
          </a:p>
          <a:p>
            <a:r>
              <a:rPr lang="en" sz="1300" b="1" dirty="0">
                <a:solidFill>
                  <a:schemeClr val="dk1"/>
                </a:solidFill>
                <a:latin typeface="Calibri"/>
                <a:ea typeface="Calibri"/>
                <a:cs typeface="Calibri"/>
                <a:sym typeface="Calibri"/>
              </a:rPr>
              <a:t>Dr. Najat Mokhtar</a:t>
            </a:r>
            <a:r>
              <a:rPr lang="en" sz="1300" dirty="0">
                <a:solidFill>
                  <a:schemeClr val="dk1"/>
                </a:solidFill>
                <a:latin typeface="Calibri"/>
                <a:ea typeface="Calibri"/>
                <a:cs typeface="Calibri"/>
                <a:sym typeface="Calibri"/>
              </a:rPr>
              <a:t> (IAEA DDG</a:t>
            </a:r>
            <a:r>
              <a:rPr lang="en-ZA" sz="1300" dirty="0">
                <a:solidFill>
                  <a:schemeClr val="dk1"/>
                </a:solidFill>
                <a:latin typeface="Calibri"/>
                <a:ea typeface="Calibri"/>
                <a:cs typeface="Calibri"/>
                <a:sym typeface="Calibri"/>
              </a:rPr>
              <a:t>, </a:t>
            </a:r>
            <a:r>
              <a:rPr lang="en-ZA" sz="1300" dirty="0" err="1">
                <a:solidFill>
                  <a:schemeClr val="dk1"/>
                </a:solidFill>
                <a:latin typeface="Calibri"/>
                <a:ea typeface="Calibri"/>
                <a:cs typeface="Calibri"/>
                <a:sym typeface="Calibri"/>
              </a:rPr>
              <a:t>HoD</a:t>
            </a:r>
            <a:r>
              <a:rPr lang="en-ZA" sz="1300" dirty="0">
                <a:solidFill>
                  <a:schemeClr val="dk1"/>
                </a:solidFill>
                <a:latin typeface="Calibri"/>
                <a:ea typeface="Calibri"/>
                <a:cs typeface="Calibri"/>
                <a:sym typeface="Calibri"/>
              </a:rPr>
              <a:t> of  </a:t>
            </a:r>
            <a:r>
              <a:rPr lang="en-ZA" sz="1300" dirty="0" err="1">
                <a:solidFill>
                  <a:schemeClr val="dk1"/>
                </a:solidFill>
                <a:latin typeface="Calibri"/>
                <a:ea typeface="Calibri"/>
                <a:cs typeface="Calibri"/>
                <a:sym typeface="Calibri"/>
              </a:rPr>
              <a:t>Nucl</a:t>
            </a:r>
            <a:r>
              <a:rPr lang="en-ZA" sz="1300" dirty="0">
                <a:solidFill>
                  <a:schemeClr val="dk1"/>
                </a:solidFill>
                <a:latin typeface="Calibri"/>
                <a:ea typeface="Calibri"/>
                <a:cs typeface="Calibri"/>
                <a:sym typeface="Calibri"/>
              </a:rPr>
              <a:t> Sciences &amp; App) </a:t>
            </a:r>
          </a:p>
          <a:p>
            <a:r>
              <a:rPr lang="en-ZA" sz="1300" b="1" dirty="0"/>
              <a:t>Prof. M. Norbert </a:t>
            </a:r>
            <a:r>
              <a:rPr lang="en-ZA" sz="1300" b="1" dirty="0" err="1"/>
              <a:t>Hounkonnou</a:t>
            </a:r>
            <a:r>
              <a:rPr lang="en-ZA" sz="1300" b="1" dirty="0"/>
              <a:t> </a:t>
            </a:r>
            <a:r>
              <a:rPr lang="en-ZA" sz="1300" dirty="0"/>
              <a:t>(President, NASAC)</a:t>
            </a:r>
          </a:p>
          <a:p>
            <a:r>
              <a:rPr lang="en" sz="1300" b="1" dirty="0">
                <a:solidFill>
                  <a:schemeClr val="dk1"/>
                </a:solidFill>
                <a:latin typeface="Calibri"/>
                <a:ea typeface="Calibri"/>
                <a:cs typeface="Calibri"/>
                <a:sym typeface="Calibri"/>
              </a:rPr>
              <a:t>Prof. Petra Rudolf</a:t>
            </a:r>
            <a:r>
              <a:rPr lang="en" sz="1300" dirty="0">
                <a:solidFill>
                  <a:schemeClr val="dk1"/>
                </a:solidFill>
                <a:latin typeface="Calibri"/>
                <a:ea typeface="Calibri"/>
                <a:cs typeface="Calibri"/>
                <a:sym typeface="Calibri"/>
              </a:rPr>
              <a:t> (U Groningen, President of EPS) </a:t>
            </a:r>
            <a:endParaRPr sz="1300" dirty="0"/>
          </a:p>
          <a:p>
            <a:r>
              <a:rPr lang="en-ZA" sz="1300" b="1" dirty="0">
                <a:solidFill>
                  <a:schemeClr val="dk1"/>
                </a:solidFill>
                <a:ea typeface="Calibri"/>
                <a:cs typeface="Calibri"/>
                <a:sym typeface="Calibri"/>
              </a:rPr>
              <a:t>Prof. </a:t>
            </a:r>
            <a:r>
              <a:rPr lang="en-ZA" sz="1300" b="1" dirty="0" err="1">
                <a:solidFill>
                  <a:schemeClr val="dk1"/>
                </a:solidFill>
                <a:ea typeface="Calibri"/>
                <a:cs typeface="Calibri"/>
                <a:sym typeface="Calibri"/>
              </a:rPr>
              <a:t>Raheel</a:t>
            </a:r>
            <a:r>
              <a:rPr lang="en-ZA" sz="1300" b="1" dirty="0">
                <a:solidFill>
                  <a:schemeClr val="dk1"/>
                </a:solidFill>
                <a:ea typeface="Calibri"/>
                <a:cs typeface="Calibri"/>
                <a:sym typeface="Calibri"/>
              </a:rPr>
              <a:t> Qamar </a:t>
            </a:r>
            <a:r>
              <a:rPr lang="en-ZA" sz="1300" dirty="0">
                <a:solidFill>
                  <a:schemeClr val="dk1"/>
                </a:solidFill>
                <a:ea typeface="Calibri"/>
                <a:cs typeface="Calibri"/>
                <a:sym typeface="Calibri"/>
              </a:rPr>
              <a:t>(Head S&amp;T Sector, ICESCO)</a:t>
            </a:r>
          </a:p>
          <a:p>
            <a:r>
              <a:rPr lang="en-ZA" sz="1300" b="1" dirty="0" err="1">
                <a:solidFill>
                  <a:schemeClr val="dk1"/>
                </a:solidFill>
                <a:ea typeface="Calibri"/>
                <a:cs typeface="Calibri"/>
                <a:sym typeface="Calibri"/>
              </a:rPr>
              <a:t>Dr.</a:t>
            </a:r>
            <a:r>
              <a:rPr lang="en-ZA" sz="1300" b="1" dirty="0">
                <a:solidFill>
                  <a:schemeClr val="dk1"/>
                </a:solidFill>
                <a:ea typeface="Calibri"/>
                <a:cs typeface="Calibri"/>
                <a:sym typeface="Calibri"/>
              </a:rPr>
              <a:t> </a:t>
            </a:r>
            <a:r>
              <a:rPr lang="en-ZA" sz="1300" b="1" dirty="0" err="1">
                <a:solidFill>
                  <a:schemeClr val="dk1"/>
                </a:solidFill>
                <a:ea typeface="Calibri"/>
                <a:cs typeface="Calibri"/>
                <a:sym typeface="Calibri"/>
              </a:rPr>
              <a:t>Raïssa</a:t>
            </a:r>
            <a:r>
              <a:rPr lang="en-ZA" sz="1300" b="1" dirty="0">
                <a:solidFill>
                  <a:schemeClr val="dk1"/>
                </a:solidFill>
                <a:ea typeface="Calibri"/>
                <a:cs typeface="Calibri"/>
                <a:sym typeface="Calibri"/>
              </a:rPr>
              <a:t> Malu </a:t>
            </a:r>
            <a:r>
              <a:rPr lang="en-ZA" sz="1300" dirty="0">
                <a:solidFill>
                  <a:schemeClr val="dk1"/>
                </a:solidFill>
                <a:ea typeface="Calibri"/>
                <a:cs typeface="Calibri"/>
                <a:sym typeface="Calibri"/>
              </a:rPr>
              <a:t>(mem. DRC Presidential Panel to the </a:t>
            </a:r>
            <a:r>
              <a:rPr lang="en-US" sz="1300" dirty="0">
                <a:solidFill>
                  <a:schemeClr val="dk1"/>
                </a:solidFill>
                <a:ea typeface="Calibri"/>
                <a:cs typeface="Calibri"/>
                <a:sym typeface="Calibri"/>
              </a:rPr>
              <a:t>AU</a:t>
            </a:r>
            <a:r>
              <a:rPr lang="en" sz="1300" dirty="0">
                <a:solidFill>
                  <a:schemeClr val="dk1"/>
                </a:solidFill>
                <a:latin typeface="Calibri"/>
                <a:ea typeface="Calibri"/>
                <a:cs typeface="Calibri"/>
                <a:sym typeface="Calibri"/>
              </a:rPr>
              <a:t>)</a:t>
            </a:r>
            <a:r>
              <a:rPr lang="en" sz="1300" b="1" dirty="0">
                <a:solidFill>
                  <a:schemeClr val="dk1"/>
                </a:solidFill>
                <a:latin typeface="Calibri"/>
                <a:ea typeface="Calibri"/>
                <a:cs typeface="Calibri"/>
                <a:sym typeface="Calibri"/>
              </a:rPr>
              <a:t> </a:t>
            </a:r>
          </a:p>
          <a:p>
            <a:r>
              <a:rPr lang="en" sz="1300" b="1" dirty="0">
                <a:solidFill>
                  <a:schemeClr val="dk1"/>
                </a:solidFill>
                <a:latin typeface="Calibri"/>
                <a:ea typeface="Calibri"/>
                <a:cs typeface="Calibri"/>
                <a:sym typeface="Calibri"/>
              </a:rPr>
              <a:t>Rob Adam</a:t>
            </a:r>
            <a:r>
              <a:rPr lang="en" sz="1300" dirty="0">
                <a:solidFill>
                  <a:schemeClr val="dk1"/>
                </a:solidFill>
                <a:latin typeface="Calibri"/>
                <a:ea typeface="Calibri"/>
                <a:cs typeface="Calibri"/>
                <a:sym typeface="Calibri"/>
              </a:rPr>
              <a:t> (Director of SKA, South Africa) </a:t>
            </a:r>
            <a:endParaRPr sz="1300" dirty="0"/>
          </a:p>
          <a:p>
            <a:r>
              <a:rPr lang="en" sz="1300" b="1" dirty="0">
                <a:solidFill>
                  <a:schemeClr val="dk1"/>
                </a:solidFill>
                <a:latin typeface="Calibri"/>
                <a:ea typeface="Calibri"/>
                <a:cs typeface="Calibri"/>
                <a:sym typeface="Calibri"/>
              </a:rPr>
              <a:t>Prof. Rohini Godbole</a:t>
            </a:r>
            <a:r>
              <a:rPr lang="en" sz="1300" dirty="0">
                <a:solidFill>
                  <a:schemeClr val="dk1"/>
                </a:solidFill>
                <a:latin typeface="Calibri"/>
                <a:ea typeface="Calibri"/>
                <a:cs typeface="Calibri"/>
                <a:sym typeface="Calibri"/>
              </a:rPr>
              <a:t> (India Institute of Science) </a:t>
            </a:r>
            <a:endParaRPr sz="1300" dirty="0"/>
          </a:p>
          <a:p>
            <a:r>
              <a:rPr lang="en" sz="1300" b="1" dirty="0">
                <a:solidFill>
                  <a:schemeClr val="dk1"/>
                </a:solidFill>
                <a:latin typeface="Calibri"/>
                <a:ea typeface="Calibri"/>
                <a:cs typeface="Calibri"/>
                <a:sym typeface="Calibri"/>
              </a:rPr>
              <a:t>Prof. Rolf Heuer</a:t>
            </a:r>
            <a:r>
              <a:rPr lang="en" sz="1300" dirty="0">
                <a:solidFill>
                  <a:schemeClr val="dk1"/>
                </a:solidFill>
                <a:latin typeface="Calibri"/>
                <a:ea typeface="Calibri"/>
                <a:cs typeface="Calibri"/>
                <a:sym typeface="Calibri"/>
              </a:rPr>
              <a:t> (President of the SESAME Council) </a:t>
            </a:r>
            <a:endParaRPr sz="1300" dirty="0"/>
          </a:p>
          <a:p>
            <a:r>
              <a:rPr lang="en" sz="1300" b="1" dirty="0">
                <a:solidFill>
                  <a:schemeClr val="dk1"/>
                </a:solidFill>
                <a:latin typeface="Calibri"/>
                <a:ea typeface="Calibri"/>
                <a:cs typeface="Calibri"/>
                <a:sym typeface="Calibri"/>
              </a:rPr>
              <a:t>Prof. Setsuko Tajima</a:t>
            </a:r>
            <a:r>
              <a:rPr lang="en" sz="1300" dirty="0">
                <a:solidFill>
                  <a:schemeClr val="dk1"/>
                </a:solidFill>
                <a:latin typeface="Calibri"/>
                <a:ea typeface="Calibri"/>
                <a:cs typeface="Calibri"/>
                <a:sym typeface="Calibri"/>
              </a:rPr>
              <a:t> (President of the JPS, Osaka U., Japan) </a:t>
            </a:r>
            <a:endParaRPr sz="1300" dirty="0"/>
          </a:p>
          <a:p>
            <a:r>
              <a:rPr lang="en" sz="1300" b="1" dirty="0">
                <a:solidFill>
                  <a:schemeClr val="dk1"/>
                </a:solidFill>
                <a:latin typeface="Calibri"/>
                <a:ea typeface="Calibri"/>
                <a:cs typeface="Calibri"/>
                <a:sym typeface="Calibri"/>
              </a:rPr>
              <a:t>Prof. Wang </a:t>
            </a:r>
            <a:r>
              <a:rPr lang="en" sz="1300" b="1" dirty="0" err="1">
                <a:solidFill>
                  <a:schemeClr val="dk1"/>
                </a:solidFill>
                <a:latin typeface="Calibri"/>
                <a:ea typeface="Calibri"/>
                <a:cs typeface="Calibri"/>
                <a:sym typeface="Calibri"/>
              </a:rPr>
              <a:t>Yifang</a:t>
            </a:r>
            <a:r>
              <a:rPr lang="en" sz="1300" dirty="0">
                <a:solidFill>
                  <a:schemeClr val="dk1"/>
                </a:solidFill>
                <a:latin typeface="Calibri"/>
                <a:ea typeface="Calibri"/>
                <a:cs typeface="Calibri"/>
                <a:sym typeface="Calibri"/>
              </a:rPr>
              <a:t> (Director at IHEP/CAS, China) </a:t>
            </a:r>
            <a:endParaRPr sz="1300" dirty="0"/>
          </a:p>
          <a:p>
            <a:r>
              <a:rPr lang="en" sz="1300" b="1" dirty="0">
                <a:solidFill>
                  <a:schemeClr val="dk1"/>
                </a:solidFill>
                <a:latin typeface="Calibri"/>
                <a:ea typeface="Calibri"/>
                <a:cs typeface="Calibri"/>
                <a:sym typeface="Calibri"/>
              </a:rPr>
              <a:t>Prof. Winston Soboyejo</a:t>
            </a:r>
            <a:r>
              <a:rPr lang="en" sz="1300" dirty="0">
                <a:solidFill>
                  <a:schemeClr val="dk1"/>
                </a:solidFill>
                <a:latin typeface="Calibri"/>
                <a:ea typeface="Calibri"/>
                <a:cs typeface="Calibri"/>
                <a:sym typeface="Calibri"/>
              </a:rPr>
              <a:t> (Former President of AUST, Nigeria, Provost Worcester Polytech, USA) </a:t>
            </a:r>
            <a:endParaRPr sz="1300" dirty="0"/>
          </a:p>
          <a:p>
            <a:r>
              <a:rPr lang="en" sz="1300" b="1" dirty="0">
                <a:solidFill>
                  <a:schemeClr val="dk1"/>
                </a:solidFill>
                <a:latin typeface="Calibri"/>
                <a:ea typeface="Calibri"/>
                <a:cs typeface="Calibri"/>
                <a:sym typeface="Calibri"/>
              </a:rPr>
              <a:t>Dr. </a:t>
            </a:r>
            <a:r>
              <a:rPr lang="en" sz="1300" b="1" dirty="0" err="1">
                <a:solidFill>
                  <a:schemeClr val="dk1"/>
                </a:solidFill>
                <a:latin typeface="Calibri"/>
                <a:ea typeface="Calibri"/>
                <a:cs typeface="Calibri"/>
                <a:sym typeface="Calibri"/>
              </a:rPr>
              <a:t>Shamila</a:t>
            </a:r>
            <a:r>
              <a:rPr lang="en" sz="1300" b="1" dirty="0">
                <a:solidFill>
                  <a:schemeClr val="dk1"/>
                </a:solidFill>
                <a:latin typeface="Calibri"/>
                <a:ea typeface="Calibri"/>
                <a:cs typeface="Calibri"/>
                <a:sym typeface="Calibri"/>
              </a:rPr>
              <a:t> Nair-</a:t>
            </a:r>
            <a:r>
              <a:rPr lang="en" sz="1300" b="1" dirty="0" err="1">
                <a:solidFill>
                  <a:schemeClr val="dk1"/>
                </a:solidFill>
                <a:latin typeface="Calibri"/>
                <a:ea typeface="Calibri"/>
                <a:cs typeface="Calibri"/>
                <a:sym typeface="Calibri"/>
              </a:rPr>
              <a:t>Bedouelle</a:t>
            </a:r>
            <a:r>
              <a:rPr lang="en" sz="1300" dirty="0">
                <a:solidFill>
                  <a:schemeClr val="dk1"/>
                </a:solidFill>
                <a:latin typeface="Calibri"/>
                <a:ea typeface="Calibri"/>
                <a:cs typeface="Calibri"/>
                <a:sym typeface="Calibri"/>
              </a:rPr>
              <a:t> (UNESCO Assistant DG for Natural Sciences) </a:t>
            </a:r>
            <a:endParaRPr sz="1300" dirty="0"/>
          </a:p>
          <a:p>
            <a:r>
              <a:rPr lang="en" sz="1300" b="1" dirty="0">
                <a:solidFill>
                  <a:schemeClr val="dk1"/>
                </a:solidFill>
                <a:latin typeface="Calibri"/>
                <a:ea typeface="Calibri"/>
                <a:cs typeface="Calibri"/>
                <a:sym typeface="Calibri"/>
              </a:rPr>
              <a:t>Dr. Takalani </a:t>
            </a:r>
            <a:r>
              <a:rPr lang="en" sz="1300" b="1" dirty="0" err="1">
                <a:solidFill>
                  <a:schemeClr val="dk1"/>
                </a:solidFill>
                <a:latin typeface="Calibri"/>
                <a:ea typeface="Calibri"/>
                <a:cs typeface="Calibri"/>
                <a:sym typeface="Calibri"/>
              </a:rPr>
              <a:t>Nemaungani</a:t>
            </a:r>
            <a:r>
              <a:rPr lang="en" sz="1300" dirty="0">
                <a:solidFill>
                  <a:schemeClr val="dk1"/>
                </a:solidFill>
                <a:latin typeface="Calibri"/>
                <a:ea typeface="Calibri"/>
                <a:cs typeface="Calibri"/>
                <a:sym typeface="Calibri"/>
              </a:rPr>
              <a:t> (DSI, Acting Chief Director of Astronomy, SA) </a:t>
            </a:r>
          </a:p>
          <a:p>
            <a:r>
              <a:rPr lang="en-ZA" sz="1300" b="1" dirty="0"/>
              <a:t>Prof. Young-Kee Kim </a:t>
            </a:r>
            <a:r>
              <a:rPr lang="en-ZA" sz="1300" dirty="0"/>
              <a:t>(Louis Block Distinguished Service Professor of Physics Chair, U of Chicago, USA)</a:t>
            </a:r>
            <a:endParaRPr sz="1300" dirty="0"/>
          </a:p>
          <a:p>
            <a:r>
              <a:rPr lang="en" sz="1300" b="1" dirty="0">
                <a:solidFill>
                  <a:schemeClr val="dk1"/>
                </a:solidFill>
                <a:latin typeface="Calibri"/>
                <a:ea typeface="Calibri"/>
                <a:cs typeface="Calibri"/>
                <a:sym typeface="Calibri"/>
              </a:rPr>
              <a:t>Prof. </a:t>
            </a:r>
            <a:r>
              <a:rPr lang="en" sz="1300" b="1" dirty="0" err="1">
                <a:solidFill>
                  <a:schemeClr val="dk1"/>
                </a:solidFill>
                <a:latin typeface="Calibri"/>
                <a:ea typeface="Calibri"/>
                <a:cs typeface="Calibri"/>
                <a:sym typeface="Calibri"/>
              </a:rPr>
              <a:t>Zeblon</a:t>
            </a:r>
            <a:r>
              <a:rPr lang="en" sz="1300" b="1" dirty="0">
                <a:solidFill>
                  <a:schemeClr val="dk1"/>
                </a:solidFill>
                <a:latin typeface="Calibri"/>
                <a:ea typeface="Calibri"/>
                <a:cs typeface="Calibri"/>
                <a:sym typeface="Calibri"/>
              </a:rPr>
              <a:t> </a:t>
            </a:r>
            <a:r>
              <a:rPr lang="en" sz="1300" b="1" dirty="0" err="1">
                <a:solidFill>
                  <a:schemeClr val="dk1"/>
                </a:solidFill>
                <a:latin typeface="Calibri"/>
                <a:ea typeface="Calibri"/>
                <a:cs typeface="Calibri"/>
                <a:sym typeface="Calibri"/>
              </a:rPr>
              <a:t>Vilakazi</a:t>
            </a:r>
            <a:r>
              <a:rPr lang="en" sz="1300" dirty="0">
                <a:solidFill>
                  <a:schemeClr val="dk1"/>
                </a:solidFill>
                <a:latin typeface="Calibri"/>
                <a:ea typeface="Calibri"/>
                <a:cs typeface="Calibri"/>
                <a:sym typeface="Calibri"/>
              </a:rPr>
              <a:t> (Vice Chancellor, U Witwatersrand, SA). </a:t>
            </a:r>
            <a:endParaRPr sz="1300" dirty="0"/>
          </a:p>
        </p:txBody>
      </p:sp>
      <p:grpSp>
        <p:nvGrpSpPr>
          <p:cNvPr id="9" name="Google Shape;240;p35">
            <a:extLst>
              <a:ext uri="{FF2B5EF4-FFF2-40B4-BE49-F238E27FC236}">
                <a16:creationId xmlns:a16="http://schemas.microsoft.com/office/drawing/2014/main" id="{D85ECC8D-045C-C041-9D0C-53D6B879BC32}"/>
              </a:ext>
            </a:extLst>
          </p:cNvPr>
          <p:cNvGrpSpPr/>
          <p:nvPr/>
        </p:nvGrpSpPr>
        <p:grpSpPr>
          <a:xfrm>
            <a:off x="4965654" y="2715139"/>
            <a:ext cx="4123701" cy="2409778"/>
            <a:chOff x="107004" y="1106426"/>
            <a:chExt cx="9109463" cy="5243003"/>
          </a:xfrm>
        </p:grpSpPr>
        <p:pic>
          <p:nvPicPr>
            <p:cNvPr id="10" name="Google Shape;241;p35" descr="A picture containing background pattern&#10;&#10;Description automatically generated">
              <a:extLst>
                <a:ext uri="{FF2B5EF4-FFF2-40B4-BE49-F238E27FC236}">
                  <a16:creationId xmlns:a16="http://schemas.microsoft.com/office/drawing/2014/main" id="{AC90AEC9-1F93-A947-8B4C-EDC82F2EEEB9}"/>
                </a:ext>
              </a:extLst>
            </p:cNvPr>
            <p:cNvPicPr preferRelativeResize="0"/>
            <p:nvPr/>
          </p:nvPicPr>
          <p:blipFill rotWithShape="1">
            <a:blip r:embed="rId3">
              <a:alphaModFix/>
            </a:blip>
            <a:srcRect/>
            <a:stretch/>
          </p:blipFill>
          <p:spPr>
            <a:xfrm>
              <a:off x="107004" y="1106426"/>
              <a:ext cx="9109463" cy="5243003"/>
            </a:xfrm>
            <a:prstGeom prst="rect">
              <a:avLst/>
            </a:prstGeom>
            <a:noFill/>
            <a:ln>
              <a:noFill/>
            </a:ln>
          </p:spPr>
        </p:pic>
        <p:pic>
          <p:nvPicPr>
            <p:cNvPr id="11" name="Google Shape;242;p35" descr="A picture containing fireworks&#10;&#10;Description automatically generated">
              <a:extLst>
                <a:ext uri="{FF2B5EF4-FFF2-40B4-BE49-F238E27FC236}">
                  <a16:creationId xmlns:a16="http://schemas.microsoft.com/office/drawing/2014/main" id="{1DD3D6A2-2750-4742-80C7-6D25C63B45CC}"/>
                </a:ext>
              </a:extLst>
            </p:cNvPr>
            <p:cNvPicPr preferRelativeResize="0"/>
            <p:nvPr/>
          </p:nvPicPr>
          <p:blipFill rotWithShape="1">
            <a:blip r:embed="rId4">
              <a:alphaModFix/>
            </a:blip>
            <a:srcRect/>
            <a:stretch/>
          </p:blipFill>
          <p:spPr>
            <a:xfrm>
              <a:off x="3265932" y="1698351"/>
              <a:ext cx="1243196" cy="1181036"/>
            </a:xfrm>
            <a:prstGeom prst="rect">
              <a:avLst/>
            </a:prstGeom>
            <a:noFill/>
            <a:ln>
              <a:noFill/>
            </a:ln>
          </p:spPr>
        </p:pic>
        <p:pic>
          <p:nvPicPr>
            <p:cNvPr id="12" name="Google Shape;243;p35" descr="A picture containing fireworks&#10;&#10;Description automatically generated">
              <a:extLst>
                <a:ext uri="{FF2B5EF4-FFF2-40B4-BE49-F238E27FC236}">
                  <a16:creationId xmlns:a16="http://schemas.microsoft.com/office/drawing/2014/main" id="{02A22790-324F-B142-B1B2-2F1CA1133BD5}"/>
                </a:ext>
              </a:extLst>
            </p:cNvPr>
            <p:cNvPicPr preferRelativeResize="0"/>
            <p:nvPr/>
          </p:nvPicPr>
          <p:blipFill rotWithShape="1">
            <a:blip r:embed="rId4">
              <a:alphaModFix/>
            </a:blip>
            <a:srcRect/>
            <a:stretch/>
          </p:blipFill>
          <p:spPr>
            <a:xfrm>
              <a:off x="5034634" y="2136933"/>
              <a:ext cx="1167221" cy="1108861"/>
            </a:xfrm>
            <a:prstGeom prst="rect">
              <a:avLst/>
            </a:prstGeom>
            <a:noFill/>
            <a:ln>
              <a:noFill/>
            </a:ln>
          </p:spPr>
        </p:pic>
        <p:pic>
          <p:nvPicPr>
            <p:cNvPr id="13" name="Google Shape;244;p35" descr="A picture containing fireworks&#10;&#10;Description automatically generated">
              <a:extLst>
                <a:ext uri="{FF2B5EF4-FFF2-40B4-BE49-F238E27FC236}">
                  <a16:creationId xmlns:a16="http://schemas.microsoft.com/office/drawing/2014/main" id="{6C42DB7B-6E6B-9F4A-9D83-7690AF129569}"/>
                </a:ext>
              </a:extLst>
            </p:cNvPr>
            <p:cNvPicPr preferRelativeResize="0"/>
            <p:nvPr/>
          </p:nvPicPr>
          <p:blipFill rotWithShape="1">
            <a:blip r:embed="rId4">
              <a:alphaModFix/>
            </a:blip>
            <a:srcRect/>
            <a:stretch/>
          </p:blipFill>
          <p:spPr>
            <a:xfrm>
              <a:off x="6569872" y="1922926"/>
              <a:ext cx="1167221" cy="1108861"/>
            </a:xfrm>
            <a:prstGeom prst="rect">
              <a:avLst/>
            </a:prstGeom>
            <a:noFill/>
            <a:ln>
              <a:noFill/>
            </a:ln>
          </p:spPr>
        </p:pic>
        <p:pic>
          <p:nvPicPr>
            <p:cNvPr id="14" name="Google Shape;245;p35" descr="A picture containing fireworks&#10;&#10;Description automatically generated">
              <a:extLst>
                <a:ext uri="{FF2B5EF4-FFF2-40B4-BE49-F238E27FC236}">
                  <a16:creationId xmlns:a16="http://schemas.microsoft.com/office/drawing/2014/main" id="{9FA44EF3-E13D-814A-908F-2125732A4A03}"/>
                </a:ext>
              </a:extLst>
            </p:cNvPr>
            <p:cNvPicPr preferRelativeResize="0"/>
            <p:nvPr/>
          </p:nvPicPr>
          <p:blipFill rotWithShape="1">
            <a:blip r:embed="rId4">
              <a:alphaModFix/>
            </a:blip>
            <a:srcRect/>
            <a:stretch/>
          </p:blipFill>
          <p:spPr>
            <a:xfrm>
              <a:off x="5745895" y="1261975"/>
              <a:ext cx="825343" cy="784076"/>
            </a:xfrm>
            <a:prstGeom prst="rect">
              <a:avLst/>
            </a:prstGeom>
            <a:noFill/>
            <a:ln>
              <a:noFill/>
            </a:ln>
          </p:spPr>
        </p:pic>
        <p:pic>
          <p:nvPicPr>
            <p:cNvPr id="15" name="Google Shape;246;p35" descr="A picture containing fireworks&#10;&#10;Description automatically generated">
              <a:extLst>
                <a:ext uri="{FF2B5EF4-FFF2-40B4-BE49-F238E27FC236}">
                  <a16:creationId xmlns:a16="http://schemas.microsoft.com/office/drawing/2014/main" id="{D9B4800F-4D45-EA4E-88C9-58C9FA90A583}"/>
                </a:ext>
              </a:extLst>
            </p:cNvPr>
            <p:cNvPicPr preferRelativeResize="0"/>
            <p:nvPr/>
          </p:nvPicPr>
          <p:blipFill rotWithShape="1">
            <a:blip r:embed="rId4">
              <a:alphaModFix/>
            </a:blip>
            <a:srcRect/>
            <a:stretch/>
          </p:blipFill>
          <p:spPr>
            <a:xfrm>
              <a:off x="2112264" y="1753221"/>
              <a:ext cx="825343" cy="784076"/>
            </a:xfrm>
            <a:prstGeom prst="rect">
              <a:avLst/>
            </a:prstGeom>
            <a:noFill/>
            <a:ln>
              <a:noFill/>
            </a:ln>
          </p:spPr>
        </p:pic>
        <p:pic>
          <p:nvPicPr>
            <p:cNvPr id="16" name="Google Shape;247;p35" descr="A picture containing fireworks&#10;&#10;Description automatically generated">
              <a:extLst>
                <a:ext uri="{FF2B5EF4-FFF2-40B4-BE49-F238E27FC236}">
                  <a16:creationId xmlns:a16="http://schemas.microsoft.com/office/drawing/2014/main" id="{1B82D299-6C72-4B47-A11A-9A726EABE576}"/>
                </a:ext>
              </a:extLst>
            </p:cNvPr>
            <p:cNvPicPr preferRelativeResize="0"/>
            <p:nvPr/>
          </p:nvPicPr>
          <p:blipFill rotWithShape="1">
            <a:blip r:embed="rId4">
              <a:alphaModFix/>
            </a:blip>
            <a:srcRect/>
            <a:stretch/>
          </p:blipFill>
          <p:spPr>
            <a:xfrm>
              <a:off x="1713244" y="2663004"/>
              <a:ext cx="610051" cy="579549"/>
            </a:xfrm>
            <a:prstGeom prst="rect">
              <a:avLst/>
            </a:prstGeom>
            <a:noFill/>
            <a:ln>
              <a:noFill/>
            </a:ln>
          </p:spPr>
        </p:pic>
        <p:pic>
          <p:nvPicPr>
            <p:cNvPr id="17" name="Google Shape;248;p35" descr="A picture containing fireworks&#10;&#10;Description automatically generated">
              <a:extLst>
                <a:ext uri="{FF2B5EF4-FFF2-40B4-BE49-F238E27FC236}">
                  <a16:creationId xmlns:a16="http://schemas.microsoft.com/office/drawing/2014/main" id="{F480BFC8-94B0-B44D-B3A8-583DF592F474}"/>
                </a:ext>
              </a:extLst>
            </p:cNvPr>
            <p:cNvPicPr preferRelativeResize="0"/>
            <p:nvPr/>
          </p:nvPicPr>
          <p:blipFill rotWithShape="1">
            <a:blip r:embed="rId4">
              <a:alphaModFix/>
            </a:blip>
            <a:srcRect/>
            <a:stretch/>
          </p:blipFill>
          <p:spPr>
            <a:xfrm>
              <a:off x="2828146" y="2578094"/>
              <a:ext cx="610051" cy="579549"/>
            </a:xfrm>
            <a:prstGeom prst="rect">
              <a:avLst/>
            </a:prstGeom>
            <a:noFill/>
            <a:ln>
              <a:noFill/>
            </a:ln>
          </p:spPr>
        </p:pic>
        <p:pic>
          <p:nvPicPr>
            <p:cNvPr id="18" name="Google Shape;249;p35" descr="A picture containing fireworks&#10;&#10;Description automatically generated">
              <a:extLst>
                <a:ext uri="{FF2B5EF4-FFF2-40B4-BE49-F238E27FC236}">
                  <a16:creationId xmlns:a16="http://schemas.microsoft.com/office/drawing/2014/main" id="{4D3432C4-84E0-6D47-9178-C616D4EAA37C}"/>
                </a:ext>
              </a:extLst>
            </p:cNvPr>
            <p:cNvPicPr preferRelativeResize="0"/>
            <p:nvPr/>
          </p:nvPicPr>
          <p:blipFill rotWithShape="1">
            <a:blip r:embed="rId4">
              <a:alphaModFix/>
            </a:blip>
            <a:srcRect/>
            <a:stretch/>
          </p:blipFill>
          <p:spPr>
            <a:xfrm>
              <a:off x="6212928" y="2964693"/>
              <a:ext cx="451199" cy="428639"/>
            </a:xfrm>
            <a:prstGeom prst="rect">
              <a:avLst/>
            </a:prstGeom>
            <a:noFill/>
            <a:ln>
              <a:noFill/>
            </a:ln>
          </p:spPr>
        </p:pic>
        <p:pic>
          <p:nvPicPr>
            <p:cNvPr id="19" name="Google Shape;250;p35" descr="A picture containing fireworks&#10;&#10;Description automatically generated">
              <a:extLst>
                <a:ext uri="{FF2B5EF4-FFF2-40B4-BE49-F238E27FC236}">
                  <a16:creationId xmlns:a16="http://schemas.microsoft.com/office/drawing/2014/main" id="{E99C3E2C-CDF5-9941-ADBF-1107BBB75E12}"/>
                </a:ext>
              </a:extLst>
            </p:cNvPr>
            <p:cNvPicPr preferRelativeResize="0"/>
            <p:nvPr/>
          </p:nvPicPr>
          <p:blipFill rotWithShape="1">
            <a:blip r:embed="rId4">
              <a:alphaModFix/>
            </a:blip>
            <a:srcRect/>
            <a:stretch/>
          </p:blipFill>
          <p:spPr>
            <a:xfrm>
              <a:off x="7882131" y="2320488"/>
              <a:ext cx="451199" cy="428639"/>
            </a:xfrm>
            <a:prstGeom prst="rect">
              <a:avLst/>
            </a:prstGeom>
            <a:noFill/>
            <a:ln>
              <a:noFill/>
            </a:ln>
          </p:spPr>
        </p:pic>
        <p:pic>
          <p:nvPicPr>
            <p:cNvPr id="20" name="Google Shape;251;p35" descr="A picture containing fireworks&#10;&#10;Description automatically generated">
              <a:extLst>
                <a:ext uri="{FF2B5EF4-FFF2-40B4-BE49-F238E27FC236}">
                  <a16:creationId xmlns:a16="http://schemas.microsoft.com/office/drawing/2014/main" id="{7C44F069-FCA4-F747-A305-FF1C5EB76C75}"/>
                </a:ext>
              </a:extLst>
            </p:cNvPr>
            <p:cNvPicPr preferRelativeResize="0"/>
            <p:nvPr/>
          </p:nvPicPr>
          <p:blipFill rotWithShape="1">
            <a:blip r:embed="rId4">
              <a:alphaModFix/>
            </a:blip>
            <a:srcRect/>
            <a:stretch/>
          </p:blipFill>
          <p:spPr>
            <a:xfrm>
              <a:off x="4897313" y="1507169"/>
              <a:ext cx="451199" cy="428639"/>
            </a:xfrm>
            <a:prstGeom prst="rect">
              <a:avLst/>
            </a:prstGeom>
            <a:noFill/>
            <a:ln>
              <a:noFill/>
            </a:ln>
          </p:spPr>
        </p:pic>
        <p:pic>
          <p:nvPicPr>
            <p:cNvPr id="21" name="Google Shape;252;p35" descr="A picture containing fireworks&#10;&#10;Description automatically generated">
              <a:extLst>
                <a:ext uri="{FF2B5EF4-FFF2-40B4-BE49-F238E27FC236}">
                  <a16:creationId xmlns:a16="http://schemas.microsoft.com/office/drawing/2014/main" id="{F5E92C4C-DDE6-A741-B033-3FDF9D160368}"/>
                </a:ext>
              </a:extLst>
            </p:cNvPr>
            <p:cNvPicPr preferRelativeResize="0"/>
            <p:nvPr/>
          </p:nvPicPr>
          <p:blipFill rotWithShape="1">
            <a:blip r:embed="rId4">
              <a:alphaModFix/>
            </a:blip>
            <a:srcRect/>
            <a:stretch/>
          </p:blipFill>
          <p:spPr>
            <a:xfrm>
              <a:off x="1420463" y="1928191"/>
              <a:ext cx="451199" cy="428639"/>
            </a:xfrm>
            <a:prstGeom prst="rect">
              <a:avLst/>
            </a:prstGeom>
            <a:noFill/>
            <a:ln>
              <a:noFill/>
            </a:ln>
          </p:spPr>
        </p:pic>
        <p:pic>
          <p:nvPicPr>
            <p:cNvPr id="22" name="Google Shape;253;p35" descr="A picture containing fireworks&#10;&#10;Description automatically generated">
              <a:extLst>
                <a:ext uri="{FF2B5EF4-FFF2-40B4-BE49-F238E27FC236}">
                  <a16:creationId xmlns:a16="http://schemas.microsoft.com/office/drawing/2014/main" id="{D6D1A088-EDD8-9640-93C1-C94CF203D664}"/>
                </a:ext>
              </a:extLst>
            </p:cNvPr>
            <p:cNvPicPr preferRelativeResize="0"/>
            <p:nvPr/>
          </p:nvPicPr>
          <p:blipFill rotWithShape="1">
            <a:blip r:embed="rId4">
              <a:alphaModFix/>
            </a:blip>
            <a:srcRect/>
            <a:stretch/>
          </p:blipFill>
          <p:spPr>
            <a:xfrm>
              <a:off x="808060" y="2505745"/>
              <a:ext cx="256191" cy="243382"/>
            </a:xfrm>
            <a:prstGeom prst="rect">
              <a:avLst/>
            </a:prstGeom>
            <a:noFill/>
            <a:ln>
              <a:noFill/>
            </a:ln>
          </p:spPr>
        </p:pic>
        <p:pic>
          <p:nvPicPr>
            <p:cNvPr id="23" name="Google Shape;254;p35" descr="A picture containing fireworks&#10;&#10;Description automatically generated">
              <a:extLst>
                <a:ext uri="{FF2B5EF4-FFF2-40B4-BE49-F238E27FC236}">
                  <a16:creationId xmlns:a16="http://schemas.microsoft.com/office/drawing/2014/main" id="{7E15CAE6-C716-654B-8850-6ECE94603406}"/>
                </a:ext>
              </a:extLst>
            </p:cNvPr>
            <p:cNvPicPr preferRelativeResize="0"/>
            <p:nvPr/>
          </p:nvPicPr>
          <p:blipFill rotWithShape="1">
            <a:blip r:embed="rId4">
              <a:alphaModFix/>
            </a:blip>
            <a:srcRect/>
            <a:stretch/>
          </p:blipFill>
          <p:spPr>
            <a:xfrm>
              <a:off x="1245846" y="2694977"/>
              <a:ext cx="256191" cy="243382"/>
            </a:xfrm>
            <a:prstGeom prst="rect">
              <a:avLst/>
            </a:prstGeom>
            <a:noFill/>
            <a:ln>
              <a:noFill/>
            </a:ln>
          </p:spPr>
        </p:pic>
        <p:pic>
          <p:nvPicPr>
            <p:cNvPr id="24" name="Google Shape;255;p35" descr="A picture containing fireworks&#10;&#10;Description automatically generated">
              <a:extLst>
                <a:ext uri="{FF2B5EF4-FFF2-40B4-BE49-F238E27FC236}">
                  <a16:creationId xmlns:a16="http://schemas.microsoft.com/office/drawing/2014/main" id="{55A8267C-C735-C44A-9312-3FE90546A6D9}"/>
                </a:ext>
              </a:extLst>
            </p:cNvPr>
            <p:cNvPicPr preferRelativeResize="0"/>
            <p:nvPr/>
          </p:nvPicPr>
          <p:blipFill rotWithShape="1">
            <a:blip r:embed="rId4">
              <a:alphaModFix/>
            </a:blip>
            <a:srcRect/>
            <a:stretch/>
          </p:blipFill>
          <p:spPr>
            <a:xfrm>
              <a:off x="4908026" y="3239726"/>
              <a:ext cx="256191" cy="243382"/>
            </a:xfrm>
            <a:prstGeom prst="rect">
              <a:avLst/>
            </a:prstGeom>
            <a:noFill/>
            <a:ln>
              <a:noFill/>
            </a:ln>
          </p:spPr>
        </p:pic>
        <p:pic>
          <p:nvPicPr>
            <p:cNvPr id="25" name="Google Shape;256;p35" descr="A picture containing fireworks&#10;&#10;Description automatically generated">
              <a:extLst>
                <a:ext uri="{FF2B5EF4-FFF2-40B4-BE49-F238E27FC236}">
                  <a16:creationId xmlns:a16="http://schemas.microsoft.com/office/drawing/2014/main" id="{B593DDC5-4F50-8D43-AC87-47F959DD3120}"/>
                </a:ext>
              </a:extLst>
            </p:cNvPr>
            <p:cNvPicPr preferRelativeResize="0"/>
            <p:nvPr/>
          </p:nvPicPr>
          <p:blipFill rotWithShape="1">
            <a:blip r:embed="rId4">
              <a:alphaModFix/>
            </a:blip>
            <a:srcRect/>
            <a:stretch/>
          </p:blipFill>
          <p:spPr>
            <a:xfrm>
              <a:off x="7457356" y="2953317"/>
              <a:ext cx="256191" cy="243382"/>
            </a:xfrm>
            <a:prstGeom prst="rect">
              <a:avLst/>
            </a:prstGeom>
            <a:noFill/>
            <a:ln>
              <a:noFill/>
            </a:ln>
          </p:spPr>
        </p:pic>
        <p:pic>
          <p:nvPicPr>
            <p:cNvPr id="26" name="Google Shape;257;p35" descr="A picture containing fireworks&#10;&#10;Description automatically generated">
              <a:extLst>
                <a:ext uri="{FF2B5EF4-FFF2-40B4-BE49-F238E27FC236}">
                  <a16:creationId xmlns:a16="http://schemas.microsoft.com/office/drawing/2014/main" id="{7D375A6B-0924-A849-858C-8C6937EBC2E8}"/>
                </a:ext>
              </a:extLst>
            </p:cNvPr>
            <p:cNvPicPr preferRelativeResize="0"/>
            <p:nvPr/>
          </p:nvPicPr>
          <p:blipFill rotWithShape="1">
            <a:blip r:embed="rId4">
              <a:alphaModFix/>
            </a:blip>
            <a:srcRect/>
            <a:stretch/>
          </p:blipFill>
          <p:spPr>
            <a:xfrm>
              <a:off x="4287625" y="2617150"/>
              <a:ext cx="610051" cy="579549"/>
            </a:xfrm>
            <a:prstGeom prst="rect">
              <a:avLst/>
            </a:prstGeom>
            <a:noFill/>
            <a:ln>
              <a:noFill/>
            </a:ln>
          </p:spPr>
        </p:pic>
      </p:grpSp>
    </p:spTree>
    <p:extLst>
      <p:ext uri="{BB962C8B-B14F-4D97-AF65-F5344CB8AC3E}">
        <p14:creationId xmlns:p14="http://schemas.microsoft.com/office/powerpoint/2010/main" val="3059187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B6B8B-7DB0-714F-9430-393D184481FD}"/>
              </a:ext>
            </a:extLst>
          </p:cNvPr>
          <p:cNvSpPr>
            <a:spLocks noGrp="1"/>
          </p:cNvSpPr>
          <p:nvPr>
            <p:ph type="title"/>
          </p:nvPr>
        </p:nvSpPr>
        <p:spPr/>
        <p:txBody>
          <a:bodyPr/>
          <a:lstStyle/>
          <a:p>
            <a:r>
              <a:rPr lang="en-US" dirty="0"/>
              <a:t>ASAFP General Structure</a:t>
            </a:r>
          </a:p>
        </p:txBody>
      </p:sp>
      <p:sp>
        <p:nvSpPr>
          <p:cNvPr id="4" name="Date Placeholder 3">
            <a:extLst>
              <a:ext uri="{FF2B5EF4-FFF2-40B4-BE49-F238E27FC236}">
                <a16:creationId xmlns:a16="http://schemas.microsoft.com/office/drawing/2014/main" id="{DE0EA78D-92A0-C642-835D-6ABA2FE940B9}"/>
              </a:ext>
            </a:extLst>
          </p:cNvPr>
          <p:cNvSpPr>
            <a:spLocks noGrp="1"/>
          </p:cNvSpPr>
          <p:nvPr>
            <p:ph type="dt" sz="half" idx="10"/>
          </p:nvPr>
        </p:nvSpPr>
        <p:spPr/>
        <p:txBody>
          <a:bodyPr/>
          <a:lstStyle/>
          <a:p>
            <a:r>
              <a:rPr lang="en-ZA"/>
              <a:t>15 Mar 2023</a:t>
            </a:r>
            <a:endParaRPr lang="en-US"/>
          </a:p>
        </p:txBody>
      </p:sp>
      <p:sp>
        <p:nvSpPr>
          <p:cNvPr id="5" name="Footer Placeholder 4">
            <a:extLst>
              <a:ext uri="{FF2B5EF4-FFF2-40B4-BE49-F238E27FC236}">
                <a16:creationId xmlns:a16="http://schemas.microsoft.com/office/drawing/2014/main" id="{B6E4AD59-8BBB-7649-B94F-F30A8788D4F4}"/>
              </a:ext>
            </a:extLst>
          </p:cNvPr>
          <p:cNvSpPr>
            <a:spLocks noGrp="1"/>
          </p:cNvSpPr>
          <p:nvPr>
            <p:ph type="ftr" sz="quarter" idx="11"/>
          </p:nvPr>
        </p:nvSpPr>
        <p:spPr/>
        <p:txBody>
          <a:bodyPr/>
          <a:lstStyle/>
          <a:p>
            <a:r>
              <a:rPr lang="en-US"/>
              <a:t>ASFAP IAC Feedback</a:t>
            </a:r>
          </a:p>
        </p:txBody>
      </p:sp>
      <p:sp>
        <p:nvSpPr>
          <p:cNvPr id="6" name="Slide Number Placeholder 5">
            <a:extLst>
              <a:ext uri="{FF2B5EF4-FFF2-40B4-BE49-F238E27FC236}">
                <a16:creationId xmlns:a16="http://schemas.microsoft.com/office/drawing/2014/main" id="{BD14EDB9-2CC2-C548-B2A9-78FE50DD95EF}"/>
              </a:ext>
            </a:extLst>
          </p:cNvPr>
          <p:cNvSpPr>
            <a:spLocks noGrp="1"/>
          </p:cNvSpPr>
          <p:nvPr>
            <p:ph type="sldNum" sz="quarter" idx="12"/>
          </p:nvPr>
        </p:nvSpPr>
        <p:spPr/>
        <p:txBody>
          <a:bodyPr/>
          <a:lstStyle/>
          <a:p>
            <a:fld id="{4FC64FAC-3F86-6243-B1EB-5AE61A27B65E}" type="slidenum">
              <a:rPr lang="en-US" smtClean="0"/>
              <a:t>9</a:t>
            </a:fld>
            <a:endParaRPr lang="en-US"/>
          </a:p>
        </p:txBody>
      </p:sp>
      <p:sp>
        <p:nvSpPr>
          <p:cNvPr id="7" name="Rounded Rectangle 6">
            <a:extLst>
              <a:ext uri="{FF2B5EF4-FFF2-40B4-BE49-F238E27FC236}">
                <a16:creationId xmlns:a16="http://schemas.microsoft.com/office/drawing/2014/main" id="{7C614BE7-0C49-78E9-D2F3-279C44D8CB45}"/>
              </a:ext>
            </a:extLst>
          </p:cNvPr>
          <p:cNvSpPr/>
          <p:nvPr/>
        </p:nvSpPr>
        <p:spPr>
          <a:xfrm>
            <a:off x="7276125" y="1881635"/>
            <a:ext cx="1637356" cy="5827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b="1" dirty="0">
                <a:solidFill>
                  <a:schemeClr val="dk1"/>
                </a:solidFill>
                <a:latin typeface="Times New Roman" charset="0"/>
                <a:ea typeface="Times New Roman" charset="0"/>
                <a:cs typeface="Times New Roman" charset="0"/>
              </a:rPr>
              <a:t>Letters of Interest</a:t>
            </a:r>
            <a:endParaRPr lang="en-US" sz="1600" b="1" dirty="0"/>
          </a:p>
        </p:txBody>
      </p:sp>
      <p:sp>
        <p:nvSpPr>
          <p:cNvPr id="8" name="Rounded Rectangle 7">
            <a:extLst>
              <a:ext uri="{FF2B5EF4-FFF2-40B4-BE49-F238E27FC236}">
                <a16:creationId xmlns:a16="http://schemas.microsoft.com/office/drawing/2014/main" id="{D1E18EC0-6A2E-6152-12E8-DDD8BE513C2D}"/>
              </a:ext>
            </a:extLst>
          </p:cNvPr>
          <p:cNvSpPr/>
          <p:nvPr/>
        </p:nvSpPr>
        <p:spPr>
          <a:xfrm>
            <a:off x="5616881" y="2656981"/>
            <a:ext cx="1460026" cy="38079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b="1" dirty="0">
                <a:solidFill>
                  <a:schemeClr val="dk1"/>
                </a:solidFill>
                <a:latin typeface="Times New Roman" charset="0"/>
                <a:ea typeface="Times New Roman" charset="0"/>
                <a:cs typeface="Times New Roman" charset="0"/>
              </a:rPr>
              <a:t>Surveys</a:t>
            </a:r>
            <a:endParaRPr lang="en-US" sz="1600" b="1" dirty="0"/>
          </a:p>
        </p:txBody>
      </p:sp>
      <p:sp>
        <p:nvSpPr>
          <p:cNvPr id="9" name="Rounded Rectangle 8">
            <a:extLst>
              <a:ext uri="{FF2B5EF4-FFF2-40B4-BE49-F238E27FC236}">
                <a16:creationId xmlns:a16="http://schemas.microsoft.com/office/drawing/2014/main" id="{7CD91AB4-08DF-5E11-132F-7AC9D93FB4A4}"/>
              </a:ext>
            </a:extLst>
          </p:cNvPr>
          <p:cNvSpPr/>
          <p:nvPr/>
        </p:nvSpPr>
        <p:spPr>
          <a:xfrm>
            <a:off x="7302530" y="1136312"/>
            <a:ext cx="1507314" cy="61752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b="1" dirty="0">
                <a:solidFill>
                  <a:schemeClr val="dk1"/>
                </a:solidFill>
                <a:latin typeface="Times New Roman" charset="0"/>
                <a:ea typeface="Times New Roman" charset="0"/>
                <a:cs typeface="Times New Roman" charset="0"/>
              </a:rPr>
              <a:t>Panel Discussion</a:t>
            </a:r>
            <a:endParaRPr lang="en-US" sz="1600" b="1" dirty="0"/>
          </a:p>
        </p:txBody>
      </p:sp>
      <p:sp>
        <p:nvSpPr>
          <p:cNvPr id="10" name="Rounded Rectangle 9">
            <a:extLst>
              <a:ext uri="{FF2B5EF4-FFF2-40B4-BE49-F238E27FC236}">
                <a16:creationId xmlns:a16="http://schemas.microsoft.com/office/drawing/2014/main" id="{FA7F80D7-4D8E-E651-1DEB-1454C0718E33}"/>
              </a:ext>
            </a:extLst>
          </p:cNvPr>
          <p:cNvSpPr/>
          <p:nvPr/>
        </p:nvSpPr>
        <p:spPr>
          <a:xfrm>
            <a:off x="5533051" y="1153053"/>
            <a:ext cx="1607801" cy="5927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b="1" dirty="0">
                <a:solidFill>
                  <a:schemeClr val="dk1"/>
                </a:solidFill>
                <a:latin typeface="Times New Roman" charset="0"/>
                <a:ea typeface="Times New Roman" charset="0"/>
                <a:cs typeface="Times New Roman" charset="0"/>
              </a:rPr>
              <a:t>Conferences</a:t>
            </a:r>
          </a:p>
          <a:p>
            <a:pPr algn="ctr"/>
            <a:r>
              <a:rPr lang="en-ZA" sz="1600" b="1" dirty="0">
                <a:solidFill>
                  <a:schemeClr val="dk1"/>
                </a:solidFill>
                <a:latin typeface="Times New Roman" charset="0"/>
                <a:ea typeface="Times New Roman" charset="0"/>
                <a:cs typeface="Times New Roman" charset="0"/>
              </a:rPr>
              <a:t>Workshops</a:t>
            </a:r>
          </a:p>
        </p:txBody>
      </p:sp>
      <p:sp>
        <p:nvSpPr>
          <p:cNvPr id="11" name="Rounded Rectangle 10">
            <a:extLst>
              <a:ext uri="{FF2B5EF4-FFF2-40B4-BE49-F238E27FC236}">
                <a16:creationId xmlns:a16="http://schemas.microsoft.com/office/drawing/2014/main" id="{D209E477-7956-4691-1B6B-05F2483B8EE5}"/>
              </a:ext>
            </a:extLst>
          </p:cNvPr>
          <p:cNvSpPr/>
          <p:nvPr/>
        </p:nvSpPr>
        <p:spPr>
          <a:xfrm>
            <a:off x="5583885" y="1884394"/>
            <a:ext cx="1556967" cy="66099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b="1" dirty="0">
                <a:solidFill>
                  <a:schemeClr val="dk1"/>
                </a:solidFill>
                <a:latin typeface="Times New Roman" charset="0"/>
                <a:ea typeface="Times New Roman" charset="0"/>
                <a:cs typeface="Times New Roman" charset="0"/>
              </a:rPr>
              <a:t>Regular meetings</a:t>
            </a:r>
            <a:endParaRPr lang="en-US" sz="1600" b="1" dirty="0"/>
          </a:p>
        </p:txBody>
      </p:sp>
      <p:sp>
        <p:nvSpPr>
          <p:cNvPr id="12" name="Rounded Rectangle 11">
            <a:extLst>
              <a:ext uri="{FF2B5EF4-FFF2-40B4-BE49-F238E27FC236}">
                <a16:creationId xmlns:a16="http://schemas.microsoft.com/office/drawing/2014/main" id="{0688A1E7-A243-81E5-1D22-D6ECEAABF81B}"/>
              </a:ext>
            </a:extLst>
          </p:cNvPr>
          <p:cNvSpPr/>
          <p:nvPr/>
        </p:nvSpPr>
        <p:spPr>
          <a:xfrm>
            <a:off x="56517" y="1140467"/>
            <a:ext cx="2399420" cy="17789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58750">
              <a:buClr>
                <a:schemeClr val="dk1"/>
              </a:buClr>
              <a:buSzPct val="100000"/>
            </a:pPr>
            <a:r>
              <a:rPr lang="en-ZA" sz="1600" b="1" dirty="0">
                <a:solidFill>
                  <a:schemeClr val="tx1"/>
                </a:solidFill>
                <a:latin typeface="Times New Roman" charset="0"/>
                <a:ea typeface="Times New Roman" charset="0"/>
                <a:cs typeface="Times New Roman" charset="0"/>
              </a:rPr>
              <a:t>Steering Committee, Group </a:t>
            </a:r>
            <a:r>
              <a:rPr lang="uk-UA" sz="1600" b="1" dirty="0">
                <a:solidFill>
                  <a:schemeClr val="tx1"/>
                </a:solidFill>
                <a:latin typeface="Times New Roman" charset="0"/>
                <a:ea typeface="Times New Roman" charset="0"/>
                <a:cs typeface="Times New Roman" charset="0"/>
              </a:rPr>
              <a:t>&amp; </a:t>
            </a:r>
            <a:r>
              <a:rPr lang="en-ZA" sz="1600" b="1" dirty="0">
                <a:solidFill>
                  <a:schemeClr val="tx1"/>
                </a:solidFill>
                <a:latin typeface="Times New Roman" charset="0"/>
                <a:ea typeface="Times New Roman" charset="0"/>
                <a:cs typeface="Times New Roman" charset="0"/>
              </a:rPr>
              <a:t>Subgroup Conveners</a:t>
            </a:r>
          </a:p>
          <a:p>
            <a:pPr marL="158750">
              <a:buClr>
                <a:schemeClr val="dk1"/>
              </a:buClr>
              <a:buSzPct val="100000"/>
            </a:pPr>
            <a:r>
              <a:rPr lang="en-ZA" sz="1600" b="1" dirty="0">
                <a:solidFill>
                  <a:schemeClr val="tx1"/>
                </a:solidFill>
                <a:latin typeface="Times New Roman" charset="0"/>
                <a:ea typeface="Times New Roman" charset="0"/>
                <a:cs typeface="Times New Roman" charset="0"/>
              </a:rPr>
              <a:t>Engagement forums </a:t>
            </a:r>
            <a:r>
              <a:rPr lang="en-US" sz="1600" b="1" dirty="0">
                <a:solidFill>
                  <a:schemeClr val="tx1"/>
                </a:solidFill>
                <a:latin typeface="Times New Roman" charset="0"/>
                <a:ea typeface="Times New Roman" charset="0"/>
                <a:cs typeface="Times New Roman" charset="0"/>
              </a:rPr>
              <a:t>Observers </a:t>
            </a:r>
            <a:r>
              <a:rPr lang="uk-UA" sz="1600" b="1" dirty="0">
                <a:solidFill>
                  <a:schemeClr val="tx1"/>
                </a:solidFill>
                <a:latin typeface="Times New Roman" charset="0"/>
                <a:ea typeface="Times New Roman" charset="0"/>
                <a:cs typeface="Times New Roman" charset="0"/>
              </a:rPr>
              <a:t>&amp; </a:t>
            </a:r>
            <a:r>
              <a:rPr lang="en-US" sz="1600" b="1" dirty="0">
                <a:solidFill>
                  <a:schemeClr val="tx1"/>
                </a:solidFill>
                <a:latin typeface="Times New Roman" charset="0"/>
                <a:ea typeface="Times New Roman" charset="0"/>
                <a:cs typeface="Times New Roman" charset="0"/>
              </a:rPr>
              <a:t>Ethics </a:t>
            </a:r>
            <a:r>
              <a:rPr lang="en-US" sz="1600" b="1" dirty="0">
                <a:solidFill>
                  <a:schemeClr val="tx1"/>
                </a:solidFill>
                <a:latin typeface="Times New Roman" charset="0"/>
                <a:ea typeface="Times New Roman" charset="0"/>
                <a:cs typeface="Times New Roman" charset="0"/>
                <a:sym typeface="Calibri"/>
              </a:rPr>
              <a:t>Committees</a:t>
            </a:r>
            <a:endParaRPr lang="en-ZA" sz="1600" b="1" dirty="0">
              <a:solidFill>
                <a:schemeClr val="tx1"/>
              </a:solidFill>
              <a:latin typeface="Times New Roman" charset="0"/>
              <a:ea typeface="Times New Roman" charset="0"/>
              <a:cs typeface="Times New Roman" charset="0"/>
            </a:endParaRPr>
          </a:p>
        </p:txBody>
      </p:sp>
      <p:sp>
        <p:nvSpPr>
          <p:cNvPr id="13" name="Left-Right Arrow Callout 18">
            <a:extLst>
              <a:ext uri="{FF2B5EF4-FFF2-40B4-BE49-F238E27FC236}">
                <a16:creationId xmlns:a16="http://schemas.microsoft.com/office/drawing/2014/main" id="{6857A522-00B1-F6E4-5D5A-E39A03AFBC4B}"/>
              </a:ext>
            </a:extLst>
          </p:cNvPr>
          <p:cNvSpPr/>
          <p:nvPr/>
        </p:nvSpPr>
        <p:spPr>
          <a:xfrm>
            <a:off x="2224781" y="1352492"/>
            <a:ext cx="3474177" cy="1214652"/>
          </a:xfrm>
          <a:prstGeom prst="leftRightArrowCallout">
            <a:avLst/>
          </a:prstGeom>
          <a:solidFill>
            <a:srgbClr val="E5D5DA"/>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1600" b="1" dirty="0">
                <a:solidFill>
                  <a:schemeClr val="dk1"/>
                </a:solidFill>
                <a:latin typeface="Times New Roman" charset="0"/>
                <a:ea typeface="Times New Roman" charset="0"/>
                <a:cs typeface="Times New Roman" charset="0"/>
              </a:rPr>
              <a:t>Solicitation of inputs from the community</a:t>
            </a:r>
            <a:endParaRPr lang="en-US" sz="1600" b="1" dirty="0"/>
          </a:p>
        </p:txBody>
      </p:sp>
      <p:sp>
        <p:nvSpPr>
          <p:cNvPr id="14" name="Rounded Rectangle 13">
            <a:extLst>
              <a:ext uri="{FF2B5EF4-FFF2-40B4-BE49-F238E27FC236}">
                <a16:creationId xmlns:a16="http://schemas.microsoft.com/office/drawing/2014/main" id="{98BA4423-9973-CF3B-3F29-4441842E3DB5}"/>
              </a:ext>
            </a:extLst>
          </p:cNvPr>
          <p:cNvSpPr/>
          <p:nvPr/>
        </p:nvSpPr>
        <p:spPr>
          <a:xfrm>
            <a:off x="7373675" y="2806103"/>
            <a:ext cx="1607800" cy="597924"/>
          </a:xfrm>
          <a:prstGeom prst="roundRect">
            <a:avLst>
              <a:gd name="adj" fmla="val 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p>
        </p:txBody>
      </p:sp>
      <p:sp>
        <p:nvSpPr>
          <p:cNvPr id="15" name="Rounded Rectangle 14">
            <a:extLst>
              <a:ext uri="{FF2B5EF4-FFF2-40B4-BE49-F238E27FC236}">
                <a16:creationId xmlns:a16="http://schemas.microsoft.com/office/drawing/2014/main" id="{E8E48933-9C6F-8D8D-F596-FFAFE8BE9F48}"/>
              </a:ext>
            </a:extLst>
          </p:cNvPr>
          <p:cNvSpPr/>
          <p:nvPr/>
        </p:nvSpPr>
        <p:spPr>
          <a:xfrm>
            <a:off x="7671695" y="3751353"/>
            <a:ext cx="1345049" cy="972217"/>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Times New Roman" charset="0"/>
                <a:ea typeface="Times New Roman" charset="0"/>
                <a:cs typeface="Times New Roman" charset="0"/>
              </a:rPr>
              <a:t>Summary</a:t>
            </a:r>
          </a:p>
          <a:p>
            <a:pPr algn="ctr"/>
            <a:r>
              <a:rPr lang="uk-UA" sz="1600" b="1" dirty="0">
                <a:solidFill>
                  <a:schemeClr val="tx1"/>
                </a:solidFill>
                <a:latin typeface="Times New Roman" charset="0"/>
                <a:ea typeface="Times New Roman" charset="0"/>
                <a:cs typeface="Times New Roman" charset="0"/>
              </a:rPr>
              <a:t>&amp;</a:t>
            </a:r>
            <a:r>
              <a:rPr lang="en-US" sz="1600" b="1" dirty="0">
                <a:solidFill>
                  <a:schemeClr val="tx1"/>
                </a:solidFill>
                <a:latin typeface="Times New Roman" charset="0"/>
                <a:ea typeface="Times New Roman" charset="0"/>
                <a:cs typeface="Times New Roman" charset="0"/>
              </a:rPr>
              <a:t>  </a:t>
            </a:r>
          </a:p>
          <a:p>
            <a:pPr algn="ctr"/>
            <a:r>
              <a:rPr lang="en-US" sz="1600" b="1" dirty="0">
                <a:solidFill>
                  <a:schemeClr val="tx1"/>
                </a:solidFill>
                <a:latin typeface="Times New Roman" charset="0"/>
                <a:ea typeface="Times New Roman" charset="0"/>
                <a:cs typeface="Times New Roman" charset="0"/>
              </a:rPr>
              <a:t>Final report</a:t>
            </a:r>
            <a:endParaRPr lang="en-US" sz="1600" b="1" dirty="0">
              <a:solidFill>
                <a:schemeClr val="tx1"/>
              </a:solidFill>
              <a:effectLst/>
              <a:latin typeface="Times New Roman" charset="0"/>
              <a:ea typeface="Times New Roman" charset="0"/>
              <a:cs typeface="Times New Roman" charset="0"/>
            </a:endParaRPr>
          </a:p>
        </p:txBody>
      </p:sp>
      <p:cxnSp>
        <p:nvCxnSpPr>
          <p:cNvPr id="16" name="Straight Arrow Connector 15">
            <a:extLst>
              <a:ext uri="{FF2B5EF4-FFF2-40B4-BE49-F238E27FC236}">
                <a16:creationId xmlns:a16="http://schemas.microsoft.com/office/drawing/2014/main" id="{C8B63CD6-60C6-1BBE-97E4-0AFCC4470B6A}"/>
              </a:ext>
            </a:extLst>
          </p:cNvPr>
          <p:cNvCxnSpPr>
            <a:cxnSpLocks/>
          </p:cNvCxnSpPr>
          <p:nvPr/>
        </p:nvCxnSpPr>
        <p:spPr>
          <a:xfrm flipV="1">
            <a:off x="8344219" y="3296392"/>
            <a:ext cx="0" cy="563328"/>
          </a:xfrm>
          <a:prstGeom prst="straightConnector1">
            <a:avLst/>
          </a:prstGeom>
          <a:ln w="60325">
            <a:solidFill>
              <a:srgbClr val="FF0000"/>
            </a:solidFill>
            <a:headEnd type="arrow"/>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590D5DB2-5690-E296-AE6A-AF58438325A1}"/>
              </a:ext>
            </a:extLst>
          </p:cNvPr>
          <p:cNvSpPr/>
          <p:nvPr/>
        </p:nvSpPr>
        <p:spPr>
          <a:xfrm>
            <a:off x="127256" y="3859720"/>
            <a:ext cx="7359394" cy="1200329"/>
          </a:xfrm>
          <a:prstGeom prst="rect">
            <a:avLst/>
          </a:prstGeom>
          <a:solidFill>
            <a:schemeClr val="accent3">
              <a:lumMod val="20000"/>
              <a:lumOff val="80000"/>
            </a:schemeClr>
          </a:solidFill>
          <a:ln w="53975">
            <a:solidFill>
              <a:schemeClr val="accent6">
                <a:lumMod val="50000"/>
              </a:schemeClr>
            </a:solidFill>
          </a:ln>
        </p:spPr>
        <p:txBody>
          <a:bodyPr wrap="square">
            <a:spAutoFit/>
          </a:bodyPr>
          <a:lstStyle/>
          <a:p>
            <a:pPr marL="444500" indent="-285750">
              <a:buClr>
                <a:schemeClr val="dk1"/>
              </a:buClr>
              <a:buSzPct val="100000"/>
              <a:buFont typeface="Arial" charset="0"/>
              <a:buChar char="•"/>
            </a:pPr>
            <a:r>
              <a:rPr lang="en-ZA" b="1" dirty="0">
                <a:solidFill>
                  <a:schemeClr val="dk1"/>
                </a:solidFill>
                <a:latin typeface="Times New Roman" charset="0"/>
                <a:ea typeface="Times New Roman" charset="0"/>
                <a:cs typeface="Times New Roman" charset="0"/>
              </a:rPr>
              <a:t>Progress discussion in the relevant groups </a:t>
            </a:r>
          </a:p>
          <a:p>
            <a:pPr marL="444500" indent="-285750">
              <a:buClr>
                <a:schemeClr val="dk1"/>
              </a:buClr>
              <a:buSzPct val="100000"/>
              <a:buFont typeface="Arial" charset="0"/>
              <a:buChar char="•"/>
            </a:pPr>
            <a:r>
              <a:rPr lang="en-ZA" b="1" dirty="0">
                <a:solidFill>
                  <a:schemeClr val="dk1"/>
                </a:solidFill>
                <a:latin typeface="Times New Roman" charset="0"/>
                <a:ea typeface="Times New Roman" charset="0"/>
                <a:cs typeface="Times New Roman" charset="0"/>
              </a:rPr>
              <a:t>Reports of the Groups/Subgroups and fora at the Conveners levels</a:t>
            </a:r>
          </a:p>
          <a:p>
            <a:pPr marL="444500" indent="-285750">
              <a:buClr>
                <a:schemeClr val="dk1"/>
              </a:buClr>
              <a:buSzPct val="100000"/>
              <a:buFont typeface="Arial" charset="0"/>
              <a:buChar char="•"/>
            </a:pPr>
            <a:r>
              <a:rPr lang="en-ZA" b="1" dirty="0">
                <a:solidFill>
                  <a:schemeClr val="dk1"/>
                </a:solidFill>
                <a:latin typeface="Times New Roman" charset="0"/>
                <a:ea typeface="Times New Roman" charset="0"/>
                <a:cs typeface="Times New Roman" charset="0"/>
              </a:rPr>
              <a:t>Strategy report at the Steering Committee level </a:t>
            </a:r>
          </a:p>
          <a:p>
            <a:pPr marL="444500" indent="-285750">
              <a:buClr>
                <a:schemeClr val="dk1"/>
              </a:buClr>
              <a:buSzPct val="100000"/>
              <a:buFont typeface="Arial" charset="0"/>
              <a:buChar char="•"/>
            </a:pPr>
            <a:r>
              <a:rPr lang="en-ZA" b="1" dirty="0">
                <a:solidFill>
                  <a:schemeClr val="dk1"/>
                </a:solidFill>
                <a:latin typeface="Times New Roman" charset="0"/>
                <a:ea typeface="Times New Roman" charset="0"/>
                <a:cs typeface="Times New Roman" charset="0"/>
              </a:rPr>
              <a:t>IAC provides feedback and advice</a:t>
            </a:r>
          </a:p>
        </p:txBody>
      </p:sp>
      <p:sp>
        <p:nvSpPr>
          <p:cNvPr id="18" name="Rectangle 17">
            <a:extLst>
              <a:ext uri="{FF2B5EF4-FFF2-40B4-BE49-F238E27FC236}">
                <a16:creationId xmlns:a16="http://schemas.microsoft.com/office/drawing/2014/main" id="{756742E0-A4AF-2247-6322-9F7F80714B7A}"/>
              </a:ext>
            </a:extLst>
          </p:cNvPr>
          <p:cNvSpPr/>
          <p:nvPr/>
        </p:nvSpPr>
        <p:spPr>
          <a:xfrm>
            <a:off x="98529" y="5178531"/>
            <a:ext cx="8962182" cy="1077218"/>
          </a:xfrm>
          <a:prstGeom prst="rect">
            <a:avLst/>
          </a:prstGeom>
          <a:solidFill>
            <a:srgbClr val="F0EFC4"/>
          </a:solidFill>
          <a:ln w="57150">
            <a:solidFill>
              <a:schemeClr val="accent2">
                <a:lumMod val="50000"/>
              </a:schemeClr>
            </a:solidFill>
          </a:ln>
        </p:spPr>
        <p:txBody>
          <a:bodyPr wrap="square">
            <a:spAutoFit/>
          </a:bodyPr>
          <a:lstStyle/>
          <a:p>
            <a:pPr marL="444500" indent="-285750">
              <a:buClr>
                <a:schemeClr val="dk1"/>
              </a:buClr>
              <a:buSzPct val="100000"/>
              <a:buFont typeface="Arial" charset="0"/>
              <a:buChar char="•"/>
            </a:pPr>
            <a:r>
              <a:rPr lang="en-ZA" sz="1600" b="1" dirty="0">
                <a:solidFill>
                  <a:schemeClr val="dk1"/>
                </a:solidFill>
                <a:latin typeface="Times New Roman" charset="0"/>
                <a:ea typeface="Times New Roman" charset="0"/>
                <a:cs typeface="Times New Roman" charset="0"/>
              </a:rPr>
              <a:t>The process will take a few years and end with the release of the strategy report</a:t>
            </a:r>
          </a:p>
          <a:p>
            <a:pPr marL="444500" indent="-285750">
              <a:buClr>
                <a:schemeClr val="dk1"/>
              </a:buClr>
              <a:buSzPct val="100000"/>
              <a:buFont typeface="Arial" charset="0"/>
              <a:buChar char="•"/>
            </a:pPr>
            <a:r>
              <a:rPr lang="en-ZA" sz="1600" b="1" dirty="0">
                <a:solidFill>
                  <a:schemeClr val="dk1"/>
                </a:solidFill>
                <a:latin typeface="Times New Roman" charset="0"/>
                <a:ea typeface="Times New Roman" charset="0"/>
                <a:cs typeface="Times New Roman" charset="0"/>
              </a:rPr>
              <a:t>The report will suggest the direction, with actionable items for the next decade </a:t>
            </a:r>
          </a:p>
          <a:p>
            <a:pPr marL="444500" indent="-285750">
              <a:buClr>
                <a:schemeClr val="dk1"/>
              </a:buClr>
              <a:buSzPct val="100000"/>
              <a:buFont typeface="Arial" charset="0"/>
              <a:buChar char="•"/>
            </a:pPr>
            <a:r>
              <a:rPr lang="en-ZA" sz="1600" b="1" dirty="0">
                <a:solidFill>
                  <a:schemeClr val="dk1"/>
                </a:solidFill>
                <a:latin typeface="Times New Roman" charset="0"/>
                <a:ea typeface="Times New Roman" charset="0"/>
                <a:cs typeface="Times New Roman" charset="0"/>
              </a:rPr>
              <a:t>The process is to be repeated periodically, every 7-10 years for the following decades with a review of the impact of previous strategy</a:t>
            </a:r>
          </a:p>
        </p:txBody>
      </p:sp>
      <p:sp>
        <p:nvSpPr>
          <p:cNvPr id="19" name="Rectangle 18">
            <a:extLst>
              <a:ext uri="{FF2B5EF4-FFF2-40B4-BE49-F238E27FC236}">
                <a16:creationId xmlns:a16="http://schemas.microsoft.com/office/drawing/2014/main" id="{7D9C0AB9-CF6C-71A8-9AD0-1247EDB3BC70}"/>
              </a:ext>
            </a:extLst>
          </p:cNvPr>
          <p:cNvSpPr/>
          <p:nvPr/>
        </p:nvSpPr>
        <p:spPr>
          <a:xfrm>
            <a:off x="7411815" y="2897439"/>
            <a:ext cx="1569660" cy="369332"/>
          </a:xfrm>
          <a:prstGeom prst="rect">
            <a:avLst/>
          </a:prstGeom>
        </p:spPr>
        <p:txBody>
          <a:bodyPr wrap="none">
            <a:spAutoFit/>
          </a:bodyPr>
          <a:lstStyle/>
          <a:p>
            <a:r>
              <a:rPr lang="en-ZA" b="1" dirty="0">
                <a:solidFill>
                  <a:schemeClr val="dk1"/>
                </a:solidFill>
                <a:latin typeface="Times New Roman" charset="0"/>
                <a:ea typeface="Times New Roman" charset="0"/>
                <a:cs typeface="Times New Roman" charset="0"/>
              </a:rPr>
              <a:t>White papers </a:t>
            </a:r>
            <a:endParaRPr lang="en-US" dirty="0"/>
          </a:p>
        </p:txBody>
      </p:sp>
      <p:cxnSp>
        <p:nvCxnSpPr>
          <p:cNvPr id="20" name="Straight Arrow Connector 19">
            <a:extLst>
              <a:ext uri="{FF2B5EF4-FFF2-40B4-BE49-F238E27FC236}">
                <a16:creationId xmlns:a16="http://schemas.microsoft.com/office/drawing/2014/main" id="{1E27F3A3-69C8-8EFC-5212-D279BA7A2CAB}"/>
              </a:ext>
            </a:extLst>
          </p:cNvPr>
          <p:cNvCxnSpPr>
            <a:cxnSpLocks/>
          </p:cNvCxnSpPr>
          <p:nvPr/>
        </p:nvCxnSpPr>
        <p:spPr>
          <a:xfrm flipV="1">
            <a:off x="7508384" y="2214890"/>
            <a:ext cx="0" cy="685145"/>
          </a:xfrm>
          <a:prstGeom prst="straightConnector1">
            <a:avLst/>
          </a:prstGeom>
          <a:ln w="60325">
            <a:solidFill>
              <a:srgbClr val="FF0000"/>
            </a:solidFill>
            <a:headEnd type="arrow"/>
            <a:tailEnd type="triangle"/>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C96346B3-3222-20C9-0D4D-54C482D4DE13}"/>
              </a:ext>
            </a:extLst>
          </p:cNvPr>
          <p:cNvSpPr/>
          <p:nvPr/>
        </p:nvSpPr>
        <p:spPr>
          <a:xfrm>
            <a:off x="-23159" y="3196593"/>
            <a:ext cx="5494646" cy="461665"/>
          </a:xfrm>
          <a:prstGeom prst="rect">
            <a:avLst/>
          </a:prstGeom>
        </p:spPr>
        <p:txBody>
          <a:bodyPr wrap="none">
            <a:spAutoFit/>
          </a:bodyPr>
          <a:lstStyle/>
          <a:p>
            <a:pPr marL="158750">
              <a:buClr>
                <a:schemeClr val="dk1"/>
              </a:buClr>
              <a:buSzPct val="100000"/>
            </a:pPr>
            <a:r>
              <a:rPr lang="en-ZA" sz="2400" b="1" dirty="0">
                <a:solidFill>
                  <a:srgbClr val="0432FF"/>
                </a:solidFill>
                <a:latin typeface="Times New Roman" charset="0"/>
                <a:ea typeface="Times New Roman" charset="0"/>
                <a:cs typeface="Times New Roman" charset="0"/>
              </a:rPr>
              <a:t>Broad footprint by discipline and fields</a:t>
            </a:r>
          </a:p>
        </p:txBody>
      </p:sp>
      <p:sp>
        <p:nvSpPr>
          <p:cNvPr id="43" name="Rectangle 42">
            <a:extLst>
              <a:ext uri="{FF2B5EF4-FFF2-40B4-BE49-F238E27FC236}">
                <a16:creationId xmlns:a16="http://schemas.microsoft.com/office/drawing/2014/main" id="{95273EA3-6933-7161-2EDF-592455FF9418}"/>
              </a:ext>
            </a:extLst>
          </p:cNvPr>
          <p:cNvSpPr/>
          <p:nvPr/>
        </p:nvSpPr>
        <p:spPr>
          <a:xfrm>
            <a:off x="2186207" y="800830"/>
            <a:ext cx="5591908" cy="341632"/>
          </a:xfrm>
          <a:prstGeom prst="rect">
            <a:avLst/>
          </a:prstGeom>
        </p:spPr>
        <p:txBody>
          <a:bodyPr wrap="square">
            <a:spAutoFit/>
          </a:bodyPr>
          <a:lstStyle/>
          <a:p>
            <a:pPr marL="40006" lvl="0">
              <a:lnSpc>
                <a:spcPct val="90000"/>
              </a:lnSpc>
              <a:spcBef>
                <a:spcPts val="1600"/>
              </a:spcBef>
              <a:buClr>
                <a:srgbClr val="0432FF"/>
              </a:buClr>
              <a:buSzPct val="100000"/>
            </a:pPr>
            <a:r>
              <a:rPr lang="en-ZA" b="1" dirty="0">
                <a:solidFill>
                  <a:srgbClr val="0432FF"/>
                </a:solidFill>
                <a:latin typeface="Times New Roman" charset="0"/>
                <a:ea typeface="Times New Roman" charset="0"/>
                <a:cs typeface="Times New Roman" charset="0"/>
              </a:rPr>
              <a:t>Submit LOIs : </a:t>
            </a:r>
            <a:r>
              <a:rPr lang="en-ZA" u="sng" dirty="0">
                <a:solidFill>
                  <a:schemeClr val="hlink"/>
                </a:solidFill>
                <a:latin typeface="Times New Roman" charset="0"/>
                <a:ea typeface="Times New Roman" charset="0"/>
                <a:cs typeface="Times New Roman" charset="0"/>
                <a:hlinkClick r:id="rId2"/>
              </a:rPr>
              <a:t>https://indico.cern.ch/event/1061921/</a:t>
            </a:r>
            <a:r>
              <a:rPr lang="en-ZA" dirty="0">
                <a:solidFill>
                  <a:srgbClr val="0432FF"/>
                </a:solidFill>
                <a:latin typeface="Times New Roman" charset="0"/>
                <a:ea typeface="Times New Roman" charset="0"/>
                <a:cs typeface="Times New Roman" charset="0"/>
              </a:rPr>
              <a:t> </a:t>
            </a:r>
          </a:p>
        </p:txBody>
      </p:sp>
    </p:spTree>
    <p:extLst>
      <p:ext uri="{BB962C8B-B14F-4D97-AF65-F5344CB8AC3E}">
        <p14:creationId xmlns:p14="http://schemas.microsoft.com/office/powerpoint/2010/main" val="140454006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2763</TotalTime>
  <Words>1746</Words>
  <Application>Microsoft Macintosh PowerPoint</Application>
  <PresentationFormat>On-screen Show (4:3)</PresentationFormat>
  <Paragraphs>245</Paragraphs>
  <Slides>15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Times New Roman</vt:lpstr>
      <vt:lpstr>Wingdings</vt:lpstr>
      <vt:lpstr>Office Theme</vt:lpstr>
      <vt:lpstr>African Strategy for  Fundamental and Applied Physics</vt:lpstr>
      <vt:lpstr>ASFAP Timeline – the last part Roadmap</vt:lpstr>
      <vt:lpstr>Current Situation</vt:lpstr>
      <vt:lpstr>Way Forward</vt:lpstr>
      <vt:lpstr>Way Forward</vt:lpstr>
      <vt:lpstr>The African Strategy</vt:lpstr>
      <vt:lpstr>Structure and Organization</vt:lpstr>
      <vt:lpstr>International Advisory Committee</vt:lpstr>
      <vt:lpstr>ASAFP General Structure</vt:lpstr>
      <vt:lpstr>Committees &amp; Conveners mission</vt:lpstr>
      <vt:lpstr>Groups &amp; Forums mission</vt:lpstr>
      <vt:lpstr>ASFAP Web ….. WG Docs</vt:lpstr>
      <vt:lpstr>ASFAP Twiki ….. structure, activity</vt:lpstr>
      <vt:lpstr>Support for ASFAP</vt:lpstr>
      <vt:lpstr>How can you get involved</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Connell, Simon</dc:creator>
  <cp:lastModifiedBy>Microsoft Office User</cp:lastModifiedBy>
  <cp:revision>46</cp:revision>
  <dcterms:created xsi:type="dcterms:W3CDTF">2021-07-10T14:52:31Z</dcterms:created>
  <dcterms:modified xsi:type="dcterms:W3CDTF">2023-03-15T13:24:13Z</dcterms:modified>
</cp:coreProperties>
</file>