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181818"/>
    <a:srgbClr val="000003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E89695-63BC-46DE-9312-B20E465344F0}" v="139" dt="2023-03-13T13:29:08.978"/>
    <p1510:client id="{6F25444C-6DE3-4C2F-B111-35B2C682339A}" v="1238" dt="2023-03-13T10:08:47.523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02"/>
    <p:restoredTop sz="96327"/>
  </p:normalViewPr>
  <p:slideViewPr>
    <p:cSldViewPr snapToObjects="1">
      <p:cViewPr varScale="1">
        <p:scale>
          <a:sx n="155" d="100"/>
          <a:sy n="155" d="100"/>
        </p:scale>
        <p:origin x="2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derico Roncarolo" userId="wnjEzsmoWY8PPEyI2PEc29uGM3jgR73ayqO86pvHlKw=" providerId="None" clId="Web-{6F25444C-6DE3-4C2F-B111-35B2C682339A}"/>
    <pc:docChg chg="modSld">
      <pc:chgData name="Federico Roncarolo" userId="wnjEzsmoWY8PPEyI2PEc29uGM3jgR73ayqO86pvHlKw=" providerId="None" clId="Web-{6F25444C-6DE3-4C2F-B111-35B2C682339A}" dt="2023-03-13T09:54:36.746" v="182" actId="20577"/>
      <pc:docMkLst>
        <pc:docMk/>
      </pc:docMkLst>
      <pc:sldChg chg="modSp">
        <pc:chgData name="Federico Roncarolo" userId="wnjEzsmoWY8PPEyI2PEc29uGM3jgR73ayqO86pvHlKw=" providerId="None" clId="Web-{6F25444C-6DE3-4C2F-B111-35B2C682339A}" dt="2023-03-13T07:15:38.202" v="157" actId="20577"/>
        <pc:sldMkLst>
          <pc:docMk/>
          <pc:sldMk cId="2671471423" sldId="258"/>
        </pc:sldMkLst>
        <pc:spChg chg="mod">
          <ac:chgData name="Federico Roncarolo" userId="wnjEzsmoWY8PPEyI2PEc29uGM3jgR73ayqO86pvHlKw=" providerId="None" clId="Web-{6F25444C-6DE3-4C2F-B111-35B2C682339A}" dt="2023-03-13T07:15:38.202" v="157" actId="20577"/>
          <ac:spMkLst>
            <pc:docMk/>
            <pc:sldMk cId="2671471423" sldId="258"/>
            <ac:spMk id="8" creationId="{C84646BF-E023-DF6D-720B-09185455B44C}"/>
          </ac:spMkLst>
        </pc:spChg>
      </pc:sldChg>
      <pc:sldChg chg="modSp">
        <pc:chgData name="Federico Roncarolo" userId="wnjEzsmoWY8PPEyI2PEc29uGM3jgR73ayqO86pvHlKw=" providerId="None" clId="Web-{6F25444C-6DE3-4C2F-B111-35B2C682339A}" dt="2023-03-13T07:18:08.651" v="174" actId="20577"/>
        <pc:sldMkLst>
          <pc:docMk/>
          <pc:sldMk cId="2570184670" sldId="259"/>
        </pc:sldMkLst>
        <pc:spChg chg="mod">
          <ac:chgData name="Federico Roncarolo" userId="wnjEzsmoWY8PPEyI2PEc29uGM3jgR73ayqO86pvHlKw=" providerId="None" clId="Web-{6F25444C-6DE3-4C2F-B111-35B2C682339A}" dt="2023-03-13T07:18:08.651" v="174" actId="20577"/>
          <ac:spMkLst>
            <pc:docMk/>
            <pc:sldMk cId="2570184670" sldId="259"/>
            <ac:spMk id="6" creationId="{7CFCB0C7-6F2E-0E51-A973-20DA93582DE4}"/>
          </ac:spMkLst>
        </pc:spChg>
      </pc:sldChg>
      <pc:sldChg chg="modSp">
        <pc:chgData name="Federico Roncarolo" userId="wnjEzsmoWY8PPEyI2PEc29uGM3jgR73ayqO86pvHlKw=" providerId="None" clId="Web-{6F25444C-6DE3-4C2F-B111-35B2C682339A}" dt="2023-03-13T09:54:36.746" v="182" actId="20577"/>
        <pc:sldMkLst>
          <pc:docMk/>
          <pc:sldMk cId="1019021539" sldId="260"/>
        </pc:sldMkLst>
        <pc:spChg chg="mod">
          <ac:chgData name="Federico Roncarolo" userId="wnjEzsmoWY8PPEyI2PEc29uGM3jgR73ayqO86pvHlKw=" providerId="None" clId="Web-{6F25444C-6DE3-4C2F-B111-35B2C682339A}" dt="2023-03-13T07:19:04.467" v="178" actId="20577"/>
          <ac:spMkLst>
            <pc:docMk/>
            <pc:sldMk cId="1019021539" sldId="260"/>
            <ac:spMk id="2" creationId="{897B11C7-AE7C-0BBE-0AE0-E7B410B1EDDB}"/>
          </ac:spMkLst>
        </pc:spChg>
        <pc:spChg chg="mod">
          <ac:chgData name="Federico Roncarolo" userId="wnjEzsmoWY8PPEyI2PEc29uGM3jgR73ayqO86pvHlKw=" providerId="None" clId="Web-{6F25444C-6DE3-4C2F-B111-35B2C682339A}" dt="2023-03-13T09:54:36.746" v="182" actId="20577"/>
          <ac:spMkLst>
            <pc:docMk/>
            <pc:sldMk cId="1019021539" sldId="260"/>
            <ac:spMk id="6" creationId="{D7FC035F-5A3C-DF7A-9F16-D2AE235E9E0F}"/>
          </ac:spMkLst>
        </pc:spChg>
      </pc:sldChg>
    </pc:docChg>
  </pc:docChgLst>
  <pc:docChgLst>
    <pc:chgData name="Federico Roncarolo" clId="Web-{6F25444C-6DE3-4C2F-B111-35B2C682339A}"/>
    <pc:docChg chg="addSld modSld">
      <pc:chgData name="Federico Roncarolo" userId="" providerId="" clId="Web-{6F25444C-6DE3-4C2F-B111-35B2C682339A}" dt="2023-03-13T10:08:45.523" v="451" actId="20577"/>
      <pc:docMkLst>
        <pc:docMk/>
      </pc:docMkLst>
      <pc:sldChg chg="modSp">
        <pc:chgData name="Federico Roncarolo" userId="" providerId="" clId="Web-{6F25444C-6DE3-4C2F-B111-35B2C682339A}" dt="2023-03-13T09:55:18.325" v="33" actId="20577"/>
        <pc:sldMkLst>
          <pc:docMk/>
          <pc:sldMk cId="1019021539" sldId="260"/>
        </pc:sldMkLst>
        <pc:spChg chg="mod">
          <ac:chgData name="Federico Roncarolo" userId="" providerId="" clId="Web-{6F25444C-6DE3-4C2F-B111-35B2C682339A}" dt="2023-03-13T09:55:18.325" v="33" actId="20577"/>
          <ac:spMkLst>
            <pc:docMk/>
            <pc:sldMk cId="1019021539" sldId="260"/>
            <ac:spMk id="6" creationId="{D7FC035F-5A3C-DF7A-9F16-D2AE235E9E0F}"/>
          </ac:spMkLst>
        </pc:spChg>
      </pc:sldChg>
      <pc:sldChg chg="modSp">
        <pc:chgData name="Federico Roncarolo" userId="" providerId="" clId="Web-{6F25444C-6DE3-4C2F-B111-35B2C682339A}" dt="2023-03-13T10:04:25.999" v="268" actId="20577"/>
        <pc:sldMkLst>
          <pc:docMk/>
          <pc:sldMk cId="2935773824" sldId="261"/>
        </pc:sldMkLst>
        <pc:spChg chg="mod">
          <ac:chgData name="Federico Roncarolo" userId="" providerId="" clId="Web-{6F25444C-6DE3-4C2F-B111-35B2C682339A}" dt="2023-03-13T10:04:25.999" v="268" actId="20577"/>
          <ac:spMkLst>
            <pc:docMk/>
            <pc:sldMk cId="2935773824" sldId="261"/>
            <ac:spMk id="6" creationId="{C8E2DF73-A8A1-F38F-5F8D-A36547773F5D}"/>
          </ac:spMkLst>
        </pc:spChg>
      </pc:sldChg>
      <pc:sldChg chg="modSp add replId">
        <pc:chgData name="Federico Roncarolo" userId="" providerId="" clId="Web-{6F25444C-6DE3-4C2F-B111-35B2C682339A}" dt="2023-03-13T10:08:14.335" v="444" actId="20577"/>
        <pc:sldMkLst>
          <pc:docMk/>
          <pc:sldMk cId="3756374869" sldId="263"/>
        </pc:sldMkLst>
        <pc:spChg chg="mod">
          <ac:chgData name="Federico Roncarolo" userId="" providerId="" clId="Web-{6F25444C-6DE3-4C2F-B111-35B2C682339A}" dt="2023-03-13T10:08:14.335" v="444" actId="20577"/>
          <ac:spMkLst>
            <pc:docMk/>
            <pc:sldMk cId="3756374869" sldId="263"/>
            <ac:spMk id="6" creationId="{C8E2DF73-A8A1-F38F-5F8D-A36547773F5D}"/>
          </ac:spMkLst>
        </pc:spChg>
      </pc:sldChg>
      <pc:sldChg chg="modSp add replId">
        <pc:chgData name="Federico Roncarolo" userId="" providerId="" clId="Web-{6F25444C-6DE3-4C2F-B111-35B2C682339A}" dt="2023-03-13T10:08:45.523" v="451" actId="20577"/>
        <pc:sldMkLst>
          <pc:docMk/>
          <pc:sldMk cId="355427124" sldId="264"/>
        </pc:sldMkLst>
        <pc:spChg chg="mod">
          <ac:chgData name="Federico Roncarolo" userId="" providerId="" clId="Web-{6F25444C-6DE3-4C2F-B111-35B2C682339A}" dt="2023-03-13T10:08:45.523" v="451" actId="20577"/>
          <ac:spMkLst>
            <pc:docMk/>
            <pc:sldMk cId="355427124" sldId="264"/>
            <ac:spMk id="6" creationId="{C8E2DF73-A8A1-F38F-5F8D-A36547773F5D}"/>
          </ac:spMkLst>
        </pc:spChg>
      </pc:sldChg>
    </pc:docChg>
  </pc:docChgLst>
  <pc:docChgLst>
    <pc:chgData name="James Storey" userId="Puwewm4aO72KlaQHtGVmE107z8gLeR5nAUEw7vxJwmc=" providerId="None" clId="Web-{32E89695-63BC-46DE-9312-B20E465344F0}"/>
    <pc:docChg chg="addSld delSld modSld">
      <pc:chgData name="James Storey" userId="Puwewm4aO72KlaQHtGVmE107z8gLeR5nAUEw7vxJwmc=" providerId="None" clId="Web-{32E89695-63BC-46DE-9312-B20E465344F0}" dt="2023-03-13T13:29:07.432" v="81" actId="20577"/>
      <pc:docMkLst>
        <pc:docMk/>
      </pc:docMkLst>
      <pc:sldChg chg="modSp">
        <pc:chgData name="James Storey" userId="Puwewm4aO72KlaQHtGVmE107z8gLeR5nAUEw7vxJwmc=" providerId="None" clId="Web-{32E89695-63BC-46DE-9312-B20E465344F0}" dt="2023-03-13T13:26:19.193" v="65" actId="20577"/>
        <pc:sldMkLst>
          <pc:docMk/>
          <pc:sldMk cId="2570184670" sldId="259"/>
        </pc:sldMkLst>
        <pc:spChg chg="mod">
          <ac:chgData name="James Storey" userId="Puwewm4aO72KlaQHtGVmE107z8gLeR5nAUEw7vxJwmc=" providerId="None" clId="Web-{32E89695-63BC-46DE-9312-B20E465344F0}" dt="2023-03-13T13:26:19.193" v="65" actId="20577"/>
          <ac:spMkLst>
            <pc:docMk/>
            <pc:sldMk cId="2570184670" sldId="259"/>
            <ac:spMk id="6" creationId="{7CFCB0C7-6F2E-0E51-A973-20DA93582DE4}"/>
          </ac:spMkLst>
        </pc:spChg>
      </pc:sldChg>
      <pc:sldChg chg="modSp">
        <pc:chgData name="James Storey" userId="Puwewm4aO72KlaQHtGVmE107z8gLeR5nAUEw7vxJwmc=" providerId="None" clId="Web-{32E89695-63BC-46DE-9312-B20E465344F0}" dt="2023-03-13T13:25:25.614" v="62" actId="20577"/>
        <pc:sldMkLst>
          <pc:docMk/>
          <pc:sldMk cId="2935773824" sldId="261"/>
        </pc:sldMkLst>
        <pc:spChg chg="mod">
          <ac:chgData name="James Storey" userId="Puwewm4aO72KlaQHtGVmE107z8gLeR5nAUEw7vxJwmc=" providerId="None" clId="Web-{32E89695-63BC-46DE-9312-B20E465344F0}" dt="2023-03-13T13:25:25.614" v="62" actId="20577"/>
          <ac:spMkLst>
            <pc:docMk/>
            <pc:sldMk cId="2935773824" sldId="261"/>
            <ac:spMk id="2" creationId="{6DE54A44-8BFA-E2AE-5889-DE4B340B5559}"/>
          </ac:spMkLst>
        </pc:spChg>
        <pc:spChg chg="mod">
          <ac:chgData name="James Storey" userId="Puwewm4aO72KlaQHtGVmE107z8gLeR5nAUEw7vxJwmc=" providerId="None" clId="Web-{32E89695-63BC-46DE-9312-B20E465344F0}" dt="2023-03-13T13:25:17.332" v="60" actId="14100"/>
          <ac:spMkLst>
            <pc:docMk/>
            <pc:sldMk cId="2935773824" sldId="261"/>
            <ac:spMk id="6" creationId="{C8E2DF73-A8A1-F38F-5F8D-A36547773F5D}"/>
          </ac:spMkLst>
        </pc:spChg>
      </pc:sldChg>
      <pc:sldChg chg="modSp">
        <pc:chgData name="James Storey" userId="Puwewm4aO72KlaQHtGVmE107z8gLeR5nAUEw7vxJwmc=" providerId="None" clId="Web-{32E89695-63BC-46DE-9312-B20E465344F0}" dt="2023-03-13T13:23:20.142" v="11" actId="20577"/>
        <pc:sldMkLst>
          <pc:docMk/>
          <pc:sldMk cId="2700368332" sldId="262"/>
        </pc:sldMkLst>
        <pc:spChg chg="mod">
          <ac:chgData name="James Storey" userId="Puwewm4aO72KlaQHtGVmE107z8gLeR5nAUEw7vxJwmc=" providerId="None" clId="Web-{32E89695-63BC-46DE-9312-B20E465344F0}" dt="2023-03-13T13:23:20.142" v="11" actId="20577"/>
          <ac:spMkLst>
            <pc:docMk/>
            <pc:sldMk cId="2700368332" sldId="262"/>
            <ac:spMk id="2" creationId="{ABB1458A-2B3F-DDBB-8695-FF045F9B6C42}"/>
          </ac:spMkLst>
        </pc:spChg>
      </pc:sldChg>
      <pc:sldChg chg="modSp">
        <pc:chgData name="James Storey" userId="Puwewm4aO72KlaQHtGVmE107z8gLeR5nAUEw7vxJwmc=" providerId="None" clId="Web-{32E89695-63BC-46DE-9312-B20E465344F0}" dt="2023-03-13T13:28:45.509" v="79" actId="20577"/>
        <pc:sldMkLst>
          <pc:docMk/>
          <pc:sldMk cId="3756374869" sldId="263"/>
        </pc:sldMkLst>
        <pc:spChg chg="mod">
          <ac:chgData name="James Storey" userId="Puwewm4aO72KlaQHtGVmE107z8gLeR5nAUEw7vxJwmc=" providerId="None" clId="Web-{32E89695-63BC-46DE-9312-B20E465344F0}" dt="2023-03-13T13:23:10.048" v="5" actId="20577"/>
          <ac:spMkLst>
            <pc:docMk/>
            <pc:sldMk cId="3756374869" sldId="263"/>
            <ac:spMk id="2" creationId="{6DE54A44-8BFA-E2AE-5889-DE4B340B5559}"/>
          </ac:spMkLst>
        </pc:spChg>
        <pc:spChg chg="mod">
          <ac:chgData name="James Storey" userId="Puwewm4aO72KlaQHtGVmE107z8gLeR5nAUEw7vxJwmc=" providerId="None" clId="Web-{32E89695-63BC-46DE-9312-B20E465344F0}" dt="2023-03-13T13:28:45.509" v="79" actId="20577"/>
          <ac:spMkLst>
            <pc:docMk/>
            <pc:sldMk cId="3756374869" sldId="263"/>
            <ac:spMk id="6" creationId="{C8E2DF73-A8A1-F38F-5F8D-A36547773F5D}"/>
          </ac:spMkLst>
        </pc:spChg>
      </pc:sldChg>
      <pc:sldChg chg="modSp">
        <pc:chgData name="James Storey" userId="Puwewm4aO72KlaQHtGVmE107z8gLeR5nAUEw7vxJwmc=" providerId="None" clId="Web-{32E89695-63BC-46DE-9312-B20E465344F0}" dt="2023-03-13T13:29:07.432" v="81" actId="20577"/>
        <pc:sldMkLst>
          <pc:docMk/>
          <pc:sldMk cId="355427124" sldId="264"/>
        </pc:sldMkLst>
        <pc:spChg chg="mod">
          <ac:chgData name="James Storey" userId="Puwewm4aO72KlaQHtGVmE107z8gLeR5nAUEw7vxJwmc=" providerId="None" clId="Web-{32E89695-63BC-46DE-9312-B20E465344F0}" dt="2023-03-13T13:23:15.814" v="8" actId="20577"/>
          <ac:spMkLst>
            <pc:docMk/>
            <pc:sldMk cId="355427124" sldId="264"/>
            <ac:spMk id="2" creationId="{6DE54A44-8BFA-E2AE-5889-DE4B340B5559}"/>
          </ac:spMkLst>
        </pc:spChg>
        <pc:spChg chg="mod">
          <ac:chgData name="James Storey" userId="Puwewm4aO72KlaQHtGVmE107z8gLeR5nAUEw7vxJwmc=" providerId="None" clId="Web-{32E89695-63BC-46DE-9312-B20E465344F0}" dt="2023-03-13T13:29:07.432" v="81" actId="20577"/>
          <ac:spMkLst>
            <pc:docMk/>
            <pc:sldMk cId="355427124" sldId="264"/>
            <ac:spMk id="6" creationId="{C8E2DF73-A8A1-F38F-5F8D-A36547773F5D}"/>
          </ac:spMkLst>
        </pc:spChg>
      </pc:sldChg>
      <pc:sldChg chg="new del">
        <pc:chgData name="James Storey" userId="Puwewm4aO72KlaQHtGVmE107z8gLeR5nAUEw7vxJwmc=" providerId="None" clId="Web-{32E89695-63BC-46DE-9312-B20E465344F0}" dt="2023-03-13T13:25:29.067" v="63"/>
        <pc:sldMkLst>
          <pc:docMk/>
          <pc:sldMk cId="3967369196" sldId="26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3/13/2023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3/13/2023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GI-Title-Slide">
    <p:bg>
      <p:bgPr>
        <a:solidFill>
          <a:srgbClr val="0000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91E4E99-DC7C-C54A-BF95-85FF6A44E8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477485" y="0"/>
            <a:ext cx="5714515" cy="6858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2F35A6F7-3501-AE48-9D45-8B8E63757F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44000" y="144000"/>
            <a:ext cx="900000" cy="900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4A941F7-156F-EC4C-98C3-9D2A526B6B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08AFA87-8673-EC48-A922-EC494AD653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805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Beam Instrumentation for Fixed Target Facilities (BIFT)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43672" y="6378349"/>
            <a:ext cx="97271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Beam Instrumentation for Fixed Target Facilities (BIFT)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l="1" t="-2768" r="12895" b="1"/>
          <a:stretch/>
        </p:blipFill>
        <p:spPr>
          <a:xfrm>
            <a:off x="407988" y="6353703"/>
            <a:ext cx="431428" cy="404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79" r:id="rId3"/>
    <p:sldLayoutId id="2147483662" r:id="rId4"/>
    <p:sldLayoutId id="2147483650" r:id="rId5"/>
    <p:sldLayoutId id="2147483665" r:id="rId6"/>
    <p:sldLayoutId id="2147483668" r:id="rId7"/>
    <p:sldLayoutId id="2147483677" r:id="rId8"/>
    <p:sldLayoutId id="2147483674" r:id="rId9"/>
    <p:sldLayoutId id="2147483652" r:id="rId10"/>
    <p:sldLayoutId id="2147483653" r:id="rId11"/>
    <p:sldLayoutId id="2147483661" r:id="rId12"/>
    <p:sldLayoutId id="2147483666" r:id="rId13"/>
    <p:sldLayoutId id="2147483667" r:id="rId14"/>
    <p:sldLayoutId id="2147483658" r:id="rId15"/>
    <p:sldLayoutId id="2147483659" r:id="rId16"/>
    <p:sldLayoutId id="2147483673" r:id="rId17"/>
    <p:sldLayoutId id="2147483660" r:id="rId18"/>
    <p:sldLayoutId id="2147483671" r:id="rId19"/>
    <p:sldLayoutId id="2147483651" r:id="rId20"/>
    <p:sldLayoutId id="2147483654" r:id="rId21"/>
    <p:sldLayoutId id="2147483669" r:id="rId22"/>
    <p:sldLayoutId id="2147483655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206350/2.4" TargetMode="External"/><Relationship Id="rId2" Type="http://schemas.openxmlformats.org/officeDocument/2006/relationships/hyperlink" Target="https://edms.cern.ch/document/2159311/1" TargetMode="External"/><Relationship Id="rId1" Type="http://schemas.openxmlformats.org/officeDocument/2006/relationships/slideLayout" Target="../slideLayouts/slideLayout21.xml"/><Relationship Id="rId4" Type="http://schemas.openxmlformats.org/officeDocument/2006/relationships/hyperlink" Target="https://edms.cern.ch/document/2222321/1.2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41900/" TargetMode="Externa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58136/" TargetMode="Externa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84844-DDBB-B346-92AF-C43922618E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74925"/>
            <a:ext cx="9144000" cy="2387600"/>
          </a:xfrm>
        </p:spPr>
        <p:txBody>
          <a:bodyPr/>
          <a:lstStyle/>
          <a:p>
            <a:r>
              <a:rPr lang="en-US" dirty="0"/>
              <a:t>Beam Instrumentation for Fixed Target Facilities (BIFT) WG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CE4279-C7B0-B14F-9C84-C6B998B3BD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3139" y="4869160"/>
            <a:ext cx="9144000" cy="1038447"/>
          </a:xfrm>
        </p:spPr>
        <p:txBody>
          <a:bodyPr/>
          <a:lstStyle/>
          <a:p>
            <a:r>
              <a:rPr lang="en-US" dirty="0"/>
              <a:t>Federico Roncarolo &amp; James Storey (SY-BI)</a:t>
            </a:r>
          </a:p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BIFT WG on 13/03/23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4A3CCA-9F10-FB4F-9695-422B70309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8A041-46AC-F547-89D3-784A7875A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FC9CE0-0B30-4442-8551-7AA6BAC1C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330060-6F8D-0235-4E42-5CC1632E175C}"/>
              </a:ext>
            </a:extLst>
          </p:cNvPr>
          <p:cNvSpPr txBox="1"/>
          <p:nvPr/>
        </p:nvSpPr>
        <p:spPr>
          <a:xfrm>
            <a:off x="3036221" y="590610"/>
            <a:ext cx="609783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i="1" dirty="0">
                <a:latin typeface="+mj-lt"/>
              </a:rPr>
              <a:t>Introduction to</a:t>
            </a:r>
            <a:endParaRPr lang="en-CH" sz="4800" i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12811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638E69F-2A57-FEDC-378B-B778B5EE6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Recap – EABI WG (2018-22)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74482-31DA-ADA5-1104-2C0086F43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A3D30C-6E69-C3A4-C941-1C32F5DAC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590ECD-BF0E-1C2E-8D61-581CDE22F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4646BF-E023-DF6D-720B-09185455B44C}"/>
              </a:ext>
            </a:extLst>
          </p:cNvPr>
          <p:cNvSpPr txBox="1"/>
          <p:nvPr/>
        </p:nvSpPr>
        <p:spPr>
          <a:xfrm>
            <a:off x="407986" y="1437328"/>
            <a:ext cx="11376025" cy="54476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CH" sz="2400" b="1" dirty="0"/>
              <a:t>Experimental Area Beam Instrumentation (EABI) Working Group (WG) </a:t>
            </a:r>
            <a:r>
              <a:rPr lang="en-CH" sz="2400" dirty="0"/>
              <a:t>was </a:t>
            </a:r>
            <a:r>
              <a:rPr lang="en-CH" sz="2400"/>
              <a:t>formed for following up PS EA, SPS NA and AD Experimental Area </a:t>
            </a:r>
            <a:endParaRPr lang="en-CH" sz="2400">
              <a:cs typeface="Arial"/>
            </a:endParaRPr>
          </a:p>
          <a:p>
            <a:endParaRPr lang="en-CH" sz="2400" dirty="0"/>
          </a:p>
          <a:p>
            <a:pPr marL="342900" indent="-342900">
              <a:buFont typeface="Arial"/>
              <a:buChar char="•"/>
            </a:pPr>
            <a:r>
              <a:rPr lang="en-CH" sz="2400" dirty="0"/>
              <a:t>Limitations, optimization, CONS needs</a:t>
            </a:r>
            <a:endParaRPr lang="en-CH" sz="2400" dirty="0"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CH" sz="2400" dirty="0"/>
              <a:t>Primary and secondary beamlines</a:t>
            </a:r>
            <a:endParaRPr lang="en-CH" sz="2400" dirty="0">
              <a:cs typeface="Arial"/>
            </a:endParaRPr>
          </a:p>
          <a:p>
            <a:pPr algn="l"/>
            <a:endParaRPr lang="en-CH" sz="2400"/>
          </a:p>
          <a:p>
            <a:r>
              <a:rPr lang="en-CH" sz="2400" dirty="0">
                <a:cs typeface="Arial"/>
              </a:rPr>
              <a:t>Examples:</a:t>
            </a:r>
            <a:endParaRPr lang="en-CH" sz="2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2400" dirty="0"/>
              <a:t>Instrumentation no longer meeting requirements due to aging and radiation damage;</a:t>
            </a:r>
            <a:endParaRPr lang="en-CH" sz="240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/>
              <a:t>Insufficient instrumentation in the primary beams towards the primary targets; </a:t>
            </a:r>
            <a:endParaRPr lang="en-CH" sz="240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2400" dirty="0"/>
              <a:t>Insufficient spares for critical instrumentation.</a:t>
            </a:r>
            <a:endParaRPr lang="en-CH" sz="240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/>
          </a:p>
          <a:p>
            <a:pPr algn="l"/>
            <a:endParaRPr lang="en-CH"/>
          </a:p>
          <a:p>
            <a:pPr algn="l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71471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FE507-DD14-2EAC-CD39-53FE82749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Recap – EABI WG Deliverables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EAF216-14BD-6E05-818C-3D5374710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E77D0E-E720-E139-CCA5-DC0C61643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9A5FB0-6C76-A459-98AD-DE9623C51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FCB0C7-6F2E-0E51-A973-20DA93582DE4}"/>
              </a:ext>
            </a:extLst>
          </p:cNvPr>
          <p:cNvSpPr txBox="1"/>
          <p:nvPr/>
        </p:nvSpPr>
        <p:spPr>
          <a:xfrm>
            <a:off x="407986" y="1437328"/>
            <a:ext cx="11376025" cy="480131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CH" sz="2400" b="1" dirty="0"/>
              <a:t>EABI</a:t>
            </a:r>
            <a:r>
              <a:rPr lang="en-CH" sz="2400" dirty="0"/>
              <a:t> </a:t>
            </a:r>
            <a:r>
              <a:rPr lang="en-CH" sz="2400" b="1" dirty="0"/>
              <a:t>deliverables as defined in 2018</a:t>
            </a:r>
            <a:r>
              <a:rPr lang="en-CH" sz="2400" dirty="0"/>
              <a:t>: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CH" sz="2400" dirty="0"/>
              <a:t>Inventory of the present situation &amp; future needs;</a:t>
            </a:r>
            <a:endParaRPr lang="en-CH" sz="2400" dirty="0">
              <a:cs typeface="Arial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CH" sz="2400" dirty="0"/>
              <a:t>Evaluate the state of the hardware;</a:t>
            </a:r>
            <a:endParaRPr lang="en-CH" sz="2400" dirty="0">
              <a:cs typeface="Arial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CH" sz="2400" dirty="0"/>
              <a:t>Prepare consolidation request for East and North experimental areas.</a:t>
            </a:r>
            <a:endParaRPr lang="en-CH" sz="2400" dirty="0">
              <a:cs typeface="Arial"/>
            </a:endParaRPr>
          </a:p>
          <a:p>
            <a:pPr marL="457200" indent="-457200" algn="l">
              <a:buFont typeface="+mj-lt"/>
              <a:buAutoNum type="arabicPeriod"/>
            </a:pPr>
            <a:endParaRPr lang="en-CH" sz="2400"/>
          </a:p>
          <a:p>
            <a:pPr algn="l"/>
            <a:r>
              <a:rPr lang="en-CH" sz="2400" b="1" dirty="0"/>
              <a:t>EABI WG fulfilled all deliverables:</a:t>
            </a:r>
            <a:endParaRPr lang="en-CH" sz="2400" b="1" dirty="0">
              <a:cs typeface="Arial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H" sz="2400" dirty="0"/>
              <a:t>“Beam Instrumentation in the CERN experimental areas: inventory of the present situation and future needs” </a:t>
            </a:r>
            <a:r>
              <a:rPr lang="en-CH" sz="2400" dirty="0">
                <a:hlinkClick r:id="rId2"/>
              </a:rPr>
              <a:t>EDMS 2159311</a:t>
            </a:r>
            <a:endParaRPr lang="en-CH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400" dirty="0"/>
              <a:t>“SPS NA consolidation requests for BE-BI after LS2” </a:t>
            </a:r>
            <a:r>
              <a:rPr lang="en-CH" sz="2400" dirty="0">
                <a:hlinkClick r:id="rId3"/>
              </a:rPr>
              <a:t>EDMS 2206350</a:t>
            </a:r>
            <a:endParaRPr lang="en-CH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H" sz="2400" dirty="0"/>
              <a:t>“Final report of the EABI working group” </a:t>
            </a:r>
            <a:r>
              <a:rPr lang="en-CH" sz="2400" dirty="0">
                <a:hlinkClick r:id="rId4"/>
              </a:rPr>
              <a:t>EDMS 2222321</a:t>
            </a:r>
            <a:endParaRPr lang="en-CH" sz="2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sz="2400"/>
          </a:p>
          <a:p>
            <a:pPr algn="l"/>
            <a:endParaRPr lang="en-CH" sz="2400"/>
          </a:p>
          <a:p>
            <a:pPr algn="l"/>
            <a:endParaRPr lang="en-CH" sz="2400"/>
          </a:p>
        </p:txBody>
      </p:sp>
    </p:spTree>
    <p:extLst>
      <p:ext uri="{BB962C8B-B14F-4D97-AF65-F5344CB8AC3E}">
        <p14:creationId xmlns:p14="http://schemas.microsoft.com/office/powerpoint/2010/main" val="2570184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B11C7-AE7C-0BBE-0AE0-E7B410B1E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2023: Beam Instrumentation for Fixed Target Facilities (BIFT) Working Group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BCA30C-2458-BDE0-8C1C-D92FACE49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90B27D-9221-4C46-85C9-1D54563B1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E70953-ACC0-388B-6494-EAF87B994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FC035F-5A3C-DF7A-9F16-D2AE235E9E0F}"/>
              </a:ext>
            </a:extLst>
          </p:cNvPr>
          <p:cNvSpPr txBox="1"/>
          <p:nvPr/>
        </p:nvSpPr>
        <p:spPr>
          <a:xfrm>
            <a:off x="407987" y="1759597"/>
            <a:ext cx="11376025" cy="44319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CH" sz="2400" dirty="0"/>
              <a:t>EABI WG mandate extended to </a:t>
            </a:r>
            <a:r>
              <a:rPr lang="en-CH" sz="2400" b="1" dirty="0"/>
              <a:t>cover primary beamline, target regions and secondary beamlines. </a:t>
            </a:r>
            <a:endParaRPr lang="en-CH" sz="2400" b="1"/>
          </a:p>
          <a:p>
            <a:pPr algn="l"/>
            <a:endParaRPr lang="en-CH" sz="2400"/>
          </a:p>
          <a:p>
            <a:r>
              <a:rPr lang="en-CH" sz="2400" dirty="0"/>
              <a:t>BIFT WG mandate presented and approved at IEFC on 20th January 2023 (</a:t>
            </a:r>
            <a:r>
              <a:rPr lang="en-CH" sz="2400" dirty="0">
                <a:hlinkClick r:id="rId2"/>
              </a:rPr>
              <a:t>Ref. Thibaut Lefevre, “Updated mandate for the EABI WG”</a:t>
            </a:r>
            <a:r>
              <a:rPr lang="en-CH" sz="2400" dirty="0"/>
              <a:t>)  </a:t>
            </a:r>
            <a:endParaRPr lang="en-CH" sz="2400" dirty="0">
              <a:cs typeface="Arial"/>
            </a:endParaRPr>
          </a:p>
          <a:p>
            <a:pPr algn="l"/>
            <a:endParaRPr lang="en-CH" sz="2400"/>
          </a:p>
          <a:p>
            <a:r>
              <a:rPr lang="en-CH" sz="2400" dirty="0"/>
              <a:t>BIFT WG is focusing on </a:t>
            </a:r>
            <a:r>
              <a:rPr lang="en-US" sz="2400" b="1" dirty="0">
                <a:ea typeface="+mn-lt"/>
                <a:cs typeface="+mn-lt"/>
              </a:rPr>
              <a:t>technical</a:t>
            </a:r>
            <a:r>
              <a:rPr lang="en-US" sz="2400" b="1"/>
              <a:t> topics e.g.</a:t>
            </a:r>
            <a:r>
              <a:rPr lang="en-CH" sz="2400" dirty="0"/>
              <a:t>:</a:t>
            </a:r>
            <a:endParaRPr lang="en-CH" sz="2400" dirty="0">
              <a:cs typeface="Arial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CH" sz="2400" dirty="0"/>
              <a:t>Follow-up of BI </a:t>
            </a:r>
            <a:r>
              <a:rPr lang="en-CH" sz="2400" b="1" dirty="0"/>
              <a:t>operational issues and performance</a:t>
            </a:r>
            <a:r>
              <a:rPr lang="en-CH" sz="2400" dirty="0"/>
              <a:t>;</a:t>
            </a:r>
            <a:endParaRPr lang="en-CH" sz="2400" dirty="0">
              <a:cs typeface="Arial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CH" sz="2400" dirty="0"/>
              <a:t>Preparation of BI </a:t>
            </a:r>
            <a:r>
              <a:rPr lang="en-CH" sz="2400" b="1" dirty="0"/>
              <a:t>functional specifications </a:t>
            </a:r>
            <a:r>
              <a:rPr lang="en-CH" sz="2400" dirty="0"/>
              <a:t>for CONS and future projects.</a:t>
            </a:r>
            <a:endParaRPr lang="en-CH" sz="240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sz="2400"/>
          </a:p>
          <a:p>
            <a:pPr algn="l"/>
            <a:endParaRPr lang="en-CH" sz="2400"/>
          </a:p>
          <a:p>
            <a:pPr algn="l"/>
            <a:endParaRPr lang="en-CH" sz="2400"/>
          </a:p>
        </p:txBody>
      </p:sp>
    </p:spTree>
    <p:extLst>
      <p:ext uri="{BB962C8B-B14F-4D97-AF65-F5344CB8AC3E}">
        <p14:creationId xmlns:p14="http://schemas.microsoft.com/office/powerpoint/2010/main" val="1019021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54A44-8BFA-E2AE-5889-DE4B340B5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BIFT </a:t>
            </a:r>
            <a:r>
              <a:rPr lang="en-GB" dirty="0"/>
              <a:t>Organisation</a:t>
            </a:r>
            <a:r>
              <a:rPr lang="en-CH" dirty="0"/>
              <a:t> (I)</a:t>
            </a:r>
            <a:endParaRPr lang="en-US" dirty="0">
              <a:cs typeface="Arial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7F01D8-083B-26C0-3C41-16574BD91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3581F0-5C71-CD2E-5B5E-F0C4AD03C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9E871F-521B-0C30-93F9-277C14C46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E2DF73-A8A1-F38F-5F8D-A36547773F5D}"/>
              </a:ext>
            </a:extLst>
          </p:cNvPr>
          <p:cNvSpPr txBox="1"/>
          <p:nvPr/>
        </p:nvSpPr>
        <p:spPr>
          <a:xfrm>
            <a:off x="409395" y="1196752"/>
            <a:ext cx="11671093" cy="518303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CH" sz="2400" dirty="0"/>
              <a:t>Meeting divided into 2 – parts:</a:t>
            </a:r>
          </a:p>
          <a:p>
            <a:pPr marL="457200" indent="-457200">
              <a:buFont typeface="+mj-lt"/>
              <a:buAutoNum type="arabicPeriod"/>
            </a:pPr>
            <a:r>
              <a:rPr lang="en-CH" sz="2400" b="1" dirty="0"/>
              <a:t>Operational news</a:t>
            </a:r>
            <a:r>
              <a:rPr lang="en-CH" sz="2400" dirty="0"/>
              <a:t> and follow-up on </a:t>
            </a:r>
            <a:r>
              <a:rPr lang="en-CH" sz="2400" b="1" dirty="0"/>
              <a:t>BI performance</a:t>
            </a:r>
            <a:endParaRPr lang="en-CH" sz="2400" b="1" dirty="0">
              <a:cs typeface="Arial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CH" sz="2400" b="1" dirty="0"/>
              <a:t>Topical discussion </a:t>
            </a:r>
            <a:r>
              <a:rPr lang="en-CH" sz="2400" dirty="0"/>
              <a:t>focusing on different facility every meeting</a:t>
            </a:r>
            <a:endParaRPr lang="en-CH" sz="2400" dirty="0">
              <a:cs typeface="Arial"/>
            </a:endParaRPr>
          </a:p>
          <a:p>
            <a:pPr marL="457200" indent="-457200">
              <a:buAutoNum type="arabicPeriod"/>
            </a:pPr>
            <a:endParaRPr lang="en-CH" sz="2400" dirty="0">
              <a:cs typeface="Arial"/>
            </a:endParaRPr>
          </a:p>
          <a:p>
            <a:r>
              <a:rPr lang="en-CH" sz="2400" dirty="0">
                <a:cs typeface="Arial"/>
              </a:rPr>
              <a:t>Outcome: </a:t>
            </a:r>
            <a:r>
              <a:rPr lang="en-CH" sz="2400" b="1" dirty="0">
                <a:cs typeface="Arial"/>
              </a:rPr>
              <a:t>Minutes</a:t>
            </a:r>
            <a:r>
              <a:rPr lang="en-CH" sz="2400" dirty="0">
                <a:cs typeface="Arial"/>
              </a:rPr>
              <a:t> + </a:t>
            </a:r>
            <a:r>
              <a:rPr lang="en-CH" sz="2400" b="1" dirty="0">
                <a:cs typeface="Arial"/>
              </a:rPr>
              <a:t>Action List</a:t>
            </a:r>
            <a:r>
              <a:rPr lang="en-CH" sz="2400" dirty="0">
                <a:cs typeface="Arial"/>
              </a:rPr>
              <a:t> (short, medium &amp; long term)</a:t>
            </a:r>
          </a:p>
          <a:p>
            <a:endParaRPr lang="en-CH" sz="2400"/>
          </a:p>
          <a:p>
            <a:pPr algn="l"/>
            <a:r>
              <a:rPr lang="en-CH" sz="2400" dirty="0"/>
              <a:t>Meeting </a:t>
            </a:r>
            <a:r>
              <a:rPr lang="en-CH" sz="2400" b="1" dirty="0"/>
              <a:t>once per month </a:t>
            </a:r>
            <a:r>
              <a:rPr lang="en-CH" sz="2400" dirty="0"/>
              <a:t>on the1st Monday of the month at 3pm in 774/2-58 + Zoom.</a:t>
            </a:r>
            <a:endParaRPr lang="en-CH" sz="2400" dirty="0">
              <a:cs typeface="Arial"/>
            </a:endParaRPr>
          </a:p>
          <a:p>
            <a:endParaRPr lang="en-CH" sz="2400" dirty="0"/>
          </a:p>
          <a:p>
            <a:r>
              <a:rPr lang="en-CH" sz="2400" b="1" dirty="0"/>
              <a:t>Meeting chaired by SY-BI </a:t>
            </a:r>
            <a:r>
              <a:rPr lang="en-CH" sz="2400" dirty="0"/>
              <a:t>(Federico &amp; James) </a:t>
            </a:r>
          </a:p>
          <a:p>
            <a:pPr algn="l"/>
            <a:r>
              <a:rPr lang="en-CH" sz="2400" b="1" dirty="0"/>
              <a:t>Scientific secretary from SY-BI for 1st part</a:t>
            </a:r>
            <a:r>
              <a:rPr lang="en-CH" sz="2400" dirty="0"/>
              <a:t> (Inaki) + specialist for 2nd part from other group depending on the topic discussed (who </a:t>
            </a:r>
            <a:r>
              <a:rPr lang="en-CH" sz="2400" dirty="0" err="1"/>
              <a:t>t.b.d.</a:t>
            </a:r>
            <a:r>
              <a:rPr lang="en-CH" sz="2400" dirty="0"/>
              <a:t>)</a:t>
            </a:r>
            <a:endParaRPr lang="en-CH" sz="2400" dirty="0">
              <a:cs typeface="Arial"/>
            </a:endParaRPr>
          </a:p>
          <a:p>
            <a:endParaRPr lang="en-CH" sz="2400" dirty="0">
              <a:cs typeface="Arial"/>
            </a:endParaRPr>
          </a:p>
          <a:p>
            <a:pPr algn="l"/>
            <a:endParaRPr lang="en-CH" sz="2400"/>
          </a:p>
          <a:p>
            <a:pPr algn="l"/>
            <a:endParaRPr lang="en-CH" sz="2400"/>
          </a:p>
        </p:txBody>
      </p:sp>
    </p:spTree>
    <p:extLst>
      <p:ext uri="{BB962C8B-B14F-4D97-AF65-F5344CB8AC3E}">
        <p14:creationId xmlns:p14="http://schemas.microsoft.com/office/powerpoint/2010/main" val="2935773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54A44-8BFA-E2AE-5889-DE4B340B5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BIFT </a:t>
            </a:r>
            <a:r>
              <a:rPr lang="en-CH" dirty="0" err="1"/>
              <a:t>Organisation</a:t>
            </a:r>
            <a:r>
              <a:rPr lang="en-CH"/>
              <a:t> (II)</a:t>
            </a:r>
            <a:endParaRPr lang="en-US" dirty="0">
              <a:cs typeface="Arial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7F01D8-083B-26C0-3C41-16574BD91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3581F0-5C71-CD2E-5B5E-F0C4AD03C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9E871F-521B-0C30-93F9-277C14C46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E2DF73-A8A1-F38F-5F8D-A36547773F5D}"/>
              </a:ext>
            </a:extLst>
          </p:cNvPr>
          <p:cNvSpPr txBox="1"/>
          <p:nvPr/>
        </p:nvSpPr>
        <p:spPr>
          <a:xfrm>
            <a:off x="403200" y="1196752"/>
            <a:ext cx="11788800" cy="581697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2400" dirty="0">
                <a:cs typeface="Arial"/>
              </a:rPr>
              <a:t>Invitees list via static e-group (open)</a:t>
            </a:r>
            <a:endParaRPr lang="en-US" dirty="0">
              <a:cs typeface="Arial"/>
            </a:endParaRPr>
          </a:p>
          <a:p>
            <a:endParaRPr lang="en-US" sz="2400" dirty="0">
              <a:cs typeface="Arial"/>
            </a:endParaRPr>
          </a:p>
          <a:p>
            <a:pPr marL="342900" indent="-342900">
              <a:buFont typeface="Calibri"/>
              <a:buChar char="-"/>
            </a:pPr>
            <a:r>
              <a:rPr lang="en-US" sz="2400" dirty="0">
                <a:cs typeface="Arial"/>
              </a:rPr>
              <a:t>We should ensure that every relevant Facility and Group are represented. </a:t>
            </a:r>
            <a:endParaRPr lang="en-US" dirty="0"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lang="en-US" dirty="0">
              <a:cs typeface="Arial"/>
            </a:endParaRPr>
          </a:p>
          <a:p>
            <a:r>
              <a:rPr lang="en-CH" sz="2400" dirty="0"/>
              <a:t>Groups: </a:t>
            </a:r>
            <a:endParaRPr lang="en-US" dirty="0">
              <a:cs typeface="Arial"/>
            </a:endParaRPr>
          </a:p>
          <a:p>
            <a:pPr marL="342900" indent="-342900">
              <a:buFont typeface="Calibri"/>
              <a:buChar char="-"/>
            </a:pPr>
            <a:r>
              <a:rPr lang="en-CH" sz="2400" dirty="0"/>
              <a:t>BE-OP, SY-ABT, SY-STI, BE-EA</a:t>
            </a:r>
            <a:endParaRPr lang="en-US" dirty="0">
              <a:cs typeface="Arial"/>
            </a:endParaRPr>
          </a:p>
          <a:p>
            <a:endParaRPr lang="en-CH" sz="2400" dirty="0">
              <a:cs typeface="Arial"/>
            </a:endParaRPr>
          </a:p>
          <a:p>
            <a:r>
              <a:rPr lang="en-CH" sz="2400" dirty="0">
                <a:cs typeface="Arial"/>
              </a:rPr>
              <a:t>Facilities:</a:t>
            </a:r>
          </a:p>
          <a:p>
            <a:pPr marL="914400" lvl="1" indent="-457200">
              <a:buFont typeface="Arial,Sans-Serif"/>
              <a:buChar char="•"/>
            </a:pPr>
            <a:r>
              <a:rPr lang="en-US" sz="2400" dirty="0">
                <a:ea typeface="+mn-lt"/>
                <a:cs typeface="+mn-lt"/>
              </a:rPr>
              <a:t>East Area, North Area;</a:t>
            </a:r>
          </a:p>
          <a:p>
            <a:pPr marL="914400" lvl="1" indent="-457200">
              <a:buFont typeface="Arial,Sans-Serif"/>
              <a:buChar char="•"/>
            </a:pPr>
            <a:r>
              <a:rPr lang="en-US" sz="2400" dirty="0">
                <a:ea typeface="+mn-lt"/>
                <a:cs typeface="+mn-lt"/>
              </a:rPr>
              <a:t>AD/ELENA;</a:t>
            </a:r>
          </a:p>
          <a:p>
            <a:pPr marL="914400" lvl="1" indent="-457200">
              <a:buFont typeface="Arial,Sans-Serif"/>
              <a:buChar char="•"/>
            </a:pPr>
            <a:r>
              <a:rPr lang="en-US" sz="2400" dirty="0">
                <a:ea typeface="+mn-lt"/>
                <a:cs typeface="+mn-lt"/>
              </a:rPr>
              <a:t>ISOLDE including REX and HIE;</a:t>
            </a:r>
          </a:p>
          <a:p>
            <a:pPr marL="914400" lvl="1" indent="-457200">
              <a:buFont typeface="Arial,Sans-Serif"/>
              <a:buChar char="•"/>
            </a:pPr>
            <a:r>
              <a:rPr lang="en-US" sz="2400" dirty="0" err="1">
                <a:ea typeface="+mn-lt"/>
                <a:cs typeface="+mn-lt"/>
              </a:rPr>
              <a:t>nTOF</a:t>
            </a:r>
            <a:r>
              <a:rPr lang="en-US" sz="2400" dirty="0">
                <a:ea typeface="+mn-lt"/>
                <a:cs typeface="+mn-lt"/>
              </a:rPr>
              <a:t>;</a:t>
            </a:r>
          </a:p>
          <a:p>
            <a:pPr marL="914400" lvl="1" indent="-457200">
              <a:buFont typeface="Arial,Sans-Serif"/>
              <a:buChar char="•"/>
            </a:pPr>
            <a:r>
              <a:rPr lang="en-US" sz="2400" dirty="0">
                <a:ea typeface="+mn-lt"/>
                <a:cs typeface="+mn-lt"/>
              </a:rPr>
              <a:t>Future facilities.</a:t>
            </a:r>
          </a:p>
          <a:p>
            <a:pPr algn="l"/>
            <a:endParaRPr lang="en-CH" sz="2400" dirty="0">
              <a:cs typeface="Arial"/>
            </a:endParaRPr>
          </a:p>
          <a:p>
            <a:endParaRPr lang="en-CH" sz="2400" dirty="0">
              <a:cs typeface="Arial"/>
            </a:endParaRPr>
          </a:p>
          <a:p>
            <a:endParaRPr lang="en-CH" sz="24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6374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54A44-8BFA-E2AE-5889-DE4B340B5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BIFT </a:t>
            </a:r>
            <a:r>
              <a:rPr lang="en-CH" dirty="0" err="1"/>
              <a:t>Organisation</a:t>
            </a:r>
            <a:r>
              <a:rPr lang="en-CH"/>
              <a:t> (III)</a:t>
            </a:r>
            <a:endParaRPr lang="en-US" dirty="0">
              <a:cs typeface="Arial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7F01D8-083B-26C0-3C41-16574BD91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3581F0-5C71-CD2E-5B5E-F0C4AD03C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9E871F-521B-0C30-93F9-277C14C46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E2DF73-A8A1-F38F-5F8D-A36547773F5D}"/>
              </a:ext>
            </a:extLst>
          </p:cNvPr>
          <p:cNvSpPr txBox="1"/>
          <p:nvPr/>
        </p:nvSpPr>
        <p:spPr>
          <a:xfrm>
            <a:off x="403200" y="1196752"/>
            <a:ext cx="11788800" cy="295465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2400" dirty="0">
                <a:cs typeface="Arial"/>
              </a:rPr>
              <a:t>For next meeting: </a:t>
            </a:r>
          </a:p>
          <a:p>
            <a:endParaRPr lang="en-US" sz="2400" dirty="0">
              <a:cs typeface="Arial"/>
            </a:endParaRPr>
          </a:p>
          <a:p>
            <a:r>
              <a:rPr lang="en-US" sz="2400" dirty="0">
                <a:cs typeface="Arial"/>
              </a:rPr>
              <a:t>Ask some or all facilities to come (or send beforehand) list of 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sz="2400" dirty="0">
                <a:cs typeface="Arial"/>
              </a:rPr>
              <a:t>Open issues</a:t>
            </a:r>
            <a:endParaRPr lang="en-US"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cs typeface="Arial"/>
              </a:rPr>
              <a:t>Already known requests</a:t>
            </a:r>
            <a:endParaRPr lang="en-US">
              <a:cs typeface="Arial"/>
            </a:endParaRPr>
          </a:p>
          <a:p>
            <a:endParaRPr lang="en-US" sz="2400" dirty="0">
              <a:cs typeface="Arial"/>
            </a:endParaRPr>
          </a:p>
          <a:p>
            <a:endParaRPr lang="en-CH" sz="2400" dirty="0">
              <a:cs typeface="Arial"/>
            </a:endParaRPr>
          </a:p>
          <a:p>
            <a:endParaRPr lang="en-CH" sz="24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427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1458A-2B3F-DDBB-8695-FF045F9B6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BIFT </a:t>
            </a:r>
            <a:r>
              <a:rPr lang="en-CH" dirty="0" err="1"/>
              <a:t>Organisation</a:t>
            </a:r>
            <a:r>
              <a:rPr lang="en-CH"/>
              <a:t> (IV)</a:t>
            </a:r>
            <a:r>
              <a:rPr lang="en-CH" dirty="0"/>
              <a:t> 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6D7A18-F3BA-4A03-BCD3-3FBF15F51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13/03/2023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9882AD-6A3D-8C35-00DF-F545833FE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Beam Instrumentation for Fixed Target Facilities (BIFT)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8D97A8-4682-84B5-8071-ED71322CD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6C0E00-479E-015A-5024-E73A6899B76E}"/>
              </a:ext>
            </a:extLst>
          </p:cNvPr>
          <p:cNvSpPr txBox="1"/>
          <p:nvPr/>
        </p:nvSpPr>
        <p:spPr>
          <a:xfrm>
            <a:off x="403200" y="1196752"/>
            <a:ext cx="11788800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400"/>
              <a:t>Feedback and suggestions very welcome! </a:t>
            </a:r>
          </a:p>
          <a:p>
            <a:pPr algn="l"/>
            <a:endParaRPr lang="en-CH" sz="2400"/>
          </a:p>
          <a:p>
            <a:pPr algn="l"/>
            <a:r>
              <a:rPr lang="en-CH" sz="2400"/>
              <a:t>Today’s agenda: </a:t>
            </a:r>
            <a:r>
              <a:rPr lang="en-GB" sz="2400" dirty="0">
                <a:hlinkClick r:id="rId2"/>
              </a:rPr>
              <a:t>https://indico.cern.ch/event/1258136/</a:t>
            </a:r>
            <a:endParaRPr lang="en-CH" sz="2400"/>
          </a:p>
          <a:p>
            <a:pPr algn="l"/>
            <a:endParaRPr lang="en-CH" sz="2400"/>
          </a:p>
          <a:p>
            <a:pPr algn="l"/>
            <a:r>
              <a:rPr lang="en-CH" sz="2400"/>
              <a:t> </a:t>
            </a:r>
          </a:p>
          <a:p>
            <a:pPr algn="l"/>
            <a:endParaRPr lang="en-CH" sz="2400"/>
          </a:p>
          <a:p>
            <a:pPr algn="l"/>
            <a:endParaRPr lang="en-CH" sz="2400"/>
          </a:p>
        </p:txBody>
      </p:sp>
    </p:spTree>
    <p:extLst>
      <p:ext uri="{BB962C8B-B14F-4D97-AF65-F5344CB8AC3E}">
        <p14:creationId xmlns:p14="http://schemas.microsoft.com/office/powerpoint/2010/main" val="2700368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ONS-XEI-27-09-21-BI-PB" id="{FECB2FA8-BFB8-FF4F-ACD9-199F97EA58F3}" vid="{0DF82AD6-06D9-4C47-BA28-D55747E3B1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7617</TotalTime>
  <Words>464</Words>
  <Application>Microsoft Office PowerPoint</Application>
  <PresentationFormat>Widescreen</PresentationFormat>
  <Paragraphs>71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Beam Instrumentation for Fixed Target Facilities (BIFT) WG</vt:lpstr>
      <vt:lpstr>Recap – EABI WG (2018-22)</vt:lpstr>
      <vt:lpstr>Recap – EABI WG Deliverables</vt:lpstr>
      <vt:lpstr>2023: Beam Instrumentation for Fixed Target Facilities (BIFT) Working Group</vt:lpstr>
      <vt:lpstr>BIFT Organisation (I)</vt:lpstr>
      <vt:lpstr>BIFT Organisation (II)</vt:lpstr>
      <vt:lpstr>BIFT Organisation (III)</vt:lpstr>
      <vt:lpstr>BIFT Organisation (IV)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XEI – EOY Slides </dc:title>
  <dc:creator>James Storey</dc:creator>
  <cp:lastModifiedBy>James Storey</cp:lastModifiedBy>
  <cp:revision>230</cp:revision>
  <cp:lastPrinted>2020-01-30T13:49:18Z</cp:lastPrinted>
  <dcterms:created xsi:type="dcterms:W3CDTF">2021-11-21T09:36:32Z</dcterms:created>
  <dcterms:modified xsi:type="dcterms:W3CDTF">2023-03-13T13:29:18Z</dcterms:modified>
</cp:coreProperties>
</file>