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344" r:id="rId2"/>
    <p:sldId id="298" r:id="rId3"/>
    <p:sldId id="338" r:id="rId4"/>
    <p:sldId id="343" r:id="rId5"/>
    <p:sldId id="300" r:id="rId6"/>
    <p:sldId id="30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B54E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FA97C3-8C77-4D8A-8F1D-1ACDA51648BA}" v="6" dt="2023-05-30T16:13:07.620"/>
    <p1510:client id="{0A44F4A3-A65C-4E63-BA13-4394222F95F3}" v="158" dt="2023-08-17T01:30:59.182"/>
    <p1510:client id="{0D539DAF-BBD3-4119-951A-A4FC46C38A75}" v="207" dt="2023-09-03T20:47:15.732"/>
    <p1510:client id="{1B890C09-3959-4709-97E5-5164C1862C3E}" v="7" dt="2023-09-04T21:17:06.522"/>
    <p1510:client id="{1D9922D9-CAF7-4C04-88A4-5F3BB7B85099}" v="12" dt="2023-07-11T11:31:13.376"/>
    <p1510:client id="{2E9E1482-51F7-4163-A3E0-A252FED8F7F6}" v="1943" dt="2023-07-10T23:02:37.614"/>
    <p1510:client id="{31D302EF-2B8B-4EC7-83D2-1C224C62196B}" v="10" dt="2023-06-02T16:09:20.050"/>
    <p1510:client id="{398219D0-7601-497A-9192-CFF7E5EC0308}" v="3" dt="2023-06-02T16:38:02.281"/>
    <p1510:client id="{400DD246-804A-4445-BFF9-0C300C607F57}" v="123" dt="2023-09-06T20:20:03.459"/>
    <p1510:client id="{424F8434-D32D-442B-8590-B85FCC7C44E5}" v="1268" dt="2023-05-29T16:13:45.213"/>
    <p1510:client id="{4D25A12D-9011-461C-A841-0F355E43546E}" v="64" dt="2023-05-30T09:37:27.693"/>
    <p1510:client id="{4F6A8CBB-8ED9-4C7C-86AD-B194C5DDD1D9}" v="223" dt="2023-05-29T21:00:35.842"/>
    <p1510:client id="{519ACDE8-FEFD-4901-9D0E-0E84F013F8ED}" v="13" dt="2023-06-02T09:31:34.761"/>
    <p1510:client id="{6037F916-34AC-4AEE-8115-626A2FF2F0D1}" v="78" dt="2023-08-15T23:42:54.899"/>
    <p1510:client id="{63E50D1C-FFB3-4735-AE84-087389DCB7BC}" v="108" dt="2023-05-29T16:18:18.092"/>
    <p1510:client id="{65DCED19-E43D-4B85-89DA-A3E9BEFE7824}" v="245" dt="2023-06-02T10:41:54.466"/>
    <p1510:client id="{7592CC1A-40E4-4570-AEC3-B34E6C754B37}" v="14" dt="2023-06-12T11:48:58.601"/>
    <p1510:client id="{80038EDA-DCEC-464F-A196-DD9F38F59418}" v="19" dt="2023-08-17T19:28:19.654"/>
    <p1510:client id="{83F360CF-1A0B-455D-8856-F0107F720048}" v="662" dt="2023-07-09T22:10:25.623"/>
    <p1510:client id="{89720914-3748-4AEC-92ED-5BA3708AF73E}" v="456" dt="2023-05-31T15:43:38.522"/>
    <p1510:client id="{8FC558D4-1C4F-4E45-97D1-A823CD52E8CC}" v="1961" dt="2023-07-03T16:22:55.273"/>
    <p1510:client id="{9C69683E-1205-495B-B7FE-5546EA25D2FD}" v="99" dt="2023-07-05T10:45:40.070"/>
    <p1510:client id="{9ED61B5D-0921-4909-B7B9-8CBF62ADBFAE}" v="96" dt="2023-07-05T11:00:00.450"/>
    <p1510:client id="{A84F77BE-C782-4A26-94EB-34CD0EBCC559}" v="767" dt="2023-06-01T16:32:40.048"/>
    <p1510:client id="{AB2A5D05-D25F-4046-9D69-0D7EC41A034C}" v="64" dt="2023-07-11T20:31:12.336"/>
    <p1510:client id="{AE4825FD-16CC-4E60-89EE-5B71FD77C932}" v="9" dt="2023-06-04T21:13:27.806"/>
    <p1510:client id="{B4E914B1-E6C3-420E-BFEE-DAC0C1AFE980}" v="374" dt="2023-08-18T07:29:01.885"/>
    <p1510:client id="{BAAEACF4-B09E-4181-B379-6097ADE06E7F}" v="154" dt="2023-07-11T09:35:33.190"/>
    <p1510:client id="{BBC3CF9D-01F4-4514-A4BE-E50D15F53567}" v="30" dt="2023-08-15T23:49:09.669"/>
    <p1510:client id="{BD4B3672-1296-444D-8C0D-E54739D6D50E}" v="949" dt="2023-06-02T16:02:13.980"/>
    <p1510:client id="{C619AC9F-1AC1-4B04-9FA3-44988D5F9AD4}" v="468" dt="2023-07-11T21:35:36.946"/>
    <p1510:client id="{CC8334FE-FC74-406F-875B-E03E62050148}" v="93" dt="2023-08-18T17:21:06.903"/>
    <p1510:client id="{D61BE327-20D3-47A1-85C0-15CAABCCA203}" v="344" dt="2023-07-07T16:00:59.083"/>
    <p1510:client id="{E05B08D6-E271-43BF-A6C2-3E7303A4E096}" v="827" dt="2023-05-30T16:34:04.358"/>
    <p1510:client id="{E5C55040-FD71-432D-BDF3-7E47D7DF1D29}" v="12" dt="2023-09-06T19:16:50.835"/>
    <p1510:client id="{ED35AE29-32ED-4B57-A38C-B6ADA8064A48}" v="100" dt="2023-06-01T16:16:08.570"/>
    <p1510:client id="{EDAAB9BD-BEF5-40D2-BDF7-2182E9C5019D}" v="208" dt="2023-05-27T21:00:40.038"/>
    <p1510:client id="{EF7D5EB0-F7F8-4E38-A743-072490631E03}" v="17" dt="2023-07-11T10:09:05.076"/>
    <p1510:client id="{F8A2E789-8993-47FF-B33F-33D279A39754}" v="74" dt="2023-09-04T20:59:30.783"/>
    <p1510:client id="{FBA7411C-23C2-4758-A0CE-242A7A9ABFBE}" v="16" dt="2023-07-11T08:10:20.430"/>
    <p1510:client id="{FEFC0490-309F-47FB-913D-083A47371F8B}" v="956" dt="2023-07-04T16:26:12.322"/>
    <p1510:client id="{FFE7EF24-F654-4EB1-96A6-E61FFB98B9D9}" v="101" dt="2023-07-08T18:20:26.0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HADRON 2023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D2C0C-C22E-4D03-B430-4B7CA17B93E7}" type="datetimeFigureOut">
              <a:rPr lang="en-US" smtClean="0"/>
              <a:pPr/>
              <a:t>9/6/2023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HADRON 2023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0AB7E-5CA8-488D-81D9-E0004321F1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91741" y="2590874"/>
            <a:ext cx="11262462" cy="147002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6">
                    <a:lumMod val="75000"/>
                  </a:schemeClr>
                </a:solidFill>
                <a:latin typeface="Yu Gothic UI"/>
                <a:ea typeface="Yu Gothic UI"/>
              </a:rPr>
              <a:t>Tau data-driven evaluation of the HVP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919491" y="4218438"/>
            <a:ext cx="4995320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 UI"/>
                <a:ea typeface="Yu Gothic UI"/>
              </a:rPr>
              <a:t>In collaboration with: </a:t>
            </a:r>
            <a:endParaRPr lang="es-ES" b="1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Yu Gothic UI"/>
              <a:cs typeface="Calibri"/>
            </a:endParaRPr>
          </a:p>
          <a:p>
            <a:pPr algn="l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 UI"/>
                <a:ea typeface="Yu Gothic UI"/>
              </a:rPr>
              <a:t>Pere </a:t>
            </a:r>
            <a:r>
              <a:rPr lang="en-US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Yu Gothic UI"/>
                <a:ea typeface="Yu Gothic UI"/>
              </a:rPr>
              <a:t>Masjuan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 UI"/>
                <a:ea typeface="Yu Gothic UI"/>
              </a:rPr>
              <a:t> (IFAE, UAB, Spain)</a:t>
            </a:r>
            <a:endParaRPr lang="es-ES" b="1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  <a:ea typeface="Yu Gothic UI"/>
              <a:cs typeface="Calibri"/>
            </a:endParaRPr>
          </a:p>
          <a:p>
            <a:pPr algn="l"/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 UI"/>
                <a:ea typeface="Yu Gothic UI"/>
              </a:rPr>
              <a:t>Pablo Roig (</a:t>
            </a:r>
            <a:r>
              <a:rPr lang="en-US" sz="2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Yu Gothic UI"/>
                <a:ea typeface="Yu Gothic UI"/>
              </a:rPr>
              <a:t>Cinvestav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Yu Gothic UI"/>
                <a:ea typeface="Yu Gothic UI"/>
              </a:rPr>
              <a:t>, IPN, Mexico)</a:t>
            </a:r>
            <a:endParaRPr lang="es-ES" b="1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</p:txBody>
      </p:sp>
      <p:sp>
        <p:nvSpPr>
          <p:cNvPr id="5" name="2 Subtítulo">
            <a:extLst>
              <a:ext uri="{FF2B5EF4-FFF2-40B4-BE49-F238E27FC236}">
                <a16:creationId xmlns:a16="http://schemas.microsoft.com/office/drawing/2014/main" id="{F3C555BC-C2D0-0C5F-25C6-F43E051FC092}"/>
              </a:ext>
            </a:extLst>
          </p:cNvPr>
          <p:cNvSpPr txBox="1">
            <a:spLocks/>
          </p:cNvSpPr>
          <p:nvPr/>
        </p:nvSpPr>
        <p:spPr>
          <a:xfrm>
            <a:off x="1731053" y="4213467"/>
            <a:ext cx="2837074" cy="17612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tx1"/>
                </a:solidFill>
                <a:latin typeface="Yu Gothic UI"/>
                <a:ea typeface="Yu Gothic UI"/>
              </a:rPr>
              <a:t>Alejandro Miranda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  <a:latin typeface="Yu Gothic UI"/>
                <a:ea typeface="Yu Gothic UI"/>
              </a:rPr>
              <a:t>IFAE, Spain</a:t>
            </a:r>
          </a:p>
          <a:p>
            <a:pPr algn="l"/>
            <a:endParaRPr lang="en-US" sz="2400">
              <a:solidFill>
                <a:schemeClr val="tx1"/>
              </a:solidFill>
              <a:latin typeface="Yu Gothic UI"/>
              <a:ea typeface="Yu Gothic UI"/>
            </a:endParaRPr>
          </a:p>
        </p:txBody>
      </p:sp>
      <p:sp>
        <p:nvSpPr>
          <p:cNvPr id="7" name="1 Título">
            <a:extLst>
              <a:ext uri="{FF2B5EF4-FFF2-40B4-BE49-F238E27FC236}">
                <a16:creationId xmlns:a16="http://schemas.microsoft.com/office/drawing/2014/main" id="{F0495612-138D-364B-1F8A-948B54CBAFC8}"/>
              </a:ext>
            </a:extLst>
          </p:cNvPr>
          <p:cNvSpPr txBox="1">
            <a:spLocks/>
          </p:cNvSpPr>
          <p:nvPr/>
        </p:nvSpPr>
        <p:spPr>
          <a:xfrm>
            <a:off x="893704" y="27804"/>
            <a:ext cx="10518245" cy="2728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1F497D"/>
                </a:solidFill>
                <a:latin typeface="Yu Gothic UI"/>
                <a:ea typeface="Yu Gothic UI"/>
                <a:cs typeface="Roboto"/>
              </a:rPr>
              <a:t> Sixth Plenary Workshop of the Muon g-2 Theory Initiative </a:t>
            </a:r>
            <a:endParaRPr lang="es-ES" dirty="0"/>
          </a:p>
          <a:p>
            <a:endParaRPr lang="en-US" sz="3600" b="1" dirty="0">
              <a:solidFill>
                <a:schemeClr val="tx2"/>
              </a:solidFill>
              <a:latin typeface="Yu Gothic UI"/>
              <a:ea typeface="Yu Gothic UI"/>
            </a:endParaRPr>
          </a:p>
          <a:p>
            <a:r>
              <a:rPr lang="en-US" sz="2000" b="1" dirty="0">
                <a:solidFill>
                  <a:schemeClr val="tx2"/>
                </a:solidFill>
                <a:latin typeface="Yu Gothic UI"/>
                <a:ea typeface="Yu Gothic UI"/>
              </a:rPr>
              <a:t>September 8, 2023</a:t>
            </a:r>
            <a:endParaRPr lang="en-US" sz="2000" b="1" dirty="0">
              <a:solidFill>
                <a:schemeClr val="tx2"/>
              </a:solidFill>
              <a:latin typeface="Yu Gothic UI" pitchFamily="34" charset="-128"/>
              <a:ea typeface="Yu Gothic UI" pitchFamily="34" charset="-128"/>
            </a:endParaRPr>
          </a:p>
        </p:txBody>
      </p:sp>
      <p:pic>
        <p:nvPicPr>
          <p:cNvPr id="8" name="Imagen 8">
            <a:extLst>
              <a:ext uri="{FF2B5EF4-FFF2-40B4-BE49-F238E27FC236}">
                <a16:creationId xmlns:a16="http://schemas.microsoft.com/office/drawing/2014/main" id="{0479C93B-3576-6A73-5F5A-1E70786DB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03" y="5604335"/>
            <a:ext cx="2616709" cy="1263178"/>
          </a:xfrm>
          <a:prstGeom prst="rect">
            <a:avLst/>
          </a:prstGeom>
        </p:spPr>
      </p:pic>
      <p:pic>
        <p:nvPicPr>
          <p:cNvPr id="9" name="Imagen 9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E834AEA9-2DBE-C783-422E-97A3AE62C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4203" y="5582310"/>
            <a:ext cx="2666904" cy="911394"/>
          </a:xfrm>
          <a:prstGeom prst="rect">
            <a:avLst/>
          </a:prstGeom>
        </p:spPr>
      </p:pic>
      <p:pic>
        <p:nvPicPr>
          <p:cNvPr id="6" name="Imagen 9" descr="Texto&#10;&#10;Descripción generada automáticamente">
            <a:extLst>
              <a:ext uri="{FF2B5EF4-FFF2-40B4-BE49-F238E27FC236}">
                <a16:creationId xmlns:a16="http://schemas.microsoft.com/office/drawing/2014/main" id="{1BECB16E-37B8-3407-A51D-09E5D57DC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07586" y="6335195"/>
            <a:ext cx="1987312" cy="48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802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Yu Gothic UI"/>
                <a:ea typeface="Yu Gothic UI"/>
              </a:rPr>
              <a:t>Data-driven calculations of HVP</a:t>
            </a:r>
            <a:endParaRPr lang="es-E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83926CC-AEFC-B1C1-07B7-070BE58A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2B3AE4-49B3-F859-520D-71A7D58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err="1">
                <a:ea typeface="Calibri"/>
                <a:cs typeface="Calibri"/>
              </a:rPr>
              <a:t>Sixth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Plenary</a:t>
            </a:r>
            <a:r>
              <a:rPr lang="es-ES" dirty="0">
                <a:ea typeface="Calibri"/>
                <a:cs typeface="Calibri"/>
              </a:rPr>
              <a:t> Workshop </a:t>
            </a:r>
            <a:r>
              <a:rPr lang="es-ES" dirty="0" err="1">
                <a:ea typeface="Calibri"/>
                <a:cs typeface="Calibri"/>
              </a:rPr>
              <a:t>of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the</a:t>
            </a:r>
            <a:r>
              <a:rPr lang="es-ES" dirty="0">
                <a:ea typeface="Calibri"/>
                <a:cs typeface="Calibri"/>
              </a:rPr>
              <a:t> Muon g-2 </a:t>
            </a:r>
            <a:r>
              <a:rPr lang="es-ES" dirty="0" err="1">
                <a:ea typeface="Calibri"/>
                <a:cs typeface="Calibri"/>
              </a:rPr>
              <a:t>Theory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Initiative</a:t>
            </a:r>
            <a:endParaRPr lang="es-ES" dirty="0" err="1"/>
          </a:p>
        </p:txBody>
      </p:sp>
      <p:pic>
        <p:nvPicPr>
          <p:cNvPr id="10" name="Imagen 9" descr="Gráfico&#10;&#10;Descripción generada automáticamente">
            <a:extLst>
              <a:ext uri="{FF2B5EF4-FFF2-40B4-BE49-F238E27FC236}">
                <a16:creationId xmlns:a16="http://schemas.microsoft.com/office/drawing/2014/main" id="{44499899-70B7-E619-3798-DFAB28F83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174" y="1270970"/>
            <a:ext cx="6524444" cy="4546096"/>
          </a:xfrm>
          <a:prstGeom prst="rect">
            <a:avLst/>
          </a:prstGeom>
        </p:spPr>
      </p:pic>
      <p:pic>
        <p:nvPicPr>
          <p:cNvPr id="12" name="Imagen 7" descr="Texto&#10;&#10;Descripción generada automáticamente">
            <a:extLst>
              <a:ext uri="{FF2B5EF4-FFF2-40B4-BE49-F238E27FC236}">
                <a16:creationId xmlns:a16="http://schemas.microsoft.com/office/drawing/2014/main" id="{97844ABE-8445-6665-2858-F536580564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3613" b="3826"/>
          <a:stretch/>
        </p:blipFill>
        <p:spPr>
          <a:xfrm>
            <a:off x="7744306" y="1200488"/>
            <a:ext cx="3503140" cy="518504"/>
          </a:xfrm>
          <a:prstGeom prst="rect">
            <a:avLst/>
          </a:prstGeom>
        </p:spPr>
      </p:pic>
      <p:pic>
        <p:nvPicPr>
          <p:cNvPr id="14" name="Imagen 8">
            <a:extLst>
              <a:ext uri="{FF2B5EF4-FFF2-40B4-BE49-F238E27FC236}">
                <a16:creationId xmlns:a16="http://schemas.microsoft.com/office/drawing/2014/main" id="{CA85F110-A0B1-290D-B9A5-AFF0139CF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3055" y="1884344"/>
            <a:ext cx="2743200" cy="491647"/>
          </a:xfrm>
          <a:prstGeom prst="rect">
            <a:avLst/>
          </a:prstGeom>
        </p:spPr>
      </p:pic>
      <p:sp>
        <p:nvSpPr>
          <p:cNvPr id="5" name="12 CuadroTexto">
            <a:extLst>
              <a:ext uri="{FF2B5EF4-FFF2-40B4-BE49-F238E27FC236}">
                <a16:creationId xmlns:a16="http://schemas.microsoft.com/office/drawing/2014/main" id="{EFBD6F40-C526-C37B-C1B1-3E09594B103C}"/>
              </a:ext>
            </a:extLst>
          </p:cNvPr>
          <p:cNvSpPr txBox="1"/>
          <p:nvPr/>
        </p:nvSpPr>
        <p:spPr>
          <a:xfrm>
            <a:off x="7031584" y="5454684"/>
            <a:ext cx="4801058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SEW: </a:t>
            </a:r>
            <a:r>
              <a:rPr lang="en-US" sz="1200" b="1" dirty="0">
                <a:solidFill>
                  <a:srgbClr val="7030A0"/>
                </a:solidFill>
              </a:rPr>
              <a:t>Sirlin '78; Marciano-Sirlin '93</a:t>
            </a:r>
          </a:p>
          <a:p>
            <a:r>
              <a:rPr lang="en-US" sz="1200" b="1" dirty="0">
                <a:solidFill>
                  <a:srgbClr val="000000"/>
                </a:solidFill>
                <a:ea typeface="Calibri"/>
                <a:cs typeface="Calibri"/>
              </a:rPr>
              <a:t>FF (Mixing,…) : </a:t>
            </a:r>
            <a:r>
              <a:rPr lang="en-US" sz="1200" b="1" dirty="0">
                <a:solidFill>
                  <a:srgbClr val="7030A0"/>
                </a:solidFill>
                <a:ea typeface="Calibri"/>
                <a:cs typeface="Calibri"/>
              </a:rPr>
              <a:t>Maltman '05; Maltman-Yorke '06, '11; Davier et al '09</a:t>
            </a:r>
          </a:p>
          <a:p>
            <a:r>
              <a:rPr lang="en-US" sz="1200" b="1" dirty="0">
                <a:solidFill>
                  <a:srgbClr val="000000"/>
                </a:solidFill>
                <a:ea typeface="Calibri"/>
                <a:cs typeface="Calibri"/>
              </a:rPr>
              <a:t>EM: </a:t>
            </a:r>
            <a:r>
              <a:rPr lang="en-US" sz="1200" b="1" dirty="0">
                <a:solidFill>
                  <a:srgbClr val="7030A0"/>
                </a:solidFill>
                <a:ea typeface="Calibri"/>
                <a:cs typeface="Calibri"/>
              </a:rPr>
              <a:t>Cirigliano et al '01, '02; Flores-</a:t>
            </a:r>
            <a:r>
              <a:rPr lang="en-US" sz="1200" b="1" dirty="0" err="1">
                <a:solidFill>
                  <a:srgbClr val="7030A0"/>
                </a:solidFill>
                <a:ea typeface="Calibri"/>
                <a:cs typeface="Calibri"/>
              </a:rPr>
              <a:t>Tlalpa</a:t>
            </a:r>
            <a:r>
              <a:rPr lang="en-US" sz="1200" b="1" dirty="0">
                <a:solidFill>
                  <a:srgbClr val="7030A0"/>
                </a:solidFill>
                <a:ea typeface="Calibri"/>
                <a:cs typeface="Calibri"/>
              </a:rPr>
              <a:t> et al '06; Miranda and Roig '20;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r>
              <a:rPr lang="en-US" sz="1200" b="1" dirty="0">
                <a:solidFill>
                  <a:srgbClr val="7030A0"/>
                </a:solidFill>
                <a:ea typeface="Calibri"/>
                <a:cs typeface="Calibri"/>
              </a:rPr>
              <a:t>        Esparza-Arellano et '23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B4DF82B-B154-88C5-2A32-DE40657944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8626" y="2618009"/>
            <a:ext cx="3864633" cy="2556509"/>
          </a:xfrm>
          <a:prstGeom prst="rect">
            <a:avLst/>
          </a:prstGeom>
        </p:spPr>
      </p:pic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32471429-8D37-2A0A-AD09-68447560AE43}"/>
              </a:ext>
            </a:extLst>
          </p:cNvPr>
          <p:cNvSpPr/>
          <p:nvPr/>
        </p:nvSpPr>
        <p:spPr>
          <a:xfrm>
            <a:off x="10492983" y="1172030"/>
            <a:ext cx="632603" cy="31630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número de diapositiva 2">
            <a:extLst>
              <a:ext uri="{FF2B5EF4-FFF2-40B4-BE49-F238E27FC236}">
                <a16:creationId xmlns:a16="http://schemas.microsoft.com/office/drawing/2014/main" id="{B8C235D3-0EDC-E2B4-3BB0-A347F9CE1A56}"/>
              </a:ext>
            </a:extLst>
          </p:cNvPr>
          <p:cNvSpPr txBox="1">
            <a:spLocks/>
          </p:cNvSpPr>
          <p:nvPr/>
        </p:nvSpPr>
        <p:spPr>
          <a:xfrm>
            <a:off x="263585" y="63649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ea typeface="Calibri"/>
                <a:cs typeface="Calibri"/>
              </a:rPr>
              <a:t>Alejandro Miranda  (IFAE)</a:t>
            </a:r>
          </a:p>
        </p:txBody>
      </p:sp>
      <p:pic>
        <p:nvPicPr>
          <p:cNvPr id="11" name="Imagen 10" descr="Forma, Rectángulo&#10;&#10;Descripción generada automáticamente">
            <a:extLst>
              <a:ext uri="{FF2B5EF4-FFF2-40B4-BE49-F238E27FC236}">
                <a16:creationId xmlns:a16="http://schemas.microsoft.com/office/drawing/2014/main" id="{0CB84030-A6A1-BE6B-DEF9-DF224F0734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589" y="5854479"/>
            <a:ext cx="2743200" cy="526174"/>
          </a:xfrm>
          <a:prstGeom prst="rect">
            <a:avLst/>
          </a:prstGeom>
        </p:spPr>
      </p:pic>
      <p:sp>
        <p:nvSpPr>
          <p:cNvPr id="15" name="7 CuadroTexto">
            <a:extLst>
              <a:ext uri="{FF2B5EF4-FFF2-40B4-BE49-F238E27FC236}">
                <a16:creationId xmlns:a16="http://schemas.microsoft.com/office/drawing/2014/main" id="{697B71D0-0093-011A-BAEE-309A684B44DE}"/>
              </a:ext>
            </a:extLst>
          </p:cNvPr>
          <p:cNvSpPr txBox="1"/>
          <p:nvPr/>
        </p:nvSpPr>
        <p:spPr>
          <a:xfrm>
            <a:off x="3414150" y="6046978"/>
            <a:ext cx="3151042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WP20</a:t>
            </a:r>
            <a:r>
              <a:rPr lang="en-US" sz="1200" b="1" dirty="0">
                <a:solidFill>
                  <a:srgbClr val="0070C0"/>
                </a:solidFill>
                <a:ea typeface="+mn-lt"/>
                <a:cs typeface="+mn-lt"/>
              </a:rPr>
              <a:t> [Phys.Rept.887, arXiv:2006.04822] </a:t>
            </a:r>
            <a:endParaRPr lang="en-US" dirty="0">
              <a:solidFill>
                <a:srgbClr val="000000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5919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83926CC-AEFC-B1C1-07B7-070BE58A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2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2B3AE4-49B3-F859-520D-71A7D58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err="1">
                <a:ea typeface="Calibri"/>
                <a:cs typeface="Calibri"/>
              </a:rPr>
              <a:t>Sixth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Plenary</a:t>
            </a:r>
            <a:r>
              <a:rPr lang="es-ES" dirty="0">
                <a:ea typeface="Calibri"/>
                <a:cs typeface="Calibri"/>
              </a:rPr>
              <a:t> Workshop of </a:t>
            </a:r>
            <a:r>
              <a:rPr lang="es-ES" dirty="0" err="1">
                <a:ea typeface="Calibri"/>
                <a:cs typeface="Calibri"/>
              </a:rPr>
              <a:t>the</a:t>
            </a:r>
            <a:r>
              <a:rPr lang="es-ES" dirty="0">
                <a:ea typeface="Calibri"/>
                <a:cs typeface="Calibri"/>
              </a:rPr>
              <a:t> Muon g-2 </a:t>
            </a:r>
            <a:r>
              <a:rPr lang="es-ES" dirty="0" err="1">
                <a:ea typeface="Calibri"/>
                <a:cs typeface="Calibri"/>
              </a:rPr>
              <a:t>Theory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Initiative</a:t>
            </a:r>
            <a:endParaRPr lang="es-ES" dirty="0" err="1"/>
          </a:p>
        </p:txBody>
      </p:sp>
      <p:sp>
        <p:nvSpPr>
          <p:cNvPr id="7" name="4 Marcador de contenido">
            <a:extLst>
              <a:ext uri="{FF2B5EF4-FFF2-40B4-BE49-F238E27FC236}">
                <a16:creationId xmlns:a16="http://schemas.microsoft.com/office/drawing/2014/main" id="{F97C53EA-1563-3D55-43B5-7DEAA5A6A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595" y="1447801"/>
            <a:ext cx="11016916" cy="45159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>
                <a:latin typeface="Yu Gothic UI"/>
                <a:ea typeface="Yu Gothic UI"/>
              </a:rPr>
              <a:t>Comparison</a:t>
            </a:r>
            <a:r>
              <a:rPr lang="en-US" sz="1800" dirty="0">
                <a:solidFill>
                  <a:srgbClr val="000000"/>
                </a:solidFill>
                <a:latin typeface="Yu Gothic UI"/>
                <a:ea typeface="Yu Gothic UI"/>
              </a:rPr>
              <a:t> of </a:t>
            </a:r>
            <a:r>
              <a:rPr lang="en-US" sz="1800" dirty="0">
                <a:latin typeface="Yu Gothic UI"/>
                <a:ea typeface="Yu Gothic UI"/>
              </a:rPr>
              <a:t>results for the 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HVP, LO</a:t>
            </a:r>
            <a:r>
              <a:rPr lang="en-US" sz="1800" dirty="0">
                <a:latin typeface="Yu Gothic UI"/>
                <a:ea typeface="Yu Gothic UI"/>
              </a:rPr>
              <a:t>, evaluated between 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0.6 GeV</a:t>
            </a:r>
            <a:r>
              <a:rPr lang="en-US" sz="1800" dirty="0">
                <a:latin typeface="Yu Gothic UI"/>
                <a:ea typeface="Yu Gothic UI"/>
              </a:rPr>
              <a:t> and 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0.88 GeV</a:t>
            </a:r>
            <a:r>
              <a:rPr lang="en-US" sz="1800" dirty="0">
                <a:latin typeface="Yu Gothic UI"/>
                <a:ea typeface="Yu Gothic UI"/>
              </a:rPr>
              <a:t> .</a:t>
            </a:r>
          </a:p>
          <a:p>
            <a:endParaRPr lang="en-US" sz="1800">
              <a:latin typeface="Yu Gothic UI"/>
              <a:ea typeface="Yu Gothic UI"/>
            </a:endParaRPr>
          </a:p>
          <a:p>
            <a:pPr marL="0" indent="0">
              <a:buNone/>
            </a:pPr>
            <a:endParaRPr lang="en-US" sz="1800">
              <a:latin typeface="Yu Gothic UI"/>
              <a:ea typeface="Yu Gothic UI"/>
            </a:endParaRPr>
          </a:p>
        </p:txBody>
      </p:sp>
      <p:sp>
        <p:nvSpPr>
          <p:cNvPr id="8" name="1 Título">
            <a:extLst>
              <a:ext uri="{FF2B5EF4-FFF2-40B4-BE49-F238E27FC236}">
                <a16:creationId xmlns:a16="http://schemas.microsoft.com/office/drawing/2014/main" id="{3F5FF6A8-CB27-FDC0-E947-73F98B03A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Yu Gothic UI"/>
                <a:ea typeface="Yu Gothic UI"/>
              </a:rPr>
              <a:t>HVP, LO from data</a:t>
            </a:r>
          </a:p>
        </p:txBody>
      </p:sp>
      <p:sp>
        <p:nvSpPr>
          <p:cNvPr id="12" name="7 CuadroTexto">
            <a:extLst>
              <a:ext uri="{FF2B5EF4-FFF2-40B4-BE49-F238E27FC236}">
                <a16:creationId xmlns:a16="http://schemas.microsoft.com/office/drawing/2014/main" id="{F733DC1D-14B0-67E0-82B3-A1CC20D72DCE}"/>
              </a:ext>
            </a:extLst>
          </p:cNvPr>
          <p:cNvSpPr txBox="1"/>
          <p:nvPr/>
        </p:nvSpPr>
        <p:spPr>
          <a:xfrm>
            <a:off x="8460603" y="5773808"/>
            <a:ext cx="2662212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200" b="1">
                <a:solidFill>
                  <a:srgbClr val="0070C0"/>
                </a:solidFill>
              </a:rPr>
              <a:t>CMD-3. 2302.08834 [hep-ex]</a:t>
            </a:r>
            <a:endParaRPr lang="en-US">
              <a:cs typeface="Calibri"/>
            </a:endParaRPr>
          </a:p>
          <a:p>
            <a:endParaRPr lang="en-US" sz="1200" b="1">
              <a:solidFill>
                <a:srgbClr val="0070C0"/>
              </a:solidFill>
              <a:ea typeface="Calibri"/>
              <a:cs typeface="Calibri"/>
            </a:endParaRPr>
          </a:p>
        </p:txBody>
      </p:sp>
      <p:pic>
        <p:nvPicPr>
          <p:cNvPr id="2" name="Imagen 1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33FA55CA-8363-322A-8D73-243206EFDC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940" y="1944458"/>
            <a:ext cx="5422059" cy="3685702"/>
          </a:xfrm>
          <a:prstGeom prst="rect">
            <a:avLst/>
          </a:prstGeom>
        </p:spPr>
      </p:pic>
      <p:pic>
        <p:nvPicPr>
          <p:cNvPr id="9" name="Imagen 8" descr="Tabla&#10;&#10;Descripción generada automáticamente">
            <a:extLst>
              <a:ext uri="{FF2B5EF4-FFF2-40B4-BE49-F238E27FC236}">
                <a16:creationId xmlns:a16="http://schemas.microsoft.com/office/drawing/2014/main" id="{B281CA0A-8CFD-1B1C-2447-F2A027962F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0170" y="2074333"/>
            <a:ext cx="2780646" cy="3202172"/>
          </a:xfrm>
          <a:prstGeom prst="rect">
            <a:avLst/>
          </a:prstGeom>
        </p:spPr>
      </p:pic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E029844E-0149-7235-4290-AC1EAECCB765}"/>
              </a:ext>
            </a:extLst>
          </p:cNvPr>
          <p:cNvSpPr txBox="1">
            <a:spLocks/>
          </p:cNvSpPr>
          <p:nvPr/>
        </p:nvSpPr>
        <p:spPr>
          <a:xfrm>
            <a:off x="263585" y="63649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ea typeface="Calibri"/>
                <a:cs typeface="Calibri"/>
              </a:rPr>
              <a:t>Alejandro Miranda  (IFAE)</a:t>
            </a:r>
          </a:p>
        </p:txBody>
      </p:sp>
    </p:spTree>
    <p:extLst>
      <p:ext uri="{BB962C8B-B14F-4D97-AF65-F5344CB8AC3E}">
        <p14:creationId xmlns:p14="http://schemas.microsoft.com/office/powerpoint/2010/main" val="480044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83926CC-AEFC-B1C1-07B7-070BE58A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3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2B3AE4-49B3-F859-520D-71A7D58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err="1">
                <a:ea typeface="Calibri"/>
                <a:cs typeface="Calibri"/>
              </a:rPr>
              <a:t>Sixth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Plenary</a:t>
            </a:r>
            <a:r>
              <a:rPr lang="es-ES" dirty="0">
                <a:ea typeface="Calibri"/>
                <a:cs typeface="Calibri"/>
              </a:rPr>
              <a:t> Workshop </a:t>
            </a:r>
            <a:r>
              <a:rPr lang="es-ES" dirty="0" err="1">
                <a:ea typeface="Calibri"/>
                <a:cs typeface="Calibri"/>
              </a:rPr>
              <a:t>of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the</a:t>
            </a:r>
            <a:r>
              <a:rPr lang="es-ES" dirty="0">
                <a:ea typeface="Calibri"/>
                <a:cs typeface="Calibri"/>
              </a:rPr>
              <a:t> Muon g-2 </a:t>
            </a:r>
            <a:r>
              <a:rPr lang="es-ES" dirty="0" err="1">
                <a:ea typeface="Calibri"/>
                <a:cs typeface="Calibri"/>
              </a:rPr>
              <a:t>Theory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Initiative</a:t>
            </a:r>
            <a:endParaRPr lang="es-ES" dirty="0" err="1"/>
          </a:p>
        </p:txBody>
      </p:sp>
      <p:sp>
        <p:nvSpPr>
          <p:cNvPr id="7" name="4 Marcador de contenido">
            <a:extLst>
              <a:ext uri="{FF2B5EF4-FFF2-40B4-BE49-F238E27FC236}">
                <a16:creationId xmlns:a16="http://schemas.microsoft.com/office/drawing/2014/main" id="{F97C53EA-1563-3D55-43B5-7DEAA5A6A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595" y="890013"/>
            <a:ext cx="11016916" cy="45159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>
                <a:latin typeface="Yu Gothic UI"/>
                <a:ea typeface="Yu Gothic UI"/>
              </a:rPr>
              <a:t>Large tensions among experiments: </a:t>
            </a:r>
            <a:r>
              <a:rPr lang="en-US" sz="1800">
                <a:solidFill>
                  <a:srgbClr val="CC3300"/>
                </a:solidFill>
                <a:latin typeface="Yu Gothic UI"/>
                <a:ea typeface="Yu Gothic UI"/>
              </a:rPr>
              <a:t>KLOE</a:t>
            </a:r>
            <a:r>
              <a:rPr lang="en-US" sz="1800">
                <a:latin typeface="Yu Gothic UI"/>
                <a:ea typeface="Yu Gothic UI"/>
              </a:rPr>
              <a:t>, </a:t>
            </a:r>
            <a:r>
              <a:rPr lang="en-US" sz="1800" err="1">
                <a:solidFill>
                  <a:srgbClr val="CC3300"/>
                </a:solidFill>
                <a:latin typeface="Yu Gothic UI"/>
                <a:ea typeface="Yu Gothic UI"/>
              </a:rPr>
              <a:t>BaBar</a:t>
            </a:r>
            <a:r>
              <a:rPr lang="en-US" sz="1800">
                <a:latin typeface="Yu Gothic UI"/>
                <a:ea typeface="Yu Gothic UI"/>
              </a:rPr>
              <a:t> and </a:t>
            </a:r>
            <a:r>
              <a:rPr lang="en-US" sz="1800">
                <a:solidFill>
                  <a:srgbClr val="CC3300"/>
                </a:solidFill>
                <a:latin typeface="Yu Gothic UI"/>
                <a:ea typeface="Yu Gothic UI"/>
              </a:rPr>
              <a:t>CMD3</a:t>
            </a:r>
            <a:r>
              <a:rPr lang="en-US" sz="1800">
                <a:latin typeface="Yu Gothic UI"/>
                <a:ea typeface="Yu Gothic UI"/>
              </a:rPr>
              <a:t>.</a:t>
            </a:r>
          </a:p>
          <a:p>
            <a:pPr marL="0" indent="0">
              <a:buNone/>
            </a:pPr>
            <a:endParaRPr lang="en-US" sz="1800">
              <a:latin typeface="Yu Gothic UI"/>
              <a:ea typeface="Yu Gothic U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endParaRPr lang="en-US" sz="1800">
              <a:cs typeface="Calibri"/>
            </a:endParaRPr>
          </a:p>
          <a:p>
            <a:pPr marL="0" indent="0">
              <a:buNone/>
            </a:pPr>
            <a:r>
              <a:rPr lang="en-US" sz="1800">
                <a:cs typeface="Calibri"/>
              </a:rPr>
              <a:t>Comparison between the different data sets: KLOE and </a:t>
            </a:r>
            <a:r>
              <a:rPr lang="en-US" sz="1800" err="1">
                <a:cs typeface="Calibri"/>
              </a:rPr>
              <a:t>BaBar</a:t>
            </a:r>
            <a:r>
              <a:rPr lang="en-US" sz="1800">
                <a:cs typeface="Calibri"/>
              </a:rPr>
              <a:t> (left-hand) and CMD-3 (right-hand).</a:t>
            </a:r>
            <a:endParaRPr lang="en-US"/>
          </a:p>
        </p:txBody>
      </p:sp>
      <p:pic>
        <p:nvPicPr>
          <p:cNvPr id="8" name="Imagen 9" descr="Gráfico, Histograma&#10;&#10;Descripción generada automáticamente">
            <a:extLst>
              <a:ext uri="{FF2B5EF4-FFF2-40B4-BE49-F238E27FC236}">
                <a16:creationId xmlns:a16="http://schemas.microsoft.com/office/drawing/2014/main" id="{6C1E319B-9604-0F43-4AE8-4426F7741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724" y="1582187"/>
            <a:ext cx="4679491" cy="3046995"/>
          </a:xfrm>
          <a:prstGeom prst="rect">
            <a:avLst/>
          </a:prstGeom>
        </p:spPr>
      </p:pic>
      <p:pic>
        <p:nvPicPr>
          <p:cNvPr id="10" name="Imagen 11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0045FC14-A180-B3A8-AA36-E29D86CEE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902" y="1602828"/>
            <a:ext cx="4645533" cy="3036968"/>
          </a:xfrm>
          <a:prstGeom prst="rect">
            <a:avLst/>
          </a:prstGeom>
        </p:spPr>
      </p:pic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13BF2024-AD88-F7AB-5342-AB480877D767}"/>
              </a:ext>
            </a:extLst>
          </p:cNvPr>
          <p:cNvSpPr txBox="1">
            <a:spLocks/>
          </p:cNvSpPr>
          <p:nvPr/>
        </p:nvSpPr>
        <p:spPr>
          <a:xfrm>
            <a:off x="263585" y="63649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ea typeface="Calibri"/>
                <a:cs typeface="Calibri"/>
              </a:rPr>
              <a:t>Alejandro Miranda  (IFAE)</a:t>
            </a:r>
          </a:p>
        </p:txBody>
      </p:sp>
    </p:spTree>
    <p:extLst>
      <p:ext uri="{BB962C8B-B14F-4D97-AF65-F5344CB8AC3E}">
        <p14:creationId xmlns:p14="http://schemas.microsoft.com/office/powerpoint/2010/main" val="2328019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83926CC-AEFC-B1C1-07B7-070BE58A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4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2B3AE4-49B3-F859-520D-71A7D58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err="1">
                <a:ea typeface="Calibri"/>
                <a:cs typeface="Calibri"/>
              </a:rPr>
              <a:t>Sixth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Plenary</a:t>
            </a:r>
            <a:r>
              <a:rPr lang="es-ES" dirty="0">
                <a:ea typeface="Calibri"/>
                <a:cs typeface="Calibri"/>
              </a:rPr>
              <a:t> Workshop </a:t>
            </a:r>
            <a:r>
              <a:rPr lang="es-ES" dirty="0" err="1">
                <a:ea typeface="Calibri"/>
                <a:cs typeface="Calibri"/>
              </a:rPr>
              <a:t>of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the</a:t>
            </a:r>
            <a:r>
              <a:rPr lang="es-ES" dirty="0">
                <a:ea typeface="Calibri"/>
                <a:cs typeface="Calibri"/>
              </a:rPr>
              <a:t> Muon g-2 </a:t>
            </a:r>
            <a:r>
              <a:rPr lang="es-ES" dirty="0" err="1">
                <a:ea typeface="Calibri"/>
                <a:cs typeface="Calibri"/>
              </a:rPr>
              <a:t>Theory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Initiative</a:t>
            </a:r>
            <a:endParaRPr lang="es-ES" dirty="0" err="1"/>
          </a:p>
        </p:txBody>
      </p:sp>
      <p:pic>
        <p:nvPicPr>
          <p:cNvPr id="5" name="Imagen 5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EF325A36-80DB-64FE-D02E-513459D19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012" y="1393811"/>
            <a:ext cx="9416209" cy="2247465"/>
          </a:xfrm>
          <a:prstGeom prst="rect">
            <a:avLst/>
          </a:prstGeom>
        </p:spPr>
      </p:pic>
      <p:pic>
        <p:nvPicPr>
          <p:cNvPr id="6" name="Imagen 8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B505853D-B5B3-C00C-CE67-8D2AC9807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989" y="3816826"/>
            <a:ext cx="9419982" cy="2233353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64D4FF2D-FFDF-923A-5F64-413BED3B8842}"/>
              </a:ext>
            </a:extLst>
          </p:cNvPr>
          <p:cNvSpPr txBox="1"/>
          <p:nvPr/>
        </p:nvSpPr>
        <p:spPr>
          <a:xfrm>
            <a:off x="10563228" y="1841848"/>
            <a:ext cx="130901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600" b="1">
                <a:solidFill>
                  <a:schemeClr val="accent1"/>
                </a:solidFill>
                <a:cs typeface="Calibri"/>
              </a:rPr>
              <a:t>+ 4.3 σ</a:t>
            </a:r>
          </a:p>
          <a:p>
            <a:r>
              <a:rPr lang="es-ES" sz="1600" b="1">
                <a:solidFill>
                  <a:schemeClr val="accent1"/>
                </a:solidFill>
                <a:cs typeface="Calibri"/>
              </a:rPr>
              <a:t>+ 3.2 σ</a:t>
            </a:r>
          </a:p>
          <a:p>
            <a:r>
              <a:rPr lang="es-ES" sz="1600" b="1">
                <a:solidFill>
                  <a:schemeClr val="accent1"/>
                </a:solidFill>
                <a:cs typeface="Calibri"/>
              </a:rPr>
              <a:t>+ 2.1 σ</a:t>
            </a:r>
            <a:endParaRPr lang="es-ES">
              <a:solidFill>
                <a:schemeClr val="accent1"/>
              </a:solidFill>
            </a:endParaRPr>
          </a:p>
        </p:txBody>
      </p:sp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D1EF1CC0-F945-4C15-21DA-10A084299F41}"/>
              </a:ext>
            </a:extLst>
          </p:cNvPr>
          <p:cNvSpPr/>
          <p:nvPr/>
        </p:nvSpPr>
        <p:spPr>
          <a:xfrm>
            <a:off x="10559902" y="1806222"/>
            <a:ext cx="832555" cy="88899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421EA5B-B826-7759-371B-A967D80D3E86}"/>
              </a:ext>
            </a:extLst>
          </p:cNvPr>
          <p:cNvSpPr txBox="1"/>
          <p:nvPr/>
        </p:nvSpPr>
        <p:spPr>
          <a:xfrm>
            <a:off x="10535006" y="4226626"/>
            <a:ext cx="130901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600" b="1">
                <a:solidFill>
                  <a:schemeClr val="accent1"/>
                </a:solidFill>
                <a:cs typeface="Calibri"/>
              </a:rPr>
              <a:t>+ 3.6 σ</a:t>
            </a:r>
          </a:p>
          <a:p>
            <a:r>
              <a:rPr lang="es-ES" sz="1600" b="1">
                <a:solidFill>
                  <a:schemeClr val="accent1"/>
                </a:solidFill>
                <a:cs typeface="Calibri"/>
              </a:rPr>
              <a:t>+ 2.6 σ</a:t>
            </a:r>
          </a:p>
          <a:p>
            <a:r>
              <a:rPr lang="es-ES" sz="1600" b="1">
                <a:solidFill>
                  <a:schemeClr val="accent1"/>
                </a:solidFill>
                <a:cs typeface="Calibri"/>
              </a:rPr>
              <a:t>+ 0.9 σ</a:t>
            </a:r>
            <a:endParaRPr lang="es-ES">
              <a:solidFill>
                <a:schemeClr val="accent1"/>
              </a:solidFill>
            </a:endParaRPr>
          </a:p>
        </p:txBody>
      </p:sp>
      <p:sp>
        <p:nvSpPr>
          <p:cNvPr id="18" name="Rectángulo: esquinas redondeadas 17">
            <a:extLst>
              <a:ext uri="{FF2B5EF4-FFF2-40B4-BE49-F238E27FC236}">
                <a16:creationId xmlns:a16="http://schemas.microsoft.com/office/drawing/2014/main" id="{AF451D32-E19C-288E-C659-D184FD1AD7AE}"/>
              </a:ext>
            </a:extLst>
          </p:cNvPr>
          <p:cNvSpPr/>
          <p:nvPr/>
        </p:nvSpPr>
        <p:spPr>
          <a:xfrm>
            <a:off x="10531681" y="4191000"/>
            <a:ext cx="832555" cy="88899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Flecha: a la derecha 19">
            <a:extLst>
              <a:ext uri="{FF2B5EF4-FFF2-40B4-BE49-F238E27FC236}">
                <a16:creationId xmlns:a16="http://schemas.microsoft.com/office/drawing/2014/main" id="{A29F7E44-F127-E47E-3964-FE4395AF6D53}"/>
              </a:ext>
            </a:extLst>
          </p:cNvPr>
          <p:cNvSpPr/>
          <p:nvPr/>
        </p:nvSpPr>
        <p:spPr>
          <a:xfrm>
            <a:off x="9984030" y="2247099"/>
            <a:ext cx="538904" cy="6953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22" name="Flecha: a la derecha 21">
            <a:extLst>
              <a:ext uri="{FF2B5EF4-FFF2-40B4-BE49-F238E27FC236}">
                <a16:creationId xmlns:a16="http://schemas.microsoft.com/office/drawing/2014/main" id="{86E36610-DF62-9111-1C37-343A64FFE441}"/>
              </a:ext>
            </a:extLst>
          </p:cNvPr>
          <p:cNvSpPr/>
          <p:nvPr/>
        </p:nvSpPr>
        <p:spPr>
          <a:xfrm>
            <a:off x="9941697" y="4603655"/>
            <a:ext cx="538904" cy="69536"/>
          </a:xfrm>
          <a:prstGeom prst="rightArrow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8" name="4 Marcador de contenido">
            <a:extLst>
              <a:ext uri="{FF2B5EF4-FFF2-40B4-BE49-F238E27FC236}">
                <a16:creationId xmlns:a16="http://schemas.microsoft.com/office/drawing/2014/main" id="{1FE71A45-1543-316C-8FE3-9A9587ED14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840" y="944593"/>
            <a:ext cx="11016916" cy="45159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>
                <a:latin typeface="Yu Gothic UI"/>
                <a:ea typeface="Yu Gothic UI"/>
              </a:rPr>
              <a:t>Windows quantities for 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2π</a:t>
            </a:r>
            <a:r>
              <a:rPr lang="en-US" sz="1800" dirty="0">
                <a:latin typeface="Yu Gothic UI"/>
                <a:ea typeface="Yu Gothic UI"/>
              </a:rPr>
              <a:t> below 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1.0 GeV. </a:t>
            </a:r>
          </a:p>
          <a:p>
            <a:endParaRPr lang="en-US" sz="1800">
              <a:latin typeface="Yu Gothic UI"/>
              <a:ea typeface="Yu Gothic UI"/>
            </a:endParaRPr>
          </a:p>
          <a:p>
            <a:pPr marL="0" indent="0">
              <a:buNone/>
            </a:pPr>
            <a:endParaRPr lang="en-US" sz="1800">
              <a:latin typeface="Yu Gothic UI"/>
              <a:ea typeface="Yu Gothic UI"/>
            </a:endParaRPr>
          </a:p>
        </p:txBody>
      </p:sp>
      <p:sp>
        <p:nvSpPr>
          <p:cNvPr id="10" name="Marcador de número de diapositiva 2">
            <a:extLst>
              <a:ext uri="{FF2B5EF4-FFF2-40B4-BE49-F238E27FC236}">
                <a16:creationId xmlns:a16="http://schemas.microsoft.com/office/drawing/2014/main" id="{8041969B-AACE-A5E3-D8CE-3F93326EE3BA}"/>
              </a:ext>
            </a:extLst>
          </p:cNvPr>
          <p:cNvSpPr txBox="1">
            <a:spLocks/>
          </p:cNvSpPr>
          <p:nvPr/>
        </p:nvSpPr>
        <p:spPr>
          <a:xfrm>
            <a:off x="263585" y="63649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ea typeface="Calibri"/>
                <a:cs typeface="Calibri"/>
              </a:rPr>
              <a:t>Alejandro Miranda  (IFAE)</a:t>
            </a:r>
          </a:p>
        </p:txBody>
      </p:sp>
    </p:spTree>
    <p:extLst>
      <p:ext uri="{BB962C8B-B14F-4D97-AF65-F5344CB8AC3E}">
        <p14:creationId xmlns:p14="http://schemas.microsoft.com/office/powerpoint/2010/main" val="666625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latin typeface="Yu Gothic UI"/>
                <a:ea typeface="Yu Gothic UI"/>
              </a:rPr>
              <a:t>Window quantities for HVP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83926CC-AEFC-B1C1-07B7-070BE58A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2B3AE4-49B3-F859-520D-71A7D58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 err="1">
                <a:ea typeface="Calibri"/>
                <a:cs typeface="Calibri"/>
              </a:rPr>
              <a:t>Sixth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Plenary</a:t>
            </a:r>
            <a:r>
              <a:rPr lang="es-ES" dirty="0">
                <a:ea typeface="Calibri"/>
                <a:cs typeface="Calibri"/>
              </a:rPr>
              <a:t> Workshop </a:t>
            </a:r>
            <a:r>
              <a:rPr lang="es-ES" dirty="0" err="1">
                <a:ea typeface="Calibri"/>
                <a:cs typeface="Calibri"/>
              </a:rPr>
              <a:t>of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the</a:t>
            </a:r>
            <a:r>
              <a:rPr lang="es-ES" dirty="0">
                <a:ea typeface="Calibri"/>
                <a:cs typeface="Calibri"/>
              </a:rPr>
              <a:t> Muon g-2 </a:t>
            </a:r>
            <a:r>
              <a:rPr lang="es-ES" dirty="0" err="1">
                <a:ea typeface="Calibri"/>
                <a:cs typeface="Calibri"/>
              </a:rPr>
              <a:t>Theory</a:t>
            </a:r>
            <a:r>
              <a:rPr lang="es-ES" dirty="0">
                <a:ea typeface="Calibri"/>
                <a:cs typeface="Calibri"/>
              </a:rPr>
              <a:t> </a:t>
            </a:r>
            <a:r>
              <a:rPr lang="es-ES" dirty="0" err="1">
                <a:ea typeface="Calibri"/>
                <a:cs typeface="Calibri"/>
              </a:rPr>
              <a:t>Initiative</a:t>
            </a:r>
            <a:endParaRPr lang="es-ES" dirty="0" err="1"/>
          </a:p>
        </p:txBody>
      </p:sp>
      <p:sp>
        <p:nvSpPr>
          <p:cNvPr id="7" name="4 Marcador de contenido">
            <a:extLst>
              <a:ext uri="{FF2B5EF4-FFF2-40B4-BE49-F238E27FC236}">
                <a16:creationId xmlns:a16="http://schemas.microsoft.com/office/drawing/2014/main" id="{F97C53EA-1563-3D55-43B5-7DEAA5A6A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595" y="1447801"/>
            <a:ext cx="11016916" cy="451593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800" dirty="0">
                <a:latin typeface="Yu Gothic UI"/>
                <a:ea typeface="Yu Gothic UI"/>
              </a:rPr>
              <a:t>When 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all</a:t>
            </a:r>
            <a:r>
              <a:rPr lang="en-US" sz="1800" dirty="0">
                <a:latin typeface="Yu Gothic UI"/>
                <a:ea typeface="Yu Gothic UI"/>
              </a:rPr>
              <a:t> 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other contributions</a:t>
            </a:r>
            <a:r>
              <a:rPr lang="en-US" sz="1800" dirty="0">
                <a:latin typeface="Yu Gothic UI"/>
                <a:ea typeface="Yu Gothic UI"/>
              </a:rPr>
              <a:t> are added from </a:t>
            </a:r>
            <a:r>
              <a:rPr lang="en-US" sz="1800" b="1" dirty="0">
                <a:solidFill>
                  <a:srgbClr val="7030A0"/>
                </a:solidFill>
                <a:latin typeface="Yu Gothic UI"/>
                <a:ea typeface="Yu Gothic UI"/>
              </a:rPr>
              <a:t>Colangelo et al '22</a:t>
            </a:r>
            <a:r>
              <a:rPr lang="en-US" sz="1800" dirty="0">
                <a:latin typeface="Yu Gothic UI"/>
                <a:ea typeface="Yu Gothic UI"/>
              </a:rPr>
              <a:t>, we get the overall result for each 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window quantity</a:t>
            </a:r>
            <a:r>
              <a:rPr lang="en-US" sz="1800" dirty="0">
                <a:latin typeface="Yu Gothic UI"/>
                <a:ea typeface="Yu Gothic UI"/>
              </a:rPr>
              <a:t>.</a:t>
            </a:r>
          </a:p>
          <a:p>
            <a:r>
              <a:rPr lang="en-US" sz="1800" dirty="0">
                <a:latin typeface="Yu Gothic UI"/>
                <a:ea typeface="Yu Gothic UI"/>
              </a:rPr>
              <a:t>The contributions of the 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intermediate window</a:t>
            </a:r>
            <a:r>
              <a:rPr lang="en-US" sz="1800" dirty="0">
                <a:latin typeface="Yu Gothic UI"/>
                <a:ea typeface="Yu Gothic UI"/>
              </a:rPr>
              <a:t> using 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tau data</a:t>
            </a:r>
            <a:r>
              <a:rPr lang="en-US" sz="1800" dirty="0">
                <a:latin typeface="Yu Gothic UI"/>
                <a:ea typeface="Yu Gothic UI"/>
              </a:rPr>
              <a:t> are slightly closer to the 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lattice</a:t>
            </a:r>
            <a:r>
              <a:rPr lang="en-US" sz="1800" dirty="0">
                <a:latin typeface="Yu Gothic UI"/>
                <a:ea typeface="Yu Gothic UI"/>
              </a:rPr>
              <a:t> results (</a:t>
            </a:r>
            <a:r>
              <a:rPr lang="en-US" sz="1800" dirty="0">
                <a:solidFill>
                  <a:srgbClr val="CC3300"/>
                </a:solidFill>
                <a:latin typeface="Yu Gothic UI"/>
                <a:ea typeface="Yu Gothic UI"/>
              </a:rPr>
              <a:t>~1.5</a:t>
            </a:r>
            <a:r>
              <a:rPr lang="en-US" sz="1800" dirty="0">
                <a:solidFill>
                  <a:srgbClr val="CC3300"/>
                </a:solidFill>
                <a:ea typeface="+mn-lt"/>
                <a:cs typeface="+mn-lt"/>
              </a:rPr>
              <a:t>σ</a:t>
            </a:r>
            <a:r>
              <a:rPr lang="en-US" sz="1800" dirty="0">
                <a:latin typeface="Yu Gothic UI"/>
                <a:ea typeface="Yu Gothic UI"/>
              </a:rPr>
              <a:t>).</a:t>
            </a:r>
          </a:p>
          <a:p>
            <a:pPr marL="0" indent="0">
              <a:buNone/>
            </a:pPr>
            <a:endParaRPr lang="en-US" sz="1800">
              <a:latin typeface="Yu Gothic UI"/>
              <a:ea typeface="Yu Gothic UI"/>
            </a:endParaRPr>
          </a:p>
        </p:txBody>
      </p:sp>
      <p:pic>
        <p:nvPicPr>
          <p:cNvPr id="5" name="Imagen 5" descr="Tabla&#10;&#10;Descripción generada automáticamente">
            <a:extLst>
              <a:ext uri="{FF2B5EF4-FFF2-40B4-BE49-F238E27FC236}">
                <a16:creationId xmlns:a16="http://schemas.microsoft.com/office/drawing/2014/main" id="{6249FDF0-3484-CAB1-A048-AE08D61FB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104" y="2722692"/>
            <a:ext cx="4695277" cy="2784629"/>
          </a:xfrm>
          <a:prstGeom prst="rect">
            <a:avLst/>
          </a:prstGeom>
        </p:spPr>
      </p:pic>
      <p:pic>
        <p:nvPicPr>
          <p:cNvPr id="9" name="Imagen 9" descr="Gráfico, Gráfico de cajas y bigotes&#10;&#10;Descripción generada automáticamente">
            <a:extLst>
              <a:ext uri="{FF2B5EF4-FFF2-40B4-BE49-F238E27FC236}">
                <a16:creationId xmlns:a16="http://schemas.microsoft.com/office/drawing/2014/main" id="{2E8933AB-A893-C681-2675-052007FA2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022" y="2724272"/>
            <a:ext cx="4598674" cy="3249757"/>
          </a:xfrm>
          <a:prstGeom prst="rect">
            <a:avLst/>
          </a:prstGeom>
        </p:spPr>
      </p:pic>
      <p:sp>
        <p:nvSpPr>
          <p:cNvPr id="11" name="Marcador de número de diapositiva 2">
            <a:extLst>
              <a:ext uri="{FF2B5EF4-FFF2-40B4-BE49-F238E27FC236}">
                <a16:creationId xmlns:a16="http://schemas.microsoft.com/office/drawing/2014/main" id="{E4299F9D-3CA5-0383-7063-F87489C1C651}"/>
              </a:ext>
            </a:extLst>
          </p:cNvPr>
          <p:cNvSpPr txBox="1">
            <a:spLocks/>
          </p:cNvSpPr>
          <p:nvPr/>
        </p:nvSpPr>
        <p:spPr>
          <a:xfrm>
            <a:off x="263585" y="6364977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>
                <a:ea typeface="Calibri"/>
                <a:cs typeface="Calibri"/>
              </a:rPr>
              <a:t>Alejandro Miranda  (IFAE)</a:t>
            </a:r>
          </a:p>
        </p:txBody>
      </p:sp>
    </p:spTree>
    <p:extLst>
      <p:ext uri="{BB962C8B-B14F-4D97-AF65-F5344CB8AC3E}">
        <p14:creationId xmlns:p14="http://schemas.microsoft.com/office/powerpoint/2010/main" val="127816274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Panorámica</PresentationFormat>
  <Slides>6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Tau data-driven evaluation of the HVP</vt:lpstr>
      <vt:lpstr>Data-driven calculations of HVP</vt:lpstr>
      <vt:lpstr>HVP, LO from data</vt:lpstr>
      <vt:lpstr>Presentación de PowerPoint</vt:lpstr>
      <vt:lpstr>Presentación de PowerPoint</vt:lpstr>
      <vt:lpstr>Window quantities for HVP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jmiranda</dc:creator>
  <cp:revision>464</cp:revision>
  <dcterms:created xsi:type="dcterms:W3CDTF">2023-05-22T07:34:35Z</dcterms:created>
  <dcterms:modified xsi:type="dcterms:W3CDTF">2023-09-06T20:23:31Z</dcterms:modified>
</cp:coreProperties>
</file>