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529" r:id="rId3"/>
    <p:sldId id="265" r:id="rId4"/>
    <p:sldId id="525" r:id="rId5"/>
    <p:sldId id="530" r:id="rId6"/>
    <p:sldId id="523" r:id="rId7"/>
    <p:sldId id="522" r:id="rId8"/>
    <p:sldId id="520" r:id="rId9"/>
    <p:sldId id="524" r:id="rId10"/>
    <p:sldId id="528" r:id="rId11"/>
    <p:sldId id="526" r:id="rId12"/>
    <p:sldId id="527" r:id="rId13"/>
    <p:sldId id="319" r:id="rId14"/>
    <p:sldId id="317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1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28A316C-46EA-6874-FF35-B2C5A024815C}">
  <a:tblStyle styleId="{528A316C-46EA-6874-FF35-B2C5A024815C}" styleName="Light Style 3 - Accent 4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solidFill>
                <a:schemeClr val="accent4"/>
              </a:solidFill>
            </a:ln>
          </a:left>
          <a:right>
            <a:ln w="12700">
              <a:solidFill>
                <a:schemeClr val="accent4"/>
              </a:solidFill>
            </a:ln>
          </a:right>
          <a:top>
            <a:ln w="12700">
              <a:solidFill>
                <a:schemeClr val="accent4"/>
              </a:solidFill>
            </a:ln>
          </a:top>
          <a:bottom>
            <a:ln w="12700">
              <a:solidFill>
                <a:schemeClr val="accent4"/>
              </a:solidFill>
            </a:ln>
          </a:bottom>
          <a:insideH>
            <a:ln w="12700">
              <a:solidFill>
                <a:schemeClr val="accent4"/>
              </a:solidFill>
            </a:ln>
          </a:insideH>
          <a:insideV>
            <a:ln w="12700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band2V>
      <a:tcStyle>
        <a:tcBdr/>
        <a:fill>
          <a:solidFill>
            <a:schemeClr val="accent4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50800">
              <a:solidFill>
                <a:schemeClr val="accent4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5400">
              <a:solidFill>
                <a:schemeClr val="accent4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1020" autoAdjust="0"/>
  </p:normalViewPr>
  <p:slideViewPr>
    <p:cSldViewPr>
      <p:cViewPr varScale="1">
        <p:scale>
          <a:sx n="112" d="100"/>
          <a:sy n="112" d="100"/>
        </p:scale>
        <p:origin x="720" y="176"/>
      </p:cViewPr>
      <p:guideLst>
        <p:guide orient="horz" pos="2341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6BDEB-6212-4C6B-8D3B-F1067863F77D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C6447-09DC-46A4-A42F-D286C36BC2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0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solidFill>
                  <a:srgbClr val="2F0AB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Gateway will offer different education activities – each with a unique education potential: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677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240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956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507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8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F767B-98C9-2641-BBBB-1291D613412D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214E9-82A1-FC47-B2D6-4FE9EFA14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7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TSF Online March 2023 | sciencegateway.education@cern.ch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hd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microsoft.com/office/2007/relationships/hdphoto" Target="../media/hdphoto6.wdp"/><Relationship Id="rId12" Type="http://schemas.openxmlformats.org/officeDocument/2006/relationships/image" Target="../media/image2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7.jpeg"/><Relationship Id="rId5" Type="http://schemas.openxmlformats.org/officeDocument/2006/relationships/image" Target="../media/image22.jpeg"/><Relationship Id="rId10" Type="http://schemas.openxmlformats.org/officeDocument/2006/relationships/image" Target="../media/image26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microsoft.com/office/2007/relationships/hdphoto" Target="../media/hdphoto8.wdp"/><Relationship Id="rId2" Type="http://schemas.openxmlformats.org/officeDocument/2006/relationships/hyperlink" Target="https://international-relations.web.cern.ch/opportunities/2023/early-career-graduate-junior-science-educator-ref-ir-eco-tsp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png"/><Relationship Id="rId5" Type="http://schemas.microsoft.com/office/2007/relationships/hdphoto" Target="../media/hdphoto7.wdp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https://cern.ch/solvay-course" TargetMode="External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13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8.jpg"/><Relationship Id="rId2" Type="http://schemas.openxmlformats.org/officeDocument/2006/relationships/hyperlink" Target="https://cern.ch/solvay-camp" TargetMode="External"/><Relationship Id="rId1" Type="http://schemas.openxmlformats.org/officeDocument/2006/relationships/slideLayout" Target="../slideLayouts/slideLayout12.xml"/><Relationship Id="rId6" Type="http://schemas.microsoft.com/office/2007/relationships/hdphoto" Target="../media/hdphoto5.wdp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Update: Science Gateway Education</a:t>
            </a:r>
            <a:endParaRPr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539A698-0747-4FC2-B391-63EFEB685A9F}"/>
              </a:ext>
            </a:extLst>
          </p:cNvPr>
          <p:cNvSpPr txBox="1">
            <a:spLocks/>
          </p:cNvSpPr>
          <p:nvPr/>
        </p:nvSpPr>
        <p:spPr bwMode="auto">
          <a:xfrm>
            <a:off x="1487488" y="6357467"/>
            <a:ext cx="9416003" cy="501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dirty="0">
                <a:solidFill>
                  <a:schemeClr val="bg1"/>
                </a:solidFill>
              </a:rPr>
              <a:t>TSF 21 March 2023 | sciencegateway.education@cern.ch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1E2E31-6A3A-C589-6D25-8EA18AFE8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of lab workshops: on track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9BC1F3-8465-4BCB-DC38-A6FEB764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657791-C9BA-072B-4CC2-842E28A5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FEB270-01E9-8B7F-7009-03E8A44FCFF9}"/>
              </a:ext>
            </a:extLst>
          </p:cNvPr>
          <p:cNvGrpSpPr/>
          <p:nvPr/>
        </p:nvGrpSpPr>
        <p:grpSpPr>
          <a:xfrm>
            <a:off x="1134810" y="1897531"/>
            <a:ext cx="9922379" cy="3853513"/>
            <a:chOff x="564205" y="1375487"/>
            <a:chExt cx="9922379" cy="3853513"/>
          </a:xfrm>
        </p:grpSpPr>
        <p:pic>
          <p:nvPicPr>
            <p:cNvPr id="7" name="Picture 6" descr="A picture containing nail, orange&#10;&#10;Description automatically generated">
              <a:extLst>
                <a:ext uri="{FF2B5EF4-FFF2-40B4-BE49-F238E27FC236}">
                  <a16:creationId xmlns:a16="http://schemas.microsoft.com/office/drawing/2014/main" id="{C1657307-54D9-CCD1-65DE-BB9E6FF1F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205" y="3427074"/>
              <a:ext cx="1800000" cy="1800000"/>
            </a:xfrm>
            <a:prstGeom prst="rect">
              <a:avLst/>
            </a:prstGeom>
          </p:spPr>
        </p:pic>
        <p:pic>
          <p:nvPicPr>
            <p:cNvPr id="8" name="Picture 7" descr="A picture containing indoor, yellow, gift wrapping&#10;&#10;Description automatically generated">
              <a:extLst>
                <a:ext uri="{FF2B5EF4-FFF2-40B4-BE49-F238E27FC236}">
                  <a16:creationId xmlns:a16="http://schemas.microsoft.com/office/drawing/2014/main" id="{55E8884D-46F5-563E-9A5C-CFF425675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2669" y="1375487"/>
              <a:ext cx="1800000" cy="1800000"/>
            </a:xfrm>
            <a:prstGeom prst="rect">
              <a:avLst/>
            </a:prstGeom>
          </p:spPr>
        </p:pic>
        <p:pic>
          <p:nvPicPr>
            <p:cNvPr id="9" name="Picture 8" descr="A picture containing purple&#10;&#10;Description automatically generated">
              <a:extLst>
                <a:ext uri="{FF2B5EF4-FFF2-40B4-BE49-F238E27FC236}">
                  <a16:creationId xmlns:a16="http://schemas.microsoft.com/office/drawing/2014/main" id="{28437CF3-BBBE-A133-40AA-C0897A84E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4160" y="1375487"/>
              <a:ext cx="1800000" cy="1800000"/>
            </a:xfrm>
            <a:prstGeom prst="rect">
              <a:avLst/>
            </a:prstGeom>
          </p:spPr>
        </p:pic>
        <p:pic>
          <p:nvPicPr>
            <p:cNvPr id="10" name="Picture 9" descr="A picture containing indoor, toy&#10;&#10;Description automatically generated">
              <a:extLst>
                <a:ext uri="{FF2B5EF4-FFF2-40B4-BE49-F238E27FC236}">
                  <a16:creationId xmlns:a16="http://schemas.microsoft.com/office/drawing/2014/main" id="{973DBE92-FBC4-9455-2517-5CC135498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6584" y="1375487"/>
              <a:ext cx="1800000" cy="1800000"/>
            </a:xfrm>
            <a:prstGeom prst="rect">
              <a:avLst/>
            </a:prstGeom>
          </p:spPr>
        </p:pic>
        <p:pic>
          <p:nvPicPr>
            <p:cNvPr id="11" name="Picture 10" descr="A picture containing LEGO, toy, indoor&#10;&#10;Description automatically generated">
              <a:extLst>
                <a:ext uri="{FF2B5EF4-FFF2-40B4-BE49-F238E27FC236}">
                  <a16:creationId xmlns:a16="http://schemas.microsoft.com/office/drawing/2014/main" id="{4EA84623-E2DB-25CE-6961-009D994C6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5417" y="3429000"/>
              <a:ext cx="1800000" cy="180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5A2E408-7D54-E5D8-E6F1-71AC3C1E4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6584" y="3429000"/>
              <a:ext cx="1800000" cy="1800000"/>
            </a:xfrm>
            <a:prstGeom prst="rect">
              <a:avLst/>
            </a:prstGeom>
          </p:spPr>
        </p:pic>
        <p:pic>
          <p:nvPicPr>
            <p:cNvPr id="13" name="Picture 12" descr="A close-up of a circuit board&#10;&#10;Description automatically generated with low confidence">
              <a:extLst>
                <a:ext uri="{FF2B5EF4-FFF2-40B4-BE49-F238E27FC236}">
                  <a16:creationId xmlns:a16="http://schemas.microsoft.com/office/drawing/2014/main" id="{D26FF3AB-9631-965B-CEB6-F545D738C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5372" y="3429000"/>
              <a:ext cx="1800000" cy="1800000"/>
            </a:xfrm>
            <a:prstGeom prst="rect">
              <a:avLst/>
            </a:prstGeom>
          </p:spPr>
        </p:pic>
        <p:pic>
          <p:nvPicPr>
            <p:cNvPr id="14" name="Picture 13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B631E12B-91D1-46EF-606C-310F80AA1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4160" y="3429000"/>
              <a:ext cx="1800000" cy="1800000"/>
            </a:xfrm>
            <a:prstGeom prst="rect">
              <a:avLst/>
            </a:prstGeom>
          </p:spPr>
        </p:pic>
        <p:pic>
          <p:nvPicPr>
            <p:cNvPr id="15" name="Picture 14" descr="A group of balloons&#10;&#10;Description automatically generated with low confidence">
              <a:extLst>
                <a:ext uri="{FF2B5EF4-FFF2-40B4-BE49-F238E27FC236}">
                  <a16:creationId xmlns:a16="http://schemas.microsoft.com/office/drawing/2014/main" id="{5EE820E8-0A9E-A8DA-ABA8-C6C7F174D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5417" y="1375487"/>
              <a:ext cx="1800000" cy="1800000"/>
            </a:xfrm>
            <a:prstGeom prst="rect">
              <a:avLst/>
            </a:prstGeom>
          </p:spPr>
        </p:pic>
        <p:pic>
          <p:nvPicPr>
            <p:cNvPr id="16" name="Picture 15" descr="A picture containing text, case, businesscard&#10;&#10;Description automatically generated">
              <a:extLst>
                <a:ext uri="{FF2B5EF4-FFF2-40B4-BE49-F238E27FC236}">
                  <a16:creationId xmlns:a16="http://schemas.microsoft.com/office/drawing/2014/main" id="{DB428A6B-8419-C717-0D83-42A535D413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205" y="1375487"/>
              <a:ext cx="1800000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5486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CC67E-6771-70CB-93F9-EA37A9F55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Development of lab </a:t>
            </a:r>
            <a:r>
              <a:rPr lang="de-DE" dirty="0" err="1"/>
              <a:t>infrastructure</a:t>
            </a:r>
            <a:r>
              <a:rPr lang="de-DE" dirty="0"/>
              <a:t>: on track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C65C72-C7B4-2D9D-24D6-F75A05F8C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6D6CEF-0ED5-D44F-31A1-2B5C1F002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BFA2BC3-BDEC-B49F-BAAD-CA61A4DDE0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7429736"/>
              </p:ext>
            </p:extLst>
          </p:nvPr>
        </p:nvGraphicFramePr>
        <p:xfrm>
          <a:off x="1847528" y="980728"/>
          <a:ext cx="8879315" cy="518400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4315460">
                  <a:extLst>
                    <a:ext uri="{9D8B030D-6E8A-4147-A177-3AD203B41FA5}">
                      <a16:colId xmlns:a16="http://schemas.microsoft.com/office/drawing/2014/main" val="4081869685"/>
                    </a:ext>
                  </a:extLst>
                </a:gridCol>
                <a:gridCol w="2096770">
                  <a:extLst>
                    <a:ext uri="{9D8B030D-6E8A-4147-A177-3AD203B41FA5}">
                      <a16:colId xmlns:a16="http://schemas.microsoft.com/office/drawing/2014/main" val="418417806"/>
                    </a:ext>
                  </a:extLst>
                </a:gridCol>
                <a:gridCol w="2467085">
                  <a:extLst>
                    <a:ext uri="{9D8B030D-6E8A-4147-A177-3AD203B41FA5}">
                      <a16:colId xmlns:a16="http://schemas.microsoft.com/office/drawing/2014/main" val="401528366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de-DE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Task</a:t>
                      </a:r>
                      <a:endParaRPr lang="en-GB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 Dec 2022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 March 2023</a:t>
                      </a:r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86738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Furniture labs for 5+ year olds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82429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Furniture for labs preparation rooms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89485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Separation wall design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85%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77129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Room control system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73838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Smartboards and A/V </a:t>
                      </a:r>
                      <a:r>
                        <a:rPr lang="en-GB" sz="1800" b="1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equipment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75%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27698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Integration into booking tool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14326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Website content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17170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Workshop tests with local schools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0756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Design of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intruction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materials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&amp;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icons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0123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Prototyping and custom equipment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760895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Hazards &amp;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safety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files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&amp;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equipment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8556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Equipment orders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89909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Evaluation protocol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64471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Recruitment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4357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Education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content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development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80%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121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9786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C5C539-0297-F545-09AB-8B0AAE89D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746199" cy="4608512"/>
          </a:xfrm>
        </p:spPr>
        <p:txBody>
          <a:bodyPr/>
          <a:lstStyle/>
          <a:p>
            <a:r>
              <a:rPr lang="en-GB" dirty="0"/>
              <a:t>Educational Engineering Escape Game for CERN Science Gateway</a:t>
            </a:r>
          </a:p>
          <a:p>
            <a:r>
              <a:rPr lang="en-GB" b="0" dirty="0"/>
              <a:t>While CERN is well known for its particle physics discoveries, the remarkable engineering challenges and achievements required to make cutting-edge physics research possible often receive far less visibility.</a:t>
            </a:r>
          </a:p>
          <a:p>
            <a:r>
              <a:rPr lang="en-GB" b="0" dirty="0"/>
              <a:t>This project aims to develop, test, and evaluate a learning activity in the form of an escape game showcasing the broad range of engineering topics and challenges at CERN.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BD1235-C533-CA04-0C62-6A618FB9A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Summer student </a:t>
            </a:r>
            <a:r>
              <a:rPr lang="de-DE" dirty="0" err="1"/>
              <a:t>project</a:t>
            </a:r>
            <a:r>
              <a:rPr lang="de-DE" dirty="0"/>
              <a:t>: </a:t>
            </a:r>
            <a:r>
              <a:rPr lang="de-DE" dirty="0" err="1"/>
              <a:t>engineering</a:t>
            </a:r>
            <a:r>
              <a:rPr lang="de-DE" dirty="0"/>
              <a:t> </a:t>
            </a:r>
            <a:r>
              <a:rPr lang="de-DE" dirty="0" err="1"/>
              <a:t>escape</a:t>
            </a:r>
            <a:r>
              <a:rPr lang="de-DE" dirty="0"/>
              <a:t> game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5CEDF7-BC23-D037-8EB6-5E8137B03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3E789E-83AA-5FA5-B1EF-79CEAB23F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804BF9-E886-B738-AF4B-954016DAF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996" y="2291476"/>
            <a:ext cx="6164976" cy="35857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7088C4-251A-654F-7735-44252E2CD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996" y="1592264"/>
            <a:ext cx="6143004" cy="554606"/>
          </a:xfrm>
          <a:prstGeom prst="rect">
            <a:avLst/>
          </a:prstGeom>
        </p:spPr>
      </p:pic>
      <p:pic>
        <p:nvPicPr>
          <p:cNvPr id="12" name="Picture 11" descr="A blue sign with white letters&#10;&#10;Description automatically generated with low confidence">
            <a:extLst>
              <a:ext uri="{FF2B5EF4-FFF2-40B4-BE49-F238E27FC236}">
                <a16:creationId xmlns:a16="http://schemas.microsoft.com/office/drawing/2014/main" id="{63580B5B-D630-597B-E390-18486A5636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08568" y="4936379"/>
            <a:ext cx="810770" cy="81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33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4BE812BC-6FB6-172E-76CF-0B6D67183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Job offer: Junior Science Educator 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4E2EDF5-2BD6-992C-F346-7414AC6F3C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b="0">
                <a:solidFill>
                  <a:schemeClr val="accent6"/>
                </a:solidFill>
              </a:rPr>
              <a:t>For CERN Science Gateway lab workshops &amp; science shows | Application deadline 3 April </a:t>
            </a:r>
            <a:br>
              <a:rPr lang="en-GB" sz="1800" b="0">
                <a:solidFill>
                  <a:schemeClr val="accent6"/>
                </a:solidFill>
              </a:rPr>
            </a:br>
            <a:r>
              <a:rPr lang="en-GB" sz="1800" b="0">
                <a:solidFill>
                  <a:schemeClr val="accent6"/>
                </a:solidFill>
              </a:rPr>
              <a:t>max. 2 years of work experience after Bachelor or Master | min. French B2</a:t>
            </a:r>
          </a:p>
          <a:p>
            <a:br>
              <a:rPr lang="en-GB" sz="1800" b="0">
                <a:solidFill>
                  <a:schemeClr val="accent6"/>
                </a:solidFill>
              </a:rPr>
            </a:br>
            <a:r>
              <a:rPr lang="en-GB" sz="1800" b="0">
                <a:solidFill>
                  <a:schemeClr val="accent6"/>
                </a:solidFill>
              </a:rPr>
              <a:t>More info: </a:t>
            </a:r>
            <a:r>
              <a:rPr lang="en-GB" sz="1400" b="0">
                <a:hlinkClick r:id="rId2"/>
              </a:rPr>
              <a:t>https://international-relations.web.cern.ch/opportunities/2023/early-career-graduate-junior-science-educator-ref-ir-eco-tsp</a:t>
            </a:r>
            <a:r>
              <a:rPr lang="en-GB" sz="1400" b="0"/>
              <a:t> </a:t>
            </a:r>
            <a:endParaRPr lang="en-GB" sz="1600" b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D74217-7278-7ABC-739B-6EEE13C8A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3A1EC9-F2BD-91EC-001A-05A67854A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 descr="A person holding a magnifying glass&#10;&#10;Description automatically generated with low confidence">
            <a:extLst>
              <a:ext uri="{FF2B5EF4-FFF2-40B4-BE49-F238E27FC236}">
                <a16:creationId xmlns:a16="http://schemas.microsoft.com/office/drawing/2014/main" id="{5FE4644C-98BD-5A14-4E80-DC07762C7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098" y="-1"/>
            <a:ext cx="4262576" cy="2841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6C5CFE-644D-F064-7332-4308A08F2B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t="29636" r="25573"/>
          <a:stretch/>
        </p:blipFill>
        <p:spPr>
          <a:xfrm>
            <a:off x="8505619" y="-3"/>
            <a:ext cx="3686381" cy="2841427"/>
          </a:xfrm>
          <a:prstGeom prst="rect">
            <a:avLst/>
          </a:prstGeom>
        </p:spPr>
      </p:pic>
      <p:pic>
        <p:nvPicPr>
          <p:cNvPr id="11" name="Picture 10" descr="A picture containing person, indoor, young&#10;&#10;Description automatically generated">
            <a:extLst>
              <a:ext uri="{FF2B5EF4-FFF2-40B4-BE49-F238E27FC236}">
                <a16:creationId xmlns:a16="http://schemas.microsoft.com/office/drawing/2014/main" id="{2A856ED0-5C81-C250-609D-25D416F18E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3478" y="-2"/>
            <a:ext cx="4262141" cy="284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97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AB61A-966F-C34A-6526-6FA47C416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Thanks</a:t>
            </a:r>
            <a:r>
              <a:rPr lang="fr-CH" dirty="0"/>
              <a:t> for </a:t>
            </a:r>
            <a:r>
              <a:rPr lang="fr-CH" dirty="0" err="1"/>
              <a:t>your</a:t>
            </a:r>
            <a:r>
              <a:rPr lang="fr-CH" dirty="0"/>
              <a:t> attention!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FC59FF-DFF6-EBEE-0E32-93B5161C67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Let’s</a:t>
            </a:r>
            <a:r>
              <a:rPr lang="fr-CH" dirty="0"/>
              <a:t> </a:t>
            </a:r>
            <a:r>
              <a:rPr lang="fr-CH" dirty="0" err="1"/>
              <a:t>discuss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C366B-6529-9D40-0550-3C4B5C3AC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TSF Online March 2023 | sciencegateway.education@cern.ch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35023-56BC-9D50-0CC2-01B5FCC02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09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6410A8-704C-5305-03DB-6F67E0B48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9ADDF8-0E72-A9F3-7464-519223392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A picture containing sky, outdoor, mountain, city&#10;&#10;Description automatically generated">
            <a:extLst>
              <a:ext uri="{FF2B5EF4-FFF2-40B4-BE49-F238E27FC236}">
                <a16:creationId xmlns:a16="http://schemas.microsoft.com/office/drawing/2014/main" id="{576797ED-5FA4-1BA8-96C5-5BB8E484A5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357" b="16502"/>
          <a:stretch/>
        </p:blipFill>
        <p:spPr>
          <a:xfrm>
            <a:off x="0" y="0"/>
            <a:ext cx="12192000" cy="63363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613367-944A-9626-8A8C-2629B558ABF0}"/>
              </a:ext>
            </a:extLst>
          </p:cNvPr>
          <p:cNvSpPr txBox="1"/>
          <p:nvPr/>
        </p:nvSpPr>
        <p:spPr bwMode="auto">
          <a:xfrm>
            <a:off x="0" y="25851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Drone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image</a:t>
            </a:r>
            <a:r>
              <a:rPr lang="de-DE" dirty="0">
                <a:solidFill>
                  <a:schemeClr val="bg1"/>
                </a:solidFill>
              </a:rPr>
              <a:t> 19 </a:t>
            </a:r>
            <a:r>
              <a:rPr lang="de-DE" dirty="0" err="1">
                <a:solidFill>
                  <a:schemeClr val="bg1"/>
                </a:solidFill>
              </a:rPr>
              <a:t>January</a:t>
            </a:r>
            <a:r>
              <a:rPr lang="de-DE" dirty="0">
                <a:solidFill>
                  <a:schemeClr val="bg1"/>
                </a:solidFill>
              </a:rPr>
              <a:t> 2023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6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Labs</a:t>
            </a:r>
            <a:br>
              <a:rPr lang="en-GB"/>
            </a:br>
            <a:r>
              <a:rPr lang="en-GB" sz="1800" b="0"/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Online Learning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/>
              <a:t>Science Shows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945" r="945"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13209" r="13209"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844" r="4006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BB585C6-61FD-4950-9320-D0C1F149343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C67C5-8C93-3B3B-EE87-F1EDFC9B82B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33DAD9-CA3A-7F44-5788-129736C78A7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0739" t="1430" r="4819" b="2161"/>
          <a:stretch/>
        </p:blipFill>
        <p:spPr>
          <a:xfrm>
            <a:off x="9408368" y="3990939"/>
            <a:ext cx="668337" cy="6683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987003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Labs</a:t>
            </a:r>
            <a:br>
              <a:rPr lang="en-GB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 dirty="0">
                <a:solidFill>
                  <a:schemeClr val="bg1">
                    <a:lumMod val="75000"/>
                  </a:schemeClr>
                </a:solidFill>
              </a:rPr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Online Learning</a:t>
            </a:r>
            <a:br>
              <a:rPr lang="en-GB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 dirty="0"/>
              <a:t>Science Shows</a:t>
            </a:r>
            <a:br>
              <a:rPr lang="en-GB" dirty="0"/>
            </a:b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945" r="945"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13209" r="13209"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844" r="4006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BB585C6-61FD-4950-9320-D0C1F149343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C67C5-8C93-3B3B-EE87-F1EDFC9B82B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33DAD9-CA3A-7F44-5788-129736C78A7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0739" t="1430" r="4819" b="2161"/>
          <a:stretch/>
        </p:blipFill>
        <p:spPr>
          <a:xfrm>
            <a:off x="9408368" y="3990939"/>
            <a:ext cx="668337" cy="6683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201416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4599297-6ADA-8EBC-E75F-07D8B3750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of Science Shows: on track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07F0F4-E0D9-E639-555D-0A82F0B52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Three shows running in the Globe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Seeing the invisible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Seize the Data!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Fun with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Three shows in development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Electromagnetism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Quantum physics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Frozen (for very young groups)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71DCF1-A238-E695-055C-BD4A11AED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2191" y="1845859"/>
            <a:ext cx="2374711" cy="31662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7A444B-27F6-8552-15AE-2E658AFC3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0710" y="1845858"/>
            <a:ext cx="2374711" cy="316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125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>
                <a:solidFill>
                  <a:schemeClr val="bg1">
                    <a:lumMod val="75000"/>
                  </a:schemeClr>
                </a:solidFill>
              </a:rPr>
              <a:t>Labs</a:t>
            </a:r>
            <a:br>
              <a:rPr lang="en-GB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>
                <a:solidFill>
                  <a:schemeClr val="bg1">
                    <a:lumMod val="75000"/>
                  </a:schemeClr>
                </a:solidFill>
              </a:rPr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Online Learning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>
                <a:solidFill>
                  <a:schemeClr val="bg1">
                    <a:lumMod val="75000"/>
                  </a:schemeClr>
                </a:solidFill>
              </a:rPr>
              <a:t>Science Shows</a:t>
            </a:r>
            <a:br>
              <a:rPr lang="en-GB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945" r="945"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3209" r="13209"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844" r="4006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BB585C6-61FD-4950-9320-D0C1F149343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Online March 2023 | sciencegateway.education@cern.ch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C67C5-8C93-3B3B-EE87-F1EDFC9B82B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33DAD9-CA3A-7F44-5788-129736C78A7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0739" t="1430" r="4819" b="2161"/>
          <a:stretch/>
        </p:blipFill>
        <p:spPr>
          <a:xfrm>
            <a:off x="9408368" y="3990939"/>
            <a:ext cx="668337" cy="6683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679374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7A49DB-F44E-416F-91C7-27DD87238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5111946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Online course for students aged 14-19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4 videos with embedded quiz questions, each 20-30 min long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Explaining advanced topics in an accessible way to provide a physics background relevant for the technologies and the science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Luminescence, electromagnetism mini-series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Certificate after 3 completed videos, required for camp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hlinkClick r:id="rId2"/>
              </a:rPr>
              <a:t>cern.ch/</a:t>
            </a:r>
            <a:r>
              <a:rPr lang="en-GB" sz="1800" dirty="0" err="1">
                <a:hlinkClick r:id="rId2"/>
              </a:rPr>
              <a:t>solvay</a:t>
            </a:r>
            <a:r>
              <a:rPr lang="en-GB" sz="1800" dirty="0">
                <a:hlinkClick r:id="rId2"/>
              </a:rPr>
              <a:t>-course</a:t>
            </a: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br>
              <a:rPr lang="en-GB" sz="1800" dirty="0"/>
            </a:br>
            <a:r>
              <a:rPr lang="en-GB" sz="180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BA7B3-1751-4F42-8DF2-3D0832B37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CERN-Solvay online course: 4 </a:t>
            </a:r>
            <a:r>
              <a:rPr lang="fr-CH" dirty="0" err="1"/>
              <a:t>videos</a:t>
            </a:r>
            <a:r>
              <a:rPr lang="fr-CH" dirty="0"/>
              <a:t> online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CB5A3-9FF7-42C7-ABB0-1AB9206B4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TSF Online March 2023 | sciencegateway.education@cern.ch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9465A3-33BD-4DC7-4500-7A5DE4876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65617C6-929E-9B27-2172-208F54258489}"/>
              </a:ext>
            </a:extLst>
          </p:cNvPr>
          <p:cNvGrpSpPr>
            <a:grpSpLocks noChangeAspect="1"/>
          </p:cNvGrpSpPr>
          <p:nvPr/>
        </p:nvGrpSpPr>
        <p:grpSpPr>
          <a:xfrm>
            <a:off x="5519936" y="1700808"/>
            <a:ext cx="6627077" cy="3812339"/>
            <a:chOff x="1487488" y="1143828"/>
            <a:chExt cx="8362950" cy="48109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764593D-13D6-34F0-42FE-4030359F0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87488" y="1143828"/>
              <a:ext cx="8362950" cy="230505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DD44439-BEA6-EF89-9059-8E156F1521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811838" y="3659232"/>
              <a:ext cx="4038600" cy="2286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8008E44-5615-5F6C-7307-7DAD53282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87488" y="3659232"/>
              <a:ext cx="4048125" cy="22955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4355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7D928-DA64-40D9-9E1D-E958C7C0C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CERN-Solvay student camp: applications open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9956E-0A05-475A-B21D-DE6F58A097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dirty="0" err="1"/>
              <a:t>Bringing</a:t>
            </a:r>
            <a:r>
              <a:rPr lang="fr-CH" sz="1800" dirty="0"/>
              <a:t> a </a:t>
            </a:r>
            <a:r>
              <a:rPr lang="fr-CH" sz="1800" dirty="0" err="1"/>
              <a:t>selection</a:t>
            </a:r>
            <a:r>
              <a:rPr lang="fr-CH" sz="1800" dirty="0"/>
              <a:t> of </a:t>
            </a:r>
            <a:r>
              <a:rPr lang="fr-CH" sz="1800" dirty="0" err="1"/>
              <a:t>motivated</a:t>
            </a:r>
            <a:r>
              <a:rPr lang="fr-CH" sz="1800" dirty="0"/>
              <a:t> high-</a:t>
            </a:r>
            <a:r>
              <a:rPr lang="fr-CH" sz="1800" dirty="0" err="1"/>
              <a:t>school</a:t>
            </a:r>
            <a:r>
              <a:rPr lang="fr-CH" sz="1800" dirty="0"/>
              <a:t> </a:t>
            </a:r>
            <a:r>
              <a:rPr lang="fr-CH" sz="1800" dirty="0" err="1"/>
              <a:t>students</a:t>
            </a:r>
            <a:r>
              <a:rPr lang="fr-CH" sz="1800" dirty="0"/>
              <a:t> </a:t>
            </a:r>
            <a:r>
              <a:rPr lang="fr-CH" sz="1800" dirty="0" err="1"/>
              <a:t>aged</a:t>
            </a:r>
            <a:r>
              <a:rPr lang="fr-CH" sz="1800" dirty="0"/>
              <a:t> 16-19 </a:t>
            </a:r>
            <a:r>
              <a:rPr lang="fr-CH" sz="1800" dirty="0" err="1"/>
              <a:t>from</a:t>
            </a:r>
            <a:r>
              <a:rPr lang="fr-CH" sz="1800" dirty="0"/>
              <a:t> </a:t>
            </a:r>
            <a:r>
              <a:rPr lang="fr-CH" sz="1800" dirty="0" err="1"/>
              <a:t>around</a:t>
            </a:r>
            <a:r>
              <a:rPr lang="fr-CH" sz="1800" dirty="0"/>
              <a:t> the world to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Lectures, site visits, social events &amp; work with CERN scientists on modern research topics in hands-on working group sessions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dirty="0"/>
              <a:t>7-day camp for 30 </a:t>
            </a:r>
            <a:r>
              <a:rPr lang="fr-CH" sz="1800" dirty="0" err="1"/>
              <a:t>students</a:t>
            </a:r>
            <a:r>
              <a:rPr lang="fr-CH" sz="1800" dirty="0"/>
              <a:t>, once a </a:t>
            </a:r>
            <a:r>
              <a:rPr lang="fr-CH" sz="1800" dirty="0" err="1"/>
              <a:t>year</a:t>
            </a:r>
            <a:r>
              <a:rPr lang="fr-CH" sz="1800" dirty="0"/>
              <a:t>, first camp in </a:t>
            </a:r>
            <a:r>
              <a:rPr lang="fr-CH" sz="1800" dirty="0" err="1"/>
              <a:t>Oct</a:t>
            </a:r>
            <a:r>
              <a:rPr lang="fr-CH" sz="1800" dirty="0"/>
              <a:t> 2023, </a:t>
            </a:r>
            <a:r>
              <a:rPr lang="fr-CH" sz="1800" dirty="0" err="1">
                <a:solidFill>
                  <a:schemeClr val="accent2"/>
                </a:solidFill>
              </a:rPr>
              <a:t>apply</a:t>
            </a:r>
            <a:r>
              <a:rPr lang="fr-CH" sz="1800" dirty="0">
                <a:solidFill>
                  <a:schemeClr val="accent2"/>
                </a:solidFill>
              </a:rPr>
              <a:t> by 30 March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hlinkClick r:id="rId2"/>
              </a:rPr>
              <a:t>cern.ch/</a:t>
            </a:r>
            <a:r>
              <a:rPr lang="en-GB" sz="1800" dirty="0" err="1">
                <a:hlinkClick r:id="rId2"/>
              </a:rPr>
              <a:t>solvay</a:t>
            </a:r>
            <a:r>
              <a:rPr lang="en-GB" sz="1800" dirty="0">
                <a:hlinkClick r:id="rId2"/>
              </a:rPr>
              <a:t>-camp</a:t>
            </a:r>
            <a:endParaRPr 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EBE6A-A9C6-4623-B58D-1974D31D7E0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TSF Online March 2023 | sciencegateway.education@cern.ch</a:t>
            </a:r>
            <a:endParaRPr lang="en-US" dirty="0"/>
          </a:p>
        </p:txBody>
      </p:sp>
      <p:pic>
        <p:nvPicPr>
          <p:cNvPr id="12" name="Picture Placeholder 11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0FA293F2-DD06-4398-B26A-59FAEBA864D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10532" b="10532"/>
          <a:stretch>
            <a:fillRect/>
          </a:stretch>
        </p:blipFill>
        <p:spPr>
          <a:xfrm>
            <a:off x="8329849" y="1392282"/>
            <a:ext cx="3331524" cy="2025606"/>
          </a:xfrm>
        </p:spPr>
      </p:pic>
      <p:pic>
        <p:nvPicPr>
          <p:cNvPr id="16" name="Picture Placeholder 15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4069392D-AC4A-4017-A90B-1793FDABBDE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4060" b="4060"/>
          <a:stretch>
            <a:fillRect/>
          </a:stretch>
        </p:blipFill>
        <p:spPr>
          <a:xfrm>
            <a:off x="8340456" y="3627482"/>
            <a:ext cx="3320915" cy="2025606"/>
          </a:xfrm>
        </p:spPr>
      </p:pic>
      <p:pic>
        <p:nvPicPr>
          <p:cNvPr id="14" name="Picture Placeholder 13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96785650-78D1-4CBD-8407-DCC4663109E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40868" t="42930" r="7479" b="-1"/>
          <a:stretch/>
        </p:blipFill>
        <p:spPr>
          <a:xfrm>
            <a:off x="4800878" y="3632924"/>
            <a:ext cx="3320915" cy="2025605"/>
          </a:xfrm>
        </p:spPr>
      </p:pic>
      <p:pic>
        <p:nvPicPr>
          <p:cNvPr id="18" name="Picture Placeholder 17" descr="A person and person looking at each other&#10;&#10;Description automatically generated with low confidence">
            <a:extLst>
              <a:ext uri="{FF2B5EF4-FFF2-40B4-BE49-F238E27FC236}">
                <a16:creationId xmlns:a16="http://schemas.microsoft.com/office/drawing/2014/main" id="{FEE0EE16-71FB-43B2-8DFB-D52512C96AEA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7"/>
          <a:srcRect t="4156" b="4156"/>
          <a:stretch>
            <a:fillRect/>
          </a:stretch>
        </p:blipFill>
        <p:spPr>
          <a:xfrm>
            <a:off x="4800879" y="1388535"/>
            <a:ext cx="3320915" cy="202560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00D2CF-52DC-C298-6CC7-6A59DCBF83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22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/>
              <a:t>Labs</a:t>
            </a:r>
            <a:br>
              <a:rPr lang="en-GB" dirty="0"/>
            </a:br>
            <a:r>
              <a:rPr lang="en-GB" sz="1800" b="0" dirty="0"/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Online Learning</a:t>
            </a:r>
            <a:br>
              <a:rPr lang="en-GB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>
                <a:solidFill>
                  <a:schemeClr val="bg1">
                    <a:lumMod val="75000"/>
                  </a:schemeClr>
                </a:solidFill>
              </a:rPr>
              <a:t>Science Shows</a:t>
            </a:r>
            <a:br>
              <a:rPr lang="en-GB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945" r="945"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3209" r="13209"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844" r="4006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BB585C6-61FD-4950-9320-D0C1F149343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TSF Online March 2023 | sciencegateway.education@cern.ch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C67C5-8C93-3B3B-EE87-F1EDFC9B82B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33DAD9-CA3A-7F44-5788-129736C78A7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0739" t="1430" r="4819" b="2161"/>
          <a:stretch/>
        </p:blipFill>
        <p:spPr>
          <a:xfrm>
            <a:off x="9408368" y="3990939"/>
            <a:ext cx="668337" cy="6683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80879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20201130_JW_TSF_SGlabs</Template>
  <TotalTime>7702</TotalTime>
  <Words>752</Words>
  <Application>Microsoft Macintosh PowerPoint</Application>
  <DocSecurity>0</DocSecurity>
  <PresentationFormat>Widescreen</PresentationFormat>
  <Paragraphs>131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Update: Science Gateway Education</vt:lpstr>
      <vt:lpstr>PowerPoint Presentation</vt:lpstr>
      <vt:lpstr>Science Gateway Education</vt:lpstr>
      <vt:lpstr>Science Gateway Education</vt:lpstr>
      <vt:lpstr>Development of Science Shows: on track</vt:lpstr>
      <vt:lpstr>Science Gateway Education</vt:lpstr>
      <vt:lpstr>CERN-Solvay online course: 4 videos online</vt:lpstr>
      <vt:lpstr>CERN-Solvay student camp: applications open</vt:lpstr>
      <vt:lpstr>Science Gateway Education</vt:lpstr>
      <vt:lpstr>Development of lab workshops: on track</vt:lpstr>
      <vt:lpstr>Development of lab infrastructure: on track</vt:lpstr>
      <vt:lpstr>Summer student project: engineering escape game</vt:lpstr>
      <vt:lpstr>Job offer: Junior Science Educator </vt:lpstr>
      <vt:lpstr>Thanks for your attention!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Update: Science Gateway Education Labs</dc:title>
  <dc:subject/>
  <dc:creator>Julia Woithe</dc:creator>
  <cp:keywords/>
  <dc:description/>
  <cp:lastModifiedBy>Anja Kranjc Horvat</cp:lastModifiedBy>
  <cp:revision>139</cp:revision>
  <dcterms:created xsi:type="dcterms:W3CDTF">2020-11-30T13:29:35Z</dcterms:created>
  <dcterms:modified xsi:type="dcterms:W3CDTF">2023-03-21T11:15:52Z</dcterms:modified>
  <cp:category/>
  <dc:identifier/>
  <cp:contentStatus/>
  <dc:language/>
  <cp:version/>
</cp:coreProperties>
</file>