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handoutMasterIdLst>
    <p:handoutMasterId r:id="rId7"/>
  </p:handoutMasterIdLst>
  <p:sldIdLst>
    <p:sldId id="634" r:id="rId2"/>
    <p:sldId id="633" r:id="rId3"/>
    <p:sldId id="635" r:id="rId4"/>
    <p:sldId id="636" r:id="rId5"/>
  </p:sldIdLst>
  <p:sldSz cx="12192000" cy="6858000"/>
  <p:notesSz cx="6858000" cy="9144000"/>
  <p:defaultTextStyle>
    <a:defPPr>
      <a:defRPr lang="fi-FI"/>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ya Usoski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CC33"/>
    <a:srgbClr val="FF0000"/>
    <a:srgbClr val="FF66CC"/>
    <a:srgbClr val="C0C0C0"/>
    <a:srgbClr val="3333CC"/>
    <a:srgbClr val="FFFF00"/>
    <a:srgbClr val="EFF3FB"/>
    <a:srgbClr val="1D36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486" y="85"/>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notesViewPr>
    <p:cSldViewPr>
      <p:cViewPr varScale="1">
        <p:scale>
          <a:sx n="71" d="100"/>
          <a:sy n="71" d="100"/>
        </p:scale>
        <p:origin x="2683"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54F696-702E-DFDA-9EF7-DAD38CE2CC2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i-FI"/>
          </a:p>
        </p:txBody>
      </p:sp>
      <p:sp>
        <p:nvSpPr>
          <p:cNvPr id="3" name="Date Placeholder 2">
            <a:extLst>
              <a:ext uri="{FF2B5EF4-FFF2-40B4-BE49-F238E27FC236}">
                <a16:creationId xmlns:a16="http://schemas.microsoft.com/office/drawing/2014/main" id="{FBF47382-023E-30BD-4B58-B0DB7056FF8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B429B40-1BA2-452E-B4B0-60BAD299CF0D}" type="datetimeFigureOut">
              <a:rPr lang="fi-FI"/>
              <a:pPr>
                <a:defRPr/>
              </a:pPr>
              <a:t>10.7.2025</a:t>
            </a:fld>
            <a:endParaRPr lang="fi-FI"/>
          </a:p>
        </p:txBody>
      </p:sp>
      <p:sp>
        <p:nvSpPr>
          <p:cNvPr id="4" name="Footer Placeholder 3">
            <a:extLst>
              <a:ext uri="{FF2B5EF4-FFF2-40B4-BE49-F238E27FC236}">
                <a16:creationId xmlns:a16="http://schemas.microsoft.com/office/drawing/2014/main" id="{D8C094F4-E5E3-3FDB-A50E-4CEF930000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i-FI"/>
          </a:p>
        </p:txBody>
      </p:sp>
      <p:sp>
        <p:nvSpPr>
          <p:cNvPr id="5" name="Slide Number Placeholder 4">
            <a:extLst>
              <a:ext uri="{FF2B5EF4-FFF2-40B4-BE49-F238E27FC236}">
                <a16:creationId xmlns:a16="http://schemas.microsoft.com/office/drawing/2014/main" id="{5F3CD2BD-50B3-3131-BE9C-DFEB8A7F3ACB}"/>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C4F528F-8B98-4FAC-AB07-42B3D8AAAF99}" type="slidenum">
              <a:rPr lang="fi-FI" altLang="en-US"/>
              <a:pPr>
                <a:defRPr/>
              </a:pPr>
              <a:t>‹#›</a:t>
            </a:fld>
            <a:endParaRPr lang="fi-FI"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9A1138F-204D-21F0-7EAF-FA06F535605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i-FI"/>
          </a:p>
        </p:txBody>
      </p:sp>
      <p:sp>
        <p:nvSpPr>
          <p:cNvPr id="3" name="Date Placeholder 2">
            <a:extLst>
              <a:ext uri="{FF2B5EF4-FFF2-40B4-BE49-F238E27FC236}">
                <a16:creationId xmlns:a16="http://schemas.microsoft.com/office/drawing/2014/main" id="{1D47E8CD-7340-61AB-6F89-DA11E28B296B}"/>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1DE7107-E5BD-4D29-BC87-C9B82FF6C582}" type="datetimeFigureOut">
              <a:rPr lang="fi-FI"/>
              <a:pPr>
                <a:defRPr/>
              </a:pPr>
              <a:t>10.7.2025</a:t>
            </a:fld>
            <a:endParaRPr lang="fi-FI"/>
          </a:p>
        </p:txBody>
      </p:sp>
      <p:sp>
        <p:nvSpPr>
          <p:cNvPr id="4" name="Slide Image Placeholder 3">
            <a:extLst>
              <a:ext uri="{FF2B5EF4-FFF2-40B4-BE49-F238E27FC236}">
                <a16:creationId xmlns:a16="http://schemas.microsoft.com/office/drawing/2014/main" id="{5516553A-7216-2553-9145-EBA57A4BDD72}"/>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i-FI" noProof="0"/>
          </a:p>
        </p:txBody>
      </p:sp>
      <p:sp>
        <p:nvSpPr>
          <p:cNvPr id="5" name="Notes Placeholder 4">
            <a:extLst>
              <a:ext uri="{FF2B5EF4-FFF2-40B4-BE49-F238E27FC236}">
                <a16:creationId xmlns:a16="http://schemas.microsoft.com/office/drawing/2014/main" id="{C1771216-3FC9-12D6-CD99-DD73101F09F4}"/>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fi-FI" noProof="0"/>
          </a:p>
        </p:txBody>
      </p:sp>
      <p:sp>
        <p:nvSpPr>
          <p:cNvPr id="6" name="Footer Placeholder 5">
            <a:extLst>
              <a:ext uri="{FF2B5EF4-FFF2-40B4-BE49-F238E27FC236}">
                <a16:creationId xmlns:a16="http://schemas.microsoft.com/office/drawing/2014/main" id="{754E86BE-8B5B-59DD-9D62-68EBCF3A4A48}"/>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i-FI"/>
          </a:p>
        </p:txBody>
      </p:sp>
      <p:sp>
        <p:nvSpPr>
          <p:cNvPr id="7" name="Slide Number Placeholder 6">
            <a:extLst>
              <a:ext uri="{FF2B5EF4-FFF2-40B4-BE49-F238E27FC236}">
                <a16:creationId xmlns:a16="http://schemas.microsoft.com/office/drawing/2014/main" id="{70711D46-762F-4D9F-AAE1-67AE79EDAA8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9707A49-7E77-406E-A51A-D62CB326AF5C}" type="slidenum">
              <a:rPr lang="fi-FI" altLang="en-US"/>
              <a:pPr>
                <a:defRPr/>
              </a:pPr>
              <a:t>‹#›</a:t>
            </a:fld>
            <a:endParaRPr lang="fi-FI"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9">
            <a:extLst>
              <a:ext uri="{FF2B5EF4-FFF2-40B4-BE49-F238E27FC236}">
                <a16:creationId xmlns:a16="http://schemas.microsoft.com/office/drawing/2014/main" id="{D483F387-CBAB-31CC-F059-9B15D6EF8B9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01351" y="44451"/>
            <a:ext cx="992716"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Alaotsikko 2"/>
          <p:cNvSpPr>
            <a:spLocks noGrp="1"/>
          </p:cNvSpPr>
          <p:nvPr>
            <p:ph type="subTitle" idx="1"/>
          </p:nvPr>
        </p:nvSpPr>
        <p:spPr>
          <a:xfrm>
            <a:off x="1828800" y="4991675"/>
            <a:ext cx="8534400" cy="985664"/>
          </a:xfrm>
        </p:spPr>
        <p:txBody>
          <a:bodyPr/>
          <a:lstStyle>
            <a:lvl1pPr marL="0" indent="0" algn="ctr">
              <a:buNone/>
              <a:defRPr>
                <a:solidFill>
                  <a:schemeClr val="accent2"/>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dirty="0"/>
              <a:t>Muokkaa alaotsikon perustyyliä </a:t>
            </a:r>
            <a:r>
              <a:rPr lang="fi-FI" dirty="0" err="1"/>
              <a:t>napsautt</a:t>
            </a:r>
            <a:r>
              <a:rPr lang="fi-FI" dirty="0"/>
              <a:t>.</a:t>
            </a:r>
          </a:p>
        </p:txBody>
      </p:sp>
      <p:sp>
        <p:nvSpPr>
          <p:cNvPr id="13" name="Title 12"/>
          <p:cNvSpPr>
            <a:spLocks noGrp="1"/>
          </p:cNvSpPr>
          <p:nvPr>
            <p:ph type="title"/>
          </p:nvPr>
        </p:nvSpPr>
        <p:spPr>
          <a:xfrm>
            <a:off x="341905" y="2663160"/>
            <a:ext cx="11521280" cy="2089483"/>
          </a:xfrm>
          <a:prstGeom prst="rect">
            <a:avLst/>
          </a:prstGeom>
        </p:spPr>
        <p:txBody>
          <a:bodyPr anchor="ctr"/>
          <a:lstStyle/>
          <a:p>
            <a:r>
              <a:rPr lang="en-US" dirty="0"/>
              <a:t>Click to edit Master title style</a:t>
            </a:r>
            <a:endParaRPr lang="fi-FI" dirty="0"/>
          </a:p>
        </p:txBody>
      </p:sp>
    </p:spTree>
    <p:extLst>
      <p:ext uri="{BB962C8B-B14F-4D97-AF65-F5344CB8AC3E}">
        <p14:creationId xmlns:p14="http://schemas.microsoft.com/office/powerpoint/2010/main" val="4135189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 ja sisältö">
    <p:bg>
      <p:bgPr>
        <a:solidFill>
          <a:srgbClr val="EFF3FB"/>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4BB355-AC10-6D42-0D0B-C56DFF01B3B4}"/>
              </a:ext>
            </a:extLst>
          </p:cNvPr>
          <p:cNvSpPr/>
          <p:nvPr userDrawn="1"/>
        </p:nvSpPr>
        <p:spPr>
          <a:xfrm>
            <a:off x="0" y="0"/>
            <a:ext cx="12192000" cy="935038"/>
          </a:xfrm>
          <a:prstGeom prst="rect">
            <a:avLst/>
          </a:prstGeom>
          <a:gradFill flip="none" rotWithShape="1">
            <a:gsLst>
              <a:gs pos="0">
                <a:schemeClr val="accent1">
                  <a:lumMod val="50000"/>
                </a:schemeClr>
              </a:gs>
              <a:gs pos="100000">
                <a:schemeClr val="accent1">
                  <a:shade val="100000"/>
                  <a:satMod val="115000"/>
                  <a:lumMod val="85000"/>
                </a:schemeClr>
              </a:gs>
            </a:gsLst>
            <a:lin ang="2700000" scaled="1"/>
            <a:tileRect/>
          </a:gradFill>
          <a:ln>
            <a:noFill/>
          </a:ln>
          <a:effectLst>
            <a:outerShdw blurRad="139700" dist="38100" dir="5400000" algn="t"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i-FI"/>
          </a:p>
        </p:txBody>
      </p:sp>
      <p:pic>
        <p:nvPicPr>
          <p:cNvPr id="4" name="Picture 10">
            <a:extLst>
              <a:ext uri="{FF2B5EF4-FFF2-40B4-BE49-F238E27FC236}">
                <a16:creationId xmlns:a16="http://schemas.microsoft.com/office/drawing/2014/main" id="{95B94AE2-E0BA-B90F-CF31-C1A59875B22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89218" y="0"/>
            <a:ext cx="918633"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isällön paikkamerkki 2"/>
          <p:cNvSpPr>
            <a:spLocks noGrp="1"/>
          </p:cNvSpPr>
          <p:nvPr>
            <p:ph idx="1"/>
          </p:nvPr>
        </p:nvSpPr>
        <p:spPr>
          <a:xfrm>
            <a:off x="335360" y="1018632"/>
            <a:ext cx="11247040" cy="5650728"/>
          </a:xfrm>
        </p:spPr>
        <p:txBody>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10" name="Title 9"/>
          <p:cNvSpPr>
            <a:spLocks noGrp="1"/>
          </p:cNvSpPr>
          <p:nvPr>
            <p:ph type="title"/>
          </p:nvPr>
        </p:nvSpPr>
        <p:spPr>
          <a:xfrm>
            <a:off x="1737215" y="49938"/>
            <a:ext cx="8775276" cy="631598"/>
          </a:xfrm>
          <a:prstGeom prst="rect">
            <a:avLst/>
          </a:prstGeom>
        </p:spPr>
        <p:txBody>
          <a:bodyPr tIns="46800" bIns="0" anchor="b" anchorCtr="0">
            <a:normAutofit/>
          </a:bodyPr>
          <a:lstStyle>
            <a:lvl1pPr algn="l">
              <a:defRPr sz="3600"/>
            </a:lvl1pPr>
          </a:lstStyle>
          <a:p>
            <a:r>
              <a:rPr lang="en-US" dirty="0"/>
              <a:t>Click to edit Master title style</a:t>
            </a:r>
            <a:endParaRPr lang="fi-FI" dirty="0"/>
          </a:p>
        </p:txBody>
      </p:sp>
      <p:sp>
        <p:nvSpPr>
          <p:cNvPr id="5" name="Slide Number Placeholder 6">
            <a:extLst>
              <a:ext uri="{FF2B5EF4-FFF2-40B4-BE49-F238E27FC236}">
                <a16:creationId xmlns:a16="http://schemas.microsoft.com/office/drawing/2014/main" id="{A52B1406-5E0E-E595-47A5-73C14676D933}"/>
              </a:ext>
            </a:extLst>
          </p:cNvPr>
          <p:cNvSpPr>
            <a:spLocks noGrp="1" noChangeArrowheads="1"/>
          </p:cNvSpPr>
          <p:nvPr>
            <p:ph type="sldNum" sz="quarter" idx="10"/>
          </p:nvPr>
        </p:nvSpPr>
        <p:spPr bwMode="auto">
          <a:xfrm>
            <a:off x="9347200" y="0"/>
            <a:ext cx="2844800" cy="476250"/>
          </a:xfrm>
        </p:spPr>
        <p:txBody>
          <a:bodyPr anchor="t"/>
          <a:lstStyle>
            <a:lvl1pPr>
              <a:defRPr sz="1400">
                <a:solidFill>
                  <a:schemeClr val="tx1"/>
                </a:solidFill>
              </a:defRPr>
            </a:lvl1pPr>
          </a:lstStyle>
          <a:p>
            <a:pPr>
              <a:defRPr/>
            </a:pPr>
            <a:fld id="{BE4BDB89-2ECB-439D-84D2-69E5760A0D11}" type="slidenum">
              <a:rPr lang="fi-FI" altLang="fi-FI"/>
              <a:pPr>
                <a:defRPr/>
              </a:pPr>
              <a:t>‹#›</a:t>
            </a:fld>
            <a:endParaRPr lang="fi-FI" altLang="fi-FI"/>
          </a:p>
        </p:txBody>
      </p:sp>
    </p:spTree>
    <p:extLst>
      <p:ext uri="{BB962C8B-B14F-4D97-AF65-F5344CB8AC3E}">
        <p14:creationId xmlns:p14="http://schemas.microsoft.com/office/powerpoint/2010/main" val="26835354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1DDF0"/>
            </a:gs>
            <a:gs pos="100000">
              <a:srgbClr val="FFFFFF"/>
            </a:gs>
          </a:gsLst>
          <a:lin ang="18900000" scaled="1"/>
        </a:gradFill>
        <a:effectLst/>
      </p:bgPr>
    </p:bg>
    <p:spTree>
      <p:nvGrpSpPr>
        <p:cNvPr id="1" name=""/>
        <p:cNvGrpSpPr/>
        <p:nvPr/>
      </p:nvGrpSpPr>
      <p:grpSpPr>
        <a:xfrm>
          <a:off x="0" y="0"/>
          <a:ext cx="0" cy="0"/>
          <a:chOff x="0" y="0"/>
          <a:chExt cx="0" cy="0"/>
        </a:xfrm>
      </p:grpSpPr>
      <p:sp>
        <p:nvSpPr>
          <p:cNvPr id="1026" name="Tekstin paikkamerkki 2">
            <a:extLst>
              <a:ext uri="{FF2B5EF4-FFF2-40B4-BE49-F238E27FC236}">
                <a16:creationId xmlns:a16="http://schemas.microsoft.com/office/drawing/2014/main" id="{8FC079C9-4368-C6E4-0922-2AC6FBE9AE21}"/>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fi-FI"/>
              <a:t>Muokkaa tekstin perustyylejä napsauttamalla</a:t>
            </a:r>
          </a:p>
          <a:p>
            <a:pPr lvl="1"/>
            <a:r>
              <a:rPr lang="fi-FI" altLang="fi-FI"/>
              <a:t>toinen taso</a:t>
            </a:r>
          </a:p>
          <a:p>
            <a:pPr lvl="2"/>
            <a:r>
              <a:rPr lang="fi-FI" altLang="fi-FI"/>
              <a:t>kolmas taso</a:t>
            </a:r>
          </a:p>
          <a:p>
            <a:pPr lvl="3"/>
            <a:r>
              <a:rPr lang="fi-FI" altLang="fi-FI"/>
              <a:t>neljäs taso</a:t>
            </a:r>
          </a:p>
          <a:p>
            <a:pPr lvl="4"/>
            <a:r>
              <a:rPr lang="fi-FI" altLang="fi-FI"/>
              <a:t>viides taso</a:t>
            </a:r>
          </a:p>
        </p:txBody>
      </p:sp>
      <p:sp>
        <p:nvSpPr>
          <p:cNvPr id="4" name="Päivämäärän paikkamerkki 3">
            <a:extLst>
              <a:ext uri="{FF2B5EF4-FFF2-40B4-BE49-F238E27FC236}">
                <a16:creationId xmlns:a16="http://schemas.microsoft.com/office/drawing/2014/main" id="{B07A17BC-D97F-971A-A728-ED851DDE4080}"/>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9F8403BF-6994-49AF-AB51-7616887EA79E}" type="datetime1">
              <a:rPr lang="fi-FI"/>
              <a:pPr>
                <a:defRPr/>
              </a:pPr>
              <a:t>10.7.2025</a:t>
            </a:fld>
            <a:endParaRPr lang="fi-FI"/>
          </a:p>
        </p:txBody>
      </p:sp>
      <p:sp>
        <p:nvSpPr>
          <p:cNvPr id="5" name="Alatunnisteen paikkamerkki 4">
            <a:extLst>
              <a:ext uri="{FF2B5EF4-FFF2-40B4-BE49-F238E27FC236}">
                <a16:creationId xmlns:a16="http://schemas.microsoft.com/office/drawing/2014/main" id="{5D7D0222-5BE8-0C17-C6DF-43F1AACAA331}"/>
              </a:ext>
            </a:extLst>
          </p:cNvPr>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cs typeface="Arial" charset="0"/>
              </a:defRPr>
            </a:lvl1pPr>
          </a:lstStyle>
          <a:p>
            <a:pPr>
              <a:defRPr/>
            </a:pPr>
            <a:r>
              <a:rPr lang="fi-FI" altLang="fi-FI"/>
              <a:t>1st ReSoLVE Science Meeting</a:t>
            </a:r>
          </a:p>
        </p:txBody>
      </p:sp>
      <p:sp>
        <p:nvSpPr>
          <p:cNvPr id="6" name="Dian numeron paikkamerkki 5">
            <a:extLst>
              <a:ext uri="{FF2B5EF4-FFF2-40B4-BE49-F238E27FC236}">
                <a16:creationId xmlns:a16="http://schemas.microsoft.com/office/drawing/2014/main" id="{98C979B8-5A67-62E1-A8D2-FDC0FE46AC87}"/>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A08453FD-099A-4048-98C6-E205B5DFFFAA}" type="slidenum">
              <a:rPr lang="fi-FI" altLang="en-US"/>
              <a:pPr>
                <a:defRPr/>
              </a:pPr>
              <a:t>‹#›</a:t>
            </a:fld>
            <a:endParaRPr lang="fi-FI" alt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Lst>
  <p:hf hdr="0"/>
  <p:txStyles>
    <p:titleStyle>
      <a:lvl1pPr algn="ctr" rtl="0" eaLnBrk="0" fontAlgn="base" hangingPunct="0">
        <a:spcBef>
          <a:spcPct val="0"/>
        </a:spcBef>
        <a:spcAft>
          <a:spcPct val="0"/>
        </a:spcAft>
        <a:defRPr sz="4000" kern="1200">
          <a:solidFill>
            <a:schemeClr val="bg1"/>
          </a:solidFill>
          <a:effectLst>
            <a:outerShdw blurRad="38100" dist="38100" dir="2700000" algn="tl">
              <a:srgbClr val="000000">
                <a:alpha val="43137"/>
              </a:srgbClr>
            </a:outerShdw>
          </a:effectLst>
          <a:latin typeface="Microsoft Tai Le" panose="020B0502040204020203" pitchFamily="34" charset="0"/>
          <a:ea typeface="Microsoft Tai Le" panose="020B0502040204020203" pitchFamily="34" charset="0"/>
          <a:cs typeface="Microsoft Tai Le" panose="020B0502040204020203" pitchFamily="34" charset="0"/>
        </a:defRPr>
      </a:lvl1pPr>
      <a:lvl2pPr algn="ctr" rtl="0" eaLnBrk="0" fontAlgn="base" hangingPunct="0">
        <a:spcBef>
          <a:spcPct val="0"/>
        </a:spcBef>
        <a:spcAft>
          <a:spcPct val="0"/>
        </a:spcAft>
        <a:defRPr sz="4000">
          <a:solidFill>
            <a:schemeClr val="bg1"/>
          </a:solidFill>
          <a:latin typeface="Microsoft Tai Le" pitchFamily="34" charset="0"/>
          <a:ea typeface="Microsoft Tai Le" panose="020B0502040204020203" pitchFamily="34" charset="0"/>
          <a:cs typeface="Microsoft Tai Le" panose="020B0502040204020203" pitchFamily="34" charset="0"/>
        </a:defRPr>
      </a:lvl2pPr>
      <a:lvl3pPr algn="ctr" rtl="0" eaLnBrk="0" fontAlgn="base" hangingPunct="0">
        <a:spcBef>
          <a:spcPct val="0"/>
        </a:spcBef>
        <a:spcAft>
          <a:spcPct val="0"/>
        </a:spcAft>
        <a:defRPr sz="4000">
          <a:solidFill>
            <a:schemeClr val="bg1"/>
          </a:solidFill>
          <a:latin typeface="Microsoft Tai Le" pitchFamily="34" charset="0"/>
          <a:ea typeface="Microsoft Tai Le" panose="020B0502040204020203" pitchFamily="34" charset="0"/>
          <a:cs typeface="Microsoft Tai Le" panose="020B0502040204020203" pitchFamily="34" charset="0"/>
        </a:defRPr>
      </a:lvl3pPr>
      <a:lvl4pPr algn="ctr" rtl="0" eaLnBrk="0" fontAlgn="base" hangingPunct="0">
        <a:spcBef>
          <a:spcPct val="0"/>
        </a:spcBef>
        <a:spcAft>
          <a:spcPct val="0"/>
        </a:spcAft>
        <a:defRPr sz="4000">
          <a:solidFill>
            <a:schemeClr val="bg1"/>
          </a:solidFill>
          <a:latin typeface="Microsoft Tai Le" pitchFamily="34" charset="0"/>
          <a:ea typeface="Microsoft Tai Le" panose="020B0502040204020203" pitchFamily="34" charset="0"/>
          <a:cs typeface="Microsoft Tai Le" panose="020B0502040204020203" pitchFamily="34" charset="0"/>
        </a:defRPr>
      </a:lvl4pPr>
      <a:lvl5pPr algn="ctr" rtl="0" eaLnBrk="0" fontAlgn="base" hangingPunct="0">
        <a:spcBef>
          <a:spcPct val="0"/>
        </a:spcBef>
        <a:spcAft>
          <a:spcPct val="0"/>
        </a:spcAft>
        <a:defRPr sz="4000">
          <a:solidFill>
            <a:schemeClr val="bg1"/>
          </a:solidFill>
          <a:latin typeface="Microsoft Tai Le" pitchFamily="34" charset="0"/>
          <a:ea typeface="Microsoft Tai Le" panose="020B0502040204020203" pitchFamily="34" charset="0"/>
          <a:cs typeface="Microsoft Tai Le" panose="020B0502040204020203" pitchFamily="34" charset="0"/>
        </a:defRPr>
      </a:lvl5pPr>
      <a:lvl6pPr marL="457200" algn="ctr" rtl="0" fontAlgn="base">
        <a:spcBef>
          <a:spcPct val="0"/>
        </a:spcBef>
        <a:spcAft>
          <a:spcPct val="0"/>
        </a:spcAft>
        <a:defRPr sz="4000">
          <a:solidFill>
            <a:schemeClr val="bg1"/>
          </a:solidFill>
          <a:latin typeface="Microsoft Tai Le" pitchFamily="34" charset="0"/>
        </a:defRPr>
      </a:lvl6pPr>
      <a:lvl7pPr marL="914400" algn="ctr" rtl="0" fontAlgn="base">
        <a:spcBef>
          <a:spcPct val="0"/>
        </a:spcBef>
        <a:spcAft>
          <a:spcPct val="0"/>
        </a:spcAft>
        <a:defRPr sz="4000">
          <a:solidFill>
            <a:schemeClr val="bg1"/>
          </a:solidFill>
          <a:latin typeface="Microsoft Tai Le" pitchFamily="34" charset="0"/>
        </a:defRPr>
      </a:lvl7pPr>
      <a:lvl8pPr marL="1371600" algn="ctr" rtl="0" fontAlgn="base">
        <a:spcBef>
          <a:spcPct val="0"/>
        </a:spcBef>
        <a:spcAft>
          <a:spcPct val="0"/>
        </a:spcAft>
        <a:defRPr sz="4000">
          <a:solidFill>
            <a:schemeClr val="bg1"/>
          </a:solidFill>
          <a:latin typeface="Microsoft Tai Le" pitchFamily="34" charset="0"/>
        </a:defRPr>
      </a:lvl8pPr>
      <a:lvl9pPr marL="1828800" algn="ctr" rtl="0" fontAlgn="base">
        <a:spcBef>
          <a:spcPct val="0"/>
        </a:spcBef>
        <a:spcAft>
          <a:spcPct val="0"/>
        </a:spcAft>
        <a:defRPr sz="4000">
          <a:solidFill>
            <a:schemeClr val="bg1"/>
          </a:solidFill>
          <a:latin typeface="Microsoft Tai Le"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1"/>
          </a:solidFill>
          <a:latin typeface="Microsoft Tai Le" panose="020B0502040204020203" pitchFamily="34" charset="0"/>
          <a:ea typeface="Microsoft Tai Le" panose="020B0502040204020203" pitchFamily="34" charset="0"/>
          <a:cs typeface="Microsoft Tai Le" panose="020B0502040204020203" pitchFamily="34" charset="0"/>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1"/>
          </a:solidFill>
          <a:latin typeface="Microsoft Tai Le" panose="020B0502040204020203" pitchFamily="34" charset="0"/>
          <a:ea typeface="Microsoft Tai Le" panose="020B0502040204020203" pitchFamily="34" charset="0"/>
          <a:cs typeface="Microsoft Tai Le" panose="020B0502040204020203"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icrosoft Tai Le" panose="020B0502040204020203" pitchFamily="34" charset="0"/>
          <a:ea typeface="Microsoft Tai Le" panose="020B0502040204020203" pitchFamily="34" charset="0"/>
          <a:cs typeface="Microsoft Tai Le" panose="020B0502040204020203" pitchFamily="34" charset="0"/>
        </a:defRPr>
      </a:lvl3pPr>
      <a:lvl4pPr marL="1600200" indent="-228600" algn="l" rtl="0" eaLnBrk="0" fontAlgn="base" hangingPunct="0">
        <a:spcBef>
          <a:spcPct val="20000"/>
        </a:spcBef>
        <a:spcAft>
          <a:spcPct val="0"/>
        </a:spcAft>
        <a:buFont typeface="Arial" panose="020B0604020202020204" pitchFamily="34" charset="0"/>
        <a:buChar char="–"/>
        <a:defRPr kern="1200">
          <a:solidFill>
            <a:schemeClr val="tx1"/>
          </a:solidFill>
          <a:latin typeface="Microsoft Tai Le" panose="020B0502040204020203" pitchFamily="34" charset="0"/>
          <a:ea typeface="Microsoft Tai Le" panose="020B0502040204020203" pitchFamily="34" charset="0"/>
          <a:cs typeface="Microsoft Tai Le" panose="020B0502040204020203" pitchFamily="34" charset="0"/>
        </a:defRPr>
      </a:lvl4pPr>
      <a:lvl5pPr marL="2057400" indent="-228600" algn="l" rtl="0" eaLnBrk="0" fontAlgn="base" hangingPunct="0">
        <a:spcBef>
          <a:spcPct val="20000"/>
        </a:spcBef>
        <a:spcAft>
          <a:spcPct val="0"/>
        </a:spcAft>
        <a:buFont typeface="Arial" panose="020B0604020202020204" pitchFamily="34" charset="0"/>
        <a:buChar char="»"/>
        <a:defRPr kern="1200">
          <a:solidFill>
            <a:schemeClr val="tx1"/>
          </a:solidFill>
          <a:latin typeface="Microsoft Tai Le" panose="020B0502040204020203" pitchFamily="34" charset="0"/>
          <a:ea typeface="Microsoft Tai Le" panose="020B0502040204020203" pitchFamily="34" charset="0"/>
          <a:cs typeface="Microsoft Tai Le"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oleObject" Target="../embeddings/oleObject2.bin"/><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45E0F9-366B-580C-CFF8-1587EC0CFDCB}"/>
            </a:ext>
          </a:extLst>
        </p:cNvPr>
        <p:cNvGrpSpPr/>
        <p:nvPr/>
      </p:nvGrpSpPr>
      <p:grpSpPr>
        <a:xfrm>
          <a:off x="0" y="0"/>
          <a:ext cx="0" cy="0"/>
          <a:chOff x="0" y="0"/>
          <a:chExt cx="0" cy="0"/>
        </a:xfrm>
      </p:grpSpPr>
      <p:sp>
        <p:nvSpPr>
          <p:cNvPr id="463874" name="Rectangle 2">
            <a:extLst>
              <a:ext uri="{FF2B5EF4-FFF2-40B4-BE49-F238E27FC236}">
                <a16:creationId xmlns:a16="http://schemas.microsoft.com/office/drawing/2014/main" id="{4AF2499D-62C8-66AF-37CB-485A031D460A}"/>
              </a:ext>
            </a:extLst>
          </p:cNvPr>
          <p:cNvSpPr>
            <a:spLocks noGrp="1" noChangeArrowheads="1"/>
          </p:cNvSpPr>
          <p:nvPr>
            <p:ph type="title" idx="4294967295"/>
          </p:nvPr>
        </p:nvSpPr>
        <p:spPr bwMode="auto">
          <a:xfrm>
            <a:off x="1992313" y="-387350"/>
            <a:ext cx="8229600" cy="1143000"/>
          </a:xfrm>
          <a:prstGeom prst="rect">
            <a:avLst/>
          </a:prstGeom>
        </p:spPr>
        <p:txBody>
          <a:bodyPr lIns="90698" tIns="45870" rIns="90698" bIns="45870" anchor="b"/>
          <a:lstStyle/>
          <a:p>
            <a:pPr eaLnBrk="1" hangingPunct="1">
              <a:defRPr/>
            </a:pPr>
            <a:endParaRPr lang="en-US" altLang="fi-FI" dirty="0">
              <a:effectLst>
                <a:outerShdw blurRad="38100" dist="38100" dir="2700000" algn="tl">
                  <a:srgbClr val="000000"/>
                </a:outerShdw>
              </a:effectLst>
            </a:endParaRPr>
          </a:p>
        </p:txBody>
      </p:sp>
      <p:sp>
        <p:nvSpPr>
          <p:cNvPr id="3" name="TextBox 2">
            <a:extLst>
              <a:ext uri="{FF2B5EF4-FFF2-40B4-BE49-F238E27FC236}">
                <a16:creationId xmlns:a16="http://schemas.microsoft.com/office/drawing/2014/main" id="{3AFF0C79-BE82-2710-B8C2-7A6BED7BF380}"/>
              </a:ext>
            </a:extLst>
          </p:cNvPr>
          <p:cNvSpPr txBox="1"/>
          <p:nvPr/>
        </p:nvSpPr>
        <p:spPr>
          <a:xfrm>
            <a:off x="479376" y="956335"/>
            <a:ext cx="11593288" cy="1661993"/>
          </a:xfrm>
          <a:prstGeom prst="rect">
            <a:avLst/>
          </a:prstGeom>
          <a:noFill/>
        </p:spPr>
        <p:txBody>
          <a:bodyPr wrap="square" rtlCol="0">
            <a:spAutoFit/>
          </a:bodyPr>
          <a:lstStyle/>
          <a:p>
            <a:pPr algn="ctr"/>
            <a:r>
              <a:rPr lang="en-US" sz="5400" b="1" dirty="0">
                <a:solidFill>
                  <a:srgbClr val="FF0000"/>
                </a:solidFill>
                <a:effectLst>
                  <a:outerShdw blurRad="38100" dist="38100" dir="2700000" algn="tl">
                    <a:srgbClr val="C0C0C0"/>
                  </a:outerShdw>
                </a:effectLst>
                <a:latin typeface="Segoe Print" panose="02000600000000000000" pitchFamily="2" charset="0"/>
                <a:cs typeface="Microsoft Tai Le" panose="020B0502040204020203" pitchFamily="34" charset="0"/>
              </a:rPr>
              <a:t>CRAC:CRII_v3: </a:t>
            </a:r>
            <a:r>
              <a:rPr lang="en-US" sz="4800" dirty="0">
                <a:solidFill>
                  <a:srgbClr val="0000FF"/>
                </a:solidFill>
                <a:effectLst>
                  <a:outerShdw blurRad="38100" dist="38100" dir="2700000" algn="tl">
                    <a:srgbClr val="C0C0C0"/>
                  </a:outerShdw>
                </a:effectLst>
                <a:latin typeface="Segoe Print" panose="02000600000000000000" pitchFamily="2" charset="0"/>
                <a:cs typeface="Microsoft Tai Le" panose="020B0502040204020203" pitchFamily="34" charset="0"/>
              </a:rPr>
              <a:t>An updated model of atmospheric ionization</a:t>
            </a:r>
            <a:endParaRPr lang="en-FI" sz="4800" dirty="0">
              <a:solidFill>
                <a:srgbClr val="0000FF"/>
              </a:solidFill>
              <a:effectLst>
                <a:outerShdw blurRad="38100" dist="38100" dir="2700000" algn="tl">
                  <a:srgbClr val="C0C0C0"/>
                </a:outerShdw>
              </a:effectLst>
              <a:latin typeface="Segoe Print" panose="02000600000000000000" pitchFamily="2" charset="0"/>
              <a:cs typeface="Microsoft Tai Le" panose="020B0502040204020203" pitchFamily="34" charset="0"/>
            </a:endParaRPr>
          </a:p>
        </p:txBody>
      </p:sp>
      <p:sp>
        <p:nvSpPr>
          <p:cNvPr id="5" name="TextBox 4">
            <a:extLst>
              <a:ext uri="{FF2B5EF4-FFF2-40B4-BE49-F238E27FC236}">
                <a16:creationId xmlns:a16="http://schemas.microsoft.com/office/drawing/2014/main" id="{521FAFDD-A615-7481-BF95-7FD49D94F116}"/>
              </a:ext>
            </a:extLst>
          </p:cNvPr>
          <p:cNvSpPr txBox="1"/>
          <p:nvPr/>
        </p:nvSpPr>
        <p:spPr>
          <a:xfrm>
            <a:off x="227348" y="4005064"/>
            <a:ext cx="11737304" cy="2862322"/>
          </a:xfrm>
          <a:prstGeom prst="rect">
            <a:avLst/>
          </a:prstGeom>
          <a:noFill/>
        </p:spPr>
        <p:txBody>
          <a:bodyPr wrap="square" rtlCol="0">
            <a:spAutoFit/>
          </a:bodyPr>
          <a:lstStyle/>
          <a:p>
            <a:pPr algn="just"/>
            <a:r>
              <a:rPr lang="en-GB" dirty="0">
                <a:solidFill>
                  <a:schemeClr val="accent1"/>
                </a:solidFill>
              </a:rPr>
              <a:t>Omnipresent galactic cosmic rays and sporadic solar energetic particles form the main source of air ionization in the low and middle atmosphere, that is important for various chemical and physical effects in the atmosphere. It is crucially important to model this process correctly for different conditions. One of the most commonly used atmospheric ionization models is CRAC:CRII (Cosmic-Ray Atmospheric Cascade: application to CRII) which was developed as the first full-physics model in 2004 – 2006 (version 1) and significantly improved by including the upper stratosphere in 2010 – 2011 (version 2). Here, we present a new version 3 of the CRAC:CRII model which offers a higher accuracy for the middle-upper atmosphere and lower-energy cosmic rays. This is particularly important for studies of the atmospheric effects of solar energetic particles. The model provides detailed lookup tables of the ionization yield function for the primary cosmic ray protons and α-particles (the latter representing also heavier cosmic-ray species) and can be converted with any type of energy spectrum and composition of cosmic rays.</a:t>
            </a:r>
            <a:endParaRPr lang="en-FI" dirty="0">
              <a:solidFill>
                <a:schemeClr val="accent1"/>
              </a:solidFill>
            </a:endParaRPr>
          </a:p>
        </p:txBody>
      </p:sp>
      <p:sp>
        <p:nvSpPr>
          <p:cNvPr id="6" name="TextBox 5">
            <a:extLst>
              <a:ext uri="{FF2B5EF4-FFF2-40B4-BE49-F238E27FC236}">
                <a16:creationId xmlns:a16="http://schemas.microsoft.com/office/drawing/2014/main" id="{B71628BB-D71E-58A8-B208-809153CACC47}"/>
              </a:ext>
            </a:extLst>
          </p:cNvPr>
          <p:cNvSpPr txBox="1"/>
          <p:nvPr/>
        </p:nvSpPr>
        <p:spPr>
          <a:xfrm>
            <a:off x="335360" y="2852936"/>
            <a:ext cx="11521280" cy="738664"/>
          </a:xfrm>
          <a:prstGeom prst="rect">
            <a:avLst/>
          </a:prstGeom>
          <a:noFill/>
        </p:spPr>
        <p:txBody>
          <a:bodyPr wrap="square" rtlCol="0">
            <a:spAutoFit/>
          </a:bodyPr>
          <a:lstStyle/>
          <a:p>
            <a:r>
              <a:rPr lang="fi-FI" sz="2400" b="1" i="1" dirty="0"/>
              <a:t>Ilya Usoskin </a:t>
            </a:r>
            <a:r>
              <a:rPr lang="fi-FI" sz="2400" b="1" i="1" baseline="30000" dirty="0"/>
              <a:t>1</a:t>
            </a:r>
            <a:r>
              <a:rPr lang="fi-FI" sz="2400" b="1" i="1" dirty="0"/>
              <a:t>, </a:t>
            </a:r>
            <a:r>
              <a:rPr lang="fi-FI" sz="2400" b="1" i="1" dirty="0" err="1"/>
              <a:t>Gennady</a:t>
            </a:r>
            <a:r>
              <a:rPr lang="fi-FI" sz="2400" b="1" i="1" dirty="0"/>
              <a:t> </a:t>
            </a:r>
            <a:r>
              <a:rPr lang="fi-FI" sz="2400" b="1" i="1" dirty="0" err="1"/>
              <a:t>Kovaltsov</a:t>
            </a:r>
            <a:r>
              <a:rPr lang="fi-FI" sz="2400" b="1" i="1" dirty="0"/>
              <a:t> </a:t>
            </a:r>
            <a:r>
              <a:rPr lang="fi-FI" sz="2400" b="1" i="1" baseline="30000" dirty="0"/>
              <a:t>2</a:t>
            </a:r>
            <a:r>
              <a:rPr lang="fi-FI" sz="2400" b="1" i="1" dirty="0"/>
              <a:t>, </a:t>
            </a:r>
            <a:r>
              <a:rPr lang="fi-FI" sz="2400" b="1" i="1" dirty="0" err="1"/>
              <a:t>Alexandar</a:t>
            </a:r>
            <a:r>
              <a:rPr lang="fi-FI" sz="2400" b="1" i="1" dirty="0"/>
              <a:t> </a:t>
            </a:r>
            <a:r>
              <a:rPr lang="fi-FI" sz="2400" b="1" i="1" dirty="0" err="1"/>
              <a:t>Mishev</a:t>
            </a:r>
            <a:r>
              <a:rPr lang="fi-FI" sz="2400" b="1" i="1" dirty="0"/>
              <a:t> </a:t>
            </a:r>
            <a:r>
              <a:rPr lang="fi-FI" sz="2400" b="1" i="1" baseline="30000" dirty="0"/>
              <a:t>1</a:t>
            </a:r>
            <a:r>
              <a:rPr lang="fi-FI" sz="2400" b="1" i="1" dirty="0"/>
              <a:t>  </a:t>
            </a:r>
          </a:p>
          <a:p>
            <a:r>
              <a:rPr lang="en-US" dirty="0"/>
              <a:t>(1) University of Oulu, Finland    (2) Ioffe Phys-Tech Institute, St. Petersburg, Russia</a:t>
            </a:r>
            <a:endParaRPr lang="en-FI" dirty="0"/>
          </a:p>
        </p:txBody>
      </p:sp>
    </p:spTree>
    <p:extLst>
      <p:ext uri="{BB962C8B-B14F-4D97-AF65-F5344CB8AC3E}">
        <p14:creationId xmlns:p14="http://schemas.microsoft.com/office/powerpoint/2010/main" val="691203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34271A-5ECD-29D9-C2E7-F8DFEF436581}"/>
              </a:ext>
            </a:extLst>
          </p:cNvPr>
          <p:cNvSpPr>
            <a:spLocks noGrp="1"/>
          </p:cNvSpPr>
          <p:nvPr>
            <p:ph type="title"/>
          </p:nvPr>
        </p:nvSpPr>
        <p:spPr/>
        <p:txBody>
          <a:bodyPr/>
          <a:lstStyle/>
          <a:p>
            <a:pPr algn="ctr"/>
            <a:r>
              <a:rPr lang="en-US" dirty="0"/>
              <a:t>New CRAC:CRII-v3 model</a:t>
            </a:r>
          </a:p>
        </p:txBody>
      </p:sp>
      <p:sp>
        <p:nvSpPr>
          <p:cNvPr id="4" name="Slide Number Placeholder 3">
            <a:extLst>
              <a:ext uri="{FF2B5EF4-FFF2-40B4-BE49-F238E27FC236}">
                <a16:creationId xmlns:a16="http://schemas.microsoft.com/office/drawing/2014/main" id="{C18E0501-07F5-F21D-CEBC-9343137E2EBF}"/>
              </a:ext>
            </a:extLst>
          </p:cNvPr>
          <p:cNvSpPr>
            <a:spLocks noGrp="1"/>
          </p:cNvSpPr>
          <p:nvPr>
            <p:ph type="sldNum" sz="quarter" idx="10"/>
          </p:nvPr>
        </p:nvSpPr>
        <p:spPr/>
        <p:txBody>
          <a:bodyPr/>
          <a:lstStyle/>
          <a:p>
            <a:pPr>
              <a:defRPr/>
            </a:pPr>
            <a:fld id="{BE4BDB89-2ECB-439D-84D2-69E5760A0D11}" type="slidenum">
              <a:rPr lang="fi-FI" altLang="fi-FI" smtClean="0"/>
              <a:pPr>
                <a:defRPr/>
              </a:pPr>
              <a:t>2</a:t>
            </a:fld>
            <a:endParaRPr lang="fi-FI" altLang="fi-FI"/>
          </a:p>
        </p:txBody>
      </p:sp>
      <p:sp>
        <p:nvSpPr>
          <p:cNvPr id="10" name="TextBox 9">
            <a:extLst>
              <a:ext uri="{FF2B5EF4-FFF2-40B4-BE49-F238E27FC236}">
                <a16:creationId xmlns:a16="http://schemas.microsoft.com/office/drawing/2014/main" id="{D9F1EC65-0999-5F52-3ACE-94FDC4CB5E2C}"/>
              </a:ext>
            </a:extLst>
          </p:cNvPr>
          <p:cNvSpPr txBox="1"/>
          <p:nvPr/>
        </p:nvSpPr>
        <p:spPr>
          <a:xfrm>
            <a:off x="119336" y="980728"/>
            <a:ext cx="5832648" cy="5078313"/>
          </a:xfrm>
          <a:prstGeom prst="rect">
            <a:avLst/>
          </a:prstGeom>
          <a:noFill/>
        </p:spPr>
        <p:txBody>
          <a:bodyPr wrap="square" rtlCol="0">
            <a:spAutoFit/>
          </a:bodyPr>
          <a:lstStyle/>
          <a:p>
            <a:r>
              <a:rPr lang="en-US" dirty="0">
                <a:solidFill>
                  <a:schemeClr val="accent1"/>
                </a:solidFill>
                <a:sym typeface="Wingdings" panose="05000000000000000000" pitchFamily="2" charset="2"/>
              </a:rPr>
              <a:t>CRAC:CRII models v.1—2 </a:t>
            </a:r>
            <a:r>
              <a:rPr lang="en-US" dirty="0">
                <a:solidFill>
                  <a:srgbClr val="0000FF"/>
                </a:solidFill>
                <a:sym typeface="Wingdings" panose="05000000000000000000" pitchFamily="2" charset="2"/>
              </a:rPr>
              <a:t>(Usoskin+2006,2010,2011</a:t>
            </a:r>
            <a:r>
              <a:rPr lang="en-US" dirty="0">
                <a:solidFill>
                  <a:schemeClr val="accent1"/>
                </a:solidFill>
                <a:sym typeface="Wingdings" panose="05000000000000000000" pitchFamily="2" charset="2"/>
              </a:rPr>
              <a:t>) had some shortcomings – it was not fully applicable to higher atmosphere and lower-energy cosmic rays. The new CRAC:CRII_v3 aims to cover a broader range.</a:t>
            </a:r>
          </a:p>
          <a:p>
            <a:r>
              <a:rPr lang="en-US" dirty="0">
                <a:solidFill>
                  <a:schemeClr val="accent1"/>
                </a:solidFill>
                <a:sym typeface="Wingdings" panose="05000000000000000000" pitchFamily="2" charset="2"/>
              </a:rPr>
              <a:t>CRAC:CRII_v3 uses a combination of two approaches to compute the ionization yield function (Figure 1):</a:t>
            </a:r>
          </a:p>
          <a:p>
            <a:endParaRPr lang="en-US" dirty="0">
              <a:solidFill>
                <a:schemeClr val="accent1"/>
              </a:solidFill>
              <a:sym typeface="Wingdings" panose="05000000000000000000" pitchFamily="2" charset="2"/>
            </a:endParaRPr>
          </a:p>
          <a:p>
            <a:pPr marL="285750" indent="-285750">
              <a:buFont typeface="Arial" panose="020B0604020202020204" pitchFamily="34" charset="0"/>
              <a:buChar char="•"/>
            </a:pPr>
            <a:r>
              <a:rPr lang="en-US" dirty="0">
                <a:solidFill>
                  <a:schemeClr val="accent1"/>
                </a:solidFill>
                <a:sym typeface="Wingdings" panose="05000000000000000000" pitchFamily="2" charset="2"/>
              </a:rPr>
              <a:t>Monte-Carlo core (CORSIKA v.6.617 + FLUKA v2006.3) with a logarithmic energy grid (20 point per decade in the range 10 MeV – 1000 GeV) and mixed grid in atmospheric pressure from 0.1 to 1000 g/cm2. </a:t>
            </a:r>
          </a:p>
          <a:p>
            <a:pPr marL="285750" indent="-285750">
              <a:buFont typeface="Arial" panose="020B0604020202020204" pitchFamily="34" charset="0"/>
              <a:buChar char="•"/>
            </a:pPr>
            <a:r>
              <a:rPr lang="en-US" dirty="0">
                <a:solidFill>
                  <a:schemeClr val="accent1"/>
                </a:solidFill>
                <a:sym typeface="Wingdings" panose="05000000000000000000" pitchFamily="2" charset="2"/>
              </a:rPr>
              <a:t>An analytical computation of the direct ionization based on the particle’s stopping power calculations.</a:t>
            </a:r>
          </a:p>
          <a:p>
            <a:pPr marL="285750" indent="-285750">
              <a:buFont typeface="Arial" panose="020B0604020202020204" pitchFamily="34" charset="0"/>
              <a:buChar char="•"/>
            </a:pPr>
            <a:r>
              <a:rPr lang="en-US" dirty="0">
                <a:solidFill>
                  <a:schemeClr val="accent1"/>
                </a:solidFill>
                <a:sym typeface="Wingdings" panose="05000000000000000000" pitchFamily="2" charset="2"/>
              </a:rPr>
              <a:t>Smooth combination of the two results as </a:t>
            </a:r>
            <a:r>
              <a:rPr lang="en-US" dirty="0" err="1">
                <a:solidFill>
                  <a:schemeClr val="accent1"/>
                </a:solidFill>
                <a:sym typeface="Wingdings" panose="05000000000000000000" pitchFamily="2" charset="2"/>
              </a:rPr>
              <a:t>shoiwn</a:t>
            </a:r>
            <a:r>
              <a:rPr lang="en-US" dirty="0">
                <a:solidFill>
                  <a:schemeClr val="accent1"/>
                </a:solidFill>
                <a:sym typeface="Wingdings" panose="05000000000000000000" pitchFamily="2" charset="2"/>
              </a:rPr>
              <a:t> in Figure 1.</a:t>
            </a:r>
          </a:p>
          <a:p>
            <a:pPr marL="285750" indent="-285750">
              <a:buFont typeface="Arial" panose="020B0604020202020204" pitchFamily="34" charset="0"/>
              <a:buChar char="•"/>
            </a:pPr>
            <a:endParaRPr lang="en-US" dirty="0">
              <a:solidFill>
                <a:schemeClr val="accent1"/>
              </a:solidFill>
              <a:sym typeface="Wingdings" panose="05000000000000000000" pitchFamily="2" charset="2"/>
            </a:endParaRPr>
          </a:p>
          <a:p>
            <a:r>
              <a:rPr lang="en-US" dirty="0">
                <a:solidFill>
                  <a:schemeClr val="accent1"/>
                </a:solidFill>
                <a:sym typeface="Wingdings" panose="05000000000000000000" pitchFamily="2" charset="2"/>
              </a:rPr>
              <a:t>The results are presented in the form of the electronic look-up tables for the ionization yield function.</a:t>
            </a:r>
          </a:p>
        </p:txBody>
      </p:sp>
      <p:graphicFrame>
        <p:nvGraphicFramePr>
          <p:cNvPr id="13" name="Object 12">
            <a:extLst>
              <a:ext uri="{FF2B5EF4-FFF2-40B4-BE49-F238E27FC236}">
                <a16:creationId xmlns:a16="http://schemas.microsoft.com/office/drawing/2014/main" id="{0532BEAB-728D-79ED-0C36-E07D10D6F7CF}"/>
              </a:ext>
            </a:extLst>
          </p:cNvPr>
          <p:cNvGraphicFramePr>
            <a:graphicFrameLocks noChangeAspect="1"/>
          </p:cNvGraphicFramePr>
          <p:nvPr>
            <p:extLst>
              <p:ext uri="{D42A27DB-BD31-4B8C-83A1-F6EECF244321}">
                <p14:modId xmlns:p14="http://schemas.microsoft.com/office/powerpoint/2010/main" val="1423518024"/>
              </p:ext>
            </p:extLst>
          </p:nvPr>
        </p:nvGraphicFramePr>
        <p:xfrm>
          <a:off x="6168009" y="1124743"/>
          <a:ext cx="5940444" cy="3420665"/>
        </p:xfrm>
        <a:graphic>
          <a:graphicData uri="http://schemas.openxmlformats.org/presentationml/2006/ole">
            <mc:AlternateContent xmlns:mc="http://schemas.openxmlformats.org/markup-compatibility/2006">
              <mc:Choice xmlns:v="urn:schemas-microsoft-com:vml" Requires="v">
                <p:oleObj name="Graph" r:id="rId2" imgW="7683885" imgH="4424219" progId="Origin95.Graph">
                  <p:embed/>
                </p:oleObj>
              </mc:Choice>
              <mc:Fallback>
                <p:oleObj name="Graph" r:id="rId2" imgW="7683885" imgH="4424219" progId="Origin95.Graph">
                  <p:embed/>
                  <p:pic>
                    <p:nvPicPr>
                      <p:cNvPr id="0" name=""/>
                      <p:cNvPicPr/>
                      <p:nvPr/>
                    </p:nvPicPr>
                    <p:blipFill>
                      <a:blip r:embed="rId3"/>
                      <a:stretch>
                        <a:fillRect/>
                      </a:stretch>
                    </p:blipFill>
                    <p:spPr>
                      <a:xfrm>
                        <a:off x="6168009" y="1124743"/>
                        <a:ext cx="5940444" cy="342066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30411E4D-88DF-9AAC-30D4-737A7C9315C6}"/>
              </a:ext>
            </a:extLst>
          </p:cNvPr>
          <p:cNvSpPr txBox="1"/>
          <p:nvPr/>
        </p:nvSpPr>
        <p:spPr>
          <a:xfrm>
            <a:off x="6528047" y="4725144"/>
            <a:ext cx="5580405" cy="1754326"/>
          </a:xfrm>
          <a:prstGeom prst="rect">
            <a:avLst/>
          </a:prstGeom>
          <a:noFill/>
        </p:spPr>
        <p:txBody>
          <a:bodyPr wrap="square" rtlCol="0">
            <a:spAutoFit/>
          </a:bodyPr>
          <a:lstStyle/>
          <a:p>
            <a:r>
              <a:rPr lang="en-US" dirty="0"/>
              <a:t>Fig.1. Examples of the ionization yield function Y(h) for the atmospheric depth for primary protons with different</a:t>
            </a:r>
          </a:p>
          <a:p>
            <a:r>
              <a:rPr lang="en-US" dirty="0"/>
              <a:t>kinetic energies, as indicated in the legend. Direct ionization by the primary particles and the cascade-induced ionization are shown by solid and dashed curves, respectively</a:t>
            </a:r>
            <a:endParaRPr lang="en-FI" dirty="0"/>
          </a:p>
        </p:txBody>
      </p:sp>
    </p:spTree>
    <p:extLst>
      <p:ext uri="{BB962C8B-B14F-4D97-AF65-F5344CB8AC3E}">
        <p14:creationId xmlns:p14="http://schemas.microsoft.com/office/powerpoint/2010/main" val="2243696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6D876-99DB-F360-E661-DEFDD2A3E40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C395A94-A2A3-76E6-ECFB-0F1B0C606D20}"/>
              </a:ext>
            </a:extLst>
          </p:cNvPr>
          <p:cNvSpPr>
            <a:spLocks noGrp="1"/>
          </p:cNvSpPr>
          <p:nvPr>
            <p:ph type="title"/>
          </p:nvPr>
        </p:nvSpPr>
        <p:spPr/>
        <p:txBody>
          <a:bodyPr/>
          <a:lstStyle/>
          <a:p>
            <a:pPr algn="ctr"/>
            <a:r>
              <a:rPr lang="en-US" dirty="0"/>
              <a:t>Comparison to CRAC:CRII_v2</a:t>
            </a:r>
          </a:p>
        </p:txBody>
      </p:sp>
      <p:sp>
        <p:nvSpPr>
          <p:cNvPr id="4" name="Slide Number Placeholder 3">
            <a:extLst>
              <a:ext uri="{FF2B5EF4-FFF2-40B4-BE49-F238E27FC236}">
                <a16:creationId xmlns:a16="http://schemas.microsoft.com/office/drawing/2014/main" id="{F7029FDF-F4B0-9189-1F5A-FC83787A7D43}"/>
              </a:ext>
            </a:extLst>
          </p:cNvPr>
          <p:cNvSpPr>
            <a:spLocks noGrp="1"/>
          </p:cNvSpPr>
          <p:nvPr>
            <p:ph type="sldNum" sz="quarter" idx="10"/>
          </p:nvPr>
        </p:nvSpPr>
        <p:spPr/>
        <p:txBody>
          <a:bodyPr/>
          <a:lstStyle/>
          <a:p>
            <a:pPr>
              <a:defRPr/>
            </a:pPr>
            <a:fld id="{BE4BDB89-2ECB-439D-84D2-69E5760A0D11}" type="slidenum">
              <a:rPr lang="fi-FI" altLang="fi-FI" smtClean="0"/>
              <a:pPr>
                <a:defRPr/>
              </a:pPr>
              <a:t>3</a:t>
            </a:fld>
            <a:endParaRPr lang="fi-FI" altLang="fi-FI"/>
          </a:p>
        </p:txBody>
      </p:sp>
      <p:sp>
        <p:nvSpPr>
          <p:cNvPr id="14" name="TextBox 13">
            <a:extLst>
              <a:ext uri="{FF2B5EF4-FFF2-40B4-BE49-F238E27FC236}">
                <a16:creationId xmlns:a16="http://schemas.microsoft.com/office/drawing/2014/main" id="{DF70FA7A-4295-A94E-F0F0-29F63815430E}"/>
              </a:ext>
            </a:extLst>
          </p:cNvPr>
          <p:cNvSpPr txBox="1"/>
          <p:nvPr/>
        </p:nvSpPr>
        <p:spPr>
          <a:xfrm>
            <a:off x="6240016" y="1628800"/>
            <a:ext cx="5773613" cy="4247317"/>
          </a:xfrm>
          <a:prstGeom prst="rect">
            <a:avLst/>
          </a:prstGeom>
          <a:noFill/>
        </p:spPr>
        <p:txBody>
          <a:bodyPr wrap="square" rtlCol="0">
            <a:spAutoFit/>
          </a:bodyPr>
          <a:lstStyle/>
          <a:p>
            <a:r>
              <a:rPr lang="en-US" dirty="0"/>
              <a:t>Fig.2. Comparison between the ionization yield functions Y in the CRAC:CRII versions 2 (blue) and 3 (red) as functions of the primary particles energy for two layers in the upper atmosphere of 1 g/cm2 (panel a) and 3 g/cm2 (panel b).</a:t>
            </a:r>
          </a:p>
          <a:p>
            <a:endParaRPr lang="en-US" dirty="0"/>
          </a:p>
          <a:p>
            <a:endParaRPr lang="en-US" dirty="0"/>
          </a:p>
          <a:p>
            <a:endParaRPr lang="en-US" dirty="0"/>
          </a:p>
          <a:p>
            <a:endParaRPr lang="en-US" dirty="0"/>
          </a:p>
          <a:p>
            <a:endParaRPr lang="en-US" dirty="0"/>
          </a:p>
          <a:p>
            <a:endParaRPr lang="en-US" dirty="0"/>
          </a:p>
          <a:p>
            <a:endParaRPr lang="en-US" dirty="0"/>
          </a:p>
          <a:p>
            <a:r>
              <a:rPr lang="en-US" dirty="0"/>
              <a:t>Fig.3. Comparison between the ionization yield functions Y in the CRAC:CRII versions 2 (blue) and 3 (red) as functions of the atmospheric depth h for two values of the particle’s energy of 0.1 GeV (panel a) and 0.5 GeV (panel b).</a:t>
            </a:r>
            <a:endParaRPr lang="en-FI" dirty="0"/>
          </a:p>
        </p:txBody>
      </p:sp>
      <p:graphicFrame>
        <p:nvGraphicFramePr>
          <p:cNvPr id="2" name="Object 1">
            <a:extLst>
              <a:ext uri="{FF2B5EF4-FFF2-40B4-BE49-F238E27FC236}">
                <a16:creationId xmlns:a16="http://schemas.microsoft.com/office/drawing/2014/main" id="{CC4131E8-5A62-30C5-6291-76943D27C24D}"/>
              </a:ext>
            </a:extLst>
          </p:cNvPr>
          <p:cNvGraphicFramePr>
            <a:graphicFrameLocks noChangeAspect="1"/>
          </p:cNvGraphicFramePr>
          <p:nvPr>
            <p:extLst>
              <p:ext uri="{D42A27DB-BD31-4B8C-83A1-F6EECF244321}">
                <p14:modId xmlns:p14="http://schemas.microsoft.com/office/powerpoint/2010/main" val="977736735"/>
              </p:ext>
            </p:extLst>
          </p:nvPr>
        </p:nvGraphicFramePr>
        <p:xfrm>
          <a:off x="11683" y="3938860"/>
          <a:ext cx="6156325" cy="2730500"/>
        </p:xfrm>
        <a:graphic>
          <a:graphicData uri="http://schemas.openxmlformats.org/presentationml/2006/ole">
            <mc:AlternateContent xmlns:mc="http://schemas.openxmlformats.org/markup-compatibility/2006">
              <mc:Choice xmlns:v="urn:schemas-microsoft-com:vml" Requires="v">
                <p:oleObj name="Graph" r:id="rId2" imgW="6157064" imgH="2730932" progId="Origin95.Graph">
                  <p:embed/>
                </p:oleObj>
              </mc:Choice>
              <mc:Fallback>
                <p:oleObj name="Graph" r:id="rId2" imgW="6157064" imgH="2730932" progId="Origin95.Graph">
                  <p:embed/>
                  <p:pic>
                    <p:nvPicPr>
                      <p:cNvPr id="0" name=""/>
                      <p:cNvPicPr/>
                      <p:nvPr/>
                    </p:nvPicPr>
                    <p:blipFill>
                      <a:blip r:embed="rId3"/>
                      <a:stretch>
                        <a:fillRect/>
                      </a:stretch>
                    </p:blipFill>
                    <p:spPr>
                      <a:xfrm>
                        <a:off x="11683" y="3938860"/>
                        <a:ext cx="6156325" cy="27305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A901BFC3-DBE1-6BA9-48D1-EEAD221249E0}"/>
              </a:ext>
            </a:extLst>
          </p:cNvPr>
          <p:cNvGraphicFramePr>
            <a:graphicFrameLocks noChangeAspect="1"/>
          </p:cNvGraphicFramePr>
          <p:nvPr>
            <p:extLst>
              <p:ext uri="{D42A27DB-BD31-4B8C-83A1-F6EECF244321}">
                <p14:modId xmlns:p14="http://schemas.microsoft.com/office/powerpoint/2010/main" val="2416032852"/>
              </p:ext>
            </p:extLst>
          </p:nvPr>
        </p:nvGraphicFramePr>
        <p:xfrm>
          <a:off x="178371" y="980728"/>
          <a:ext cx="5989637" cy="2730500"/>
        </p:xfrm>
        <a:graphic>
          <a:graphicData uri="http://schemas.openxmlformats.org/presentationml/2006/ole">
            <mc:AlternateContent xmlns:mc="http://schemas.openxmlformats.org/markup-compatibility/2006">
              <mc:Choice xmlns:v="urn:schemas-microsoft-com:vml" Requires="v">
                <p:oleObj name="Graph" r:id="rId4" imgW="5989311" imgH="2730932" progId="Origin95.Graph">
                  <p:embed/>
                </p:oleObj>
              </mc:Choice>
              <mc:Fallback>
                <p:oleObj name="Graph" r:id="rId4" imgW="5989311" imgH="2730932" progId="Origin95.Graph">
                  <p:embed/>
                  <p:pic>
                    <p:nvPicPr>
                      <p:cNvPr id="0" name=""/>
                      <p:cNvPicPr/>
                      <p:nvPr/>
                    </p:nvPicPr>
                    <p:blipFill>
                      <a:blip r:embed="rId5"/>
                      <a:stretch>
                        <a:fillRect/>
                      </a:stretch>
                    </p:blipFill>
                    <p:spPr>
                      <a:xfrm>
                        <a:off x="178371" y="980728"/>
                        <a:ext cx="5989637" cy="2730500"/>
                      </a:xfrm>
                      <a:prstGeom prst="rect">
                        <a:avLst/>
                      </a:prstGeom>
                    </p:spPr>
                  </p:pic>
                </p:oleObj>
              </mc:Fallback>
            </mc:AlternateContent>
          </a:graphicData>
        </a:graphic>
      </p:graphicFrame>
    </p:spTree>
    <p:extLst>
      <p:ext uri="{BB962C8B-B14F-4D97-AF65-F5344CB8AC3E}">
        <p14:creationId xmlns:p14="http://schemas.microsoft.com/office/powerpoint/2010/main" val="766440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FD23C-D318-8F4D-B237-D72D0C3D6F7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06A5874-21A6-76D8-5845-EE4EEBC4C9B8}"/>
              </a:ext>
            </a:extLst>
          </p:cNvPr>
          <p:cNvSpPr>
            <a:spLocks noGrp="1"/>
          </p:cNvSpPr>
          <p:nvPr>
            <p:ph type="title"/>
          </p:nvPr>
        </p:nvSpPr>
        <p:spPr/>
        <p:txBody>
          <a:bodyPr/>
          <a:lstStyle/>
          <a:p>
            <a:pPr algn="ctr"/>
            <a:r>
              <a:rPr lang="en-US" dirty="0"/>
              <a:t>Results and summary</a:t>
            </a:r>
          </a:p>
        </p:txBody>
      </p:sp>
      <p:sp>
        <p:nvSpPr>
          <p:cNvPr id="4" name="Slide Number Placeholder 3">
            <a:extLst>
              <a:ext uri="{FF2B5EF4-FFF2-40B4-BE49-F238E27FC236}">
                <a16:creationId xmlns:a16="http://schemas.microsoft.com/office/drawing/2014/main" id="{080D2D92-C75E-E3D4-7506-4BA260CBF60E}"/>
              </a:ext>
            </a:extLst>
          </p:cNvPr>
          <p:cNvSpPr>
            <a:spLocks noGrp="1"/>
          </p:cNvSpPr>
          <p:nvPr>
            <p:ph type="sldNum" sz="quarter" idx="10"/>
          </p:nvPr>
        </p:nvSpPr>
        <p:spPr/>
        <p:txBody>
          <a:bodyPr/>
          <a:lstStyle/>
          <a:p>
            <a:pPr>
              <a:defRPr/>
            </a:pPr>
            <a:fld id="{BE4BDB89-2ECB-439D-84D2-69E5760A0D11}" type="slidenum">
              <a:rPr lang="fi-FI" altLang="fi-FI" smtClean="0"/>
              <a:pPr>
                <a:defRPr/>
              </a:pPr>
              <a:t>4</a:t>
            </a:fld>
            <a:endParaRPr lang="fi-FI" altLang="fi-FI"/>
          </a:p>
        </p:txBody>
      </p:sp>
      <p:sp>
        <p:nvSpPr>
          <p:cNvPr id="10" name="TextBox 9">
            <a:extLst>
              <a:ext uri="{FF2B5EF4-FFF2-40B4-BE49-F238E27FC236}">
                <a16:creationId xmlns:a16="http://schemas.microsoft.com/office/drawing/2014/main" id="{773DB042-31A5-2AED-7573-5623626775EF}"/>
              </a:ext>
            </a:extLst>
          </p:cNvPr>
          <p:cNvSpPr txBox="1"/>
          <p:nvPr/>
        </p:nvSpPr>
        <p:spPr>
          <a:xfrm>
            <a:off x="191344" y="1305341"/>
            <a:ext cx="6192688" cy="5170646"/>
          </a:xfrm>
          <a:prstGeom prst="rect">
            <a:avLst/>
          </a:prstGeom>
          <a:noFill/>
        </p:spPr>
        <p:txBody>
          <a:bodyPr wrap="square" rtlCol="0">
            <a:spAutoFit/>
          </a:bodyPr>
          <a:lstStyle/>
          <a:p>
            <a:r>
              <a:rPr lang="en-US" dirty="0">
                <a:solidFill>
                  <a:schemeClr val="accent1"/>
                </a:solidFill>
                <a:sym typeface="Wingdings" panose="05000000000000000000" pitchFamily="2" charset="2"/>
              </a:rPr>
              <a:t>A new version (v.3) of the CRAC:CRII model of cosmic-ray-induced ionization of the atmosphere is presented (see an example in Figure 4). It includes the core Monte-Carlo-based cascade simulations for the low and middle atmosphere extended by an analytical integration, using the stopping-power approach, of the direct ionization in the upper atmosphere.</a:t>
            </a:r>
          </a:p>
          <a:p>
            <a:r>
              <a:rPr lang="en-US" dirty="0">
                <a:solidFill>
                  <a:schemeClr val="accent1"/>
                </a:solidFill>
                <a:sym typeface="Wingdings" panose="05000000000000000000" pitchFamily="2" charset="2"/>
              </a:rPr>
              <a:t>Lookup tables of the ionization yield function are provided for protons and </a:t>
            </a:r>
            <a:r>
              <a:rPr lang="en-US" dirty="0">
                <a:solidFill>
                  <a:schemeClr val="accent1"/>
                </a:solidFill>
                <a:sym typeface="Symbol" panose="05050102010706020507" pitchFamily="18" charset="2"/>
              </a:rPr>
              <a:t></a:t>
            </a:r>
            <a:r>
              <a:rPr lang="en-US" dirty="0">
                <a:solidFill>
                  <a:schemeClr val="accent1"/>
                </a:solidFill>
                <a:sym typeface="Wingdings" panose="05000000000000000000" pitchFamily="2" charset="2"/>
              </a:rPr>
              <a:t>-particles in the energy range from 1 MeV to 1000 GeV and the atmospheric-depth range from the ground (1033 g/cm2) to the top of the atmosphere. </a:t>
            </a:r>
          </a:p>
          <a:p>
            <a:r>
              <a:rPr lang="en-US" dirty="0">
                <a:solidFill>
                  <a:schemeClr val="accent1"/>
                </a:solidFill>
                <a:sym typeface="Wingdings" panose="05000000000000000000" pitchFamily="2" charset="2"/>
              </a:rPr>
              <a:t>	The CRAC:CRII_v.3 model is suited to compute the atmospheric ionization induced by galactic cosmic rays, solar energetic particles or any other energetic protons or heavier species with a nearly isotropic spatial distribution.</a:t>
            </a:r>
          </a:p>
          <a:p>
            <a:endParaRPr lang="en-US" dirty="0">
              <a:solidFill>
                <a:schemeClr val="accent1"/>
              </a:solidFill>
              <a:sym typeface="Wingdings" panose="05000000000000000000" pitchFamily="2" charset="2"/>
            </a:endParaRPr>
          </a:p>
          <a:p>
            <a:r>
              <a:rPr lang="en-US" dirty="0">
                <a:solidFill>
                  <a:schemeClr val="accent1"/>
                </a:solidFill>
                <a:sym typeface="Wingdings" panose="05000000000000000000" pitchFamily="2" charset="2"/>
              </a:rPr>
              <a:t>Reference:</a:t>
            </a:r>
          </a:p>
          <a:p>
            <a:r>
              <a:rPr lang="en-US" sz="1400" i="1" dirty="0">
                <a:solidFill>
                  <a:srgbClr val="0000FF"/>
                </a:solidFill>
                <a:sym typeface="Wingdings" panose="05000000000000000000" pitchFamily="2" charset="2"/>
              </a:rPr>
              <a:t>Usoskin, I., G. </a:t>
            </a:r>
            <a:r>
              <a:rPr lang="en-US" sz="1400" i="1" dirty="0" err="1">
                <a:solidFill>
                  <a:srgbClr val="0000FF"/>
                </a:solidFill>
                <a:sym typeface="Wingdings" panose="05000000000000000000" pitchFamily="2" charset="2"/>
              </a:rPr>
              <a:t>Kovaltsov</a:t>
            </a:r>
            <a:r>
              <a:rPr lang="en-US" sz="1400" i="1" dirty="0">
                <a:solidFill>
                  <a:srgbClr val="0000FF"/>
                </a:solidFill>
                <a:sym typeface="Wingdings" panose="05000000000000000000" pitchFamily="2" charset="2"/>
              </a:rPr>
              <a:t>, A. </a:t>
            </a:r>
            <a:r>
              <a:rPr lang="en-US" sz="1400" i="1" dirty="0" err="1">
                <a:solidFill>
                  <a:srgbClr val="0000FF"/>
                </a:solidFill>
                <a:sym typeface="Wingdings" panose="05000000000000000000" pitchFamily="2" charset="2"/>
              </a:rPr>
              <a:t>Mishev</a:t>
            </a:r>
            <a:r>
              <a:rPr lang="en-US" sz="1400" i="1" dirty="0">
                <a:solidFill>
                  <a:srgbClr val="0000FF"/>
                </a:solidFill>
                <a:sym typeface="Wingdings" panose="05000000000000000000" pitchFamily="2" charset="2"/>
              </a:rPr>
              <a:t> (2024) Updated model of cosmic-ray-induced ionization in the atmosphere (CRAC:CRII_v3): Improved yield function and lookup tables, J. Space Weather Space </a:t>
            </a:r>
            <a:r>
              <a:rPr lang="en-US" sz="1400" i="1" dirty="0" err="1">
                <a:solidFill>
                  <a:srgbClr val="0000FF"/>
                </a:solidFill>
                <a:sym typeface="Wingdings" panose="05000000000000000000" pitchFamily="2" charset="2"/>
              </a:rPr>
              <a:t>Clim</a:t>
            </a:r>
            <a:r>
              <a:rPr lang="en-US" sz="1400" i="1" dirty="0">
                <a:solidFill>
                  <a:srgbClr val="0000FF"/>
                </a:solidFill>
                <a:sym typeface="Wingdings" panose="05000000000000000000" pitchFamily="2" charset="2"/>
              </a:rPr>
              <a:t>., 14, 20. </a:t>
            </a:r>
            <a:r>
              <a:rPr lang="en-US" sz="1400" i="1" dirty="0" err="1">
                <a:solidFill>
                  <a:srgbClr val="0000FF"/>
                </a:solidFill>
                <a:sym typeface="Wingdings" panose="05000000000000000000" pitchFamily="2" charset="2"/>
              </a:rPr>
              <a:t>doi</a:t>
            </a:r>
            <a:r>
              <a:rPr lang="en-US" sz="1400" i="1" dirty="0">
                <a:solidFill>
                  <a:srgbClr val="0000FF"/>
                </a:solidFill>
                <a:sym typeface="Wingdings" panose="05000000000000000000" pitchFamily="2" charset="2"/>
              </a:rPr>
              <a:t>: 10.1051/</a:t>
            </a:r>
            <a:r>
              <a:rPr lang="en-US" sz="1400" i="1" dirty="0" err="1">
                <a:solidFill>
                  <a:srgbClr val="0000FF"/>
                </a:solidFill>
                <a:sym typeface="Wingdings" panose="05000000000000000000" pitchFamily="2" charset="2"/>
              </a:rPr>
              <a:t>swsc</a:t>
            </a:r>
            <a:r>
              <a:rPr lang="en-US" sz="1400" i="1">
                <a:solidFill>
                  <a:srgbClr val="0000FF"/>
                </a:solidFill>
                <a:sym typeface="Wingdings" panose="05000000000000000000" pitchFamily="2" charset="2"/>
              </a:rPr>
              <a:t>/2024020</a:t>
            </a:r>
            <a:endParaRPr lang="en-US" sz="1400" i="1" dirty="0">
              <a:solidFill>
                <a:srgbClr val="0000FF"/>
              </a:solidFill>
              <a:sym typeface="Wingdings" panose="05000000000000000000" pitchFamily="2" charset="2"/>
            </a:endParaRPr>
          </a:p>
        </p:txBody>
      </p:sp>
      <p:sp>
        <p:nvSpPr>
          <p:cNvPr id="14" name="TextBox 13">
            <a:extLst>
              <a:ext uri="{FF2B5EF4-FFF2-40B4-BE49-F238E27FC236}">
                <a16:creationId xmlns:a16="http://schemas.microsoft.com/office/drawing/2014/main" id="{7480E3A3-CBBB-E749-E47D-6E5C86EEF43E}"/>
              </a:ext>
            </a:extLst>
          </p:cNvPr>
          <p:cNvSpPr txBox="1"/>
          <p:nvPr/>
        </p:nvSpPr>
        <p:spPr>
          <a:xfrm>
            <a:off x="6528047" y="5180999"/>
            <a:ext cx="5580405" cy="1200329"/>
          </a:xfrm>
          <a:prstGeom prst="rect">
            <a:avLst/>
          </a:prstGeom>
          <a:noFill/>
        </p:spPr>
        <p:txBody>
          <a:bodyPr wrap="square" rtlCol="0">
            <a:spAutoFit/>
          </a:bodyPr>
          <a:lstStyle/>
          <a:p>
            <a:r>
              <a:rPr lang="en-US" dirty="0"/>
              <a:t>Fig.4. Cosmic-ray-induced ionization (CRII) as a function of the geomagnetic latitude and common logarithm of the atmospheric depth h (in g/cm2) for the geomagnetic ﬁeld and solar modulation corresponding to the year 2015.</a:t>
            </a:r>
            <a:endParaRPr lang="en-FI" dirty="0"/>
          </a:p>
        </p:txBody>
      </p:sp>
      <p:graphicFrame>
        <p:nvGraphicFramePr>
          <p:cNvPr id="2" name="Object 1">
            <a:extLst>
              <a:ext uri="{FF2B5EF4-FFF2-40B4-BE49-F238E27FC236}">
                <a16:creationId xmlns:a16="http://schemas.microsoft.com/office/drawing/2014/main" id="{22874CD4-F0F0-BF58-D02C-95507C39863F}"/>
              </a:ext>
            </a:extLst>
          </p:cNvPr>
          <p:cNvGraphicFramePr>
            <a:graphicFrameLocks noChangeAspect="1"/>
          </p:cNvGraphicFramePr>
          <p:nvPr>
            <p:extLst>
              <p:ext uri="{D42A27DB-BD31-4B8C-83A1-F6EECF244321}">
                <p14:modId xmlns:p14="http://schemas.microsoft.com/office/powerpoint/2010/main" val="3951788261"/>
              </p:ext>
            </p:extLst>
          </p:nvPr>
        </p:nvGraphicFramePr>
        <p:xfrm>
          <a:off x="6600056" y="1060063"/>
          <a:ext cx="5508396" cy="4169137"/>
        </p:xfrm>
        <a:graphic>
          <a:graphicData uri="http://schemas.openxmlformats.org/presentationml/2006/ole">
            <mc:AlternateContent xmlns:mc="http://schemas.openxmlformats.org/markup-compatibility/2006">
              <mc:Choice xmlns:v="urn:schemas-microsoft-com:vml" Requires="v">
                <p:oleObj name="Graph" r:id="rId2" imgW="8377398" imgH="6340029" progId="Origin95.Graph">
                  <p:embed/>
                </p:oleObj>
              </mc:Choice>
              <mc:Fallback>
                <p:oleObj name="Graph" r:id="rId2" imgW="8377398" imgH="6340029" progId="Origin95.Graph">
                  <p:embed/>
                  <p:pic>
                    <p:nvPicPr>
                      <p:cNvPr id="0" name=""/>
                      <p:cNvPicPr/>
                      <p:nvPr/>
                    </p:nvPicPr>
                    <p:blipFill>
                      <a:blip r:embed="rId3"/>
                      <a:stretch>
                        <a:fillRect/>
                      </a:stretch>
                    </p:blipFill>
                    <p:spPr>
                      <a:xfrm>
                        <a:off x="6600056" y="1060063"/>
                        <a:ext cx="5508396" cy="4169137"/>
                      </a:xfrm>
                      <a:prstGeom prst="rect">
                        <a:avLst/>
                      </a:prstGeom>
                    </p:spPr>
                  </p:pic>
                </p:oleObj>
              </mc:Fallback>
            </mc:AlternateContent>
          </a:graphicData>
        </a:graphic>
      </p:graphicFrame>
    </p:spTree>
    <p:extLst>
      <p:ext uri="{BB962C8B-B14F-4D97-AF65-F5344CB8AC3E}">
        <p14:creationId xmlns:p14="http://schemas.microsoft.com/office/powerpoint/2010/main" val="3007257858"/>
      </p:ext>
    </p:extLst>
  </p:cSld>
  <p:clrMapOvr>
    <a:masterClrMapping/>
  </p:clrMapOvr>
</p:sld>
</file>

<file path=ppt/theme/theme1.xml><?xml version="1.0" encoding="utf-8"?>
<a:theme xmlns:a="http://schemas.openxmlformats.org/drawingml/2006/main" name="Office-teema">
  <a:themeElements>
    <a:clrScheme name="Resolve_colors">
      <a:dk1>
        <a:sysClr val="windowText" lastClr="000000"/>
      </a:dk1>
      <a:lt1>
        <a:sysClr val="window" lastClr="FFFFFF"/>
      </a:lt1>
      <a:dk2>
        <a:srgbClr val="1F497D"/>
      </a:dk2>
      <a:lt2>
        <a:srgbClr val="EEECE1"/>
      </a:lt2>
      <a:accent1>
        <a:srgbClr val="335B9A"/>
      </a:accent1>
      <a:accent2>
        <a:srgbClr val="F89B1D"/>
      </a:accent2>
      <a:accent3>
        <a:srgbClr val="76AB6F"/>
      </a:accent3>
      <a:accent4>
        <a:srgbClr val="8064A2"/>
      </a:accent4>
      <a:accent5>
        <a:srgbClr val="4BACC6"/>
      </a:accent5>
      <a:accent6>
        <a:srgbClr val="F79646"/>
      </a:accent6>
      <a:hlink>
        <a:srgbClr val="76AB6F"/>
      </a:hlink>
      <a:folHlink>
        <a:srgbClr val="800080"/>
      </a:folHlink>
    </a:clrScheme>
    <a:fontScheme name="Toimist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oimist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36039</TotalTime>
  <Words>815</Words>
  <Application>Microsoft Office PowerPoint</Application>
  <PresentationFormat>Widescreen</PresentationFormat>
  <Paragraphs>36</Paragraphs>
  <Slides>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2" baseType="lpstr">
      <vt:lpstr>Arial</vt:lpstr>
      <vt:lpstr>Calibri</vt:lpstr>
      <vt:lpstr>Microsoft Tai Le</vt:lpstr>
      <vt:lpstr>Segoe Print</vt:lpstr>
      <vt:lpstr>Symbol</vt:lpstr>
      <vt:lpstr>Wingdings</vt:lpstr>
      <vt:lpstr>Office-teema</vt:lpstr>
      <vt:lpstr>Graph</vt:lpstr>
      <vt:lpstr>PowerPoint Presentation</vt:lpstr>
      <vt:lpstr>New CRAC:CRII-v3 model</vt:lpstr>
      <vt:lpstr>Comparison to CRAC:CRII_v2</vt:lpstr>
      <vt:lpstr>Results and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Asikainen</dc:creator>
  <cp:lastModifiedBy>Ilya Usoskin</cp:lastModifiedBy>
  <cp:revision>447</cp:revision>
  <cp:lastPrinted>2023-07-26T12:16:19Z</cp:lastPrinted>
  <dcterms:created xsi:type="dcterms:W3CDTF">2014-02-14T08:09:43Z</dcterms:created>
  <dcterms:modified xsi:type="dcterms:W3CDTF">2025-07-10T08:10:01Z</dcterms:modified>
</cp:coreProperties>
</file>