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6" r:id="rId3"/>
    <p:sldId id="259" r:id="rId4"/>
    <p:sldId id="272" r:id="rId5"/>
    <p:sldId id="261" r:id="rId6"/>
    <p:sldId id="262" r:id="rId7"/>
    <p:sldId id="287" r:id="rId8"/>
    <p:sldId id="266" r:id="rId9"/>
    <p:sldId id="264" r:id="rId10"/>
    <p:sldId id="265" r:id="rId11"/>
    <p:sldId id="284" r:id="rId12"/>
    <p:sldId id="277" r:id="rId13"/>
    <p:sldId id="285" r:id="rId14"/>
    <p:sldId id="286" r:id="rId15"/>
    <p:sldId id="279" r:id="rId16"/>
    <p:sldId id="282" r:id="rId17"/>
    <p:sldId id="29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FFF"/>
    <a:srgbClr val="EDF2FA"/>
    <a:srgbClr val="D5EBFF"/>
    <a:srgbClr val="D5E8FB"/>
    <a:srgbClr val="A7CBEC"/>
    <a:srgbClr val="A0C5E9"/>
    <a:srgbClr val="A9D1F7"/>
    <a:srgbClr val="FFE8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9"/>
    <p:restoredTop sz="78511"/>
  </p:normalViewPr>
  <p:slideViewPr>
    <p:cSldViewPr snapToGrid="0">
      <p:cViewPr varScale="1">
        <p:scale>
          <a:sx n="95" d="100"/>
          <a:sy n="95" d="100"/>
        </p:scale>
        <p:origin x="13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BA6A-70A0-064F-BC19-A3616F12D3A5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0D806-099D-7541-8B3B-B3F48663F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0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67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FCA3E-1BAE-A92D-62F7-0B6B8CB76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9AB492-0CF2-9140-289A-785FAC719B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0615EE-D9C1-A689-F657-7FC757D71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3245C-11AC-0E8C-7EFF-1FFC3750A6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85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09A38-0EBC-C32C-9844-AD9508659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3FEE44-3794-445E-F007-40109C0D3A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0D4A59-4069-F46A-304A-4E5157C20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F5AAC-2DF9-083E-A8C5-1299FCED0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30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273BB-6A1D-67B0-DBE5-9ACB3C133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70BE05-E887-F24C-FD95-9BD7F7885C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E93055-6F29-669C-C5F9-2F8158AADD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9390C-C1DE-441D-C0CA-1901A6E8E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12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B7C88-5B9F-15DF-ED00-D490C0C80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A78760-D9DD-4B93-CBAF-0BE6D16C82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005F3B-9CA7-953E-9E0F-311B603F56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70CE29-11B4-31F9-2F47-4ADB15BCE5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58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DA167-3D7B-5E6F-DF5A-225D9A725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1AAFD5-9FC9-1375-A6A4-B82BB00A35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384B9E-DC8D-91F1-EED6-7F729EB6E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D07C3-97E3-92B7-9025-AE09CAC8A3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37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4C3B4-520F-829D-1F54-171AB9B00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09833F-4A1A-A9DC-A703-2CD21F6C56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FD12F5-DC10-2A89-F327-458FF3708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C0DB2-EAE2-B36F-B5B3-5AA0E4770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46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3C265-4D88-A8D1-2243-80291509D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F083C7-D3A3-44A5-B0F7-A908C8ACF9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25F539-4A6E-0E20-1030-B6C959EEF4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BD905-ECE4-B925-82CE-7CAC64A777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35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238A7-FF83-6559-F06C-EAB62F84C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F7D5B5-2D24-5F33-8239-5B8D2960FB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8982C0-9F23-33D1-0D02-54E919C320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C7276-57E6-6A6C-0AEB-0F76630209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94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55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46D61-B924-C854-8D88-D73E518D2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85C115-EA9D-BC2D-B882-4D368636CB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BA27C1-2E96-DD51-5192-4F75D2989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65B42-7F6A-1B89-814A-34E332C255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36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18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03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AB158-7CAF-AE0A-1C85-691F1B483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9ECEF8-8115-30D1-8111-A1610C7C9C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A9CBEE-FAFA-0FCD-EF64-00E78BD9E7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1EDBF-553B-603A-E5AA-9F575B9FA9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18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94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0D806-099D-7541-8B3B-B3F48663F3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9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9727D-9B85-BD62-97A9-469E5292FD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6BE5AA-3E96-BAC4-E125-45AA722F7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D8E37-A36C-942D-530B-1BDF20A56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2CE0-D50C-3B4E-B89E-ECBFA58961E8}" type="datetime1">
              <a:rPr lang="en-GB" smtClean="0"/>
              <a:t>17/07/2025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9D95D-D317-B073-ABB2-7E74AEC2D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EDBFEC-D01B-F28D-C166-51B786F89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38491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C3BAC-FC7E-65C7-831F-5AFAAA16A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2BE2CC-1998-E984-44B2-2FB8F880A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74861-F199-8C1A-2561-00DB7964B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33254-58E4-1D47-AF80-43B0BAFB73D3}" type="datetime1">
              <a:rPr lang="en-GB" smtClean="0"/>
              <a:t>17/07/2025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8E081-41B6-C874-0111-122625BFA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922E768-CA88-19E7-1693-D173DC557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2556842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D6A362-6C9D-824F-D33C-FDD845068E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09175A-4A70-1733-3D86-B28B68635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16DFB-6F50-C068-45C2-97A458CE9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F484-54D9-EF4D-9CC9-00D2D8FE40AB}" type="datetime1">
              <a:rPr lang="en-GB" smtClean="0"/>
              <a:t>17/07/2025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09A4B-E14A-33A1-CB12-6C8C5081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A28F97-DD9C-CA6A-5B94-8E0A9F64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29664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41CB3-AE95-415D-5939-F15CCA77F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58BDC-5DBF-A0F7-DCF5-8E43E669B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63A16-C6E4-A3E1-3ED4-316412853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610D9-802F-E9FE-4A4D-F0C1C3797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1841" y="6356350"/>
            <a:ext cx="2743200" cy="365125"/>
          </a:xfrm>
        </p:spPr>
        <p:txBody>
          <a:bodyPr/>
          <a:lstStyle>
            <a:lvl1pPr>
              <a:defRPr sz="1800"/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147682-578A-FA0C-2B90-86A50CD2AC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757" b="90637" l="1600" r="79867">
                        <a14:foregroundMark x1="5867" y1="40637" x2="5867" y2="40637"/>
                        <a14:foregroundMark x1="4800" y1="40637" x2="8333" y2="40837"/>
                        <a14:foregroundMark x1="8333" y1="40837" x2="9800" y2="45219"/>
                        <a14:foregroundMark x1="7733" y1="62749" x2="7733" y2="62749"/>
                        <a14:foregroundMark x1="7333" y1="70319" x2="7333" y2="70319"/>
                        <a14:foregroundMark x1="9800" y1="70319" x2="9800" y2="70319"/>
                        <a14:foregroundMark x1="11067" y1="62749" x2="11067" y2="62749"/>
                        <a14:foregroundMark x1="12133" y1="73506" x2="12133" y2="73506"/>
                        <a14:foregroundMark x1="10000" y1="79283" x2="10000" y2="79283"/>
                        <a14:foregroundMark x1="23667" y1="73705" x2="23667" y2="73705"/>
                        <a14:foregroundMark x1="23667" y1="67729" x2="23667" y2="67729"/>
                        <a14:foregroundMark x1="31200" y1="64940" x2="31200" y2="64940"/>
                        <a14:foregroundMark x1="34133" y1="68127" x2="34133" y2="68127"/>
                        <a14:foregroundMark x1="40733" y1="66335" x2="40733" y2="66335"/>
                        <a14:foregroundMark x1="47400" y1="65936" x2="47400" y2="65936"/>
                        <a14:foregroundMark x1="51067" y1="69323" x2="51067" y2="69323"/>
                        <a14:foregroundMark x1="56200" y1="68127" x2="56200" y2="68127"/>
                        <a14:foregroundMark x1="61333" y1="68526" x2="61333" y2="68526"/>
                        <a14:foregroundMark x1="61467" y1="60159" x2="61467" y2="60159"/>
                        <a14:foregroundMark x1="64000" y1="72510" x2="64000" y2="72510"/>
                        <a14:foregroundMark x1="67600" y1="72709" x2="67600" y2="72709"/>
                        <a14:foregroundMark x1="73267" y1="39044" x2="73267" y2="39044"/>
                        <a14:foregroundMark x1="79933" y1="38446" x2="79933" y2="38446"/>
                        <a14:foregroundMark x1="65867" y1="41235" x2="65867" y2="41235"/>
                        <a14:foregroundMark x1="61533" y1="34861" x2="61533" y2="34861"/>
                        <a14:foregroundMark x1="58533" y1="29084" x2="58533" y2="29084"/>
                        <a14:foregroundMark x1="58533" y1="37649" x2="58533" y2="37649"/>
                        <a14:foregroundMark x1="54933" y1="35458" x2="54933" y2="35458"/>
                        <a14:foregroundMark x1="50133" y1="37649" x2="50133" y2="37649"/>
                        <a14:foregroundMark x1="47600" y1="37649" x2="47600" y2="37649"/>
                        <a14:foregroundMark x1="41733" y1="39841" x2="41733" y2="39841"/>
                        <a14:foregroundMark x1="36400" y1="41833" x2="36400" y2="41833"/>
                        <a14:foregroundMark x1="36333" y1="28685" x2="36333" y2="28685"/>
                        <a14:foregroundMark x1="33933" y1="39841" x2="33933" y2="39841"/>
                        <a14:foregroundMark x1="28000" y1="39641" x2="28000" y2="39641"/>
                        <a14:foregroundMark x1="13000" y1="23904" x2="13000" y2="23904"/>
                        <a14:foregroundMark x1="11533" y1="22311" x2="11533" y2="22311"/>
                        <a14:foregroundMark x1="10867" y1="20916" x2="10867" y2="20916"/>
                        <a14:foregroundMark x1="9867" y1="19323" x2="9867" y2="19323"/>
                        <a14:foregroundMark x1="8800" y1="20120" x2="8800" y2="20120"/>
                        <a14:foregroundMark x1="7733" y1="21713" x2="7733" y2="21713"/>
                        <a14:foregroundMark x1="7000" y1="24502" x2="7000" y2="24502"/>
                        <a14:foregroundMark x1="13867" y1="32470" x2="13867" y2="32470"/>
                        <a14:foregroundMark x1="12800" y1="39442" x2="12800" y2="39442"/>
                        <a14:foregroundMark x1="1600" y1="41434" x2="1600" y2="41434"/>
                        <a14:foregroundMark x1="9733" y1="55578" x2="9733" y2="55578"/>
                        <a14:foregroundMark x1="5267" y1="65737" x2="5267" y2="65737"/>
                        <a14:foregroundMark x1="7067" y1="81474" x2="7067" y2="81474"/>
                        <a14:foregroundMark x1="12667" y1="80677" x2="12667" y2="80677"/>
                        <a14:foregroundMark x1="14400" y1="64940" x2="14400" y2="64940"/>
                        <a14:foregroundMark x1="11400" y1="90637" x2="11400" y2="90637"/>
                        <a14:foregroundMark x1="15267" y1="69323" x2="15267" y2="69323"/>
                        <a14:foregroundMark x1="13667" y1="57570" x2="13667" y2="57570"/>
                        <a14:foregroundMark x1="13467" y1="62351" x2="13467" y2="62351"/>
                        <a14:foregroundMark x1="15467" y1="66932" x2="15467" y2="66932"/>
                        <a14:foregroundMark x1="16600" y1="66932" x2="16600" y2="66932"/>
                        <a14:foregroundMark x1="16267" y1="60757" x2="14467" y2="70319"/>
                        <a14:foregroundMark x1="11933" y1="53984" x2="5800" y2="64542"/>
                        <a14:backgroundMark x1="11200" y1="22311" x2="11200" y2="22311"/>
                        <a14:backgroundMark x1="47267" y1="75498" x2="47267" y2="75498"/>
                        <a14:backgroundMark x1="46267" y1="37649" x2="46267" y2="37649"/>
                        <a14:backgroundMark x1="69600" y1="68725" x2="69600" y2="68725"/>
                        <a14:backgroundMark x1="30467" y1="75299" x2="30467" y2="75299"/>
                      </a14:backgroundRemoval>
                    </a14:imgEffect>
                  </a14:imgLayer>
                </a14:imgProps>
              </a:ext>
            </a:extLst>
          </a:blip>
          <a:srcRect l="1278" t="1728" r="14536" b="6058"/>
          <a:stretch>
            <a:fillRect/>
          </a:stretch>
        </p:blipFill>
        <p:spPr>
          <a:xfrm>
            <a:off x="10161254" y="93993"/>
            <a:ext cx="1977816" cy="72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1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6A89D-F543-900E-1CCD-9B0B02BA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C2870-F63B-2839-2CEB-6F4034AF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6EEA9-5F8F-E02A-0F8A-AF72CAE8B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9ADF-D485-754F-AD7B-9884460EECC1}" type="datetime1">
              <a:rPr lang="en-GB" smtClean="0"/>
              <a:t>17/07/2025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D6AF8-1AC2-E993-3AEB-BB05FF4E3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938006-8344-FCC0-BAB9-6F8907F2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1151380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4106A-FC35-810C-5C28-B841CDF25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7172C-1225-471B-8403-C9DD2E93D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A9D061-4F5F-A1B3-BC09-C6E6E52B8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E723D-0020-1555-D6BE-74109EE75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9602-267B-5545-9EAF-F7EB4B82E9C3}" type="datetime1">
              <a:rPr lang="en-GB" smtClean="0"/>
              <a:t>17/07/2025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12E8F-557A-C2B9-BAB5-1A0200D8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200D83-64CE-2A23-3FB3-F6D5D31E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32843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62DC4-C327-3088-D23D-9EE59607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DE99D5-FB2D-A974-CC3E-40B75EA4D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316C1-55F3-6415-E187-EBF30CA6F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5299BC-F7C5-C21C-8075-AEEB25800D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8F4A7E-13E5-FB56-901E-17D43604F9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32B5C-F759-14B5-B5E4-599F94088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359E-99C6-1948-870C-359065008D8C}" type="datetime1">
              <a:rPr lang="en-GB" smtClean="0"/>
              <a:t>17/07/2025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BF0A3B-1278-EC4D-EC93-D53C228A6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606887A-8BCD-3260-9289-6FAD68D16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173597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87808-AA99-122F-F763-FA7C48132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1A055A-6264-73A3-FC54-54F096DC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2AED-BFCA-4649-AD0B-01FCD04740E7}" type="datetime1">
              <a:rPr lang="en-GB" smtClean="0"/>
              <a:t>17/07/2025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BFE6F-128B-EABA-BE92-5C4071405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D757861-EFE9-5C1E-F2CF-EB7508AF2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71131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48FE1-2D3E-C32F-3346-DEB4A8C80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C838-EC1F-EA4C-A154-CFBCF43ACE3D}" type="datetime1">
              <a:rPr lang="en-GB" smtClean="0"/>
              <a:t>17/07/2025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D57E4-255A-27FC-0CAF-D5B480232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4500C-BC11-20C9-4A14-27133263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81920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86F93-3C26-21B8-DF44-2BAEB8BAC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4644A-629F-6B45-E919-2D31CF104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486A51-5AE5-F2CB-C005-C2C7360FE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F54E8-BF08-8BE5-E669-23232AEB0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E4E8-A44D-574E-B3EE-A90933776DCC}" type="datetime1">
              <a:rPr lang="en-GB" smtClean="0"/>
              <a:t>17/07/2025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92236-5C63-3457-C9D8-C2529B07E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5739B20-68E7-122B-3C6D-13358C69BC53}"/>
              </a:ext>
            </a:extLst>
          </p:cNvPr>
          <p:cNvSpPr txBox="1">
            <a:spLocks/>
          </p:cNvSpPr>
          <p:nvPr userDrawn="1"/>
        </p:nvSpPr>
        <p:spPr>
          <a:xfrm>
            <a:off x="1041838" y="6356350"/>
            <a:ext cx="101083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Introduction – History – Data – Method – Results – Observations conclusions – Future simulations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63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E55B9-348F-D865-7CF3-C87316ED8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84FAC-DB8E-E560-D482-47B58160CA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D5D519-C304-3E8D-4902-875438DF8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357DAB-9221-CF85-61C4-3921AF783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EAF9-73D6-5046-8E1D-F0CC704614E8}" type="datetime1">
              <a:rPr lang="en-GB" smtClean="0"/>
              <a:t>17/07/2025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B143A-F870-1E7F-30A4-58167DA57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D7E7A76-4309-6ED4-5C9B-B3794701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1838" y="6356350"/>
            <a:ext cx="10108324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History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90165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1F7">
            <a:alpha val="5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BFB6B-85A6-E3CA-1334-9C307CA36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29E02-1591-439C-FBCE-2444B737E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17A13-F09A-DE10-58C3-65C5A696B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076542-F7B2-1C46-A12B-01B3069E8554}" type="datetime1">
              <a:rPr lang="en-GB" smtClean="0"/>
              <a:t>17/07/2025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904C8-8C8C-6EEF-528A-97C545F29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184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2F964D1-CDA3-4545-94B3-7050E9460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1FDB69F-0DA6-7D11-7FCB-55BA10051D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1838" y="6356350"/>
            <a:ext cx="10108324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–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History</a:t>
            </a:r>
            <a:r>
              <a:rPr lang="en-US" dirty="0"/>
              <a:t> – Data – Method – Results – Observations conclusions – Future simulations </a:t>
            </a:r>
          </a:p>
        </p:txBody>
      </p:sp>
    </p:spTree>
    <p:extLst>
      <p:ext uri="{BB962C8B-B14F-4D97-AF65-F5344CB8AC3E}">
        <p14:creationId xmlns:p14="http://schemas.microsoft.com/office/powerpoint/2010/main" val="409375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doi.org/10.5281/zenodo.4889326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1F7">
            <a:alpha val="5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4FC09-8B45-6C16-9A90-805BCA8033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 dirty="0">
                <a:latin typeface="Helvetica" pitchFamily="2" charset="0"/>
              </a:rPr>
              <a:t>Observations and simulations of decay phases of solar energetic particle events</a:t>
            </a:r>
            <a:endParaRPr lang="en-US" sz="4400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ADFC80-342B-3547-B55F-4E78EE9D6D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Ruth Hyndman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Silvia Dalla, Timo </a:t>
            </a:r>
            <a:r>
              <a:rPr lang="en-US" dirty="0"/>
              <a:t>Laitinen, Adam Hutchinson,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Christina Cohen, Robert Wimmer-</a:t>
            </a:r>
            <a:r>
              <a:rPr lang="en-US" dirty="0" err="1"/>
              <a:t>S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chweingruber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454A85-087F-AB32-742E-257FFCADC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757" b="90637" l="1600" r="79867">
                        <a14:foregroundMark x1="5867" y1="40637" x2="5867" y2="40637"/>
                        <a14:foregroundMark x1="4800" y1="40637" x2="8333" y2="40837"/>
                        <a14:foregroundMark x1="8333" y1="40837" x2="9800" y2="45219"/>
                        <a14:foregroundMark x1="7733" y1="62749" x2="7733" y2="62749"/>
                        <a14:foregroundMark x1="7333" y1="70319" x2="7333" y2="70319"/>
                        <a14:foregroundMark x1="9800" y1="70319" x2="9800" y2="70319"/>
                        <a14:foregroundMark x1="11067" y1="62749" x2="11067" y2="62749"/>
                        <a14:foregroundMark x1="12133" y1="73506" x2="12133" y2="73506"/>
                        <a14:foregroundMark x1="10000" y1="79283" x2="10000" y2="79283"/>
                        <a14:foregroundMark x1="23667" y1="73705" x2="23667" y2="73705"/>
                        <a14:foregroundMark x1="23667" y1="67729" x2="23667" y2="67729"/>
                        <a14:foregroundMark x1="31200" y1="64940" x2="31200" y2="64940"/>
                        <a14:foregroundMark x1="34133" y1="68127" x2="34133" y2="68127"/>
                        <a14:foregroundMark x1="40733" y1="66335" x2="40733" y2="66335"/>
                        <a14:foregroundMark x1="47400" y1="65936" x2="47400" y2="65936"/>
                        <a14:foregroundMark x1="51067" y1="69323" x2="51067" y2="69323"/>
                        <a14:foregroundMark x1="56200" y1="68127" x2="56200" y2="68127"/>
                        <a14:foregroundMark x1="61333" y1="68526" x2="61333" y2="68526"/>
                        <a14:foregroundMark x1="61467" y1="60159" x2="61467" y2="60159"/>
                        <a14:foregroundMark x1="64000" y1="72510" x2="64000" y2="72510"/>
                        <a14:foregroundMark x1="67600" y1="72709" x2="67600" y2="72709"/>
                        <a14:foregroundMark x1="73267" y1="39044" x2="73267" y2="39044"/>
                        <a14:foregroundMark x1="79933" y1="38446" x2="79933" y2="38446"/>
                        <a14:foregroundMark x1="65867" y1="41235" x2="65867" y2="41235"/>
                        <a14:foregroundMark x1="61533" y1="34861" x2="61533" y2="34861"/>
                        <a14:foregroundMark x1="58533" y1="29084" x2="58533" y2="29084"/>
                        <a14:foregroundMark x1="58533" y1="37649" x2="58533" y2="37649"/>
                        <a14:foregroundMark x1="54933" y1="35458" x2="54933" y2="35458"/>
                        <a14:foregroundMark x1="50133" y1="37649" x2="50133" y2="37649"/>
                        <a14:foregroundMark x1="47600" y1="37649" x2="47600" y2="37649"/>
                        <a14:foregroundMark x1="41733" y1="39841" x2="41733" y2="39841"/>
                        <a14:foregroundMark x1="36400" y1="41833" x2="36400" y2="41833"/>
                        <a14:foregroundMark x1="36333" y1="28685" x2="36333" y2="28685"/>
                        <a14:foregroundMark x1="33933" y1="39841" x2="33933" y2="39841"/>
                        <a14:foregroundMark x1="28000" y1="39641" x2="28000" y2="39641"/>
                        <a14:foregroundMark x1="13000" y1="23904" x2="13000" y2="23904"/>
                        <a14:foregroundMark x1="11533" y1="22311" x2="11533" y2="22311"/>
                        <a14:foregroundMark x1="10867" y1="20916" x2="10867" y2="20916"/>
                        <a14:foregroundMark x1="9867" y1="19323" x2="9867" y2="19323"/>
                        <a14:foregroundMark x1="8800" y1="20120" x2="8800" y2="20120"/>
                        <a14:foregroundMark x1="7733" y1="21713" x2="7733" y2="21713"/>
                        <a14:foregroundMark x1="7000" y1="24502" x2="7000" y2="24502"/>
                        <a14:foregroundMark x1="13867" y1="32470" x2="13867" y2="32470"/>
                        <a14:foregroundMark x1="12800" y1="39442" x2="12800" y2="39442"/>
                        <a14:foregroundMark x1="1600" y1="41434" x2="1600" y2="41434"/>
                        <a14:foregroundMark x1="9733" y1="55578" x2="9733" y2="55578"/>
                        <a14:foregroundMark x1="5267" y1="65737" x2="5267" y2="65737"/>
                        <a14:foregroundMark x1="7067" y1="81474" x2="7067" y2="81474"/>
                        <a14:foregroundMark x1="12667" y1="80677" x2="12667" y2="80677"/>
                        <a14:foregroundMark x1="14400" y1="64940" x2="14400" y2="64940"/>
                        <a14:foregroundMark x1="11400" y1="90637" x2="11400" y2="90637"/>
                        <a14:foregroundMark x1="15267" y1="69323" x2="15267" y2="69323"/>
                        <a14:foregroundMark x1="13667" y1="57570" x2="13667" y2="57570"/>
                        <a14:foregroundMark x1="13467" y1="62351" x2="13467" y2="62351"/>
                        <a14:foregroundMark x1="15467" y1="66932" x2="15467" y2="66932"/>
                        <a14:foregroundMark x1="16600" y1="66932" x2="16600" y2="66932"/>
                        <a14:foregroundMark x1="16267" y1="60757" x2="14467" y2="70319"/>
                        <a14:foregroundMark x1="11933" y1="53984" x2="5800" y2="64542"/>
                        <a14:backgroundMark x1="11200" y1="22311" x2="11200" y2="22311"/>
                        <a14:backgroundMark x1="47267" y1="75498" x2="47267" y2="75498"/>
                        <a14:backgroundMark x1="46267" y1="37649" x2="46267" y2="37649"/>
                        <a14:backgroundMark x1="69600" y1="68725" x2="69600" y2="68725"/>
                        <a14:backgroundMark x1="30467" y1="75299" x2="30467" y2="75299"/>
                      </a14:backgroundRemoval>
                    </a14:imgEffect>
                  </a14:imgLayer>
                </a14:imgProps>
              </a:ext>
            </a:extLst>
          </a:blip>
          <a:srcRect l="1278" t="1728" r="14536" b="6058"/>
          <a:stretch>
            <a:fillRect/>
          </a:stretch>
        </p:blipFill>
        <p:spPr>
          <a:xfrm>
            <a:off x="4645409" y="4429919"/>
            <a:ext cx="2901181" cy="10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30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E74BD-DF2D-A3A0-24DA-4E66E0E97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6D2E6-7872-3F46-950E-1E8965B6D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6605"/>
            <a:ext cx="10515600" cy="4460358"/>
          </a:xfrm>
        </p:spPr>
        <p:txBody>
          <a:bodyPr/>
          <a:lstStyle/>
          <a:p>
            <a:r>
              <a:rPr lang="en-US" dirty="0"/>
              <a:t>Difference in SEP decay phases depending on observer location seen</a:t>
            </a:r>
          </a:p>
          <a:p>
            <a:r>
              <a:rPr lang="en-US" dirty="0"/>
              <a:t>Consistent with corotation effect </a:t>
            </a:r>
          </a:p>
          <a:p>
            <a:r>
              <a:rPr lang="en-US" dirty="0"/>
              <a:t>Consider corotation in future simulations and predictions of SEP events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ADF92-FBC3-9490-72C4-5BA1B14C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4046-A5EF-08E8-9D7D-93A8AAC1A2DE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b="1" dirty="0" err="1"/>
              <a:t>Obs</a:t>
            </a:r>
            <a:r>
              <a:rPr lang="en-US" dirty="0"/>
              <a:t> </a:t>
            </a:r>
            <a:r>
              <a:rPr lang="en-US" b="1" dirty="0"/>
              <a:t>conclusions</a:t>
            </a:r>
            <a:r>
              <a:rPr lang="en-US" dirty="0"/>
              <a:t>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1263009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AFBC7-F84A-AE0A-7EA1-7E96A3002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BBB6B-C6E5-8196-6177-F00FD1BBE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Next,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4A538-A697-0930-AAEC-D35AEA41B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741" y="3220521"/>
            <a:ext cx="7996518" cy="416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/>
              <a:t>3D test particle code + perpendicular scattering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D6515-B924-8D29-1C4F-0425221E7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87AE1CE-EE76-4B27-5404-9D6D81797A97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1774334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28397-28AB-570D-F8E1-07F465178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0D9F3-C5E4-72DA-49BA-74667C2AB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so far...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7A12B-FD77-E1A4-D25D-B81A65DA9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11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EEF6C7-94E5-3954-A9C6-2620007A0BF1}"/>
              </a:ext>
            </a:extLst>
          </p:cNvPr>
          <p:cNvSpPr txBox="1">
            <a:spLocks/>
          </p:cNvSpPr>
          <p:nvPr/>
        </p:nvSpPr>
        <p:spPr>
          <a:xfrm>
            <a:off x="838200" y="1716605"/>
            <a:ext cx="7337612" cy="4460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3B0EB-009C-7B6D-461A-57043F5B32B4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7337612" cy="4460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3D test particle code</a:t>
            </a:r>
          </a:p>
          <a:p>
            <a:r>
              <a:rPr lang="en-US" dirty="0"/>
              <a:t>Parker spiral B field structure</a:t>
            </a:r>
          </a:p>
          <a:p>
            <a:r>
              <a:rPr lang="en-US" dirty="0"/>
              <a:t>B field curvature and gradient drifts</a:t>
            </a:r>
          </a:p>
          <a:p>
            <a:r>
              <a:rPr lang="en-US" dirty="0"/>
              <a:t>Corotation</a:t>
            </a:r>
          </a:p>
          <a:p>
            <a:r>
              <a:rPr lang="en-US" dirty="0"/>
              <a:t>Parallel scattering </a:t>
            </a:r>
          </a:p>
          <a:p>
            <a:r>
              <a:rPr lang="en-US" dirty="0"/>
              <a:t>Heliospheric current sheet</a:t>
            </a:r>
          </a:p>
          <a:p>
            <a:r>
              <a:rPr lang="en-US" dirty="0"/>
              <a:t>Instantaneous/shock injection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118566-9D21-647F-3172-8D0538AFF9C4}"/>
              </a:ext>
            </a:extLst>
          </p:cNvPr>
          <p:cNvSpPr txBox="1"/>
          <p:nvPr/>
        </p:nvSpPr>
        <p:spPr>
          <a:xfrm>
            <a:off x="7428330" y="5682091"/>
            <a:ext cx="2321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Marsh et. al (2013)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6F765C-C269-AC52-638F-7AEC629CA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236" y="1238734"/>
            <a:ext cx="4380532" cy="4380532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514B3A5-924B-C061-7477-77D4F81098DA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</a:t>
            </a:r>
            <a:r>
              <a:rPr lang="en-US" b="1" dirty="0"/>
              <a:t>Code</a:t>
            </a:r>
            <a:r>
              <a:rPr lang="en-US" dirty="0"/>
              <a:t> </a:t>
            </a:r>
            <a:r>
              <a:rPr lang="en-US" b="1" dirty="0"/>
              <a:t>so</a:t>
            </a:r>
            <a:r>
              <a:rPr lang="en-US" dirty="0"/>
              <a:t> </a:t>
            </a:r>
            <a:r>
              <a:rPr lang="en-US" b="1" dirty="0"/>
              <a:t>far</a:t>
            </a:r>
            <a:r>
              <a:rPr lang="en-US" dirty="0"/>
              <a:t>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69408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D9814-3C53-D538-9B7D-E7ECE45AD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46001-44FE-34E7-5038-1B61688E8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Perpendicular transport in simulations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9B7EF-8BDE-66F2-68CA-F0D874EC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9CAC24D-2AA8-B3CA-0C15-2F66E3665585}"/>
              </a:ext>
            </a:extLst>
          </p:cNvPr>
          <p:cNvSpPr txBox="1">
            <a:spLocks/>
          </p:cNvSpPr>
          <p:nvPr/>
        </p:nvSpPr>
        <p:spPr>
          <a:xfrm>
            <a:off x="838200" y="1716605"/>
            <a:ext cx="6888633" cy="4460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Different mechanisms in earlier studies</a:t>
            </a:r>
          </a:p>
          <a:p>
            <a:pPr lvl="1"/>
            <a:r>
              <a:rPr lang="en-US" dirty="0"/>
              <a:t>Meandering field lines - Laitinen &amp; Dalla (2019)</a:t>
            </a:r>
          </a:p>
          <a:p>
            <a:pPr lvl="1"/>
            <a:r>
              <a:rPr lang="en-US" dirty="0"/>
              <a:t>Diffusion term within model transport equations </a:t>
            </a:r>
          </a:p>
          <a:p>
            <a:pPr lvl="2"/>
            <a:r>
              <a:rPr lang="en-US" dirty="0"/>
              <a:t>e.g. Parker or Fokker-Planck equations with diffusion descriptions (Parker 1965; Jokipii 1966, Zhang 2009)</a:t>
            </a:r>
          </a:p>
          <a:p>
            <a:r>
              <a:rPr lang="en-US" dirty="0"/>
              <a:t>Our plan: Include perpendicular particle scattering using a stochastic differential equation (SDE) approach</a:t>
            </a:r>
          </a:p>
          <a:p>
            <a:pPr lvl="1"/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19455F6-DB2A-5BCF-5E95-0A2181299C47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</a:t>
            </a:r>
            <a:r>
              <a:rPr lang="en-US" b="1" dirty="0"/>
              <a:t>⟂ transport </a:t>
            </a:r>
            <a:r>
              <a:rPr lang="en-US" dirty="0"/>
              <a:t>– Our plan – Future runs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CCE27-912D-64CF-27D5-337EC8717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44" t="2572" r="4947" b="16636"/>
          <a:stretch>
            <a:fillRect/>
          </a:stretch>
        </p:blipFill>
        <p:spPr>
          <a:xfrm>
            <a:off x="7797544" y="1466756"/>
            <a:ext cx="4200512" cy="40330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2BFDB7-86F3-18A7-E3ED-15B6483ED246}"/>
              </a:ext>
            </a:extLst>
          </p:cNvPr>
          <p:cNvSpPr txBox="1"/>
          <p:nvPr/>
        </p:nvSpPr>
        <p:spPr>
          <a:xfrm>
            <a:off x="7726833" y="5589548"/>
            <a:ext cx="535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Fig. 3 from Laitinen &amp; Dalla (2019)</a:t>
            </a:r>
          </a:p>
        </p:txBody>
      </p:sp>
    </p:spTree>
    <p:extLst>
      <p:ext uri="{BB962C8B-B14F-4D97-AF65-F5344CB8AC3E}">
        <p14:creationId xmlns:p14="http://schemas.microsoft.com/office/powerpoint/2010/main" val="755826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EEF41-976E-D76A-1E43-BE0970839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B318-8DED-B9A9-2E10-5D99BCAF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2BB42-DD49-8DBB-A164-1D69D49D6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CFA58FC-F872-03F6-DD9F-FD32F7463D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199" y="1716605"/>
                <a:ext cx="6728013" cy="44603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Solving diffusion equations using SDE-like approach</a:t>
                </a:r>
              </a:p>
              <a:p>
                <a:pPr lvl="1"/>
                <a:r>
                  <a:rPr lang="en-US" dirty="0"/>
                  <a:t>Gardiner 2009; Zhang 1999; Strauss &amp; Effenberger 2017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: ⟂ diffusion coefficient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: time step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/>
                  <a:t> : Gaussian function </a:t>
                </a:r>
              </a:p>
              <a:p>
                <a:pPr lvl="2"/>
                <a:r>
                  <a:rPr lang="en-US" dirty="0"/>
                  <a:t>gives us a distribution of scattering distances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dirty="0"/>
                  <a:t> &gt; particle gyroperiod</a:t>
                </a:r>
              </a:p>
              <a:p>
                <a:pPr lvl="1"/>
                <a:r>
                  <a:rPr lang="en-GB" dirty="0"/>
                  <a:t>avoid disrupting gyration</a:t>
                </a:r>
              </a:p>
              <a:p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BCFA58FC-F872-03F6-DD9F-FD32F7463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716605"/>
                <a:ext cx="6728013" cy="4460358"/>
              </a:xfrm>
              <a:prstGeom prst="rect">
                <a:avLst/>
              </a:prstGeom>
              <a:blipFill>
                <a:blip r:embed="rId3"/>
                <a:stretch>
                  <a:fillRect l="-1507" t="-3409" b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0602CC-9B17-E601-9DCE-FA9234C35004}"/>
                  </a:ext>
                </a:extLst>
              </p:cNvPr>
              <p:cNvSpPr txBox="1"/>
              <p:nvPr/>
            </p:nvSpPr>
            <p:spPr>
              <a:xfrm>
                <a:off x="1158162" y="3214163"/>
                <a:ext cx="6088085" cy="5395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rad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=0, 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0602CC-9B17-E601-9DCE-FA9234C35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162" y="3214163"/>
                <a:ext cx="6088085" cy="539571"/>
              </a:xfrm>
              <a:prstGeom prst="rect">
                <a:avLst/>
              </a:prstGeom>
              <a:blipFill>
                <a:blip r:embed="rId4"/>
                <a:stretch>
                  <a:fillRect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54D3994-C343-CFE0-1BE8-8E6EDB7B288E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</a:t>
            </a:r>
            <a:r>
              <a:rPr lang="en-US" b="1" dirty="0"/>
              <a:t> </a:t>
            </a:r>
            <a:r>
              <a:rPr lang="en-US" dirty="0"/>
              <a:t>transport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en-US" b="1" dirty="0"/>
              <a:t>Our</a:t>
            </a:r>
            <a:r>
              <a:rPr lang="en-US" dirty="0"/>
              <a:t> </a:t>
            </a:r>
            <a:r>
              <a:rPr lang="en-US" b="1" dirty="0"/>
              <a:t>plan</a:t>
            </a:r>
            <a:r>
              <a:rPr lang="en-US" dirty="0"/>
              <a:t> – Future runs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CF926D9-6744-4716-7484-37A41A681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5191" y="2110837"/>
            <a:ext cx="4695410" cy="328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73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E8B1F-6E05-8740-0F9B-67EC389D3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1C29D-4D51-D1A8-ED36-BF6D47A7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72A59-F98B-05E0-FB62-F6063884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7EF4E67-4A19-DF6D-C07F-6E351274A1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1" y="1716605"/>
                <a:ext cx="6422310" cy="44603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Scattering timesteps based on the perpendicular mean free path,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pPr lvl="1"/>
                <a:r>
                  <a:rPr lang="en-US" dirty="0"/>
                  <a:t>(Giacalone &amp; Jokipii 1999, Burger et al. 2000, Potgieter et al. 2014)</a:t>
                </a:r>
              </a:p>
              <a:p>
                <a:r>
                  <a:rPr lang="en-US" dirty="0"/>
                  <a:t>Example simulation</a:t>
                </a:r>
              </a:p>
              <a:p>
                <a:pPr lvl="1"/>
                <a:r>
                  <a:rPr lang="en-US" dirty="0"/>
                  <a:t>E = 25 MeV protons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= 0.9 AU</a:t>
                </a:r>
              </a:p>
              <a:p>
                <a:pPr lvl="1"/>
                <a:r>
                  <a:rPr lang="en-US" dirty="0"/>
                  <a:t>Run time = ~11 hours (40000s)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C7EF4E67-4A19-DF6D-C07F-6E351274A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1" y="1716605"/>
                <a:ext cx="6422310" cy="4460358"/>
              </a:xfrm>
              <a:prstGeom prst="rect">
                <a:avLst/>
              </a:prstGeom>
              <a:blipFill>
                <a:blip r:embed="rId3"/>
                <a:stretch>
                  <a:fillRect l="-1779" t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9D3281E-BD13-E4F6-F681-65BA70743EEB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</a:t>
            </a:r>
            <a:r>
              <a:rPr lang="en-US" b="1" dirty="0"/>
              <a:t>Our plan </a:t>
            </a:r>
            <a:r>
              <a:rPr lang="en-US" dirty="0"/>
              <a:t>– Future runs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5F31E6-9BFB-DB3C-B881-5866727D5E3F}"/>
                  </a:ext>
                </a:extLst>
              </p:cNvPr>
              <p:cNvSpPr txBox="1"/>
              <p:nvPr/>
            </p:nvSpPr>
            <p:spPr>
              <a:xfrm>
                <a:off x="3154518" y="2461537"/>
                <a:ext cx="2115987" cy="469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0.01 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5F31E6-9BFB-DB3C-B881-5866727D5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4518" y="2461537"/>
                <a:ext cx="2115987" cy="469616"/>
              </a:xfrm>
              <a:prstGeom prst="rect">
                <a:avLst/>
              </a:prstGeom>
              <a:blipFill>
                <a:blip r:embed="rId4"/>
                <a:stretch>
                  <a:fillRect l="-1190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CC60775F-0B06-1C6C-43FE-F0B5BAD244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2037" y="1537218"/>
            <a:ext cx="4889581" cy="425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25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E0571-6096-CB72-E143-035F647FD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F212A-A53F-5820-91CD-BE542D303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runs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366B1-488F-1104-33E5-8404C4EC7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6605"/>
            <a:ext cx="7980336" cy="4460358"/>
          </a:xfrm>
        </p:spPr>
        <p:txBody>
          <a:bodyPr>
            <a:normAutofit/>
          </a:bodyPr>
          <a:lstStyle/>
          <a:p>
            <a:r>
              <a:rPr lang="en-US" dirty="0"/>
              <a:t>3D test particle code + perpendicular scattering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Compare perpendicular scattering runs with and without corotation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Investigate contributions of corotation and perpendicular scattering to event decay time</a:t>
            </a:r>
          </a:p>
          <a:p>
            <a:endParaRPr lang="en-US" dirty="0"/>
          </a:p>
          <a:p>
            <a:r>
              <a:rPr lang="en-US" dirty="0"/>
              <a:t>Compare to observations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E92E5-9D42-5139-4E6C-E83BE335C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91ECFF-7EFD-9FA8-6BF8-113CE47EE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4979" y="2417735"/>
            <a:ext cx="2455741" cy="247211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B29409-BADF-A6CE-AC5A-DF0536EFA738}"/>
              </a:ext>
            </a:extLst>
          </p:cNvPr>
          <p:cNvSpPr txBox="1">
            <a:spLocks/>
          </p:cNvSpPr>
          <p:nvPr/>
        </p:nvSpPr>
        <p:spPr>
          <a:xfrm>
            <a:off x="8489763" y="4991484"/>
            <a:ext cx="3547696" cy="4169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/>
              <a:t>rahyndman@uclan.ac.uk</a:t>
            </a:r>
            <a:endParaRPr lang="en-US" sz="24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4E337CE-01D5-37E4-687C-42BEE19124B6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</a:t>
            </a:r>
            <a:r>
              <a:rPr lang="en-US" b="1" dirty="0"/>
              <a:t>Future runs </a:t>
            </a:r>
          </a:p>
        </p:txBody>
      </p:sp>
    </p:spTree>
    <p:extLst>
      <p:ext uri="{BB962C8B-B14F-4D97-AF65-F5344CB8AC3E}">
        <p14:creationId xmlns:p14="http://schemas.microsoft.com/office/powerpoint/2010/main" val="4044884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4A794-F0FA-D97B-ED24-BD413D4DB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77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6D248-CBEA-D293-A1CD-DDA772E01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0E1E-BF76-082E-B6D7-85AD8BDB4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10136-7482-8CFA-5EA1-0EE5F3329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616388" cy="24324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Multi-spacecraft observations of the decay phase of solar energetic</a:t>
            </a:r>
            <a:b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particle events</a:t>
            </a:r>
          </a:p>
          <a:p>
            <a:pPr marL="0" indent="0">
              <a:buNone/>
            </a:pPr>
            <a:r>
              <a:rPr lang="en-GB" sz="2600" b="0" i="0" u="none" strike="noStrike" dirty="0">
                <a:solidFill>
                  <a:srgbClr val="000000"/>
                </a:solidFill>
                <a:effectLst/>
              </a:rPr>
              <a:t>R. A. Hyndman et al., A&amp;A, 694, A242 (2025)</a:t>
            </a:r>
            <a:endParaRPr lang="en-US" sz="2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D56D6-B59A-53C2-63B6-3334285B9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z="1800" smtClean="0"/>
              <a:t>1</a:t>
            </a:fld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07F7FB-43DC-310B-FD64-1E51E3B2FC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76" t="765" r="1295" b="37274"/>
          <a:stretch/>
        </p:blipFill>
        <p:spPr>
          <a:xfrm>
            <a:off x="6773743" y="1211105"/>
            <a:ext cx="5279714" cy="46800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9AE6B5-3177-47CB-8C93-52427FBF4E04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</a:t>
            </a:r>
            <a:r>
              <a:rPr lang="en-US" dirty="0"/>
              <a:t>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1800501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FF78-C468-882E-236B-493DBBF29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C413A-4931-2D85-58E2-4F534E72B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796489" cy="4486275"/>
          </a:xfrm>
        </p:spPr>
        <p:txBody>
          <a:bodyPr>
            <a:normAutofit/>
          </a:bodyPr>
          <a:lstStyle/>
          <a:p>
            <a:r>
              <a:rPr lang="en-US" dirty="0"/>
              <a:t>Solar energetic particles (SEPs)</a:t>
            </a:r>
          </a:p>
          <a:p>
            <a:pPr lvl="1"/>
            <a:r>
              <a:rPr lang="en-US" dirty="0"/>
              <a:t>Accelerated in solar flares and coronal mass ejections (CMEs)</a:t>
            </a:r>
          </a:p>
          <a:p>
            <a:r>
              <a:rPr lang="en-US" dirty="0"/>
              <a:t>Contribute to space weather</a:t>
            </a:r>
          </a:p>
          <a:p>
            <a:pPr lvl="1"/>
            <a:r>
              <a:rPr lang="en-US" dirty="0"/>
              <a:t>Danger to satellites, spacecraft, astronauts</a:t>
            </a:r>
          </a:p>
          <a:p>
            <a:pPr lvl="1"/>
            <a:r>
              <a:rPr lang="en-US" dirty="0"/>
              <a:t>Threat to technology on Earth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F39EE-30A4-245D-4D89-37DEA3613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diagram of a solar radiation&#10;&#10;AI-generated content may be incorrect.">
            <a:extLst>
              <a:ext uri="{FF2B5EF4-FFF2-40B4-BE49-F238E27FC236}">
                <a16:creationId xmlns:a16="http://schemas.microsoft.com/office/drawing/2014/main" id="{ED2908AA-8C81-2D3C-1700-E89042293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4689" y="900771"/>
            <a:ext cx="3638175" cy="51412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4BD95F-5A90-0E9F-5F05-075BB3C2D103}"/>
              </a:ext>
            </a:extLst>
          </p:cNvPr>
          <p:cNvSpPr txBox="1"/>
          <p:nvPr/>
        </p:nvSpPr>
        <p:spPr>
          <a:xfrm>
            <a:off x="7553753" y="6033603"/>
            <a:ext cx="2514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Credit: FHNW.</a:t>
            </a:r>
            <a:endParaRPr lang="en-US" sz="16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F9C0DC-7730-9898-14D7-11F7739906BA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</a:t>
            </a:r>
            <a:r>
              <a:rPr lang="en-US" dirty="0"/>
              <a:t>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373019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D861E-BEB0-FF63-9BA5-28EE44627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651F0-B4EB-448F-99BF-F1E7E243B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2393C-64D1-338B-8307-3296AF69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3</a:t>
            </a:fld>
            <a:endParaRPr lang="en-US"/>
          </a:p>
        </p:txBody>
      </p:sp>
      <p:pic>
        <p:nvPicPr>
          <p:cNvPr id="11" name="HUXt_CR2209_cr2209_test_movie">
            <a:hlinkClick r:id="" action="ppaction://media"/>
            <a:extLst>
              <a:ext uri="{FF2B5EF4-FFF2-40B4-BE49-F238E27FC236}">
                <a16:creationId xmlns:a16="http://schemas.microsoft.com/office/drawing/2014/main" id="{CA92067F-E4EB-6065-261C-1C141FEFB6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73400" y="1301679"/>
            <a:ext cx="4280400" cy="42804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7B20DD8-9182-8A7F-90BF-889877AA1101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5777694" cy="448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Complex system</a:t>
            </a:r>
          </a:p>
          <a:p>
            <a:pPr lvl="1"/>
            <a:r>
              <a:rPr lang="en-US" dirty="0"/>
              <a:t>Event parameters</a:t>
            </a:r>
          </a:p>
          <a:p>
            <a:pPr lvl="1"/>
            <a:r>
              <a:rPr lang="en-US" dirty="0"/>
              <a:t>Interplanetary Magnetic Field</a:t>
            </a:r>
          </a:p>
          <a:p>
            <a:pPr lvl="1"/>
            <a:r>
              <a:rPr lang="en-US" dirty="0"/>
              <a:t>Turbulence</a:t>
            </a:r>
          </a:p>
          <a:p>
            <a:pPr lvl="2"/>
            <a:r>
              <a:rPr lang="en-US" dirty="0"/>
              <a:t>Particle scattering</a:t>
            </a:r>
          </a:p>
          <a:p>
            <a:pPr lvl="2"/>
            <a:r>
              <a:rPr lang="en-US" dirty="0"/>
              <a:t>Meandering field lines</a:t>
            </a:r>
          </a:p>
          <a:p>
            <a:pPr lvl="1"/>
            <a:r>
              <a:rPr lang="en-US" dirty="0"/>
              <a:t>Magnetic structures in the field</a:t>
            </a:r>
          </a:p>
          <a:p>
            <a:pPr lvl="1"/>
            <a:r>
              <a:rPr lang="en-US" dirty="0"/>
              <a:t>Previous events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201D77-D406-982E-619D-9116B283EEEF}"/>
              </a:ext>
            </a:extLst>
          </p:cNvPr>
          <p:cNvSpPr txBox="1"/>
          <p:nvPr/>
        </p:nvSpPr>
        <p:spPr>
          <a:xfrm>
            <a:off x="6983755" y="5538004"/>
            <a:ext cx="334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1F2328"/>
                </a:solidFill>
                <a:effectLst/>
              </a:rPr>
              <a:t>HUXt DOI:</a:t>
            </a:r>
            <a:r>
              <a:rPr lang="en-GB" sz="1600" b="0" i="0" u="sng" dirty="0">
                <a:effectLst/>
                <a:hlinkClick r:id="rId6"/>
              </a:rPr>
              <a:t>10.5281/zenodo.4889326</a:t>
            </a:r>
            <a:endParaRPr lang="en-US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3EE3A-7DE7-BBCD-BE3A-5BF95FB2D2F3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</a:t>
            </a:r>
            <a:r>
              <a:rPr lang="en-US" dirty="0"/>
              <a:t> – History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42283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4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701B4-3870-E4FC-60F6-70CC7603E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547F1-7EFF-F4C3-26FE-AA21D7989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6415800" cy="4486275"/>
          </a:xfrm>
        </p:spPr>
        <p:txBody>
          <a:bodyPr>
            <a:normAutofit/>
          </a:bodyPr>
          <a:lstStyle/>
          <a:p>
            <a:r>
              <a:rPr lang="en-US" dirty="0"/>
              <a:t>Corotation usually considered negligible</a:t>
            </a:r>
          </a:p>
          <a:p>
            <a:r>
              <a:rPr lang="en-US" dirty="0"/>
              <a:t>Hutchinson et al. (2023) </a:t>
            </a:r>
          </a:p>
          <a:p>
            <a:pPr lvl="1"/>
            <a:r>
              <a:rPr lang="en-US" dirty="0"/>
              <a:t>Simulations show corotation could affect SEP event profiles</a:t>
            </a:r>
          </a:p>
          <a:p>
            <a:pPr lvl="2"/>
            <a:r>
              <a:rPr lang="en-US" dirty="0"/>
              <a:t>East-west difference</a:t>
            </a:r>
          </a:p>
          <a:p>
            <a:r>
              <a:rPr lang="en-US" dirty="0"/>
              <a:t>What about observations?</a:t>
            </a:r>
          </a:p>
          <a:p>
            <a:pPr lvl="1"/>
            <a:r>
              <a:rPr lang="en-US" dirty="0"/>
              <a:t>Do we see an east-west difference?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C277D-C185-DBB5-DACB-E286C8E6A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05B0A1-0D0A-C65E-7E3F-29CBA0C5EC67}"/>
              </a:ext>
            </a:extLst>
          </p:cNvPr>
          <p:cNvGrpSpPr>
            <a:grpSpLocks noChangeAspect="1"/>
          </p:cNvGrpSpPr>
          <p:nvPr/>
        </p:nvGrpSpPr>
        <p:grpSpPr>
          <a:xfrm>
            <a:off x="7425416" y="66763"/>
            <a:ext cx="2652641" cy="2418392"/>
            <a:chOff x="8091814" y="815557"/>
            <a:chExt cx="2492679" cy="227255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3A7951B-4FC9-2197-8C49-6D8B9A438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728" t="29026" r="21856"/>
            <a:stretch/>
          </p:blipFill>
          <p:spPr>
            <a:xfrm>
              <a:off x="8091814" y="815557"/>
              <a:ext cx="2492679" cy="2272556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52737B-EC49-011C-98CC-8FF29BAA9B28}"/>
                </a:ext>
              </a:extLst>
            </p:cNvPr>
            <p:cNvSpPr/>
            <p:nvPr/>
          </p:nvSpPr>
          <p:spPr>
            <a:xfrm>
              <a:off x="9940573" y="817885"/>
              <a:ext cx="636776" cy="264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98F839-AEB6-2A5A-151C-8C6E3FE65D90}"/>
                </a:ext>
              </a:extLst>
            </p:cNvPr>
            <p:cNvSpPr/>
            <p:nvPr/>
          </p:nvSpPr>
          <p:spPr>
            <a:xfrm>
              <a:off x="10365020" y="986393"/>
              <a:ext cx="212329" cy="264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92EA328-0C41-A61F-9C7B-DAEFD6A6C728}"/>
              </a:ext>
            </a:extLst>
          </p:cNvPr>
          <p:cNvSpPr txBox="1"/>
          <p:nvPr/>
        </p:nvSpPr>
        <p:spPr>
          <a:xfrm>
            <a:off x="6980060" y="6104616"/>
            <a:ext cx="535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Fig. 1 (top) and Fig 2 (bottom) from Hutchinson et al. (2023)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7905B6-56F6-7490-CB48-A3EF32F2C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645" y="2538942"/>
            <a:ext cx="4630153" cy="361688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A4725CF-B3C2-FFAF-293F-E57A8D908FF7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</a:t>
            </a:r>
            <a:r>
              <a:rPr lang="en-US" b="1" dirty="0"/>
              <a:t>History</a:t>
            </a:r>
            <a:r>
              <a:rPr lang="en-US" dirty="0"/>
              <a:t> – Data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435260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6E5CE-EF8B-6C55-40AF-771CE9C1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3AF3B-F481-4C86-E0DF-493077CD7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151536" cy="4486275"/>
          </a:xfrm>
        </p:spPr>
        <p:txBody>
          <a:bodyPr>
            <a:normAutofit/>
          </a:bodyPr>
          <a:lstStyle/>
          <a:p>
            <a:r>
              <a:rPr lang="en-US" dirty="0"/>
              <a:t>Multiple spacecraft available</a:t>
            </a:r>
          </a:p>
          <a:p>
            <a:pPr lvl="1"/>
            <a:r>
              <a:rPr lang="en-US" dirty="0"/>
              <a:t>Can compare observer location effects within one event</a:t>
            </a:r>
          </a:p>
          <a:p>
            <a:r>
              <a:rPr lang="en-US" dirty="0"/>
              <a:t>4 spacecraft used</a:t>
            </a:r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5DA5B-CF3A-37CD-FA95-22CFF568D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 descr="A diagram of a solar system&#10;&#10;Description automatically generated">
            <a:extLst>
              <a:ext uri="{FF2B5EF4-FFF2-40B4-BE49-F238E27FC236}">
                <a16:creationId xmlns:a16="http://schemas.microsoft.com/office/drawing/2014/main" id="{35F9FDD6-BD56-9101-164E-F10E042FC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736" y="1825625"/>
            <a:ext cx="4810323" cy="36113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08D1A7-1ED1-E4B4-5E38-3747131D9081}"/>
              </a:ext>
            </a:extLst>
          </p:cNvPr>
          <p:cNvSpPr txBox="1"/>
          <p:nvPr/>
        </p:nvSpPr>
        <p:spPr>
          <a:xfrm>
            <a:off x="6989736" y="5437022"/>
            <a:ext cx="4810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Solar-MACH tool: Gieseler et al. (2022) doi:10.3389/fspas.2022.1058810</a:t>
            </a:r>
            <a:endParaRPr lang="en-US" sz="16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895A30-649E-407B-583C-54C402F73222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</a:t>
            </a:r>
            <a:r>
              <a:rPr lang="en-US" b="1" dirty="0"/>
              <a:t>Data</a:t>
            </a:r>
            <a:r>
              <a:rPr lang="en-US" dirty="0"/>
              <a:t> – Method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1557480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90DFB-ED48-237C-AA76-B981F2210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EC2E51F-AC52-DC32-042B-ECAEC345B938}"/>
              </a:ext>
            </a:extLst>
          </p:cNvPr>
          <p:cNvSpPr/>
          <p:nvPr/>
        </p:nvSpPr>
        <p:spPr>
          <a:xfrm>
            <a:off x="735117" y="1572246"/>
            <a:ext cx="5647756" cy="855288"/>
          </a:xfrm>
          <a:prstGeom prst="roundRect">
            <a:avLst/>
          </a:prstGeom>
          <a:solidFill>
            <a:srgbClr val="F9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8E8FC76-DDAF-F9EA-6EFB-20E1EEF0F106}"/>
              </a:ext>
            </a:extLst>
          </p:cNvPr>
          <p:cNvSpPr/>
          <p:nvPr/>
        </p:nvSpPr>
        <p:spPr>
          <a:xfrm>
            <a:off x="735117" y="3145347"/>
            <a:ext cx="5647756" cy="1256325"/>
          </a:xfrm>
          <a:prstGeom prst="roundRect">
            <a:avLst/>
          </a:prstGeom>
          <a:solidFill>
            <a:srgbClr val="F9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8C6A742-BF48-AB54-3FE4-EA448156BD28}"/>
              </a:ext>
            </a:extLst>
          </p:cNvPr>
          <p:cNvSpPr/>
          <p:nvPr/>
        </p:nvSpPr>
        <p:spPr>
          <a:xfrm>
            <a:off x="735117" y="5082097"/>
            <a:ext cx="5647756" cy="1056406"/>
          </a:xfrm>
          <a:prstGeom prst="roundRect">
            <a:avLst/>
          </a:prstGeom>
          <a:solidFill>
            <a:srgbClr val="F9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1B21E4-F3F6-35D3-C4D2-01C7FDA2D2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51617" y="1529325"/>
                <a:ext cx="7208403" cy="460917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Measured the decay phase</a:t>
                </a:r>
              </a:p>
              <a:p>
                <a:pPr marL="457200" lvl="1" indent="0" algn="ctr">
                  <a:buNone/>
                </a:pPr>
                <a:r>
                  <a:rPr lang="en-US" dirty="0"/>
                  <a:t>90% of the peak value → background level</a:t>
                </a:r>
              </a:p>
              <a:p>
                <a:pPr marL="457200" lvl="1" indent="0" algn="ctr">
                  <a:buNone/>
                </a:pPr>
                <a:endParaRPr lang="en-US" sz="2200" dirty="0"/>
              </a:p>
              <a:p>
                <a:pPr marL="457200" lvl="1" indent="0" algn="ctr">
                  <a:buNone/>
                </a:pPr>
                <a:endParaRPr lang="en-US" sz="2200" dirty="0"/>
              </a:p>
              <a:p>
                <a:pPr marL="0" indent="0" algn="ctr">
                  <a:buNone/>
                </a:pPr>
                <a:r>
                  <a:rPr lang="en-US" dirty="0"/>
                  <a:t>Convert to decay time constant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func>
                                    <m:func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dt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457200" lvl="1" indent="0" algn="ctr">
                  <a:buNone/>
                </a:pPr>
                <a:endParaRPr lang="en-US" sz="2200" dirty="0"/>
              </a:p>
              <a:p>
                <a:pPr marL="457200" lvl="1" indent="0" algn="ctr">
                  <a:buNone/>
                </a:pPr>
                <a:endParaRPr lang="en-US" sz="2200" dirty="0"/>
              </a:p>
              <a:p>
                <a:pPr marL="0" indent="0" algn="ctr">
                  <a:buNone/>
                </a:pPr>
                <a:r>
                  <a:rPr lang="en-US" dirty="0"/>
                  <a:t>Plot against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b="0" dirty="0"/>
              </a:p>
              <a:p>
                <a:pPr marL="0" indent="0" algn="ctr">
                  <a:buNone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𝐴𝑅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𝑓𝑡𝑝𝑡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1B21E4-F3F6-35D3-C4D2-01C7FDA2D2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51617" y="1529325"/>
                <a:ext cx="7208403" cy="4609178"/>
              </a:xfrm>
              <a:blipFill>
                <a:blip r:embed="rId3"/>
                <a:stretch>
                  <a:fillRect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88735F9-DCED-EE5D-F0E6-6CF5AC86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C9380-A68A-44F1-E8E0-784DDAA0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24196A3-7D40-2C49-9258-B2F4AE621B7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49" t="2743" r="2089" b="3743"/>
          <a:stretch>
            <a:fillRect/>
          </a:stretch>
        </p:blipFill>
        <p:spPr>
          <a:xfrm>
            <a:off x="7348929" y="3539180"/>
            <a:ext cx="4371562" cy="2851932"/>
          </a:xfrm>
          <a:prstGeom prst="rect">
            <a:avLst/>
          </a:prstGeom>
          <a:ln w="19050">
            <a:noFill/>
          </a:ln>
        </p:spPr>
      </p:pic>
      <p:pic>
        <p:nvPicPr>
          <p:cNvPr id="11" name="Picture 10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683F1AB4-E64B-ECB4-CB9F-8F0549D1D4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624" y="253995"/>
            <a:ext cx="4354471" cy="3297871"/>
          </a:xfrm>
          <a:prstGeom prst="rect">
            <a:avLst/>
          </a:prstGeom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08D36B-665E-AE08-9887-4C9917681219}"/>
              </a:ext>
            </a:extLst>
          </p:cNvPr>
          <p:cNvCxnSpPr>
            <a:cxnSpLocks/>
          </p:cNvCxnSpPr>
          <p:nvPr/>
        </p:nvCxnSpPr>
        <p:spPr>
          <a:xfrm>
            <a:off x="3580539" y="2593599"/>
            <a:ext cx="0" cy="52123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2B560E-6CFA-6706-329D-0905A5A1BAE0}"/>
              </a:ext>
            </a:extLst>
          </p:cNvPr>
          <p:cNvCxnSpPr>
            <a:cxnSpLocks/>
          </p:cNvCxnSpPr>
          <p:nvPr/>
        </p:nvCxnSpPr>
        <p:spPr>
          <a:xfrm>
            <a:off x="3580539" y="4515709"/>
            <a:ext cx="0" cy="52123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54A5916-A3DE-07E3-CB6B-0F3A77759BBB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</a:t>
            </a:r>
            <a:r>
              <a:rPr lang="en-US" b="1" dirty="0"/>
              <a:t>Method</a:t>
            </a:r>
            <a:r>
              <a:rPr lang="en-US" dirty="0"/>
              <a:t> – Results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487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6E4DC-269E-9529-7D96-3760DA430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8CBD3-29B2-5426-03E7-DFE3E614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96A6B5-A2D8-B347-6FB8-8E88BD1569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6358247" cy="448627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Trend: </a:t>
                </a:r>
              </a:p>
              <a:p>
                <a:pPr lvl="1"/>
                <a:r>
                  <a:rPr lang="en-US" dirty="0"/>
                  <a:t>higher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- East </a:t>
                </a:r>
              </a:p>
              <a:p>
                <a:pPr lvl="1"/>
                <a:r>
                  <a:rPr lang="en-US" dirty="0"/>
                  <a:t>lower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- West</a:t>
                </a:r>
              </a:p>
              <a:p>
                <a:r>
                  <a:rPr lang="en-US" dirty="0"/>
                  <a:t>Variations event-to-event</a:t>
                </a:r>
              </a:p>
              <a:p>
                <a:pPr lvl="1"/>
                <a:r>
                  <a:rPr lang="en-US" dirty="0"/>
                  <a:t>Different event parameters </a:t>
                </a:r>
              </a:p>
              <a:p>
                <a:pPr lvl="1"/>
                <a:r>
                  <a:rPr lang="en-US" dirty="0"/>
                  <a:t>Different IMF conditions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96A6B5-A2D8-B347-6FB8-8E88BD1569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6358247" cy="4486275"/>
              </a:xfrm>
              <a:blipFill>
                <a:blip r:embed="rId3"/>
                <a:stretch>
                  <a:fillRect l="-1796" t="-2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E9161-DF34-EF35-E54E-9A4DF282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A graph of a graph of a number of protons&#10;&#10;AI-generated content may be incorrect.">
            <a:extLst>
              <a:ext uri="{FF2B5EF4-FFF2-40B4-BE49-F238E27FC236}">
                <a16:creationId xmlns:a16="http://schemas.microsoft.com/office/drawing/2014/main" id="{D64B8429-AF6C-5FF2-6642-7FEC5BD87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51" y="1243579"/>
            <a:ext cx="6562039" cy="4657713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689FE5-0109-9339-508F-B952ED3A6604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</a:t>
            </a:r>
            <a:r>
              <a:rPr lang="en-US" b="1" dirty="0"/>
              <a:t>Results</a:t>
            </a:r>
            <a:r>
              <a:rPr lang="en-US" dirty="0"/>
              <a:t>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3473789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25814-80FD-BAF3-2385-57C61A6B7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31662E-9634-65EB-0720-3807D5485F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6866113" cy="448627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Fit gradient,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𝛿𝜏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No difference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Expected east-west trend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⟹</m:t>
                    </m:r>
                  </m:oMath>
                </a14:m>
                <a:r>
                  <a:rPr lang="en-US" dirty="0"/>
                  <a:t> Opposite trend </a:t>
                </a:r>
              </a:p>
              <a:p>
                <a:r>
                  <a:rPr lang="en-US" dirty="0"/>
                  <a:t>8/10 events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&lt;0 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/>
                  <a:t> Individual events follow expected corotation effect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31662E-9634-65EB-0720-3807D5485F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6866113" cy="4486275"/>
              </a:xfrm>
              <a:blipFill>
                <a:blip r:embed="rId3"/>
                <a:stretch>
                  <a:fillRect l="-1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CD414-FCAA-1118-907E-E446B146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64D1-CDA3-4545-94B3-7050E9460FE2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0D5FEA-D08F-B721-4D60-A9ADCDCB48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38" t="6573" r="5409" b="18353"/>
          <a:stretch>
            <a:fillRect/>
          </a:stretch>
        </p:blipFill>
        <p:spPr>
          <a:xfrm>
            <a:off x="7081332" y="3667918"/>
            <a:ext cx="4622041" cy="2771169"/>
          </a:xfrm>
          <a:prstGeom prst="rect">
            <a:avLst/>
          </a:prstGeom>
        </p:spPr>
      </p:pic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3BE2FCF2-B739-901F-CA74-BF47F23EC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3145" y="842913"/>
            <a:ext cx="3850266" cy="277116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A5D8D8-70B7-6B5B-FF7F-4255C7017034}"/>
              </a:ext>
            </a:extLst>
          </p:cNvPr>
          <p:cNvSpPr txBox="1">
            <a:spLocks/>
          </p:cNvSpPr>
          <p:nvPr/>
        </p:nvSpPr>
        <p:spPr>
          <a:xfrm>
            <a:off x="394349" y="6356350"/>
            <a:ext cx="11380692" cy="41695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 – History – Data – Method – </a:t>
            </a:r>
            <a:r>
              <a:rPr lang="en-US" b="1" dirty="0"/>
              <a:t>Results</a:t>
            </a:r>
            <a:r>
              <a:rPr lang="en-US" dirty="0"/>
              <a:t> – </a:t>
            </a:r>
            <a:r>
              <a:rPr lang="en-US" dirty="0" err="1"/>
              <a:t>Obs</a:t>
            </a:r>
            <a:r>
              <a:rPr lang="en-US" dirty="0"/>
              <a:t> conclusions – Code so far – ⟂ transport – Our plan – Future runs </a:t>
            </a:r>
          </a:p>
        </p:txBody>
      </p:sp>
    </p:spTree>
    <p:extLst>
      <p:ext uri="{BB962C8B-B14F-4D97-AF65-F5344CB8AC3E}">
        <p14:creationId xmlns:p14="http://schemas.microsoft.com/office/powerpoint/2010/main" val="2875639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20561</TotalTime>
  <Words>992</Words>
  <Application>Microsoft Macintosh PowerPoint</Application>
  <PresentationFormat>Widescreen</PresentationFormat>
  <Paragraphs>159</Paragraphs>
  <Slides>17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Helvetica</vt:lpstr>
      <vt:lpstr>Office Theme</vt:lpstr>
      <vt:lpstr>Observations and simulations of decay phases of solar energetic particle events</vt:lpstr>
      <vt:lpstr>Introduction</vt:lpstr>
      <vt:lpstr>Introduction</vt:lpstr>
      <vt:lpstr>Introduction</vt:lpstr>
      <vt:lpstr>History</vt:lpstr>
      <vt:lpstr>Data</vt:lpstr>
      <vt:lpstr>Method</vt:lpstr>
      <vt:lpstr>Results</vt:lpstr>
      <vt:lpstr>Results</vt:lpstr>
      <vt:lpstr>Observations conclusions</vt:lpstr>
      <vt:lpstr>Next, simulations</vt:lpstr>
      <vt:lpstr>Code so far...</vt:lpstr>
      <vt:lpstr>Perpendicular transport in simulations</vt:lpstr>
      <vt:lpstr>Our plan</vt:lpstr>
      <vt:lpstr>Our plan</vt:lpstr>
      <vt:lpstr>Future runs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Ruth Alexandra Hyndman (Student)</dc:creator>
  <cp:lastModifiedBy>Ruth Alexandra Hyndman (Student)</cp:lastModifiedBy>
  <cp:revision>44</cp:revision>
  <dcterms:created xsi:type="dcterms:W3CDTF">2025-03-24T16:51:42Z</dcterms:created>
  <dcterms:modified xsi:type="dcterms:W3CDTF">2025-07-17T20:37:38Z</dcterms:modified>
</cp:coreProperties>
</file>