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619" r:id="rId3"/>
    <p:sldId id="620" r:id="rId4"/>
    <p:sldId id="624" r:id="rId5"/>
    <p:sldId id="579" r:id="rId6"/>
    <p:sldId id="621" r:id="rId7"/>
    <p:sldId id="622" r:id="rId8"/>
    <p:sldId id="294" r:id="rId9"/>
    <p:sldId id="626" r:id="rId10"/>
    <p:sldId id="627" r:id="rId11"/>
    <p:sldId id="625" r:id="rId12"/>
    <p:sldId id="455" r:id="rId13"/>
    <p:sldId id="289" r:id="rId14"/>
    <p:sldId id="281" r:id="rId15"/>
  </p:sldIdLst>
  <p:sldSz cx="12192000" cy="6858000"/>
  <p:notesSz cx="6735763" cy="98663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ya Usoskin" initials="IU" lastIdx="4" clrIdx="0">
    <p:extLst>
      <p:ext uri="{19B8F6BF-5375-455C-9EA6-DF929625EA0E}">
        <p15:presenceInfo xmlns:p15="http://schemas.microsoft.com/office/powerpoint/2012/main" userId="Ilya Usosk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D"/>
    <a:srgbClr val="D9EAF5"/>
    <a:srgbClr val="A4CDE8"/>
    <a:srgbClr val="7E2F8E"/>
    <a:srgbClr val="A2142F"/>
    <a:srgbClr val="FFD700"/>
    <a:srgbClr val="1D36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1269" autoAdjust="0"/>
  </p:normalViewPr>
  <p:slideViewPr>
    <p:cSldViewPr>
      <p:cViewPr varScale="1">
        <p:scale>
          <a:sx n="85" d="100"/>
          <a:sy n="85" d="100"/>
        </p:scale>
        <p:origin x="94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38"/>
    </p:cViewPr>
  </p:sorterViewPr>
  <p:notesViewPr>
    <p:cSldViewPr>
      <p:cViewPr varScale="1">
        <p:scale>
          <a:sx n="71" d="100"/>
          <a:sy n="71" d="100"/>
        </p:scale>
        <p:origin x="268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1" cy="49502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1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1"/>
            <a:ext cx="2918831" cy="49502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100"/>
            </a:lvl1pPr>
          </a:lstStyle>
          <a:p>
            <a:fld id="{E01B9551-EAE6-48A3-BB25-057B2DA4ACE5}" type="datetimeFigureOut">
              <a:rPr lang="fi-FI" smtClean="0"/>
              <a:t>11.7.2025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6"/>
            <a:ext cx="2918831" cy="49502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1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1" cy="49502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100"/>
            </a:lvl1pPr>
          </a:lstStyle>
          <a:p>
            <a:fld id="{6FBC9CF2-6A66-42E4-AB87-70CB4BBCDB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6566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1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100"/>
            </a:lvl1pPr>
          </a:lstStyle>
          <a:p>
            <a:fld id="{3900FDAA-C059-460D-AE8C-8FE593FDCAE6}" type="datetimeFigureOut">
              <a:rPr lang="fi-FI" smtClean="0"/>
              <a:t>11.7.2025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1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100"/>
            </a:lvl1pPr>
          </a:lstStyle>
          <a:p>
            <a:fld id="{6CB3DFE3-7076-4C32-A3DE-BBC165DFEBA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5233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">
    <p:bg>
      <p:bgPr>
        <a:gradFill flip="none" rotWithShape="1">
          <a:gsLst>
            <a:gs pos="100000">
              <a:schemeClr val="accent1">
                <a:lumMod val="50000"/>
              </a:schemeClr>
            </a:gs>
            <a:gs pos="0">
              <a:schemeClr val="accent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828800" y="4991675"/>
            <a:ext cx="8534400" cy="985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Muokkaa alaotsikon perustyyliä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41905" y="2663160"/>
            <a:ext cx="11521280" cy="2089483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BAC3AA3C-B48C-4F3D-8357-6B23A2C27B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64552" y="116632"/>
            <a:ext cx="938063" cy="12401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35360" y="1018632"/>
            <a:ext cx="11247040" cy="5650728"/>
          </a:xfrm>
        </p:spPr>
        <p:txBody>
          <a:bodyPr/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-27384"/>
            <a:ext cx="12192000" cy="9361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shade val="100000"/>
                  <a:satMod val="115000"/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39700" dist="38100" dir="5400000" algn="t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80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11490" y="116632"/>
            <a:ext cx="9169019" cy="631598"/>
          </a:xfrm>
          <a:prstGeom prst="rect">
            <a:avLst/>
          </a:prstGeom>
        </p:spPr>
        <p:txBody>
          <a:bodyPr tIns="46800" bIns="0" anchor="b" anchorCtr="0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 er title style</a:t>
            </a:r>
            <a:endParaRPr lang="fi-FI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D822C6CC-B1BF-4DD1-9153-B273A37E68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6417"/>
          <a:stretch/>
        </p:blipFill>
        <p:spPr>
          <a:xfrm>
            <a:off x="11424592" y="83630"/>
            <a:ext cx="683168" cy="664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1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  <a:lumMod val="0"/>
                <a:lumOff val="10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362EE-8F3B-47F1-8F1A-5598FD5A9682}" type="datetime1">
              <a:rPr lang="fi-FI" smtClean="0"/>
              <a:t>11.7.2025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1st ReSoLVE Science Meeting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9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Tai Le" panose="020B0502040204020203" pitchFamily="34" charset="0"/>
          <a:ea typeface="+mj-ea"/>
          <a:cs typeface="Microsoft Tai L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icrosoft Tai Le" panose="020B0502040204020203" pitchFamily="34" charset="0"/>
          <a:ea typeface="+mn-ea"/>
          <a:cs typeface="Microsoft Tai L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Microsoft Tai Le" panose="020B0502040204020203" pitchFamily="34" charset="0"/>
          <a:ea typeface="+mn-ea"/>
          <a:cs typeface="Microsoft Tai L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icrosoft Tai Le" panose="020B0502040204020203" pitchFamily="34" charset="0"/>
          <a:ea typeface="+mn-ea"/>
          <a:cs typeface="Microsoft Tai L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Microsoft Tai Le" panose="020B0502040204020203" pitchFamily="34" charset="0"/>
          <a:ea typeface="+mn-ea"/>
          <a:cs typeface="Microsoft Tai L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Microsoft Tai Le" panose="020B0502040204020203" pitchFamily="34" charset="0"/>
          <a:ea typeface="+mn-ea"/>
          <a:cs typeface="Microsoft Tai L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B081-A555-41D2-B477-8573C7BBE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529" y="1412776"/>
            <a:ext cx="11809312" cy="17272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br>
              <a:rPr lang="en-GB" altLang="fi-FI" sz="54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howcard Gothic" pitchFamily="82" charset="0"/>
              </a:rPr>
            </a:br>
            <a:r>
              <a:rPr lang="en-US" altLang="fi-FI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egoe Print" panose="02000600000000000000" pitchFamily="2" charset="0"/>
              </a:rPr>
              <a:t>Cosmogenic </a:t>
            </a:r>
            <a:r>
              <a:rPr lang="en-US" altLang="fi-FI" sz="60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egoe Print" panose="02000600000000000000" pitchFamily="2" charset="0"/>
              </a:rPr>
              <a:t>10</a:t>
            </a:r>
            <a:r>
              <a:rPr lang="en-US" altLang="fi-FI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egoe Print" panose="02000600000000000000" pitchFamily="2" charset="0"/>
              </a:rPr>
              <a:t>Be as a tracer of cosmic-ray variability: Atmospheric transport model</a:t>
            </a:r>
            <a:endParaRPr lang="fi-FI" altLang="fi-FI" sz="6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Print" panose="02000600000000000000" pitchFamily="2" charset="0"/>
              <a:ea typeface="+mj-ea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17074-71BB-4BA6-B4FE-09D9E776C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343" y="4437063"/>
            <a:ext cx="11953329" cy="1655762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altLang="fi-FI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 Usoskin</a:t>
            </a:r>
            <a:r>
              <a:rPr lang="en-US" altLang="fi-FI" baseline="30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fi-FI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K. Golubenko</a:t>
            </a:r>
            <a:r>
              <a:rPr lang="en-US" altLang="fi-FI" baseline="30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fi-FI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E. Rozanov</a:t>
            </a:r>
            <a:r>
              <a:rPr lang="en-US" altLang="fi-FI" baseline="30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fi-FI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G. Kovaltsov</a:t>
            </a:r>
            <a:r>
              <a:rPr lang="en-US" altLang="fi-FI" baseline="30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fi-FI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M. Baroni</a:t>
            </a:r>
            <a:r>
              <a:rPr lang="en-US" altLang="fi-FI" baseline="30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 altLang="fi-FI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T. Sukhodolov</a:t>
            </a:r>
            <a:r>
              <a:rPr lang="en-US" altLang="fi-FI" baseline="30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fi-FI" altLang="fi-FI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l" eaLnBrk="1" hangingPunct="1">
              <a:buFont typeface="Arial" charset="0"/>
              <a:buAutoNum type="arabicPeriod"/>
              <a:defRPr/>
            </a:pP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University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Oulu, Finland</a:t>
            </a:r>
            <a:endParaRPr lang="ru-RU" altLang="fi-FI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l" eaLnBrk="1" hangingPunct="1">
              <a:buFont typeface="Arial" charset="0"/>
              <a:buAutoNum type="arabicPeriod"/>
              <a:defRPr/>
            </a:pP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Phys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Meteo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Observ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Davos, </a:t>
            </a: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Switzerland</a:t>
            </a:r>
            <a:endParaRPr lang="fi-FI" altLang="fi-FI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l" eaLnBrk="1" hangingPunct="1">
              <a:buFont typeface="Arial" charset="0"/>
              <a:buAutoNum type="arabicPeriod"/>
              <a:defRPr/>
            </a:pP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Ioffe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Phys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-Tech </a:t>
            </a:r>
            <a:r>
              <a:rPr lang="fi-FI" altLang="fi-FI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Inst</a:t>
            </a: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., St. Petersburg</a:t>
            </a:r>
          </a:p>
          <a:p>
            <a:pPr marL="457200" indent="-457200" algn="l" eaLnBrk="1" hangingPunct="1">
              <a:buFont typeface="Arial" charset="0"/>
              <a:buAutoNum type="arabicPeriod"/>
              <a:defRPr/>
            </a:pPr>
            <a:r>
              <a:rPr lang="fi-FI" altLang="fi-FI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CEREGE, France</a:t>
            </a:r>
          </a:p>
          <a:p>
            <a:pPr eaLnBrk="1" hangingPunct="1">
              <a:buFont typeface="Arial" charset="0"/>
              <a:buNone/>
              <a:defRPr/>
            </a:pPr>
            <a:endParaRPr lang="fi-FI" altLang="fi-FI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endParaRPr lang="fi-FI" altLang="fi-FI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DDAE42-48D8-784A-7875-2C122948B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16632"/>
            <a:ext cx="10345149" cy="631598"/>
          </a:xfrm>
        </p:spPr>
        <p:txBody>
          <a:bodyPr>
            <a:normAutofit/>
          </a:bodyPr>
          <a:lstStyle/>
          <a:p>
            <a:r>
              <a:rPr lang="en-US" dirty="0" err="1"/>
              <a:t>Parameterisation</a:t>
            </a:r>
            <a:r>
              <a:rPr lang="en-US" dirty="0"/>
              <a:t> works ±20% in polar regions</a:t>
            </a:r>
            <a:endParaRPr lang="en-FI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1A028E-23B3-0508-1AB8-9290AF54A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6" y="908720"/>
            <a:ext cx="8938993" cy="48809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9413DC-27B8-7163-F3D0-C23FEECB8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92145"/>
            <a:ext cx="4924563" cy="2665855"/>
          </a:xfrm>
          <a:prstGeom prst="rect">
            <a:avLst/>
          </a:prstGeom>
        </p:spPr>
      </p:pic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423F2892-FCAD-D706-F5B5-3BAF83125E50}"/>
              </a:ext>
            </a:extLst>
          </p:cNvPr>
          <p:cNvCxnSpPr/>
          <p:nvPr/>
        </p:nvCxnSpPr>
        <p:spPr>
          <a:xfrm flipV="1">
            <a:off x="4799856" y="4581128"/>
            <a:ext cx="2880320" cy="576064"/>
          </a:xfrm>
          <a:prstGeom prst="curvedConnector3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069A82FC-6633-EFF1-A7E9-1E12A7D1AE9D}"/>
              </a:ext>
            </a:extLst>
          </p:cNvPr>
          <p:cNvCxnSpPr>
            <a:cxnSpLocks/>
          </p:cNvCxnSpPr>
          <p:nvPr/>
        </p:nvCxnSpPr>
        <p:spPr>
          <a:xfrm flipV="1">
            <a:off x="2063552" y="1772816"/>
            <a:ext cx="5112568" cy="2647822"/>
          </a:xfrm>
          <a:prstGeom prst="curvedConnector3">
            <a:avLst>
              <a:gd name="adj1" fmla="val 282"/>
            </a:avLst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02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66F59-A38F-06AA-2DED-79E0C5915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>
            <a:extLst>
              <a:ext uri="{FF2B5EF4-FFF2-40B4-BE49-F238E27FC236}">
                <a16:creationId xmlns:a16="http://schemas.microsoft.com/office/drawing/2014/main" id="{F2A16443-4998-10B0-9E97-80B6008CBA2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BE4BDB89-2ECB-439D-84D2-69E5760A0D11}" type="slidenum">
              <a:rPr lang="fi-FI" altLang="fi-FI" smtClean="0"/>
              <a:pPr>
                <a:spcBef>
                  <a:spcPct val="0"/>
                </a:spcBef>
                <a:buFontTx/>
                <a:buNone/>
                <a:defRPr/>
              </a:pPr>
              <a:t>11</a:t>
            </a:fld>
            <a:endParaRPr lang="fi-FI" altLang="fi-FI" sz="1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8514" name="Rectangle 2">
            <a:extLst>
              <a:ext uri="{FF2B5EF4-FFF2-40B4-BE49-F238E27FC236}">
                <a16:creationId xmlns:a16="http://schemas.microsoft.com/office/drawing/2014/main" id="{80534B96-0669-CD12-9638-23C76CC4189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92313" y="-387350"/>
            <a:ext cx="8229600" cy="1143000"/>
          </a:xfrm>
          <a:prstGeom prst="rect">
            <a:avLst/>
          </a:prstGeom>
        </p:spPr>
        <p:txBody>
          <a:bodyPr lIns="90698" tIns="45870" rIns="90698" bIns="45870" anchor="b"/>
          <a:lstStyle/>
          <a:p>
            <a:pPr eaLnBrk="1" hangingPunct="1">
              <a:defRPr/>
            </a:pPr>
            <a:r>
              <a:rPr lang="en-US" altLang="fi-FI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Conclusions</a:t>
            </a:r>
            <a:endParaRPr lang="fi-FI" altLang="fi-FI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067489-EC3F-48DD-416C-EC358F799BCF}"/>
              </a:ext>
            </a:extLst>
          </p:cNvPr>
          <p:cNvSpPr txBox="1"/>
          <p:nvPr/>
        </p:nvSpPr>
        <p:spPr>
          <a:xfrm>
            <a:off x="47328" y="1628800"/>
            <a:ext cx="118813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fi-FI" sz="2800" dirty="0" err="1">
                <a:solidFill>
                  <a:srgbClr val="0070C0"/>
                </a:solidFill>
              </a:rPr>
              <a:t>Atmospheric</a:t>
            </a:r>
            <a:r>
              <a:rPr lang="fi-FI" sz="2800" dirty="0">
                <a:solidFill>
                  <a:srgbClr val="0070C0"/>
                </a:solidFill>
              </a:rPr>
              <a:t> transport of </a:t>
            </a:r>
            <a:r>
              <a:rPr lang="fi-FI" sz="2800" dirty="0" err="1">
                <a:solidFill>
                  <a:srgbClr val="0070C0"/>
                </a:solidFill>
              </a:rPr>
              <a:t>Be</a:t>
            </a:r>
            <a:r>
              <a:rPr lang="fi-FI" sz="2800" dirty="0">
                <a:solidFill>
                  <a:srgbClr val="0070C0"/>
                </a:solidFill>
              </a:rPr>
              <a:t> is </a:t>
            </a:r>
            <a:r>
              <a:rPr lang="fi-FI" sz="2800" dirty="0" err="1">
                <a:solidFill>
                  <a:srgbClr val="0070C0"/>
                </a:solidFill>
              </a:rPr>
              <a:t>important</a:t>
            </a:r>
            <a:r>
              <a:rPr lang="fi-FI" sz="2800" dirty="0">
                <a:solidFill>
                  <a:srgbClr val="0070C0"/>
                </a:solidFill>
              </a:rPr>
              <a:t> to </a:t>
            </a:r>
            <a:r>
              <a:rPr lang="fi-FI" sz="2800" dirty="0" err="1">
                <a:solidFill>
                  <a:srgbClr val="0070C0"/>
                </a:solidFill>
              </a:rPr>
              <a:t>study</a:t>
            </a:r>
            <a:r>
              <a:rPr lang="fi-FI" sz="2800" dirty="0">
                <a:solidFill>
                  <a:srgbClr val="0070C0"/>
                </a:solidFill>
              </a:rPr>
              <a:t> </a:t>
            </a:r>
            <a:r>
              <a:rPr lang="fi-FI" sz="2800" dirty="0" err="1">
                <a:solidFill>
                  <a:srgbClr val="0070C0"/>
                </a:solidFill>
              </a:rPr>
              <a:t>cosmic-ray</a:t>
            </a:r>
            <a:r>
              <a:rPr lang="fi-FI" sz="2800" dirty="0">
                <a:solidFill>
                  <a:srgbClr val="0070C0"/>
                </a:solidFill>
              </a:rPr>
              <a:t> </a:t>
            </a:r>
            <a:r>
              <a:rPr lang="fi-FI" sz="2800" dirty="0" err="1">
                <a:solidFill>
                  <a:srgbClr val="0070C0"/>
                </a:solidFill>
              </a:rPr>
              <a:t>variability</a:t>
            </a:r>
            <a:r>
              <a:rPr lang="fi-FI" sz="2800" dirty="0">
                <a:solidFill>
                  <a:srgbClr val="0070C0"/>
                </a:solidFill>
              </a:rPr>
              <a:t>.</a:t>
            </a:r>
            <a:endParaRPr lang="en-US" sz="2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</a:rPr>
              <a:t>Direct CCM is good and accurate, but heavy and slow.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</a:rPr>
              <a:t>A simple linear </a:t>
            </a:r>
            <a:r>
              <a:rPr lang="en-US" sz="2800" dirty="0" err="1">
                <a:solidFill>
                  <a:srgbClr val="0070C0"/>
                </a:solidFill>
              </a:rPr>
              <a:t>parametrisation</a:t>
            </a:r>
            <a:r>
              <a:rPr lang="en-US" sz="2800" dirty="0">
                <a:solidFill>
                  <a:srgbClr val="0070C0"/>
                </a:solidFill>
              </a:rPr>
              <a:t> is proposed using a 3x4x4 grid and a set of pre-computed transport coefficients.</a:t>
            </a:r>
            <a:endParaRPr lang="en-US" sz="28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  <a:sym typeface="Wingdings" panose="05000000000000000000" pitchFamily="2" charset="2"/>
              </a:rPr>
              <a:t>The </a:t>
            </a:r>
            <a:r>
              <a:rPr lang="en-US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parametrised</a:t>
            </a:r>
            <a:r>
              <a:rPr lang="en-US" sz="2800" dirty="0">
                <a:solidFill>
                  <a:srgbClr val="0070C0"/>
                </a:solidFill>
                <a:sym typeface="Wingdings" panose="05000000000000000000" pitchFamily="2" charset="2"/>
              </a:rPr>
              <a:t> model is accurate within 20% in polar regions, making quick estimates of the transport effects in beryllium deposition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  <a:sym typeface="Wingdings" panose="05000000000000000000" pitchFamily="2" charset="2"/>
              </a:rPr>
              <a:t>This paves </a:t>
            </a:r>
            <a:r>
              <a:rPr lang="ru-RU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the</a:t>
            </a:r>
            <a:r>
              <a:rPr lang="en-US" sz="2800" dirty="0">
                <a:solidFill>
                  <a:srgbClr val="0070C0"/>
                </a:solidFill>
                <a:sym typeface="Wingdings" panose="05000000000000000000" pitchFamily="2" charset="2"/>
              </a:rPr>
              <a:t> way to</a:t>
            </a:r>
            <a:r>
              <a:rPr lang="ru-RU" sz="28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consistent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quantitative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modelling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of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ESPEs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in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the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past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,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using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cosmogenic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i-FI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isotopes</a:t>
            </a:r>
            <a:r>
              <a:rPr lang="fi-FI" sz="2800" dirty="0">
                <a:solidFill>
                  <a:srgbClr val="0070C0"/>
                </a:solidFill>
                <a:sym typeface="Wingdings" panose="05000000000000000000" pitchFamily="2" charset="2"/>
              </a:rPr>
              <a:t>.</a:t>
            </a:r>
            <a:endParaRPr lang="en-US" sz="2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44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>
            <a:extLst>
              <a:ext uri="{FF2B5EF4-FFF2-40B4-BE49-F238E27FC236}">
                <a16:creationId xmlns:a16="http://schemas.microsoft.com/office/drawing/2014/main" id="{97FA33FA-A00A-CEDF-FF2F-241809B79E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 </a:t>
            </a:r>
          </a:p>
        </p:txBody>
      </p:sp>
      <p:pic>
        <p:nvPicPr>
          <p:cNvPr id="31747" name="Picture 3" descr="thanks">
            <a:extLst>
              <a:ext uri="{FF2B5EF4-FFF2-40B4-BE49-F238E27FC236}">
                <a16:creationId xmlns:a16="http://schemas.microsoft.com/office/drawing/2014/main" id="{0D557617-2D29-29AA-01A8-E6A56CF2E70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2290764"/>
            <a:ext cx="93599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1">
            <a:extLst>
              <a:ext uri="{FF2B5EF4-FFF2-40B4-BE49-F238E27FC236}">
                <a16:creationId xmlns:a16="http://schemas.microsoft.com/office/drawing/2014/main" id="{B428A949-E5B4-14C3-F14D-280E4A07249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BE4BDB89-2ECB-439D-84D2-69E5760A0D11}" type="slidenum">
              <a:rPr lang="fi-FI" altLang="fi-FI" smtClean="0"/>
              <a:pPr>
                <a:spcBef>
                  <a:spcPct val="0"/>
                </a:spcBef>
                <a:buFontTx/>
                <a:buNone/>
                <a:defRPr/>
              </a:pPr>
              <a:t>13</a:t>
            </a:fld>
            <a:endParaRPr lang="fi-FI" altLang="fi-FI" sz="1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0CB83137-7C85-F4DA-C5BE-B15174947AE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81200" y="-315913"/>
            <a:ext cx="82296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98" tIns="45870" rIns="90698" bIns="45870" anchor="b"/>
          <a:lstStyle/>
          <a:p>
            <a:pPr eaLnBrk="1" hangingPunct="1"/>
            <a:r>
              <a:rPr lang="fi-FI" altLang="fi-FI" dirty="0" err="1">
                <a:effectLst/>
              </a:rPr>
              <a:t>Atmospheric</a:t>
            </a:r>
            <a:r>
              <a:rPr lang="fi-FI" altLang="fi-FI" dirty="0">
                <a:effectLst/>
              </a:rPr>
              <a:t> </a:t>
            </a:r>
            <a:r>
              <a:rPr lang="fi-FI" altLang="fi-FI" dirty="0" err="1">
                <a:effectLst/>
              </a:rPr>
              <a:t>cascade</a:t>
            </a:r>
            <a:endParaRPr lang="fi-FI" altLang="fi-FI" dirty="0">
              <a:effectLst/>
              <a:sym typeface="Symbol" panose="05050102010706020507" pitchFamily="18" charset="2"/>
            </a:endParaRPr>
          </a:p>
        </p:txBody>
      </p:sp>
      <p:sp>
        <p:nvSpPr>
          <p:cNvPr id="12395" name="Flowchart: Manual Input 12394">
            <a:extLst>
              <a:ext uri="{FF2B5EF4-FFF2-40B4-BE49-F238E27FC236}">
                <a16:creationId xmlns:a16="http://schemas.microsoft.com/office/drawing/2014/main" id="{964B8CA1-F1D7-6A13-C9F5-8486C397D2AB}"/>
              </a:ext>
            </a:extLst>
          </p:cNvPr>
          <p:cNvSpPr/>
          <p:nvPr/>
        </p:nvSpPr>
        <p:spPr>
          <a:xfrm rot="10800000">
            <a:off x="1723315" y="4982989"/>
            <a:ext cx="3462728" cy="966866"/>
          </a:xfrm>
          <a:prstGeom prst="flowChartManualInpu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96" name="Rectangle 12395">
            <a:extLst>
              <a:ext uri="{FF2B5EF4-FFF2-40B4-BE49-F238E27FC236}">
                <a16:creationId xmlns:a16="http://schemas.microsoft.com/office/drawing/2014/main" id="{F889ACAC-C1FA-E271-8DE6-C44710B360E4}"/>
              </a:ext>
            </a:extLst>
          </p:cNvPr>
          <p:cNvSpPr/>
          <p:nvPr/>
        </p:nvSpPr>
        <p:spPr>
          <a:xfrm>
            <a:off x="1713517" y="2231011"/>
            <a:ext cx="3462728" cy="275197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97" name="Rectangle 12396">
            <a:extLst>
              <a:ext uri="{FF2B5EF4-FFF2-40B4-BE49-F238E27FC236}">
                <a16:creationId xmlns:a16="http://schemas.microsoft.com/office/drawing/2014/main" id="{F67E6226-D530-F6DD-9892-305ED0573EEC}"/>
              </a:ext>
            </a:extLst>
          </p:cNvPr>
          <p:cNvSpPr/>
          <p:nvPr/>
        </p:nvSpPr>
        <p:spPr>
          <a:xfrm>
            <a:off x="7098695" y="2237541"/>
            <a:ext cx="3462728" cy="275197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398" name="Picture 12397" descr="A close up of a person's skin&#10;&#10;Description automatically generated with low confidence">
            <a:extLst>
              <a:ext uri="{FF2B5EF4-FFF2-40B4-BE49-F238E27FC236}">
                <a16:creationId xmlns:a16="http://schemas.microsoft.com/office/drawing/2014/main" id="{9F26E801-63C6-AA0E-247F-9FE82FE788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63597" y="3300469"/>
            <a:ext cx="3241941" cy="1103026"/>
          </a:xfrm>
          <a:prstGeom prst="rect">
            <a:avLst/>
          </a:prstGeom>
        </p:spPr>
      </p:pic>
      <p:sp>
        <p:nvSpPr>
          <p:cNvPr id="12399" name="Oval 12398">
            <a:extLst>
              <a:ext uri="{FF2B5EF4-FFF2-40B4-BE49-F238E27FC236}">
                <a16:creationId xmlns:a16="http://schemas.microsoft.com/office/drawing/2014/main" id="{2358C1FC-B048-BB38-E488-AFC4C6E89ADC}"/>
              </a:ext>
            </a:extLst>
          </p:cNvPr>
          <p:cNvSpPr/>
          <p:nvPr/>
        </p:nvSpPr>
        <p:spPr>
          <a:xfrm>
            <a:off x="2861096" y="1675092"/>
            <a:ext cx="81000" cy="81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0" name="Star: 5 Points 12399">
            <a:extLst>
              <a:ext uri="{FF2B5EF4-FFF2-40B4-BE49-F238E27FC236}">
                <a16:creationId xmlns:a16="http://schemas.microsoft.com/office/drawing/2014/main" id="{597B406C-552E-0B04-3964-C4613BD5EDBD}"/>
              </a:ext>
            </a:extLst>
          </p:cNvPr>
          <p:cNvSpPr/>
          <p:nvPr/>
        </p:nvSpPr>
        <p:spPr>
          <a:xfrm>
            <a:off x="2807426" y="2534723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1" name="Star: 5 Points 12400">
            <a:extLst>
              <a:ext uri="{FF2B5EF4-FFF2-40B4-BE49-F238E27FC236}">
                <a16:creationId xmlns:a16="http://schemas.microsoft.com/office/drawing/2014/main" id="{3E12D078-0633-6F18-1718-332512BBB37D}"/>
              </a:ext>
            </a:extLst>
          </p:cNvPr>
          <p:cNvSpPr/>
          <p:nvPr/>
        </p:nvSpPr>
        <p:spPr>
          <a:xfrm>
            <a:off x="2402477" y="3256446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2" name="Star: 5 Points 12401">
            <a:extLst>
              <a:ext uri="{FF2B5EF4-FFF2-40B4-BE49-F238E27FC236}">
                <a16:creationId xmlns:a16="http://schemas.microsoft.com/office/drawing/2014/main" id="{C1E75AB4-23BD-6AB0-D5FC-D24FE356E709}"/>
              </a:ext>
            </a:extLst>
          </p:cNvPr>
          <p:cNvSpPr/>
          <p:nvPr/>
        </p:nvSpPr>
        <p:spPr>
          <a:xfrm>
            <a:off x="2981558" y="3675633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3" name="Star: 5 Points 12402">
            <a:extLst>
              <a:ext uri="{FF2B5EF4-FFF2-40B4-BE49-F238E27FC236}">
                <a16:creationId xmlns:a16="http://schemas.microsoft.com/office/drawing/2014/main" id="{2FBDA6CB-4A2C-C0FF-F694-50FEA6EDBD6E}"/>
              </a:ext>
            </a:extLst>
          </p:cNvPr>
          <p:cNvSpPr/>
          <p:nvPr/>
        </p:nvSpPr>
        <p:spPr>
          <a:xfrm>
            <a:off x="2527621" y="4301793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4" name="Oval 12403">
            <a:extLst>
              <a:ext uri="{FF2B5EF4-FFF2-40B4-BE49-F238E27FC236}">
                <a16:creationId xmlns:a16="http://schemas.microsoft.com/office/drawing/2014/main" id="{77F3A27D-D739-E643-85E5-82C674F99405}"/>
              </a:ext>
            </a:extLst>
          </p:cNvPr>
          <p:cNvSpPr/>
          <p:nvPr/>
        </p:nvSpPr>
        <p:spPr>
          <a:xfrm>
            <a:off x="2866207" y="4559759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05" name="Straight Arrow Connector 12404">
            <a:extLst>
              <a:ext uri="{FF2B5EF4-FFF2-40B4-BE49-F238E27FC236}">
                <a16:creationId xmlns:a16="http://schemas.microsoft.com/office/drawing/2014/main" id="{9D11BD0E-A9D5-FE03-887E-2B5586F11700}"/>
              </a:ext>
            </a:extLst>
          </p:cNvPr>
          <p:cNvCxnSpPr>
            <a:cxnSpLocks/>
            <a:stCxn id="12399" idx="4"/>
            <a:endCxn id="12400" idx="0"/>
          </p:cNvCxnSpPr>
          <p:nvPr/>
        </p:nvCxnSpPr>
        <p:spPr>
          <a:xfrm>
            <a:off x="2901595" y="1756093"/>
            <a:ext cx="13598" cy="778631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06" name="Straight Arrow Connector 12405">
            <a:extLst>
              <a:ext uri="{FF2B5EF4-FFF2-40B4-BE49-F238E27FC236}">
                <a16:creationId xmlns:a16="http://schemas.microsoft.com/office/drawing/2014/main" id="{6EE77DA9-AE2F-9C93-FED0-62C0E8E6FD10}"/>
              </a:ext>
            </a:extLst>
          </p:cNvPr>
          <p:cNvCxnSpPr>
            <a:cxnSpLocks/>
            <a:stCxn id="12400" idx="2"/>
            <a:endCxn id="12401" idx="0"/>
          </p:cNvCxnSpPr>
          <p:nvPr/>
        </p:nvCxnSpPr>
        <p:spPr>
          <a:xfrm flipH="1">
            <a:off x="2510244" y="2711072"/>
            <a:ext cx="338344" cy="54537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07" name="Straight Arrow Connector 12406">
            <a:extLst>
              <a:ext uri="{FF2B5EF4-FFF2-40B4-BE49-F238E27FC236}">
                <a16:creationId xmlns:a16="http://schemas.microsoft.com/office/drawing/2014/main" id="{5D3F4C06-6017-BF29-ABC8-82C09F6A7370}"/>
              </a:ext>
            </a:extLst>
          </p:cNvPr>
          <p:cNvCxnSpPr>
            <a:cxnSpLocks/>
            <a:stCxn id="12400" idx="3"/>
          </p:cNvCxnSpPr>
          <p:nvPr/>
        </p:nvCxnSpPr>
        <p:spPr>
          <a:xfrm>
            <a:off x="2981798" y="2711071"/>
            <a:ext cx="338344" cy="490606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08" name="Straight Arrow Connector 12407">
            <a:extLst>
              <a:ext uri="{FF2B5EF4-FFF2-40B4-BE49-F238E27FC236}">
                <a16:creationId xmlns:a16="http://schemas.microsoft.com/office/drawing/2014/main" id="{43F53AA5-5060-CC7F-37FE-262EB577F821}"/>
              </a:ext>
            </a:extLst>
          </p:cNvPr>
          <p:cNvCxnSpPr>
            <a:cxnSpLocks/>
            <a:stCxn id="12401" idx="3"/>
            <a:endCxn id="12402" idx="1"/>
          </p:cNvCxnSpPr>
          <p:nvPr/>
        </p:nvCxnSpPr>
        <p:spPr>
          <a:xfrm>
            <a:off x="2576848" y="3432794"/>
            <a:ext cx="404708" cy="310199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09" name="Straight Arrow Connector 12408">
            <a:extLst>
              <a:ext uri="{FF2B5EF4-FFF2-40B4-BE49-F238E27FC236}">
                <a16:creationId xmlns:a16="http://schemas.microsoft.com/office/drawing/2014/main" id="{1DAC850D-FFFF-FDA9-9B84-2C776B8D9DB1}"/>
              </a:ext>
            </a:extLst>
          </p:cNvPr>
          <p:cNvCxnSpPr>
            <a:cxnSpLocks/>
            <a:stCxn id="12401" idx="2"/>
          </p:cNvCxnSpPr>
          <p:nvPr/>
        </p:nvCxnSpPr>
        <p:spPr>
          <a:xfrm flipH="1">
            <a:off x="2082437" y="3432793"/>
            <a:ext cx="361202" cy="419188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10" name="Straight Arrow Connector 12409">
            <a:extLst>
              <a:ext uri="{FF2B5EF4-FFF2-40B4-BE49-F238E27FC236}">
                <a16:creationId xmlns:a16="http://schemas.microsoft.com/office/drawing/2014/main" id="{46566BC5-0DAD-3730-2DC8-9A5D3E6D77B5}"/>
              </a:ext>
            </a:extLst>
          </p:cNvPr>
          <p:cNvCxnSpPr>
            <a:cxnSpLocks/>
            <a:stCxn id="12402" idx="2"/>
            <a:endCxn id="12403" idx="0"/>
          </p:cNvCxnSpPr>
          <p:nvPr/>
        </p:nvCxnSpPr>
        <p:spPr>
          <a:xfrm flipH="1">
            <a:off x="2635388" y="3851981"/>
            <a:ext cx="387332" cy="449813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11" name="Straight Arrow Connector 12410">
            <a:extLst>
              <a:ext uri="{FF2B5EF4-FFF2-40B4-BE49-F238E27FC236}">
                <a16:creationId xmlns:a16="http://schemas.microsoft.com/office/drawing/2014/main" id="{0B5D50E3-BB08-3295-9228-76634505E136}"/>
              </a:ext>
            </a:extLst>
          </p:cNvPr>
          <p:cNvCxnSpPr>
            <a:cxnSpLocks/>
            <a:stCxn id="12402" idx="3"/>
          </p:cNvCxnSpPr>
          <p:nvPr/>
        </p:nvCxnSpPr>
        <p:spPr>
          <a:xfrm>
            <a:off x="3155931" y="3851982"/>
            <a:ext cx="229405" cy="35841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12" name="Straight Arrow Connector 12411">
            <a:extLst>
              <a:ext uri="{FF2B5EF4-FFF2-40B4-BE49-F238E27FC236}">
                <a16:creationId xmlns:a16="http://schemas.microsoft.com/office/drawing/2014/main" id="{E9E43956-97C4-7CFA-CD9B-1ECD972A5C17}"/>
              </a:ext>
            </a:extLst>
          </p:cNvPr>
          <p:cNvCxnSpPr>
            <a:cxnSpLocks/>
            <a:stCxn id="12403" idx="3"/>
            <a:endCxn id="12404" idx="1"/>
          </p:cNvCxnSpPr>
          <p:nvPr/>
        </p:nvCxnSpPr>
        <p:spPr>
          <a:xfrm>
            <a:off x="2701993" y="4478141"/>
            <a:ext cx="176076" cy="93481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13" name="TextBox 12412">
            <a:extLst>
              <a:ext uri="{FF2B5EF4-FFF2-40B4-BE49-F238E27FC236}">
                <a16:creationId xmlns:a16="http://schemas.microsoft.com/office/drawing/2014/main" id="{9974EFDF-741D-8F8A-813C-50F19ED581D5}"/>
              </a:ext>
            </a:extLst>
          </p:cNvPr>
          <p:cNvSpPr txBox="1"/>
          <p:nvPr/>
        </p:nvSpPr>
        <p:spPr>
          <a:xfrm>
            <a:off x="3066381" y="1388000"/>
            <a:ext cx="1019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Time </a:t>
            </a:r>
            <a:r>
              <a:rPr lang="en-US" sz="2400" b="1" i="1" dirty="0">
                <a:solidFill>
                  <a:srgbClr val="0070C0"/>
                </a:solidFill>
              </a:rPr>
              <a:t>t</a:t>
            </a:r>
            <a:r>
              <a:rPr lang="en-US" sz="2400" b="1" i="1" baseline="-25000" dirty="0">
                <a:solidFill>
                  <a:srgbClr val="0070C0"/>
                </a:solidFill>
              </a:rPr>
              <a:t>1</a:t>
            </a:r>
            <a:endParaRPr lang="en-US" sz="1500" b="1" i="1" baseline="-25000" dirty="0">
              <a:solidFill>
                <a:srgbClr val="0070C0"/>
              </a:solidFill>
            </a:endParaRPr>
          </a:p>
        </p:txBody>
      </p:sp>
      <p:sp>
        <p:nvSpPr>
          <p:cNvPr id="12414" name="TextBox 12413">
            <a:extLst>
              <a:ext uri="{FF2B5EF4-FFF2-40B4-BE49-F238E27FC236}">
                <a16:creationId xmlns:a16="http://schemas.microsoft.com/office/drawing/2014/main" id="{79DAC6C8-8414-3A99-C4D1-795C3A8D5BAC}"/>
              </a:ext>
            </a:extLst>
          </p:cNvPr>
          <p:cNvSpPr txBox="1"/>
          <p:nvPr/>
        </p:nvSpPr>
        <p:spPr>
          <a:xfrm>
            <a:off x="2193312" y="1564193"/>
            <a:ext cx="10190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sz="2100" i="1" dirty="0">
                <a:solidFill>
                  <a:srgbClr val="0070C0"/>
                </a:solidFill>
              </a:rPr>
              <a:t>E</a:t>
            </a:r>
            <a:r>
              <a:rPr lang="en-US" sz="2100" i="1" baseline="-25000" dirty="0">
                <a:solidFill>
                  <a:srgbClr val="0070C0"/>
                </a:solidFill>
              </a:rPr>
              <a:t>1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  <p:sp>
        <p:nvSpPr>
          <p:cNvPr id="12415" name="TextBox 12414">
            <a:extLst>
              <a:ext uri="{FF2B5EF4-FFF2-40B4-BE49-F238E27FC236}">
                <a16:creationId xmlns:a16="http://schemas.microsoft.com/office/drawing/2014/main" id="{C082C87F-E60B-59B6-DCD4-246AB4FC3C86}"/>
              </a:ext>
            </a:extLst>
          </p:cNvPr>
          <p:cNvSpPr txBox="1"/>
          <p:nvPr/>
        </p:nvSpPr>
        <p:spPr>
          <a:xfrm>
            <a:off x="2778016" y="4231386"/>
            <a:ext cx="10190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i="1" baseline="30000" dirty="0">
                <a:solidFill>
                  <a:srgbClr val="FF0000"/>
                </a:solidFill>
              </a:rPr>
              <a:t>14</a:t>
            </a:r>
            <a:r>
              <a:rPr lang="en-US" sz="2100" i="1" dirty="0">
                <a:solidFill>
                  <a:srgbClr val="FF0000"/>
                </a:solidFill>
              </a:rPr>
              <a:t>C</a:t>
            </a:r>
            <a:endParaRPr lang="en-US" i="1" baseline="-25000" dirty="0">
              <a:solidFill>
                <a:srgbClr val="FF0000"/>
              </a:solidFill>
            </a:endParaRPr>
          </a:p>
        </p:txBody>
      </p:sp>
      <p:sp>
        <p:nvSpPr>
          <p:cNvPr id="12416" name="Oval 12415">
            <a:extLst>
              <a:ext uri="{FF2B5EF4-FFF2-40B4-BE49-F238E27FC236}">
                <a16:creationId xmlns:a16="http://schemas.microsoft.com/office/drawing/2014/main" id="{6BF3A8F9-C552-CA3E-BBA0-546F717273A0}"/>
              </a:ext>
            </a:extLst>
          </p:cNvPr>
          <p:cNvSpPr/>
          <p:nvPr/>
        </p:nvSpPr>
        <p:spPr>
          <a:xfrm>
            <a:off x="4111865" y="1671825"/>
            <a:ext cx="81000" cy="81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17" name="Star: 5 Points 12416">
            <a:extLst>
              <a:ext uri="{FF2B5EF4-FFF2-40B4-BE49-F238E27FC236}">
                <a16:creationId xmlns:a16="http://schemas.microsoft.com/office/drawing/2014/main" id="{DF3D9168-2930-E924-EF3E-1518FF4897A5}"/>
              </a:ext>
            </a:extLst>
          </p:cNvPr>
          <p:cNvSpPr/>
          <p:nvPr/>
        </p:nvSpPr>
        <p:spPr>
          <a:xfrm>
            <a:off x="4058195" y="2531456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18" name="Straight Arrow Connector 12417">
            <a:extLst>
              <a:ext uri="{FF2B5EF4-FFF2-40B4-BE49-F238E27FC236}">
                <a16:creationId xmlns:a16="http://schemas.microsoft.com/office/drawing/2014/main" id="{2483F501-9AD0-BDC4-D3CA-5402F2CFBE6A}"/>
              </a:ext>
            </a:extLst>
          </p:cNvPr>
          <p:cNvCxnSpPr>
            <a:cxnSpLocks/>
            <a:stCxn id="12416" idx="4"/>
            <a:endCxn id="12417" idx="0"/>
          </p:cNvCxnSpPr>
          <p:nvPr/>
        </p:nvCxnSpPr>
        <p:spPr>
          <a:xfrm>
            <a:off x="4152365" y="1752826"/>
            <a:ext cx="13598" cy="778631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19" name="Straight Arrow Connector 12418">
            <a:extLst>
              <a:ext uri="{FF2B5EF4-FFF2-40B4-BE49-F238E27FC236}">
                <a16:creationId xmlns:a16="http://schemas.microsoft.com/office/drawing/2014/main" id="{81677BA3-2459-5F4C-E261-BEA9F9D74094}"/>
              </a:ext>
            </a:extLst>
          </p:cNvPr>
          <p:cNvCxnSpPr>
            <a:cxnSpLocks/>
            <a:stCxn id="12417" idx="2"/>
          </p:cNvCxnSpPr>
          <p:nvPr/>
        </p:nvCxnSpPr>
        <p:spPr>
          <a:xfrm flipH="1">
            <a:off x="3761014" y="2707805"/>
            <a:ext cx="338344" cy="54537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20" name="Straight Arrow Connector 12419">
            <a:extLst>
              <a:ext uri="{FF2B5EF4-FFF2-40B4-BE49-F238E27FC236}">
                <a16:creationId xmlns:a16="http://schemas.microsoft.com/office/drawing/2014/main" id="{938F5DA3-0018-2B32-4534-E9C6C1CB5171}"/>
              </a:ext>
            </a:extLst>
          </p:cNvPr>
          <p:cNvCxnSpPr>
            <a:cxnSpLocks/>
            <a:stCxn id="12417" idx="3"/>
          </p:cNvCxnSpPr>
          <p:nvPr/>
        </p:nvCxnSpPr>
        <p:spPr>
          <a:xfrm>
            <a:off x="4232568" y="2707804"/>
            <a:ext cx="338344" cy="490606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21" name="TextBox 12420">
            <a:extLst>
              <a:ext uri="{FF2B5EF4-FFF2-40B4-BE49-F238E27FC236}">
                <a16:creationId xmlns:a16="http://schemas.microsoft.com/office/drawing/2014/main" id="{4E856F01-D05E-DB31-1347-649F85195EB0}"/>
              </a:ext>
            </a:extLst>
          </p:cNvPr>
          <p:cNvSpPr txBox="1"/>
          <p:nvPr/>
        </p:nvSpPr>
        <p:spPr>
          <a:xfrm>
            <a:off x="4180338" y="1561957"/>
            <a:ext cx="11560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sz="2100" i="1" dirty="0">
                <a:solidFill>
                  <a:srgbClr val="0070C0"/>
                </a:solidFill>
              </a:rPr>
              <a:t>E</a:t>
            </a:r>
            <a:r>
              <a:rPr lang="en-US" sz="2100" i="1" baseline="-25000" dirty="0">
                <a:solidFill>
                  <a:srgbClr val="0070C0"/>
                </a:solidFill>
              </a:rPr>
              <a:t>2</a:t>
            </a:r>
            <a:r>
              <a:rPr lang="en-US" sz="2100" i="1" dirty="0">
                <a:solidFill>
                  <a:srgbClr val="0070C0"/>
                </a:solidFill>
              </a:rPr>
              <a:t>&lt;E</a:t>
            </a:r>
            <a:r>
              <a:rPr lang="en-US" sz="2100" i="1" baseline="-25000" dirty="0">
                <a:solidFill>
                  <a:srgbClr val="0070C0"/>
                </a:solidFill>
              </a:rPr>
              <a:t>1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  <p:sp>
        <p:nvSpPr>
          <p:cNvPr id="12422" name="Oval 12421">
            <a:extLst>
              <a:ext uri="{FF2B5EF4-FFF2-40B4-BE49-F238E27FC236}">
                <a16:creationId xmlns:a16="http://schemas.microsoft.com/office/drawing/2014/main" id="{B7B19B0A-7CEA-182A-C5A0-FE6FFB6880A8}"/>
              </a:ext>
            </a:extLst>
          </p:cNvPr>
          <p:cNvSpPr/>
          <p:nvPr/>
        </p:nvSpPr>
        <p:spPr>
          <a:xfrm>
            <a:off x="4510419" y="3168543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3" name="TextBox 12422">
            <a:extLst>
              <a:ext uri="{FF2B5EF4-FFF2-40B4-BE49-F238E27FC236}">
                <a16:creationId xmlns:a16="http://schemas.microsoft.com/office/drawing/2014/main" id="{4878F4FD-53AA-3DCB-3D24-057211DE6800}"/>
              </a:ext>
            </a:extLst>
          </p:cNvPr>
          <p:cNvSpPr txBox="1"/>
          <p:nvPr/>
        </p:nvSpPr>
        <p:spPr>
          <a:xfrm>
            <a:off x="4440257" y="2869578"/>
            <a:ext cx="10190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i="1" baseline="30000" dirty="0">
                <a:solidFill>
                  <a:srgbClr val="FF0000"/>
                </a:solidFill>
              </a:rPr>
              <a:t>14</a:t>
            </a:r>
            <a:r>
              <a:rPr lang="en-US" sz="2100" i="1" dirty="0">
                <a:solidFill>
                  <a:srgbClr val="FF0000"/>
                </a:solidFill>
              </a:rPr>
              <a:t>C</a:t>
            </a:r>
            <a:endParaRPr lang="en-US" i="1" baseline="-25000" dirty="0">
              <a:solidFill>
                <a:srgbClr val="FF0000"/>
              </a:solidFill>
            </a:endParaRPr>
          </a:p>
        </p:txBody>
      </p:sp>
      <p:sp>
        <p:nvSpPr>
          <p:cNvPr id="12424" name="Flowchart: Manual Input 12423">
            <a:extLst>
              <a:ext uri="{FF2B5EF4-FFF2-40B4-BE49-F238E27FC236}">
                <a16:creationId xmlns:a16="http://schemas.microsoft.com/office/drawing/2014/main" id="{69BF2B2D-3778-0BE8-1A9D-E9C5A3A910A8}"/>
              </a:ext>
            </a:extLst>
          </p:cNvPr>
          <p:cNvSpPr/>
          <p:nvPr/>
        </p:nvSpPr>
        <p:spPr>
          <a:xfrm rot="10800000">
            <a:off x="7088897" y="4979722"/>
            <a:ext cx="3462728" cy="966866"/>
          </a:xfrm>
          <a:prstGeom prst="flowChartManualInpu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5" name="Oval 12424">
            <a:extLst>
              <a:ext uri="{FF2B5EF4-FFF2-40B4-BE49-F238E27FC236}">
                <a16:creationId xmlns:a16="http://schemas.microsoft.com/office/drawing/2014/main" id="{20793B14-6781-739D-93B0-34EF302C4D67}"/>
              </a:ext>
            </a:extLst>
          </p:cNvPr>
          <p:cNvSpPr/>
          <p:nvPr/>
        </p:nvSpPr>
        <p:spPr>
          <a:xfrm>
            <a:off x="9715848" y="1662027"/>
            <a:ext cx="81000" cy="81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6" name="Star: 5 Points 12425">
            <a:extLst>
              <a:ext uri="{FF2B5EF4-FFF2-40B4-BE49-F238E27FC236}">
                <a16:creationId xmlns:a16="http://schemas.microsoft.com/office/drawing/2014/main" id="{C106E998-BDB7-9205-33ED-30CA3DCDAA25}"/>
              </a:ext>
            </a:extLst>
          </p:cNvPr>
          <p:cNvSpPr/>
          <p:nvPr/>
        </p:nvSpPr>
        <p:spPr>
          <a:xfrm>
            <a:off x="9662178" y="2521659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7" name="Star: 5 Points 12426">
            <a:extLst>
              <a:ext uri="{FF2B5EF4-FFF2-40B4-BE49-F238E27FC236}">
                <a16:creationId xmlns:a16="http://schemas.microsoft.com/office/drawing/2014/main" id="{4C1E8425-F6C6-AC98-61FB-1AB41DB99CA3}"/>
              </a:ext>
            </a:extLst>
          </p:cNvPr>
          <p:cNvSpPr/>
          <p:nvPr/>
        </p:nvSpPr>
        <p:spPr>
          <a:xfrm>
            <a:off x="9257229" y="3243382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8" name="Star: 5 Points 12427">
            <a:extLst>
              <a:ext uri="{FF2B5EF4-FFF2-40B4-BE49-F238E27FC236}">
                <a16:creationId xmlns:a16="http://schemas.microsoft.com/office/drawing/2014/main" id="{215448CA-EB71-E1AD-2295-3B769A665A8E}"/>
              </a:ext>
            </a:extLst>
          </p:cNvPr>
          <p:cNvSpPr/>
          <p:nvPr/>
        </p:nvSpPr>
        <p:spPr>
          <a:xfrm>
            <a:off x="9836310" y="3662569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9" name="Star: 5 Points 12428">
            <a:extLst>
              <a:ext uri="{FF2B5EF4-FFF2-40B4-BE49-F238E27FC236}">
                <a16:creationId xmlns:a16="http://schemas.microsoft.com/office/drawing/2014/main" id="{C84E3CDC-1833-E5CE-A340-9E6FF76CD62E}"/>
              </a:ext>
            </a:extLst>
          </p:cNvPr>
          <p:cNvSpPr/>
          <p:nvPr/>
        </p:nvSpPr>
        <p:spPr>
          <a:xfrm>
            <a:off x="9382373" y="4288729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30" name="Oval 12429">
            <a:extLst>
              <a:ext uri="{FF2B5EF4-FFF2-40B4-BE49-F238E27FC236}">
                <a16:creationId xmlns:a16="http://schemas.microsoft.com/office/drawing/2014/main" id="{C54BB5CC-10FA-6DE6-BBDD-CEEA77B0BF0F}"/>
              </a:ext>
            </a:extLst>
          </p:cNvPr>
          <p:cNvSpPr/>
          <p:nvPr/>
        </p:nvSpPr>
        <p:spPr>
          <a:xfrm>
            <a:off x="9243389" y="4621308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31" name="Straight Arrow Connector 12430">
            <a:extLst>
              <a:ext uri="{FF2B5EF4-FFF2-40B4-BE49-F238E27FC236}">
                <a16:creationId xmlns:a16="http://schemas.microsoft.com/office/drawing/2014/main" id="{59B14FEE-90ED-CA0B-45FD-6BCD56E25673}"/>
              </a:ext>
            </a:extLst>
          </p:cNvPr>
          <p:cNvCxnSpPr>
            <a:cxnSpLocks/>
            <a:stCxn id="12425" idx="4"/>
            <a:endCxn id="12426" idx="0"/>
          </p:cNvCxnSpPr>
          <p:nvPr/>
        </p:nvCxnSpPr>
        <p:spPr>
          <a:xfrm>
            <a:off x="9756348" y="1743029"/>
            <a:ext cx="13598" cy="778631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2" name="Straight Arrow Connector 12431">
            <a:extLst>
              <a:ext uri="{FF2B5EF4-FFF2-40B4-BE49-F238E27FC236}">
                <a16:creationId xmlns:a16="http://schemas.microsoft.com/office/drawing/2014/main" id="{087E2972-B053-E16F-65B6-983A5EA6397A}"/>
              </a:ext>
            </a:extLst>
          </p:cNvPr>
          <p:cNvCxnSpPr>
            <a:cxnSpLocks/>
            <a:stCxn id="12426" idx="2"/>
            <a:endCxn id="12427" idx="0"/>
          </p:cNvCxnSpPr>
          <p:nvPr/>
        </p:nvCxnSpPr>
        <p:spPr>
          <a:xfrm flipH="1">
            <a:off x="9364997" y="2698008"/>
            <a:ext cx="338344" cy="54537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3" name="Straight Arrow Connector 12432">
            <a:extLst>
              <a:ext uri="{FF2B5EF4-FFF2-40B4-BE49-F238E27FC236}">
                <a16:creationId xmlns:a16="http://schemas.microsoft.com/office/drawing/2014/main" id="{338D880D-4142-EE37-0F8E-2534B923A4CB}"/>
              </a:ext>
            </a:extLst>
          </p:cNvPr>
          <p:cNvCxnSpPr>
            <a:cxnSpLocks/>
            <a:stCxn id="12426" idx="3"/>
          </p:cNvCxnSpPr>
          <p:nvPr/>
        </p:nvCxnSpPr>
        <p:spPr>
          <a:xfrm>
            <a:off x="9836550" y="2698006"/>
            <a:ext cx="338344" cy="490606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4" name="Straight Arrow Connector 12433">
            <a:extLst>
              <a:ext uri="{FF2B5EF4-FFF2-40B4-BE49-F238E27FC236}">
                <a16:creationId xmlns:a16="http://schemas.microsoft.com/office/drawing/2014/main" id="{DBC13D49-E148-B41A-6A55-7FA482F6DF99}"/>
              </a:ext>
            </a:extLst>
          </p:cNvPr>
          <p:cNvCxnSpPr>
            <a:cxnSpLocks/>
            <a:stCxn id="12427" idx="3"/>
            <a:endCxn id="12428" idx="1"/>
          </p:cNvCxnSpPr>
          <p:nvPr/>
        </p:nvCxnSpPr>
        <p:spPr>
          <a:xfrm>
            <a:off x="9431601" y="3419730"/>
            <a:ext cx="404708" cy="310199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5" name="Straight Arrow Connector 12434">
            <a:extLst>
              <a:ext uri="{FF2B5EF4-FFF2-40B4-BE49-F238E27FC236}">
                <a16:creationId xmlns:a16="http://schemas.microsoft.com/office/drawing/2014/main" id="{FED98934-4852-F40A-2517-45334C901D41}"/>
              </a:ext>
            </a:extLst>
          </p:cNvPr>
          <p:cNvCxnSpPr>
            <a:cxnSpLocks/>
            <a:stCxn id="12427" idx="2"/>
          </p:cNvCxnSpPr>
          <p:nvPr/>
        </p:nvCxnSpPr>
        <p:spPr>
          <a:xfrm flipH="1">
            <a:off x="8937190" y="3419729"/>
            <a:ext cx="361202" cy="419188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6" name="Straight Arrow Connector 12435">
            <a:extLst>
              <a:ext uri="{FF2B5EF4-FFF2-40B4-BE49-F238E27FC236}">
                <a16:creationId xmlns:a16="http://schemas.microsoft.com/office/drawing/2014/main" id="{EDD27878-F715-A1A6-78D3-87DBCE7B0254}"/>
              </a:ext>
            </a:extLst>
          </p:cNvPr>
          <p:cNvCxnSpPr>
            <a:cxnSpLocks/>
            <a:stCxn id="12428" idx="2"/>
            <a:endCxn id="12429" idx="0"/>
          </p:cNvCxnSpPr>
          <p:nvPr/>
        </p:nvCxnSpPr>
        <p:spPr>
          <a:xfrm flipH="1">
            <a:off x="9490141" y="3838917"/>
            <a:ext cx="387332" cy="449813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7" name="Straight Arrow Connector 12436">
            <a:extLst>
              <a:ext uri="{FF2B5EF4-FFF2-40B4-BE49-F238E27FC236}">
                <a16:creationId xmlns:a16="http://schemas.microsoft.com/office/drawing/2014/main" id="{9934BB7A-B184-11F8-C5DA-CC21CBE6ACB8}"/>
              </a:ext>
            </a:extLst>
          </p:cNvPr>
          <p:cNvCxnSpPr>
            <a:cxnSpLocks/>
            <a:stCxn id="12428" idx="3"/>
          </p:cNvCxnSpPr>
          <p:nvPr/>
        </p:nvCxnSpPr>
        <p:spPr>
          <a:xfrm>
            <a:off x="10010683" y="3838917"/>
            <a:ext cx="229405" cy="35841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8" name="Straight Arrow Connector 12437">
            <a:extLst>
              <a:ext uri="{FF2B5EF4-FFF2-40B4-BE49-F238E27FC236}">
                <a16:creationId xmlns:a16="http://schemas.microsoft.com/office/drawing/2014/main" id="{E8FC94CE-E6E1-5D01-244E-6CD556ABC2D2}"/>
              </a:ext>
            </a:extLst>
          </p:cNvPr>
          <p:cNvCxnSpPr>
            <a:cxnSpLocks/>
            <a:stCxn id="12429" idx="2"/>
            <a:endCxn id="12430" idx="1"/>
          </p:cNvCxnSpPr>
          <p:nvPr/>
        </p:nvCxnSpPr>
        <p:spPr>
          <a:xfrm flipH="1">
            <a:off x="9255252" y="4465076"/>
            <a:ext cx="168285" cy="168094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39" name="Oval 12438">
            <a:extLst>
              <a:ext uri="{FF2B5EF4-FFF2-40B4-BE49-F238E27FC236}">
                <a16:creationId xmlns:a16="http://schemas.microsoft.com/office/drawing/2014/main" id="{414E3D95-4144-1F43-43AA-16DA14CF5805}"/>
              </a:ext>
            </a:extLst>
          </p:cNvPr>
          <p:cNvSpPr/>
          <p:nvPr/>
        </p:nvSpPr>
        <p:spPr>
          <a:xfrm>
            <a:off x="7615985" y="1668558"/>
            <a:ext cx="81000" cy="81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40" name="Star: 5 Points 12439">
            <a:extLst>
              <a:ext uri="{FF2B5EF4-FFF2-40B4-BE49-F238E27FC236}">
                <a16:creationId xmlns:a16="http://schemas.microsoft.com/office/drawing/2014/main" id="{764FE8F6-C292-EE34-5551-409F963DC20A}"/>
              </a:ext>
            </a:extLst>
          </p:cNvPr>
          <p:cNvSpPr/>
          <p:nvPr/>
        </p:nvSpPr>
        <p:spPr>
          <a:xfrm>
            <a:off x="7562315" y="2528189"/>
            <a:ext cx="215537" cy="17634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41" name="Straight Arrow Connector 12440">
            <a:extLst>
              <a:ext uri="{FF2B5EF4-FFF2-40B4-BE49-F238E27FC236}">
                <a16:creationId xmlns:a16="http://schemas.microsoft.com/office/drawing/2014/main" id="{04923E8C-838C-3365-7D2A-32D1FDB970BC}"/>
              </a:ext>
            </a:extLst>
          </p:cNvPr>
          <p:cNvCxnSpPr>
            <a:cxnSpLocks/>
            <a:stCxn id="12439" idx="4"/>
            <a:endCxn id="12440" idx="0"/>
          </p:cNvCxnSpPr>
          <p:nvPr/>
        </p:nvCxnSpPr>
        <p:spPr>
          <a:xfrm>
            <a:off x="7656484" y="1749559"/>
            <a:ext cx="13598" cy="778631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42" name="Straight Arrow Connector 12441">
            <a:extLst>
              <a:ext uri="{FF2B5EF4-FFF2-40B4-BE49-F238E27FC236}">
                <a16:creationId xmlns:a16="http://schemas.microsoft.com/office/drawing/2014/main" id="{2CDA3D65-EDA9-BBC4-C6FD-851F665A65C8}"/>
              </a:ext>
            </a:extLst>
          </p:cNvPr>
          <p:cNvCxnSpPr>
            <a:cxnSpLocks/>
            <a:stCxn id="12440" idx="2"/>
          </p:cNvCxnSpPr>
          <p:nvPr/>
        </p:nvCxnSpPr>
        <p:spPr>
          <a:xfrm flipH="1">
            <a:off x="7265133" y="2704538"/>
            <a:ext cx="338344" cy="54537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43" name="Straight Arrow Connector 12442">
            <a:extLst>
              <a:ext uri="{FF2B5EF4-FFF2-40B4-BE49-F238E27FC236}">
                <a16:creationId xmlns:a16="http://schemas.microsoft.com/office/drawing/2014/main" id="{2E34405E-AF96-EFEC-C68C-F08B1ACFF5C9}"/>
              </a:ext>
            </a:extLst>
          </p:cNvPr>
          <p:cNvCxnSpPr>
            <a:cxnSpLocks/>
            <a:stCxn id="12440" idx="3"/>
          </p:cNvCxnSpPr>
          <p:nvPr/>
        </p:nvCxnSpPr>
        <p:spPr>
          <a:xfrm>
            <a:off x="7736687" y="2704537"/>
            <a:ext cx="338344" cy="490606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44" name="Oval 12443">
            <a:extLst>
              <a:ext uri="{FF2B5EF4-FFF2-40B4-BE49-F238E27FC236}">
                <a16:creationId xmlns:a16="http://schemas.microsoft.com/office/drawing/2014/main" id="{B3D7D3C4-B59B-E0CA-3ED4-5C216E3EC0C5}"/>
              </a:ext>
            </a:extLst>
          </p:cNvPr>
          <p:cNvSpPr/>
          <p:nvPr/>
        </p:nvSpPr>
        <p:spPr>
          <a:xfrm>
            <a:off x="7241060" y="3195142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45" name="Connector: Curved 12444">
            <a:extLst>
              <a:ext uri="{FF2B5EF4-FFF2-40B4-BE49-F238E27FC236}">
                <a16:creationId xmlns:a16="http://schemas.microsoft.com/office/drawing/2014/main" id="{B3C72772-09F7-22FA-5DA6-4ADE90A5F219}"/>
              </a:ext>
            </a:extLst>
          </p:cNvPr>
          <p:cNvCxnSpPr>
            <a:cxnSpLocks/>
            <a:stCxn id="12430" idx="2"/>
          </p:cNvCxnSpPr>
          <p:nvPr/>
        </p:nvCxnSpPr>
        <p:spPr>
          <a:xfrm rot="10800000">
            <a:off x="6516361" y="3316017"/>
            <a:ext cx="2727029" cy="1345792"/>
          </a:xfrm>
          <a:prstGeom prst="curvedConnector3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46" name="Connector: Curved 12445">
            <a:extLst>
              <a:ext uri="{FF2B5EF4-FFF2-40B4-BE49-F238E27FC236}">
                <a16:creationId xmlns:a16="http://schemas.microsoft.com/office/drawing/2014/main" id="{EF47F97A-144F-EB62-B917-FF461DFDD7F2}"/>
              </a:ext>
            </a:extLst>
          </p:cNvPr>
          <p:cNvCxnSpPr>
            <a:cxnSpLocks/>
            <a:stCxn id="12444" idx="0"/>
          </p:cNvCxnSpPr>
          <p:nvPr/>
        </p:nvCxnSpPr>
        <p:spPr>
          <a:xfrm rot="16200000" flipH="1" flipV="1">
            <a:off x="6882023" y="2916479"/>
            <a:ext cx="120875" cy="678203"/>
          </a:xfrm>
          <a:prstGeom prst="curvedConnector4">
            <a:avLst>
              <a:gd name="adj1" fmla="val -141841"/>
              <a:gd name="adj2" fmla="val 52986"/>
            </a:avLst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47" name="Connector: Curved 12446">
            <a:extLst>
              <a:ext uri="{FF2B5EF4-FFF2-40B4-BE49-F238E27FC236}">
                <a16:creationId xmlns:a16="http://schemas.microsoft.com/office/drawing/2014/main" id="{EC640A58-3808-231E-5381-B678EAA349E8}"/>
              </a:ext>
            </a:extLst>
          </p:cNvPr>
          <p:cNvCxnSpPr>
            <a:cxnSpLocks/>
          </p:cNvCxnSpPr>
          <p:nvPr/>
        </p:nvCxnSpPr>
        <p:spPr>
          <a:xfrm>
            <a:off x="2963900" y="4640759"/>
            <a:ext cx="3132101" cy="581804"/>
          </a:xfrm>
          <a:prstGeom prst="curvedConnector3">
            <a:avLst>
              <a:gd name="adj1" fmla="val 76588"/>
            </a:avLst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48" name="Connector: Curved 12447">
            <a:extLst>
              <a:ext uri="{FF2B5EF4-FFF2-40B4-BE49-F238E27FC236}">
                <a16:creationId xmlns:a16="http://schemas.microsoft.com/office/drawing/2014/main" id="{9A57EEAF-AA98-81BB-8E57-54DD25EDA97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96694" y="3473406"/>
            <a:ext cx="2028416" cy="1519967"/>
          </a:xfrm>
          <a:prstGeom prst="curvedConnector3">
            <a:avLst>
              <a:gd name="adj1" fmla="val 61109"/>
            </a:avLst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49" name="TextBox 12448">
            <a:extLst>
              <a:ext uri="{FF2B5EF4-FFF2-40B4-BE49-F238E27FC236}">
                <a16:creationId xmlns:a16="http://schemas.microsoft.com/office/drawing/2014/main" id="{E3750785-127B-070E-709B-034025D36796}"/>
              </a:ext>
            </a:extLst>
          </p:cNvPr>
          <p:cNvSpPr txBox="1"/>
          <p:nvPr/>
        </p:nvSpPr>
        <p:spPr>
          <a:xfrm>
            <a:off x="8045197" y="1386507"/>
            <a:ext cx="1608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Time </a:t>
            </a:r>
            <a:r>
              <a:rPr lang="en-US" sz="2400" b="1" i="1" dirty="0">
                <a:solidFill>
                  <a:srgbClr val="0070C0"/>
                </a:solidFill>
              </a:rPr>
              <a:t>t</a:t>
            </a:r>
            <a:r>
              <a:rPr lang="en-US" sz="2400" b="1" i="1" baseline="-25000" dirty="0">
                <a:solidFill>
                  <a:srgbClr val="0070C0"/>
                </a:solidFill>
              </a:rPr>
              <a:t>2 </a:t>
            </a:r>
            <a:r>
              <a:rPr lang="en-US" sz="2400" b="1" i="1" dirty="0">
                <a:solidFill>
                  <a:srgbClr val="0070C0"/>
                </a:solidFill>
              </a:rPr>
              <a:t>&gt; t</a:t>
            </a:r>
            <a:r>
              <a:rPr lang="en-US" sz="2400" b="1" i="1" baseline="-25000" dirty="0">
                <a:solidFill>
                  <a:srgbClr val="0070C0"/>
                </a:solidFill>
              </a:rPr>
              <a:t>1</a:t>
            </a:r>
            <a:endParaRPr lang="en-US" sz="1500" b="1" i="1" baseline="-25000" dirty="0">
              <a:solidFill>
                <a:srgbClr val="0070C0"/>
              </a:solidFill>
            </a:endParaRPr>
          </a:p>
        </p:txBody>
      </p:sp>
      <p:sp>
        <p:nvSpPr>
          <p:cNvPr id="12450" name="TextBox 12449">
            <a:extLst>
              <a:ext uri="{FF2B5EF4-FFF2-40B4-BE49-F238E27FC236}">
                <a16:creationId xmlns:a16="http://schemas.microsoft.com/office/drawing/2014/main" id="{0E50BBF2-D0B9-6910-6F22-8B24A89C7D10}"/>
              </a:ext>
            </a:extLst>
          </p:cNvPr>
          <p:cNvSpPr txBox="1"/>
          <p:nvPr/>
        </p:nvSpPr>
        <p:spPr>
          <a:xfrm>
            <a:off x="2775628" y="5268576"/>
            <a:ext cx="9673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ground</a:t>
            </a:r>
          </a:p>
        </p:txBody>
      </p:sp>
      <p:sp>
        <p:nvSpPr>
          <p:cNvPr id="12451" name="TextBox 12450">
            <a:extLst>
              <a:ext uri="{FF2B5EF4-FFF2-40B4-BE49-F238E27FC236}">
                <a16:creationId xmlns:a16="http://schemas.microsoft.com/office/drawing/2014/main" id="{A7F63DAD-1968-9A81-2489-A8B3262ED3F7}"/>
              </a:ext>
            </a:extLst>
          </p:cNvPr>
          <p:cNvSpPr txBox="1"/>
          <p:nvPr/>
        </p:nvSpPr>
        <p:spPr>
          <a:xfrm rot="16200000">
            <a:off x="1101276" y="3461701"/>
            <a:ext cx="153369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atmosphere</a:t>
            </a:r>
          </a:p>
        </p:txBody>
      </p:sp>
      <p:sp>
        <p:nvSpPr>
          <p:cNvPr id="12452" name="TextBox 12451">
            <a:extLst>
              <a:ext uri="{FF2B5EF4-FFF2-40B4-BE49-F238E27FC236}">
                <a16:creationId xmlns:a16="http://schemas.microsoft.com/office/drawing/2014/main" id="{8B69E058-8A67-4E31-E15A-7598CB26DF36}"/>
              </a:ext>
            </a:extLst>
          </p:cNvPr>
          <p:cNvSpPr txBox="1"/>
          <p:nvPr/>
        </p:nvSpPr>
        <p:spPr>
          <a:xfrm>
            <a:off x="5885999" y="5515626"/>
            <a:ext cx="64331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/>
              <a:t>tree</a:t>
            </a:r>
          </a:p>
        </p:txBody>
      </p:sp>
      <p:cxnSp>
        <p:nvCxnSpPr>
          <p:cNvPr id="12453" name="Straight Arrow Connector 12452">
            <a:extLst>
              <a:ext uri="{FF2B5EF4-FFF2-40B4-BE49-F238E27FC236}">
                <a16:creationId xmlns:a16="http://schemas.microsoft.com/office/drawing/2014/main" id="{99624D43-D6F4-765E-A79B-99B37A7B4761}"/>
              </a:ext>
            </a:extLst>
          </p:cNvPr>
          <p:cNvCxnSpPr/>
          <p:nvPr/>
        </p:nvCxnSpPr>
        <p:spPr>
          <a:xfrm flipV="1">
            <a:off x="6282539" y="2319187"/>
            <a:ext cx="0" cy="2949391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54" name="TextBox 12453">
            <a:extLst>
              <a:ext uri="{FF2B5EF4-FFF2-40B4-BE49-F238E27FC236}">
                <a16:creationId xmlns:a16="http://schemas.microsoft.com/office/drawing/2014/main" id="{DCAAA345-A763-D29F-72A7-AB72BB144982}"/>
              </a:ext>
            </a:extLst>
          </p:cNvPr>
          <p:cNvSpPr txBox="1"/>
          <p:nvPr/>
        </p:nvSpPr>
        <p:spPr>
          <a:xfrm rot="16200000">
            <a:off x="5048176" y="2958817"/>
            <a:ext cx="2093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Time 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endParaRPr lang="en-US" sz="2400" dirty="0"/>
          </a:p>
        </p:txBody>
      </p:sp>
      <p:sp>
        <p:nvSpPr>
          <p:cNvPr id="12455" name="TextBox 12454">
            <a:extLst>
              <a:ext uri="{FF2B5EF4-FFF2-40B4-BE49-F238E27FC236}">
                <a16:creationId xmlns:a16="http://schemas.microsoft.com/office/drawing/2014/main" id="{5C8AE7DA-39C7-223D-7441-B0BB2C78D6AF}"/>
              </a:ext>
            </a:extLst>
          </p:cNvPr>
          <p:cNvSpPr txBox="1"/>
          <p:nvPr/>
        </p:nvSpPr>
        <p:spPr>
          <a:xfrm>
            <a:off x="9773053" y="1560927"/>
            <a:ext cx="46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</a:t>
            </a:r>
            <a:r>
              <a:rPr lang="en-US" baseline="-25000" dirty="0"/>
              <a:t>1</a:t>
            </a:r>
            <a:r>
              <a:rPr lang="en-US" dirty="0"/>
              <a:t> 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  <p:sp>
        <p:nvSpPr>
          <p:cNvPr id="12456" name="TextBox 12455">
            <a:extLst>
              <a:ext uri="{FF2B5EF4-FFF2-40B4-BE49-F238E27FC236}">
                <a16:creationId xmlns:a16="http://schemas.microsoft.com/office/drawing/2014/main" id="{D5750A67-9EF7-54F2-8CA8-96E3FA71392E}"/>
              </a:ext>
            </a:extLst>
          </p:cNvPr>
          <p:cNvSpPr txBox="1"/>
          <p:nvPr/>
        </p:nvSpPr>
        <p:spPr>
          <a:xfrm>
            <a:off x="7673194" y="1557660"/>
            <a:ext cx="46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</a:t>
            </a:r>
            <a:r>
              <a:rPr lang="en-US" baseline="-25000" dirty="0"/>
              <a:t>2</a:t>
            </a:r>
            <a:r>
              <a:rPr lang="en-US" dirty="0"/>
              <a:t> 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>
            <a:extLst>
              <a:ext uri="{FF2B5EF4-FFF2-40B4-BE49-F238E27FC236}">
                <a16:creationId xmlns:a16="http://schemas.microsoft.com/office/drawing/2014/main" id="{A51277CB-A3D9-417D-50F9-186EEEB1B0B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BE4BDB89-2ECB-439D-84D2-69E5760A0D11}" type="slidenum">
              <a:rPr lang="fi-FI" altLang="fi-FI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fi-FI" altLang="fi-FI" sz="1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82306" name="Rectangle 2">
            <a:extLst>
              <a:ext uri="{FF2B5EF4-FFF2-40B4-BE49-F238E27FC236}">
                <a16:creationId xmlns:a16="http://schemas.microsoft.com/office/drawing/2014/main" id="{0E86C26C-32A7-C812-6174-4D5E48752D9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66988" y="188913"/>
            <a:ext cx="7581900" cy="576262"/>
          </a:xfrm>
          <a:prstGeom prst="rect">
            <a:avLst/>
          </a:prstGeom>
        </p:spPr>
        <p:txBody>
          <a:bodyPr lIns="90698" tIns="45870" rIns="90698" bIns="45870" anchor="b"/>
          <a:lstStyle/>
          <a:p>
            <a:pPr eaLnBrk="1" hangingPunct="1">
              <a:defRPr/>
            </a:pPr>
            <a:r>
              <a:rPr lang="fi-FI" altLang="fi-FI" sz="36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Why</a:t>
            </a:r>
            <a:r>
              <a:rPr lang="fi-FI" altLang="fi-FI" sz="360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</a:t>
            </a:r>
            <a:r>
              <a:rPr lang="fi-FI" altLang="fi-FI" sz="36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do</a:t>
            </a:r>
            <a:r>
              <a:rPr lang="fi-FI" altLang="fi-FI" sz="360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</a:t>
            </a:r>
            <a:r>
              <a:rPr lang="fi-FI" altLang="fi-FI" sz="36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we</a:t>
            </a:r>
            <a:r>
              <a:rPr lang="fi-FI" altLang="fi-FI" sz="360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</a:t>
            </a:r>
            <a:r>
              <a:rPr lang="fi-FI" altLang="fi-FI" sz="36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need</a:t>
            </a:r>
            <a:r>
              <a:rPr lang="fi-FI" altLang="fi-FI" sz="360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transport </a:t>
            </a:r>
            <a:r>
              <a:rPr lang="fi-FI" altLang="fi-FI" sz="36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models</a:t>
            </a:r>
            <a:r>
              <a:rPr lang="fi-FI" altLang="fi-FI" sz="360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683704-6297-0891-C895-B85F3213E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088" y="1232756"/>
            <a:ext cx="8677052" cy="4392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A43C19-51AE-CD7F-0B7C-FBC7FE859079}"/>
              </a:ext>
            </a:extLst>
          </p:cNvPr>
          <p:cNvSpPr txBox="1"/>
          <p:nvPr/>
        </p:nvSpPr>
        <p:spPr>
          <a:xfrm>
            <a:off x="263352" y="5949280"/>
            <a:ext cx="11377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10Be in polar ice cores:  </a:t>
            </a:r>
            <a:r>
              <a:rPr lang="en-US" dirty="0">
                <a:solidFill>
                  <a:srgbClr val="FF0000"/>
                </a:solidFill>
              </a:rPr>
              <a:t>-- production</a:t>
            </a:r>
            <a:r>
              <a:rPr lang="en-US" dirty="0"/>
              <a:t>;  </a:t>
            </a:r>
            <a:r>
              <a:rPr lang="en-US" dirty="0">
                <a:solidFill>
                  <a:srgbClr val="00B050"/>
                </a:solidFill>
              </a:rPr>
              <a:t>-- measurements</a:t>
            </a:r>
            <a:r>
              <a:rPr lang="en-US" dirty="0"/>
              <a:t>;   </a:t>
            </a:r>
            <a:r>
              <a:rPr lang="en-US" dirty="0">
                <a:solidFill>
                  <a:srgbClr val="0072BD"/>
                </a:solidFill>
              </a:rPr>
              <a:t>-- model</a:t>
            </a:r>
            <a:r>
              <a:rPr lang="en-US" dirty="0"/>
              <a:t>.</a:t>
            </a:r>
            <a:endParaRPr lang="en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1">
            <a:extLst>
              <a:ext uri="{FF2B5EF4-FFF2-40B4-BE49-F238E27FC236}">
                <a16:creationId xmlns:a16="http://schemas.microsoft.com/office/drawing/2014/main" id="{B428A949-E5B4-14C3-F14D-280E4A07249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BE4BDB89-2ECB-439D-84D2-69E5760A0D11}" type="slidenum">
              <a:rPr lang="fi-FI" altLang="fi-FI" smtClean="0"/>
              <a:pPr>
                <a:spcBef>
                  <a:spcPct val="0"/>
                </a:spcBef>
                <a:buFontTx/>
                <a:buNone/>
                <a:defRPr/>
              </a:pPr>
              <a:t>2</a:t>
            </a:fld>
            <a:endParaRPr lang="fi-FI" altLang="fi-FI" sz="1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0CB83137-7C85-F4DA-C5BE-B15174947AE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81200" y="-315913"/>
            <a:ext cx="82296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98" tIns="45870" rIns="90698" bIns="45870" anchor="b"/>
          <a:lstStyle/>
          <a:p>
            <a:pPr eaLnBrk="1" hangingPunct="1"/>
            <a:r>
              <a:rPr lang="fi-FI" altLang="fi-FI" dirty="0" err="1">
                <a:effectLst/>
              </a:rPr>
              <a:t>Cosmogenic</a:t>
            </a:r>
            <a:r>
              <a:rPr lang="fi-FI" altLang="fi-FI" dirty="0">
                <a:effectLst/>
              </a:rPr>
              <a:t> </a:t>
            </a:r>
            <a:r>
              <a:rPr lang="fi-FI" altLang="fi-FI" dirty="0" err="1">
                <a:effectLst/>
              </a:rPr>
              <a:t>isotopes</a:t>
            </a:r>
            <a:r>
              <a:rPr lang="fi-FI" altLang="fi-FI" dirty="0">
                <a:effectLst/>
              </a:rPr>
              <a:t>: </a:t>
            </a:r>
            <a:r>
              <a:rPr lang="fi-FI" altLang="fi-FI" dirty="0" err="1">
                <a:effectLst/>
              </a:rPr>
              <a:t>Holocene</a:t>
            </a:r>
            <a:endParaRPr lang="fi-FI" altLang="fi-FI" dirty="0">
              <a:effectLst/>
              <a:sym typeface="Symbol" panose="05050102010706020507" pitchFamily="18" charset="2"/>
            </a:endParaRPr>
          </a:p>
        </p:txBody>
      </p:sp>
      <p:sp>
        <p:nvSpPr>
          <p:cNvPr id="12294" name="Text Box 5">
            <a:extLst>
              <a:ext uri="{FF2B5EF4-FFF2-40B4-BE49-F238E27FC236}">
                <a16:creationId xmlns:a16="http://schemas.microsoft.com/office/drawing/2014/main" id="{7F9DB364-ED0A-CEF1-82F3-2DAEC4E44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304462"/>
            <a:ext cx="8586788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icrosoft Tai Le" panose="020B0502040204020203" pitchFamily="34" charset="0"/>
                <a:ea typeface="Microsoft Tai Le" panose="020B0502040204020203" pitchFamily="34" charset="0"/>
                <a:cs typeface="Microsoft Tai Le" panose="020B0502040204020203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i-FI" altLang="fi-FI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C:   </a:t>
            </a:r>
            <a:r>
              <a:rPr lang="fi-FI" altLang="fi-FI" sz="2400" i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fi-FI" altLang="fi-FI" sz="24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N(</a:t>
            </a:r>
            <a:r>
              <a:rPr lang="fi-FI" altLang="fi-FI" sz="2400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n,p</a:t>
            </a:r>
            <a:r>
              <a:rPr lang="fi-FI" altLang="fi-FI" sz="24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fi-FI" altLang="fi-FI" sz="2400" i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fi-FI" altLang="fi-FI" sz="24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i-FI" altLang="fi-FI" sz="2400" i="1" baseline="30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Half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-life ~5730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Carbon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trees</a:t>
            </a: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b="1" i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fi-FI" altLang="fi-FI" sz="2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spallation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i-FI" altLang="fi-FI" sz="2400" i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i-FI" altLang="fi-FI" sz="24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Half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-life ~1.4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Myr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Fallout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aerosols</a:t>
            </a: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in ice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cores</a:t>
            </a: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b="1" i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fi-FI" altLang="fi-FI" sz="2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spallation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i-FI" altLang="fi-FI" sz="2400" i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i-FI" altLang="fi-FI" sz="24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Half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-life ~53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Fallout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aerosols</a:t>
            </a: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i-FI" altLang="fi-FI" sz="24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fi-FI" altLang="fi-FI" sz="2400" dirty="0">
                <a:latin typeface="Arial" panose="020B0604020202020204" pitchFamily="34" charset="0"/>
                <a:cs typeface="Arial" panose="020B0604020202020204" pitchFamily="34" charset="0"/>
              </a:rPr>
              <a:t> in air</a:t>
            </a:r>
          </a:p>
          <a:p>
            <a:pPr>
              <a:spcBef>
                <a:spcPct val="0"/>
              </a:spcBef>
              <a:buFontTx/>
              <a:buNone/>
            </a:pPr>
            <a:endParaRPr lang="fi-FI" altLang="fi-F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fi-FI" altLang="fi-FI" sz="2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5E32FA9-E291-0DCC-0C9F-3CD4B744B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1" y="1304461"/>
            <a:ext cx="3095567" cy="2255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EF8A3F-CD8B-46ED-48F7-D03138050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445" y="4037478"/>
            <a:ext cx="2076947" cy="1755988"/>
          </a:xfrm>
          <a:prstGeom prst="rect">
            <a:avLst/>
          </a:prstGeom>
        </p:spPr>
      </p:pic>
      <p:pic>
        <p:nvPicPr>
          <p:cNvPr id="4" name="Picture 3" descr="A picture containing blue&#10;&#10;Description automatically generated">
            <a:extLst>
              <a:ext uri="{FF2B5EF4-FFF2-40B4-BE49-F238E27FC236}">
                <a16:creationId xmlns:a16="http://schemas.microsoft.com/office/drawing/2014/main" id="{8AB965A2-E2A9-3A35-580D-5E9A0A6D31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371" y="5627928"/>
            <a:ext cx="2624205" cy="118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3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AACC0B-AAD7-42DE-66AA-3B8EC4F4C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Beryllium production pattern</a:t>
            </a:r>
            <a:endParaRPr lang="en-FI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DB67C2-F5D8-2F7A-314B-1CE3079FB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070" y="1124745"/>
            <a:ext cx="8235111" cy="4968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FF2E68-D71B-D6AA-E17D-81F0FD02870B}"/>
              </a:ext>
            </a:extLst>
          </p:cNvPr>
          <p:cNvSpPr txBox="1"/>
          <p:nvPr/>
        </p:nvSpPr>
        <p:spPr>
          <a:xfrm>
            <a:off x="0" y="6372036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Production of </a:t>
            </a:r>
            <a:r>
              <a:rPr lang="en-US" sz="2000" baseline="30000" dirty="0"/>
              <a:t>7</a:t>
            </a:r>
            <a:r>
              <a:rPr lang="en-US" sz="2000" dirty="0"/>
              <a:t>Be in the atmosphere by GCR (solar minimum) </a:t>
            </a:r>
            <a:r>
              <a:rPr lang="en-US" sz="2000" dirty="0">
                <a:sym typeface="Wingdings" panose="05000000000000000000" pitchFamily="2" charset="2"/>
              </a:rPr>
              <a:t> ~15 km altitude at mid-latitudes </a:t>
            </a:r>
            <a:r>
              <a:rPr lang="en-US" i="1" dirty="0">
                <a:solidFill>
                  <a:srgbClr val="0070C0"/>
                </a:solidFill>
                <a:sym typeface="Wingdings" panose="05000000000000000000" pitchFamily="2" charset="2"/>
              </a:rPr>
              <a:t>(Golubenko+2022)</a:t>
            </a:r>
            <a:endParaRPr lang="en-FI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35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the earth's climate&#10;&#10;AI-generated content may be incorrect.">
            <a:extLst>
              <a:ext uri="{FF2B5EF4-FFF2-40B4-BE49-F238E27FC236}">
                <a16:creationId xmlns:a16="http://schemas.microsoft.com/office/drawing/2014/main" id="{ABE6F108-9866-BAB5-C8AE-AD080BFFDF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07" y="908718"/>
            <a:ext cx="8838073" cy="606039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4603EC-AC61-39DF-4C5E-D8AA1F949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transport</a:t>
            </a:r>
            <a:endParaRPr lang="en-FI" dirty="0"/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22E52369-2EB5-EB39-28AB-71C024B3BBBA}"/>
              </a:ext>
            </a:extLst>
          </p:cNvPr>
          <p:cNvSpPr/>
          <p:nvPr/>
        </p:nvSpPr>
        <p:spPr>
          <a:xfrm rot="3097419">
            <a:off x="7443775" y="1540956"/>
            <a:ext cx="1956707" cy="710718"/>
          </a:xfrm>
          <a:prstGeom prst="irregularSeal2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7ABFA-B104-2D64-61CF-4F97C0AC3530}"/>
              </a:ext>
            </a:extLst>
          </p:cNvPr>
          <p:cNvSpPr txBox="1"/>
          <p:nvPr/>
        </p:nvSpPr>
        <p:spPr>
          <a:xfrm>
            <a:off x="9408368" y="1412776"/>
            <a:ext cx="26642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 </a:t>
            </a:r>
            <a:r>
              <a:rPr lang="en-US" b="1" dirty="0">
                <a:solidFill>
                  <a:srgbClr val="FF0000"/>
                </a:solidFill>
              </a:rPr>
              <a:t>Production:</a:t>
            </a: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mid-</a:t>
            </a:r>
            <a:r>
              <a:rPr lang="en-US" b="1" dirty="0" err="1">
                <a:solidFill>
                  <a:srgbClr val="FF0000"/>
                </a:solidFill>
                <a:sym typeface="Wingdings" panose="05000000000000000000" pitchFamily="2" charset="2"/>
              </a:rPr>
              <a:t>lat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stratosphere</a:t>
            </a: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0072BD"/>
              </a:solidFill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0072BD"/>
                </a:solidFill>
                <a:sym typeface="Wingdings" panose="05000000000000000000" pitchFamily="2" charset="2"/>
              </a:rPr>
              <a:t> Concentration: </a:t>
            </a:r>
          </a:p>
          <a:p>
            <a:r>
              <a:rPr lang="en-US" b="1" dirty="0">
                <a:solidFill>
                  <a:srgbClr val="0072BD"/>
                </a:solidFill>
                <a:sym typeface="Wingdings" panose="05000000000000000000" pitchFamily="2" charset="2"/>
              </a:rPr>
              <a:t>Tropical troposphere</a:t>
            </a: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ß"/>
            </a:pP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Measurements:</a:t>
            </a:r>
          </a:p>
          <a:p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Polar ice cores</a:t>
            </a:r>
            <a:endParaRPr lang="en-FI" b="1" dirty="0">
              <a:solidFill>
                <a:srgbClr val="00B050"/>
              </a:solidFill>
            </a:endParaRPr>
          </a:p>
        </p:txBody>
      </p:sp>
      <p:sp>
        <p:nvSpPr>
          <p:cNvPr id="8" name="Arrow: Bent 7">
            <a:extLst>
              <a:ext uri="{FF2B5EF4-FFF2-40B4-BE49-F238E27FC236}">
                <a16:creationId xmlns:a16="http://schemas.microsoft.com/office/drawing/2014/main" id="{D399961A-C1FC-4866-7313-918FFFED9A58}"/>
              </a:ext>
            </a:extLst>
          </p:cNvPr>
          <p:cNvSpPr/>
          <p:nvPr/>
        </p:nvSpPr>
        <p:spPr>
          <a:xfrm rot="10800000">
            <a:off x="8112224" y="2860158"/>
            <a:ext cx="831197" cy="1288922"/>
          </a:xfrm>
          <a:prstGeom prst="bentArrow">
            <a:avLst>
              <a:gd name="adj1" fmla="val 25000"/>
              <a:gd name="adj2" fmla="val 23787"/>
              <a:gd name="adj3" fmla="val 25000"/>
              <a:gd name="adj4" fmla="val 704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2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>
              <a:solidFill>
                <a:schemeClr val="tx1"/>
              </a:solidFill>
            </a:endParaRPr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98EE6645-E56E-6D99-A30F-22A27F2DECAB}"/>
              </a:ext>
            </a:extLst>
          </p:cNvPr>
          <p:cNvSpPr/>
          <p:nvPr/>
        </p:nvSpPr>
        <p:spPr>
          <a:xfrm flipH="1" flipV="1">
            <a:off x="6096000" y="4149077"/>
            <a:ext cx="2160240" cy="2592287"/>
          </a:xfrm>
          <a:prstGeom prst="bentArrow">
            <a:avLst>
              <a:gd name="adj1" fmla="val 7971"/>
              <a:gd name="adj2" fmla="val 8798"/>
              <a:gd name="adj3" fmla="val 28392"/>
              <a:gd name="adj4" fmla="val 7160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2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413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>
            <a:extLst>
              <a:ext uri="{FF2B5EF4-FFF2-40B4-BE49-F238E27FC236}">
                <a16:creationId xmlns:a16="http://schemas.microsoft.com/office/drawing/2014/main" id="{DD239880-3C5F-430A-5F57-5CE96E20493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BE4BDB89-2ECB-439D-84D2-69E5760A0D11}" type="slidenum">
              <a:rPr lang="fi-FI" altLang="fi-FI" smtClean="0"/>
              <a:pPr>
                <a:spcBef>
                  <a:spcPct val="0"/>
                </a:spcBef>
                <a:buFontTx/>
                <a:buNone/>
                <a:defRPr/>
              </a:pPr>
              <a:t>5</a:t>
            </a:fld>
            <a:endParaRPr lang="fi-FI" altLang="fi-FI" sz="1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8514" name="Rectangle 2">
            <a:extLst>
              <a:ext uri="{FF2B5EF4-FFF2-40B4-BE49-F238E27FC236}">
                <a16:creationId xmlns:a16="http://schemas.microsoft.com/office/drawing/2014/main" id="{838049D8-25F6-2874-4EB2-E8368FB952C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99456" y="-387350"/>
            <a:ext cx="10153128" cy="1143000"/>
          </a:xfrm>
          <a:prstGeom prst="rect">
            <a:avLst/>
          </a:prstGeom>
        </p:spPr>
        <p:txBody>
          <a:bodyPr lIns="90698" tIns="45870" rIns="90698" bIns="45870" anchor="b"/>
          <a:lstStyle/>
          <a:p>
            <a:pPr eaLnBrk="1" hangingPunct="1">
              <a:defRPr/>
            </a:pPr>
            <a:r>
              <a:rPr lang="en-US" altLang="fi-FI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Chemistry-climate model SOCOL </a:t>
            </a:r>
            <a:endParaRPr lang="fi-FI" altLang="fi-FI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B270B2-4DA3-6FC2-C072-7CE325496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0" y="1556792"/>
            <a:ext cx="12193354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33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2AA37F-97E6-2D8E-3849-37EBF4A4F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10Be concentration near surface</a:t>
            </a:r>
            <a:endParaRPr lang="en-F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88A598-E9B1-E618-1898-E7D18AA2F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908720"/>
            <a:ext cx="7241154" cy="5401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49E584-504E-A136-63FC-C1C0CE8648B2}"/>
              </a:ext>
            </a:extLst>
          </p:cNvPr>
          <p:cNvSpPr txBox="1"/>
          <p:nvPr/>
        </p:nvSpPr>
        <p:spPr>
          <a:xfrm>
            <a:off x="0" y="6372036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Near-ground concentration of </a:t>
            </a:r>
            <a:r>
              <a:rPr lang="en-US" sz="2000" baseline="30000" dirty="0"/>
              <a:t>10</a:t>
            </a:r>
            <a:r>
              <a:rPr lang="en-US" sz="2000" dirty="0"/>
              <a:t>Be in the atmosphere for GCR production </a:t>
            </a:r>
            <a:r>
              <a:rPr lang="en-US" sz="2000" dirty="0">
                <a:sym typeface="Wingdings" panose="05000000000000000000" pitchFamily="2" charset="2"/>
              </a:rPr>
              <a:t> tropical zone </a:t>
            </a:r>
            <a:r>
              <a:rPr lang="en-US" i="1" dirty="0">
                <a:solidFill>
                  <a:srgbClr val="0070C0"/>
                </a:solidFill>
                <a:sym typeface="Wingdings" panose="05000000000000000000" pitchFamily="2" charset="2"/>
              </a:rPr>
              <a:t>(Golubenko+2024)</a:t>
            </a:r>
            <a:endParaRPr lang="en-FI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5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B8D2EA-0F23-C96C-6C8A-4A4BB7B4B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of the model: 7Be in air</a:t>
            </a:r>
            <a:endParaRPr lang="en-FI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E570CF0-58D0-A9E6-C711-9300499CEB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711939"/>
              </p:ext>
            </p:extLst>
          </p:nvPr>
        </p:nvGraphicFramePr>
        <p:xfrm>
          <a:off x="695400" y="927067"/>
          <a:ext cx="5570314" cy="586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6386871" imgH="6719307" progId="Origin95.Graph">
                  <p:embed/>
                </p:oleObj>
              </mc:Choice>
              <mc:Fallback>
                <p:oleObj name="Graph" r:id="rId2" imgW="6386871" imgH="6719307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5400" y="927067"/>
                        <a:ext cx="5570314" cy="586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279AB15-D718-4B8A-268D-582B975E65C8}"/>
              </a:ext>
            </a:extLst>
          </p:cNvPr>
          <p:cNvSpPr txBox="1"/>
          <p:nvPr/>
        </p:nvSpPr>
        <p:spPr>
          <a:xfrm>
            <a:off x="6263390" y="2276872"/>
            <a:ext cx="59262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7Be is a short-lived cosmogenic isotope routinely measured by the  Comprehensive Nuclear Test-Ban-Treaty </a:t>
            </a:r>
            <a:r>
              <a:rPr lang="en-US" sz="2000" dirty="0" err="1"/>
              <a:t>Organisation</a:t>
            </a:r>
            <a:r>
              <a:rPr lang="en-US" sz="2000" dirty="0"/>
              <a:t> (CTBTO) around the Globe.</a:t>
            </a:r>
          </a:p>
          <a:p>
            <a:endParaRPr lang="en-US" sz="2000" dirty="0"/>
          </a:p>
          <a:p>
            <a:r>
              <a:rPr lang="en-US" sz="2000" dirty="0"/>
              <a:t>Weekly resolution near-ground concentration of </a:t>
            </a:r>
            <a:r>
              <a:rPr lang="en-US" sz="2000" baseline="30000" dirty="0"/>
              <a:t>7</a:t>
            </a:r>
            <a:r>
              <a:rPr lang="en-US" sz="2000" dirty="0"/>
              <a:t>Be in the atmosphere measured in sub-polar locations </a:t>
            </a:r>
            <a:r>
              <a:rPr lang="en-US" sz="2000" dirty="0">
                <a:sym typeface="Wingdings" panose="05000000000000000000" pitchFamily="2" charset="2"/>
              </a:rPr>
              <a:t> excellent agreement </a:t>
            </a:r>
            <a:r>
              <a:rPr lang="en-US" i="1" dirty="0">
                <a:solidFill>
                  <a:srgbClr val="0070C0"/>
                </a:solidFill>
                <a:sym typeface="Wingdings" panose="05000000000000000000" pitchFamily="2" charset="2"/>
              </a:rPr>
              <a:t>(Golubenko+2021;Usoskin+2009)</a:t>
            </a:r>
            <a:endParaRPr lang="en-FI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912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1">
            <a:extLst>
              <a:ext uri="{FF2B5EF4-FFF2-40B4-BE49-F238E27FC236}">
                <a16:creationId xmlns:a16="http://schemas.microsoft.com/office/drawing/2014/main" id="{89ABEBAC-832E-2C21-6358-7E2C36902FF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BE4BDB89-2ECB-439D-84D2-69E5760A0D11}" type="slidenum">
              <a:rPr lang="fi-FI" altLang="fi-FI" smtClean="0"/>
              <a:pPr>
                <a:spcBef>
                  <a:spcPct val="0"/>
                </a:spcBef>
                <a:buFontTx/>
                <a:buNone/>
                <a:defRPr/>
              </a:pPr>
              <a:t>8</a:t>
            </a:fld>
            <a:endParaRPr lang="fi-FI" altLang="fi-FI" sz="1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99714" name="Rectangle 2">
            <a:extLst>
              <a:ext uri="{FF2B5EF4-FFF2-40B4-BE49-F238E27FC236}">
                <a16:creationId xmlns:a16="http://schemas.microsoft.com/office/drawing/2014/main" id="{32787A43-A905-32DE-B30A-9BB8BDA255FA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407368" y="4797152"/>
            <a:ext cx="11521280" cy="1470025"/>
          </a:xfrm>
          <a:prstGeom prst="rect">
            <a:avLst/>
          </a:prstGeom>
        </p:spPr>
        <p:txBody>
          <a:bodyPr lIns="90698" tIns="45870" rIns="90698" bIns="45870" anchor="b"/>
          <a:lstStyle/>
          <a:p>
            <a:pPr eaLnBrk="1" hangingPunct="1">
              <a:defRPr/>
            </a:pP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HPC </a:t>
            </a:r>
            <a:r>
              <a:rPr lang="fi-FI" altLang="fi-FI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massive</a:t>
            </a: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</a:t>
            </a:r>
            <a:r>
              <a:rPr lang="fi-FI" altLang="fi-FI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computations</a:t>
            </a: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: </a:t>
            </a:r>
            <a:b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</a:b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1 </a:t>
            </a:r>
            <a:r>
              <a:rPr lang="fi-FI" altLang="fi-FI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model</a:t>
            </a: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</a:t>
            </a:r>
            <a:r>
              <a:rPr lang="fi-FI" altLang="fi-FI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year</a:t>
            </a: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= 1 </a:t>
            </a:r>
            <a:r>
              <a:rPr lang="fi-FI" altLang="fi-FI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wall-clock</a:t>
            </a: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</a:t>
            </a:r>
            <a:r>
              <a:rPr lang="fi-FI" altLang="fi-FI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day</a:t>
            </a:r>
            <a:r>
              <a:rPr lang="fi-FI" altLang="fi-FI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 at LUMI</a:t>
            </a:r>
            <a:br>
              <a:rPr lang="fi-FI" altLang="fi-FI" sz="6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</a:br>
            <a:br>
              <a:rPr lang="fi-FI" altLang="fi-FI" sz="6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</a:br>
            <a:r>
              <a:rPr lang="fi-FI" altLang="fi-FI" sz="65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Parameterisation</a:t>
            </a:r>
            <a:br>
              <a:rPr lang="fi-FI" altLang="fi-FI" sz="6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</a:br>
            <a:r>
              <a:rPr lang="fi-FI" altLang="fi-FI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Heikkilä+2009,2012</a:t>
            </a:r>
            <a:endParaRPr lang="en-GB" altLang="fi-FI" sz="65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j-ea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F7EE560D-E482-4963-AB63-351DB6C156AB}"/>
              </a:ext>
            </a:extLst>
          </p:cNvPr>
          <p:cNvSpPr/>
          <p:nvPr/>
        </p:nvSpPr>
        <p:spPr>
          <a:xfrm>
            <a:off x="5663952" y="3645024"/>
            <a:ext cx="504056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E019E1-B1E0-8FE5-7D9A-C68045469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grid </a:t>
            </a:r>
            <a:endParaRPr lang="en-FI" dirty="0"/>
          </a:p>
        </p:txBody>
      </p:sp>
      <p:pic>
        <p:nvPicPr>
          <p:cNvPr id="5" name="Picture 4" descr="A black and white cube&#10;&#10;AI-generated content may be incorrect.">
            <a:extLst>
              <a:ext uri="{FF2B5EF4-FFF2-40B4-BE49-F238E27FC236}">
                <a16:creationId xmlns:a16="http://schemas.microsoft.com/office/drawing/2014/main" id="{CA70B666-28B2-31ED-A1B1-A8377A860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082739"/>
            <a:ext cx="5256584" cy="57092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F6D8F7-5036-A213-9F6C-8DCBFF0305FA}"/>
              </a:ext>
            </a:extLst>
          </p:cNvPr>
          <p:cNvSpPr txBox="1"/>
          <p:nvPr/>
        </p:nvSpPr>
        <p:spPr>
          <a:xfrm>
            <a:off x="1199456" y="5949279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0072BD"/>
                </a:solidFill>
              </a:rPr>
              <a:t>Latitude    j = 1—6 </a:t>
            </a:r>
            <a:endParaRPr lang="en-FI" sz="2400" b="1" i="1" dirty="0">
              <a:solidFill>
                <a:srgbClr val="0072BD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C372D2-BC58-FB59-CB89-7BE7B78DC843}"/>
              </a:ext>
            </a:extLst>
          </p:cNvPr>
          <p:cNvSpPr txBox="1"/>
          <p:nvPr/>
        </p:nvSpPr>
        <p:spPr>
          <a:xfrm>
            <a:off x="119336" y="3958361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Altitude    i = 1—4 </a:t>
            </a:r>
            <a:endParaRPr lang="en-FI" sz="2400" b="1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307474-4F32-2614-8EA7-5C381DA0F46B}"/>
              </a:ext>
            </a:extLst>
          </p:cNvPr>
          <p:cNvSpPr txBox="1"/>
          <p:nvPr/>
        </p:nvSpPr>
        <p:spPr>
          <a:xfrm>
            <a:off x="6528048" y="594928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00B050"/>
                </a:solidFill>
              </a:rPr>
              <a:t>Longitude  k = 1—4 </a:t>
            </a:r>
            <a:endParaRPr lang="en-FI" sz="2400" b="1" i="1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0EC5C3-95A9-FE2C-24B3-C154570D31FA}"/>
              </a:ext>
            </a:extLst>
          </p:cNvPr>
          <p:cNvCxnSpPr/>
          <p:nvPr/>
        </p:nvCxnSpPr>
        <p:spPr>
          <a:xfrm>
            <a:off x="2279576" y="2708920"/>
            <a:ext cx="504056" cy="2664296"/>
          </a:xfrm>
          <a:prstGeom prst="straightConnector1">
            <a:avLst/>
          </a:prstGeom>
          <a:ln w="381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A58120-9DB8-8E34-0ECF-10025F7230DE}"/>
              </a:ext>
            </a:extLst>
          </p:cNvPr>
          <p:cNvCxnSpPr>
            <a:cxnSpLocks/>
          </p:cNvCxnSpPr>
          <p:nvPr/>
        </p:nvCxnSpPr>
        <p:spPr>
          <a:xfrm>
            <a:off x="3003848" y="5589240"/>
            <a:ext cx="2660104" cy="1109737"/>
          </a:xfrm>
          <a:prstGeom prst="straightConnector1">
            <a:avLst/>
          </a:prstGeom>
          <a:ln w="38100">
            <a:solidFill>
              <a:srgbClr val="0072BD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579DDE1-EB7A-B92F-A889-2C937D9E7743}"/>
              </a:ext>
            </a:extLst>
          </p:cNvPr>
          <p:cNvCxnSpPr>
            <a:cxnSpLocks/>
          </p:cNvCxnSpPr>
          <p:nvPr/>
        </p:nvCxnSpPr>
        <p:spPr>
          <a:xfrm flipV="1">
            <a:off x="6095999" y="4629784"/>
            <a:ext cx="1262237" cy="2069193"/>
          </a:xfrm>
          <a:prstGeom prst="straightConnector1">
            <a:avLst/>
          </a:prstGeom>
          <a:ln w="38100">
            <a:solidFill>
              <a:srgbClr val="00B05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B20A3CDD-F6E0-A0B3-8160-576A8B42CCB4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3431704" y="2457617"/>
            <a:ext cx="6768752" cy="1261863"/>
          </a:xfrm>
          <a:prstGeom prst="curvedConnector3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or: Curved 1">
            <a:extLst>
              <a:ext uri="{FF2B5EF4-FFF2-40B4-BE49-F238E27FC236}">
                <a16:creationId xmlns:a16="http://schemas.microsoft.com/office/drawing/2014/main" id="{E01E8073-3312-0ABD-E24D-741F1F9B540A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6095999" y="2457617"/>
            <a:ext cx="4104457" cy="1261863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59AA90C9-CC4F-CFA0-8ADD-3734B82D831E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5540202" y="3719480"/>
            <a:ext cx="4660254" cy="1921688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2417EF8-4564-736A-21A1-1274B1186FEB}"/>
              </a:ext>
            </a:extLst>
          </p:cNvPr>
          <p:cNvSpPr txBox="1"/>
          <p:nvPr/>
        </p:nvSpPr>
        <p:spPr>
          <a:xfrm>
            <a:off x="10272464" y="278092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 err="1"/>
              <a:t>Measurements</a:t>
            </a:r>
            <a:endParaRPr lang="en-GB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312442C-0821-F56C-76A3-AEE5968398E6}"/>
                  </a:ext>
                </a:extLst>
              </p:cNvPr>
              <p:cNvSpPr txBox="1"/>
              <p:nvPr/>
            </p:nvSpPr>
            <p:spPr>
              <a:xfrm>
                <a:off x="10200456" y="3250473"/>
                <a:ext cx="1548508" cy="938014"/>
              </a:xfrm>
              <a:prstGeom prst="rect">
                <a:avLst/>
              </a:prstGeom>
              <a:solidFill>
                <a:srgbClr val="D9EAF5">
                  <a:alpha val="71000"/>
                </a:srgbClr>
              </a:solidFill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i-FI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𝑗𝑘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i-FI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𝑖𝑗𝑘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</a:rPr>
                                <m:t>𝑖𝑗𝑘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312442C-0821-F56C-76A3-AEE596839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0456" y="3250473"/>
                <a:ext cx="1548508" cy="9380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BC99A5FE-2446-E4CA-F9C6-C664DA96DA76}"/>
              </a:ext>
            </a:extLst>
          </p:cNvPr>
          <p:cNvSpPr/>
          <p:nvPr/>
        </p:nvSpPr>
        <p:spPr>
          <a:xfrm>
            <a:off x="10680508" y="3360580"/>
            <a:ext cx="528059" cy="743432"/>
          </a:xfrm>
          <a:prstGeom prst="ellipse">
            <a:avLst/>
          </a:prstGeom>
          <a:noFill/>
          <a:ln w="19050">
            <a:solidFill>
              <a:srgbClr val="0072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FCEC9B2-FE52-4C2D-B265-559B28D8749D}"/>
              </a:ext>
            </a:extLst>
          </p:cNvPr>
          <p:cNvSpPr/>
          <p:nvPr/>
        </p:nvSpPr>
        <p:spPr>
          <a:xfrm>
            <a:off x="11226677" y="3356992"/>
            <a:ext cx="528059" cy="743432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7C0492-9A43-B917-1E6E-4759448C2E69}"/>
              </a:ext>
            </a:extLst>
          </p:cNvPr>
          <p:cNvSpPr txBox="1"/>
          <p:nvPr/>
        </p:nvSpPr>
        <p:spPr>
          <a:xfrm>
            <a:off x="8126683" y="4573019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accent1"/>
                </a:solidFill>
              </a:rPr>
              <a:t>Production rates</a:t>
            </a:r>
          </a:p>
          <a:p>
            <a:pPr algn="r"/>
            <a:r>
              <a:rPr lang="en-US" sz="2400" i="1" dirty="0">
                <a:solidFill>
                  <a:srgbClr val="7030A0"/>
                </a:solidFill>
              </a:rPr>
              <a:t>Transport coefficients </a:t>
            </a:r>
            <a:endParaRPr lang="en-FI" sz="2400" i="1" dirty="0">
              <a:solidFill>
                <a:srgbClr val="7030A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F86E99E-055E-376A-D3B5-68D036E78E4A}"/>
              </a:ext>
            </a:extLst>
          </p:cNvPr>
          <p:cNvCxnSpPr>
            <a:endCxn id="18" idx="4"/>
          </p:cNvCxnSpPr>
          <p:nvPr/>
        </p:nvCxnSpPr>
        <p:spPr>
          <a:xfrm flipV="1">
            <a:off x="9552384" y="4104012"/>
            <a:ext cx="1392154" cy="525772"/>
          </a:xfrm>
          <a:prstGeom prst="straightConnector1">
            <a:avLst/>
          </a:prstGeom>
          <a:ln w="19050">
            <a:solidFill>
              <a:schemeClr val="accent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F2A020E-DDA2-9BE1-63E5-E313527F794C}"/>
              </a:ext>
            </a:extLst>
          </p:cNvPr>
          <p:cNvCxnSpPr>
            <a:cxnSpLocks/>
            <a:endCxn id="20" idx="4"/>
          </p:cNvCxnSpPr>
          <p:nvPr/>
        </p:nvCxnSpPr>
        <p:spPr>
          <a:xfrm flipV="1">
            <a:off x="11172564" y="4100424"/>
            <a:ext cx="318143" cy="888093"/>
          </a:xfrm>
          <a:prstGeom prst="straightConnector1">
            <a:avLst/>
          </a:prstGeom>
          <a:ln w="1905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608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Resolve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5B9A"/>
      </a:accent1>
      <a:accent2>
        <a:srgbClr val="F89B1D"/>
      </a:accent2>
      <a:accent3>
        <a:srgbClr val="76AB6F"/>
      </a:accent3>
      <a:accent4>
        <a:srgbClr val="8064A2"/>
      </a:accent4>
      <a:accent5>
        <a:srgbClr val="4BACC6"/>
      </a:accent5>
      <a:accent6>
        <a:srgbClr val="F79646"/>
      </a:accent6>
      <a:hlink>
        <a:srgbClr val="76AB6F"/>
      </a:hlink>
      <a:folHlink>
        <a:srgbClr val="800080"/>
      </a:folHlink>
    </a:clrScheme>
    <a:fontScheme name="Toimi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oimi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120479</TotalTime>
  <Words>429</Words>
  <Application>Microsoft Office PowerPoint</Application>
  <PresentationFormat>Widescreen</PresentationFormat>
  <Paragraphs>92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Cambria Math</vt:lpstr>
      <vt:lpstr>Microsoft Tai Le</vt:lpstr>
      <vt:lpstr>Segoe Print</vt:lpstr>
      <vt:lpstr>Showcard Gothic</vt:lpstr>
      <vt:lpstr>Symbol</vt:lpstr>
      <vt:lpstr>Wingdings</vt:lpstr>
      <vt:lpstr>Office-teema</vt:lpstr>
      <vt:lpstr>Graph</vt:lpstr>
      <vt:lpstr> Cosmogenic 10Be as a tracer of cosmic-ray variability: Atmospheric transport model</vt:lpstr>
      <vt:lpstr>Cosmogenic isotopes: Holocene</vt:lpstr>
      <vt:lpstr>Beryllium production pattern</vt:lpstr>
      <vt:lpstr>Large-scale transport</vt:lpstr>
      <vt:lpstr>Chemistry-climate model SOCOL </vt:lpstr>
      <vt:lpstr>10Be concentration near surface</vt:lpstr>
      <vt:lpstr>Test of the model: 7Be in air</vt:lpstr>
      <vt:lpstr>HPC massive computations:  1 model year = 1 wall-clock day at LUMI  Parameterisation Heikkilä+2009,2012</vt:lpstr>
      <vt:lpstr>Simplified grid </vt:lpstr>
      <vt:lpstr>Parameterisation works ±20% in polar regions</vt:lpstr>
      <vt:lpstr>Conclusions</vt:lpstr>
      <vt:lpstr> </vt:lpstr>
      <vt:lpstr>Atmospheric cascade</vt:lpstr>
      <vt:lpstr>Why do we need transport models?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Asikainen</dc:creator>
  <cp:lastModifiedBy>Ilya Usoskin</cp:lastModifiedBy>
  <cp:revision>418</cp:revision>
  <cp:lastPrinted>2019-03-21T14:45:09Z</cp:lastPrinted>
  <dcterms:created xsi:type="dcterms:W3CDTF">2014-02-14T08:09:43Z</dcterms:created>
  <dcterms:modified xsi:type="dcterms:W3CDTF">2025-07-13T12:32:56Z</dcterms:modified>
</cp:coreProperties>
</file>