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410" r:id="rId2"/>
    <p:sldId id="3168" r:id="rId3"/>
    <p:sldId id="3163" r:id="rId4"/>
    <p:sldId id="3177" r:id="rId5"/>
    <p:sldId id="3179" r:id="rId6"/>
    <p:sldId id="3180" r:id="rId7"/>
    <p:sldId id="3178" r:id="rId8"/>
    <p:sldId id="3169" r:id="rId9"/>
    <p:sldId id="3164" r:id="rId10"/>
    <p:sldId id="588" r:id="rId11"/>
    <p:sldId id="3166" r:id="rId12"/>
    <p:sldId id="3167" r:id="rId13"/>
    <p:sldId id="3170" r:id="rId14"/>
    <p:sldId id="3171" r:id="rId15"/>
    <p:sldId id="3172" r:id="rId16"/>
    <p:sldId id="3173" r:id="rId17"/>
    <p:sldId id="3176" r:id="rId18"/>
    <p:sldId id="3183" r:id="rId19"/>
    <p:sldId id="3174" r:id="rId20"/>
    <p:sldId id="3175" r:id="rId21"/>
    <p:sldId id="3184" r:id="rId22"/>
    <p:sldId id="3185" r:id="rId23"/>
    <p:sldId id="3186" r:id="rId24"/>
    <p:sldId id="3140" r:id="rId25"/>
    <p:sldId id="3181" r:id="rId26"/>
    <p:sldId id="3187" r:id="rId27"/>
    <p:sldId id="3188" r:id="rId28"/>
  </p:sldIdLst>
  <p:sldSz cx="9144000" cy="6858000" type="screen4x3"/>
  <p:notesSz cx="6797675" cy="992822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 yufeng" initials="ly" lastIdx="2" clrIdx="0">
    <p:extLst>
      <p:ext uri="{19B8F6BF-5375-455C-9EA6-DF929625EA0E}">
        <p15:presenceInfo xmlns:p15="http://schemas.microsoft.com/office/powerpoint/2012/main" userId="39b51aa5c63896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FF00"/>
    <a:srgbClr val="66FF66"/>
    <a:srgbClr val="66FFCC"/>
    <a:srgbClr val="FFFFFF"/>
    <a:srgbClr val="00CC66"/>
    <a:srgbClr val="00421E"/>
    <a:srgbClr val="FFFF99"/>
    <a:srgbClr val="00A7FA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2" autoAdjust="0"/>
    <p:restoredTop sz="87754" autoAdjust="0"/>
  </p:normalViewPr>
  <p:slideViewPr>
    <p:cSldViewPr>
      <p:cViewPr varScale="1">
        <p:scale>
          <a:sx n="79" d="100"/>
          <a:sy n="79" d="100"/>
        </p:scale>
        <p:origin x="1314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0E532-D1D0-4BC8-BAD9-D64A936D8121}" type="datetimeFigureOut">
              <a:rPr lang="zh-CN" altLang="en-US" smtClean="0"/>
              <a:t>2025/7/21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BD20C-BD70-45BA-AC32-31D3D02BE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983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C9EDA7C-EDC1-4573-A39D-F1471709185D}" type="datetimeFigureOut">
              <a:rPr lang="zh-CN" altLang="en-US"/>
              <a:pPr>
                <a:defRPr/>
              </a:pPr>
              <a:t>2025/7/21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F4E7F45-9E4F-4867-98CF-DC8088E36F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823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4E7F45-9E4F-4867-98CF-DC8088E36FA3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576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4E7F45-9E4F-4867-98CF-DC8088E36FA3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87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5" descr="PPT标题页模板副本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5107632"/>
            <a:ext cx="6400800" cy="98566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1094881"/>
            <a:ext cx="8424936" cy="1470025"/>
          </a:xfrm>
        </p:spPr>
        <p:txBody>
          <a:bodyPr/>
          <a:lstStyle>
            <a:lvl1pPr algn="ctr">
              <a:defRPr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EEB500"/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92152"/>
            <a:ext cx="2057400" cy="54340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2"/>
            <a:ext cx="6019800" cy="54340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6492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4424"/>
            <a:ext cx="8229600" cy="49117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8A1B642-96BA-4221-9CE2-FA7E6E9767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5DDB52C-F51D-4B53-B0E6-A0C2FAA4B3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3" descr="PPT标题页模板副本3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76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5113"/>
            <a:ext cx="82296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85875"/>
            <a:ext cx="8229600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3" name="灯片编号占位符 5"/>
          <p:cNvSpPr txBox="1">
            <a:spLocks/>
          </p:cNvSpPr>
          <p:nvPr/>
        </p:nvSpPr>
        <p:spPr>
          <a:xfrm>
            <a:off x="285751" y="6597650"/>
            <a:ext cx="500063" cy="260350"/>
          </a:xfrm>
          <a:prstGeom prst="rect">
            <a:avLst/>
          </a:prstGeom>
          <a:solidFill>
            <a:schemeClr val="bg1"/>
          </a:solidFill>
        </p:spPr>
        <p:txBody>
          <a:bodyPr anchor="ctr" anchorCtr="1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FAE55A9-6D9B-4CD1-B774-1DD214A7F4FF}" type="slidenum">
              <a:rPr lang="en-US" altLang="zh-CN" smtClean="0"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altLang="zh-CN" dirty="0">
                <a:latin typeface="+mn-lt"/>
                <a:ea typeface="+mn-ea"/>
              </a:rPr>
              <a:t> 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ransition spd="med">
    <p:zoom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600" b="1" dirty="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3300"/>
          </a:solidFill>
          <a:latin typeface="Arial" pitchFamily="34" charset="0"/>
          <a:ea typeface="华文新魏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3300"/>
          </a:solidFill>
          <a:latin typeface="Arial" pitchFamily="34" charset="0"/>
          <a:ea typeface="华文新魏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3300"/>
          </a:solidFill>
          <a:latin typeface="Arial" pitchFamily="34" charset="0"/>
          <a:ea typeface="华文新魏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3300"/>
          </a:solidFill>
          <a:latin typeface="Arial" pitchFamily="34" charset="0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30000"/>
        </a:spcAft>
        <a:buClr>
          <a:srgbClr val="FFC000"/>
        </a:buClr>
        <a:buSzPct val="80000"/>
        <a:buFont typeface="Wingdings" pitchFamily="2" charset="2"/>
        <a:buChar char="n"/>
        <a:defRPr sz="2600" b="1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SzPct val="80000"/>
        <a:buFont typeface="Wingdings" pitchFamily="2" charset="2"/>
        <a:buChar char="n"/>
        <a:defRPr sz="2400">
          <a:solidFill>
            <a:schemeClr val="accent2"/>
          </a:solidFill>
          <a:latin typeface="微软雅黑" pitchFamily="34" charset="-122"/>
          <a:ea typeface="微软雅黑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副标题 4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9144000" cy="2304256"/>
          </a:xfrm>
        </p:spPr>
        <p:txBody>
          <a:bodyPr/>
          <a:lstStyle/>
          <a:p>
            <a:pPr eaLnBrk="1" hangingPunct="1"/>
            <a:r>
              <a:rPr lang="en-US" altLang="zh-CN" sz="1800" dirty="0"/>
              <a:t>Yu-Feng Li</a:t>
            </a:r>
          </a:p>
          <a:p>
            <a:pPr eaLnBrk="1" hangingPunct="1"/>
            <a:r>
              <a:rPr lang="en-US" altLang="zh-CN" sz="1800" dirty="0"/>
              <a:t>Institute of High Energy Physics &amp; </a:t>
            </a:r>
          </a:p>
          <a:p>
            <a:pPr eaLnBrk="1" hangingPunct="1"/>
            <a:r>
              <a:rPr lang="en-US" altLang="zh-CN" sz="1800" dirty="0"/>
              <a:t>University of Chinese Academy of Sciences, Beijing</a:t>
            </a:r>
          </a:p>
          <a:p>
            <a:pPr eaLnBrk="1" hangingPunct="1"/>
            <a:r>
              <a:rPr lang="en-US" altLang="zh-CN" sz="1800" i="1" dirty="0">
                <a:solidFill>
                  <a:srgbClr val="0000FF"/>
                </a:solidFill>
              </a:rPr>
              <a:t>the 39th International Cosmic Ray Conference (ICRC 2025)</a:t>
            </a:r>
          </a:p>
          <a:p>
            <a:pPr eaLnBrk="1" hangingPunct="1"/>
            <a:r>
              <a:rPr lang="en-US" altLang="zh-CN" sz="1800" i="1" dirty="0">
                <a:solidFill>
                  <a:srgbClr val="0000FF"/>
                </a:solidFill>
              </a:rPr>
              <a:t>Geneva, Switzerland</a:t>
            </a:r>
          </a:p>
          <a:p>
            <a:pPr eaLnBrk="1" hangingPunct="1"/>
            <a:r>
              <a:rPr lang="en-US" altLang="zh-CN" sz="1800" dirty="0">
                <a:solidFill>
                  <a:srgbClr val="0000FF"/>
                </a:solidFill>
              </a:rPr>
              <a:t>21</a:t>
            </a:r>
            <a:r>
              <a:rPr lang="en-US" altLang="zh-CN" sz="1800" baseline="30000" dirty="0">
                <a:solidFill>
                  <a:srgbClr val="0000FF"/>
                </a:solidFill>
              </a:rPr>
              <a:t>st</a:t>
            </a:r>
            <a:r>
              <a:rPr lang="en-US" altLang="zh-CN" sz="1800" dirty="0">
                <a:solidFill>
                  <a:srgbClr val="0000FF"/>
                </a:solidFill>
              </a:rPr>
              <a:t> July, 2025</a:t>
            </a:r>
            <a:endParaRPr lang="en-US" altLang="zh-CN" sz="2000" dirty="0">
              <a:solidFill>
                <a:srgbClr val="0000FF"/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32440" cy="15178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400" dirty="0">
                <a:solidFill>
                  <a:schemeClr val="tx1"/>
                </a:solidFill>
                <a:effectLst/>
              </a:rPr>
              <a:t>Solar Neutrino Data </a:t>
            </a:r>
            <a:r>
              <a:rPr lang="en-US" altLang="zh-CN" sz="2400" dirty="0" err="1">
                <a:solidFill>
                  <a:schemeClr val="tx1"/>
                </a:solidFill>
                <a:effectLst/>
              </a:rPr>
              <a:t>v.s</a:t>
            </a:r>
            <a:r>
              <a:rPr lang="en-US" altLang="zh-CN" sz="2400" dirty="0">
                <a:solidFill>
                  <a:schemeClr val="tx1"/>
                </a:solidFill>
                <a:effectLst/>
              </a:rPr>
              <a:t>. Standard Core Physics: </a:t>
            </a:r>
            <a:r>
              <a:rPr lang="en-US" altLang="zh-CN" sz="2400" dirty="0">
                <a:solidFill>
                  <a:srgbClr val="0000FF"/>
                </a:solidFill>
                <a:effectLst/>
              </a:rPr>
              <a:t>Reconciling CNO Flux Anomalies via Opacity and Key Nuclear Cross-Section Revisions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2FF8525-50EF-4CB8-B330-C66CDDC2F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45" y="1943472"/>
            <a:ext cx="9147810" cy="2133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ACBC109-4F94-4186-AFF6-0587309C8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78424"/>
            <a:ext cx="9144000" cy="386680"/>
          </a:xfrm>
          <a:prstGeom prst="rect">
            <a:avLst/>
          </a:prstGeom>
        </p:spPr>
      </p:pic>
    </p:spTree>
  </p:cSld>
  <p:clrMapOvr>
    <a:masterClrMapping/>
  </p:clrMapOvr>
  <p:transition spd="med" advTm="7118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B1EB41EC-8C75-45BA-9B82-F6745F164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472608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altLang="zh-CN" sz="2400" dirty="0"/>
              <a:t>Equation of state: relationship between p, ρ, T</a:t>
            </a:r>
          </a:p>
          <a:p>
            <a:pPr marL="0" indent="0">
              <a:buNone/>
            </a:pPr>
            <a:r>
              <a:rPr lang="en-US" altLang="zh-CN" sz="2000" dirty="0"/>
              <a:t>     dilute electron gas, well described by </a:t>
            </a:r>
            <a:r>
              <a:rPr lang="en-US" altLang="zh-CN" sz="2000" dirty="0">
                <a:solidFill>
                  <a:srgbClr val="FF0000"/>
                </a:solidFill>
              </a:rPr>
              <a:t>an ideal gas EOS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Energy transport: radiation (interior) &amp; convection (envelope):  </a:t>
            </a:r>
            <a:r>
              <a:rPr lang="en-US" altLang="zh-CN" sz="2000" dirty="0">
                <a:solidFill>
                  <a:srgbClr val="FF0000"/>
                </a:solidFill>
              </a:rPr>
              <a:t>radiation over 98% mass (70% radius)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Energy production by nuclear reactions:</a:t>
            </a:r>
          </a:p>
          <a:p>
            <a:pPr marL="0" indent="0">
              <a:buNone/>
            </a:pPr>
            <a:r>
              <a:rPr lang="en-US" altLang="zh-CN" sz="2000" dirty="0"/>
              <a:t>     </a:t>
            </a:r>
            <a:r>
              <a:rPr lang="en-US" altLang="zh-CN" sz="2000" dirty="0">
                <a:solidFill>
                  <a:srgbClr val="FF0000"/>
                </a:solidFill>
              </a:rPr>
              <a:t>critically dependent on T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boundary condition: </a:t>
            </a:r>
          </a:p>
          <a:p>
            <a:pPr marL="0" indent="0">
              <a:buNone/>
            </a:pPr>
            <a:r>
              <a:rPr lang="en-US" altLang="zh-CN" sz="2000" dirty="0">
                <a:solidFill>
                  <a:srgbClr val="FF0000"/>
                </a:solidFill>
              </a:rPr>
              <a:t>     mass, radius, luminosity</a:t>
            </a:r>
            <a:r>
              <a:rPr lang="en-US" altLang="zh-CN" sz="2000" dirty="0"/>
              <a:t>; abundance ratios at ZAMS (zero-age   main sequence):  </a:t>
            </a:r>
            <a:r>
              <a:rPr lang="en-US" altLang="zh-CN" sz="2000" dirty="0">
                <a:solidFill>
                  <a:srgbClr val="FF0000"/>
                </a:solidFill>
              </a:rPr>
              <a:t>H: He: Z needed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Dimensionality: 1D vs. 3D</a:t>
            </a:r>
          </a:p>
          <a:p>
            <a:pPr marL="0" indent="0">
              <a:buNone/>
            </a:pPr>
            <a:r>
              <a:rPr lang="en-US" altLang="zh-CN" sz="2000" dirty="0">
                <a:solidFill>
                  <a:srgbClr val="FF0000"/>
                </a:solidFill>
              </a:rPr>
              <a:t>     In 1962, </a:t>
            </a:r>
            <a:r>
              <a:rPr lang="en-US" altLang="zh-CN" sz="2000" dirty="0" err="1"/>
              <a:t>Bahcall</a:t>
            </a:r>
            <a:r>
              <a:rPr lang="en-US" altLang="zh-CN" sz="2000" dirty="0"/>
              <a:t> et. al. build such a model, and make the first flux predictions</a:t>
            </a:r>
            <a:endParaRPr lang="zh-CN" altLang="en-US" sz="2000" dirty="0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E890BE2A-A362-4F07-97F6-6CEDB8026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Standard solar model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57404997"/>
      </p:ext>
    </p:extLst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A591A72B-EFFE-4DA3-BC74-D8AE2D0D7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A8E7CCD-A132-4952-81DA-137682EC7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Surface abundance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71B376C-23AE-4F2D-A24D-06A262759A32}"/>
              </a:ext>
            </a:extLst>
          </p:cNvPr>
          <p:cNvSpPr/>
          <p:nvPr/>
        </p:nvSpPr>
        <p:spPr>
          <a:xfrm>
            <a:off x="0" y="1052736"/>
            <a:ext cx="911289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Surface element abundance from solar spectral analysis: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	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Radiative fluid dynamics of solar atmospheric model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Analysis from 1D to 3D models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A6E3702-FF89-4230-A7F6-0660636BA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43" y="2480638"/>
            <a:ext cx="8069289" cy="411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57943"/>
      </p:ext>
    </p:extLst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BF71543-9E6B-471D-906D-B436C00C0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7FD51DED-C2FA-4FD5-BEAA-DCBA3A35C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metallicity problem</a:t>
            </a:r>
            <a:endParaRPr lang="zh-CN" altLang="en-US" sz="28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D788A2E-754B-4C44-8083-0AFDEFD4DFCD}"/>
              </a:ext>
            </a:extLst>
          </p:cNvPr>
          <p:cNvSpPr/>
          <p:nvPr/>
        </p:nvSpPr>
        <p:spPr>
          <a:xfrm>
            <a:off x="0" y="1052736"/>
            <a:ext cx="9112897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Which abundance model is correct ? (High Z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v.s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. Low Z)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High Z is favored with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helioseismology and CNO neutrino data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Is the solar model self-consistent in light of neutrino data?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D2BB13F-8880-4C54-98C8-A223E049A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2629"/>
            <a:ext cx="9144000" cy="376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30516"/>
      </p:ext>
    </p:extLst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F30C0D03-5268-4D3F-81CE-E06C8333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D74CA23-DE3A-4655-8C67-968A283F2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Solar core model </a:t>
            </a:r>
            <a:r>
              <a:rPr lang="en-US" altLang="zh-CN" sz="2800" dirty="0" err="1"/>
              <a:t>v.s</a:t>
            </a:r>
            <a:r>
              <a:rPr lang="en-US" altLang="zh-CN" sz="2800" dirty="0"/>
              <a:t>. Standard solar model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2E7EC46-E374-4224-98B4-54B226897378}"/>
              </a:ext>
            </a:extLst>
          </p:cNvPr>
          <p:cNvSpPr/>
          <p:nvPr/>
        </p:nvSpPr>
        <p:spPr>
          <a:xfrm>
            <a:off x="0" y="1052736"/>
            <a:ext cx="9112897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Standard solar model requires: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Input from surface abundance, and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constraints from sound speed of helioseismology data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Can we be able construct the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solar core model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, which is directly related to the production of solar neutrino fluxes?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Yes, we can separate the evolution of abundance and structure, since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Energy released by expansion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and contraction can be ignored.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There is no convection in the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solar core.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                                  (SSM)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F9BD2E3-C2EA-4AB2-B32E-944C7CD35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755068"/>
            <a:ext cx="4260620" cy="25542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8FFE255-7034-44E1-9C2E-B20553E16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812392"/>
            <a:ext cx="1728192" cy="42285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50E6113-D7C6-4181-9A88-604F91B27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373216"/>
            <a:ext cx="2704762" cy="26666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86478A6-F0E6-44EB-BB7D-D26E1ED7D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746" y="5877272"/>
            <a:ext cx="3676190" cy="32381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A58D94A-6D13-4F9D-8769-0A3DBADFDB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236" y="6228253"/>
            <a:ext cx="2067134" cy="34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05289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3720FC-1367-4BBE-B9D0-4F914ACCC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1.5 million SCM models 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858DD02-4616-401F-BA43-8FF26657B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FA77860-A3B6-40ED-AA28-50A133828C5E}"/>
              </a:ext>
            </a:extLst>
          </p:cNvPr>
          <p:cNvSpPr/>
          <p:nvPr/>
        </p:nvSpPr>
        <p:spPr>
          <a:xfrm>
            <a:off x="0" y="1052736"/>
            <a:ext cx="9112897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In the solar core model, we assume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abundance for elements in the </a:t>
            </a:r>
            <a:r>
              <a:rPr lang="en-US" altLang="zh-CN" sz="2000" b="1" i="1" dirty="0">
                <a:latin typeface="微软雅黑" pitchFamily="34" charset="-122"/>
                <a:ea typeface="微软雅黑" pitchFamily="34" charset="-122"/>
              </a:rPr>
              <a:t>pp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chain is in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equilibrium, and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that of elements in CNO cycle is obtained by evolution equations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Then the structure of solar core will be determined.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Input physics involved in the SCMs: </a:t>
            </a:r>
          </a:p>
          <a:p>
            <a:pPr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equation of state (EOS), opacity, and nuclear burning rates.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We consider all possible variations of the abundance profiles in the solar core to investigate all possible structure variations of solar core.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We generate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1.5 million SCM models</a:t>
            </a: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, by randomly scanning all parameters in abundance profiles, input physics and </a:t>
            </a:r>
            <a:r>
              <a:rPr lang="en-US" altLang="zh-CN" sz="2000" b="1" i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R</a:t>
            </a:r>
            <a:r>
              <a:rPr lang="en-US" altLang="zh-CN" sz="2000" b="1" i="1" baseline="-250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S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CE5538A-DF14-4CB9-A43F-3F271B964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257" y="4653136"/>
            <a:ext cx="4176464" cy="115655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1019B55-8574-4EC0-97E4-F9E1783CF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653136"/>
            <a:ext cx="4032448" cy="11039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513092"/>
      </p:ext>
    </p:extLst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>
            <a:extLst>
              <a:ext uri="{FF2B5EF4-FFF2-40B4-BE49-F238E27FC236}">
                <a16:creationId xmlns:a16="http://schemas.microsoft.com/office/drawing/2014/main" id="{8132BE5A-50C7-4E44-A613-8FF13B46A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F6A832D-0819-4979-95C2-AD8509B2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validation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03B49CD-FDE2-4A38-8902-1C32D970ED00}"/>
              </a:ext>
            </a:extLst>
          </p:cNvPr>
          <p:cNvSpPr/>
          <p:nvPr/>
        </p:nvSpPr>
        <p:spPr>
          <a:xfrm>
            <a:off x="0" y="1052736"/>
            <a:ext cx="911289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Before looking into the distributions of these 1.5 M SCMs,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one needs to prove the validation of this method.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SCM0: the same input physics and abundance profile as SSM.</a:t>
            </a:r>
          </a:p>
          <a:p>
            <a:pPr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SCM1: all the same but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EA85405-6F79-4FA9-9B77-58174B4B6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025070"/>
            <a:ext cx="2514286" cy="32381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85C4EAD-013C-46BF-A7BD-0376F4455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410" y="2348880"/>
            <a:ext cx="9112898" cy="215649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4C09C28-1A3D-4E35-BDE8-9E5140E56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04" y="4519763"/>
            <a:ext cx="2807912" cy="207759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4A8984F-BE0A-4CDA-ABA7-8490942359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541" y="4509120"/>
            <a:ext cx="2890603" cy="211561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D5E9EB5-E7F9-4109-B746-81FA26BC18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0152" y="4509119"/>
            <a:ext cx="3096344" cy="207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668187"/>
      </p:ext>
    </p:extLst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AE449AEA-7DB3-4B50-A55B-691F18563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A99236EE-FF4B-4498-A67A-003274EE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neutrino flux correlation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132BB93-2203-4353-AFB9-930699766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30" y="2250170"/>
            <a:ext cx="6680214" cy="420316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DE266756-194A-411D-9563-BC50E1842E29}"/>
              </a:ext>
            </a:extLst>
          </p:cNvPr>
          <p:cNvSpPr/>
          <p:nvPr/>
        </p:nvSpPr>
        <p:spPr>
          <a:xfrm>
            <a:off x="0" y="1052736"/>
            <a:ext cx="9112897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Strong correlation of different neutrino fluxes because of different temperature dependence in the solar core.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l-GR" altLang="zh-CN" sz="2000" b="1" dirty="0">
                <a:latin typeface="微软雅黑" pitchFamily="34" charset="-122"/>
                <a:ea typeface="微软雅黑" pitchFamily="34" charset="-122"/>
              </a:rPr>
              <a:t>χ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is the standard deviation of flux prediction </a:t>
            </a: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v.s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. data</a:t>
            </a:r>
          </a:p>
        </p:txBody>
      </p:sp>
    </p:spTree>
    <p:extLst>
      <p:ext uri="{BB962C8B-B14F-4D97-AF65-F5344CB8AC3E}">
        <p14:creationId xmlns:p14="http://schemas.microsoft.com/office/powerpoint/2010/main" val="839359784"/>
      </p:ext>
    </p:extLst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ACCDFAE-72CA-4A38-83DA-4E69D9768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DEDEE876-8498-4AFB-AD1F-44AF932D1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internal inconsistency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F3A1C81-3930-43B4-B580-078F8CA8F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96752"/>
            <a:ext cx="8784976" cy="35306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8FC6C1FB-29C7-4852-987E-993725CB183A}"/>
              </a:ext>
            </a:extLst>
          </p:cNvPr>
          <p:cNvSpPr/>
          <p:nvPr/>
        </p:nvSpPr>
        <p:spPr>
          <a:xfrm>
            <a:off x="0" y="4822120"/>
            <a:ext cx="9112897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3D correlation of solar neutrino fluxes: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CNO flux as the 3</a:t>
            </a:r>
            <a:r>
              <a:rPr lang="en-US" altLang="zh-CN" sz="2000" b="1" baseline="30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rd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axis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Black and pink iso-curves are the average and dispersion </a:t>
            </a:r>
            <a:r>
              <a:rPr lang="el-GR" altLang="zh-CN" sz="2000" b="1" dirty="0">
                <a:latin typeface="微软雅黑" pitchFamily="34" charset="-122"/>
                <a:ea typeface="微软雅黑" pitchFamily="34" charset="-122"/>
              </a:rPr>
              <a:t>Χ</a:t>
            </a: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cno</a:t>
            </a:r>
            <a:endParaRPr lang="en-US" altLang="zh-CN" sz="2000" b="1" baseline="-25000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i.e., left corner (left plot): minimal CNO deviation: (-2.5+1.4)</a:t>
            </a:r>
            <a:r>
              <a:rPr lang="el-GR" altLang="zh-CN" sz="2000" b="1" dirty="0">
                <a:latin typeface="微软雅黑" pitchFamily="34" charset="-122"/>
                <a:ea typeface="微软雅黑" pitchFamily="34" charset="-122"/>
              </a:rPr>
              <a:t>σ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CNO </a:t>
            </a: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v.s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. all six pairs of (</a:t>
            </a:r>
            <a:r>
              <a:rPr lang="en-US" altLang="zh-CN" sz="2000" b="1" i="1" dirty="0">
                <a:latin typeface="微软雅黑" pitchFamily="34" charset="-122"/>
                <a:ea typeface="微软雅黑" pitchFamily="34" charset="-122"/>
              </a:rPr>
              <a:t>pp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, </a:t>
            </a:r>
            <a:r>
              <a:rPr lang="en-US" altLang="zh-CN" sz="2000" b="1" i="1" dirty="0">
                <a:latin typeface="微软雅黑" pitchFamily="34" charset="-122"/>
                <a:ea typeface="微软雅黑" pitchFamily="34" charset="-122"/>
              </a:rPr>
              <a:t>pep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, Be7 &amp; B8): </a:t>
            </a:r>
          </a:p>
          <a:p>
            <a:pPr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No model is found within 1</a:t>
            </a:r>
            <a:r>
              <a:rPr lang="el-GR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σ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of CNO flux, and 3</a:t>
            </a:r>
            <a:r>
              <a:rPr lang="el-GR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σ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of other fluxes</a:t>
            </a:r>
          </a:p>
        </p:txBody>
      </p:sp>
    </p:spTree>
    <p:extLst>
      <p:ext uri="{BB962C8B-B14F-4D97-AF65-F5344CB8AC3E}">
        <p14:creationId xmlns:p14="http://schemas.microsoft.com/office/powerpoint/2010/main" val="852803196"/>
      </p:ext>
    </p:extLst>
  </p:cSld>
  <p:clrMapOvr>
    <a:masterClrMapping/>
  </p:clrMapOvr>
  <p:transition spd="med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42E66D46-BA9D-4498-9AAC-9233738B9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D37971A7-7D97-4FE2-A2E1-C19ED004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internal inconsistency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5B2BAA6-AF79-4926-A254-272E18110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80" y="1124744"/>
            <a:ext cx="7993152" cy="5472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B6CF34C-7134-47D3-B81B-D1F127445C9F}"/>
              </a:ext>
            </a:extLst>
          </p:cNvPr>
          <p:cNvSpPr txBox="1"/>
          <p:nvPr/>
        </p:nvSpPr>
        <p:spPr>
          <a:xfrm>
            <a:off x="428596" y="3861048"/>
            <a:ext cx="3855371" cy="2736304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0073199"/>
      </p:ext>
    </p:extLst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:a16="http://schemas.microsoft.com/office/drawing/2014/main" id="{3E1A0C52-423C-4565-B0F1-C44396179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2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65C9C116-E70C-409A-A2A5-21BD2A214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the role of opacity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1C5546F-2D69-4667-8B70-53D0B3CCA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1257922"/>
            <a:ext cx="8460432" cy="339521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CA90A09-F97A-4327-B591-9D5F7BF86B3A}"/>
              </a:ext>
            </a:extLst>
          </p:cNvPr>
          <p:cNvSpPr/>
          <p:nvPr/>
        </p:nvSpPr>
        <p:spPr>
          <a:xfrm>
            <a:off x="0" y="4725144"/>
            <a:ext cx="9112897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Opacity is reduced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by 20%</a:t>
            </a:r>
            <a:endParaRPr lang="en-US" altLang="zh-CN" sz="2000" b="1" baseline="30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Better agreement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between CNO flux and other neutrino fluxes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Opacity      , core temperature     , in order to maintain B8 &amp; </a:t>
            </a:r>
            <a:r>
              <a:rPr lang="en-US" altLang="zh-CN" sz="2000" b="1" i="1" dirty="0">
                <a:latin typeface="微软雅黑" pitchFamily="34" charset="-122"/>
                <a:ea typeface="微软雅黑" pitchFamily="34" charset="-122"/>
              </a:rPr>
              <a:t>pep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fluxes, metallicity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CNO flux         (10</a:t>
            </a:r>
            <a:r>
              <a:rPr lang="en-US" altLang="zh-CN" sz="2000" b="1" baseline="30000" dirty="0">
                <a:latin typeface="微软雅黑" pitchFamily="34" charset="-122"/>
                <a:ea typeface="微软雅黑" pitchFamily="34" charset="-122"/>
              </a:rPr>
              <a:t>-0.06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~ 13% is needed)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Underestimation or overestimation of opacity ?</a:t>
            </a:r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0CD5C808-EC9D-45AE-9D66-6BBE501AC738}"/>
              </a:ext>
            </a:extLst>
          </p:cNvPr>
          <p:cNvSpPr/>
          <p:nvPr/>
        </p:nvSpPr>
        <p:spPr bwMode="auto">
          <a:xfrm>
            <a:off x="1547664" y="5733256"/>
            <a:ext cx="216024" cy="28803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箭头: 下 10">
            <a:extLst>
              <a:ext uri="{FF2B5EF4-FFF2-40B4-BE49-F238E27FC236}">
                <a16:creationId xmlns:a16="http://schemas.microsoft.com/office/drawing/2014/main" id="{FB953C6B-A772-4293-AB7B-D525AF7B8A97}"/>
              </a:ext>
            </a:extLst>
          </p:cNvPr>
          <p:cNvSpPr/>
          <p:nvPr/>
        </p:nvSpPr>
        <p:spPr bwMode="auto">
          <a:xfrm>
            <a:off x="4355976" y="5733256"/>
            <a:ext cx="216024" cy="28803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" name="箭头: 上 11">
            <a:extLst>
              <a:ext uri="{FF2B5EF4-FFF2-40B4-BE49-F238E27FC236}">
                <a16:creationId xmlns:a16="http://schemas.microsoft.com/office/drawing/2014/main" id="{46901261-34E0-4DA6-8296-610BA2F75FE3}"/>
              </a:ext>
            </a:extLst>
          </p:cNvPr>
          <p:cNvSpPr/>
          <p:nvPr/>
        </p:nvSpPr>
        <p:spPr bwMode="auto">
          <a:xfrm>
            <a:off x="2771800" y="5949280"/>
            <a:ext cx="216024" cy="278735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箭头: 上 12">
            <a:extLst>
              <a:ext uri="{FF2B5EF4-FFF2-40B4-BE49-F238E27FC236}">
                <a16:creationId xmlns:a16="http://schemas.microsoft.com/office/drawing/2014/main" id="{933818DC-3C9C-4470-B8BD-94EC462781C6}"/>
              </a:ext>
            </a:extLst>
          </p:cNvPr>
          <p:cNvSpPr/>
          <p:nvPr/>
        </p:nvSpPr>
        <p:spPr bwMode="auto">
          <a:xfrm>
            <a:off x="4716016" y="5949280"/>
            <a:ext cx="216024" cy="278735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2025605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B65595C3-3B77-4283-A6A1-F6F452178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6C6476A-8099-4E75-9106-EFE42FBC4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How to see the interior of the Sun?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B5DFFED-6749-42B0-ADF2-A31632AEF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54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54545"/>
      </p:ext>
    </p:extLst>
  </p:cSld>
  <p:clrMapOvr>
    <a:masterClrMapping/>
  </p:clrMapOvr>
  <p:transition spd="med"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1FABC1BD-4CF5-4E32-A1AA-21CD07801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03029439-38AF-43AF-A11F-7CAC61ED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2400" dirty="0">
                <a:solidFill>
                  <a:srgbClr val="FF0000"/>
                </a:solidFill>
              </a:rPr>
              <a:t>the role of opacity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68EB7AD-C812-4E27-86F7-5917B0D82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87" y="1124744"/>
            <a:ext cx="8319869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53336"/>
      </p:ext>
    </p:extLst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C16B949E-D008-46F1-8C92-A6CE4122C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2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ABBBD7EB-732E-4A0E-BC0B-4496B66AD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1800" dirty="0">
                <a:solidFill>
                  <a:srgbClr val="FF0000"/>
                </a:solidFill>
              </a:rPr>
              <a:t>the role of N14 proton capture reaction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4B73A5C-998A-43F3-B4F0-5FFD5F158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19" y="1124744"/>
            <a:ext cx="8532440" cy="348488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5E590AE-B954-4D14-8AA8-820DCED5FEE7}"/>
              </a:ext>
            </a:extLst>
          </p:cNvPr>
          <p:cNvSpPr/>
          <p:nvPr/>
        </p:nvSpPr>
        <p:spPr>
          <a:xfrm>
            <a:off x="0" y="4725144"/>
            <a:ext cx="9112897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N14 proton capture reaction is increased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by 100%</a:t>
            </a:r>
            <a:endParaRPr lang="en-US" altLang="zh-CN" sz="2000" b="1" baseline="30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Better agreement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between CNO flux and other neutrino fluxes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N14 reaction is the slowest in CNO cycle (others in equilibrium), and determine the reactor rate. (an increase of 26% is needed)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Current experimental uncertainty at level of ~10%</a:t>
            </a:r>
          </a:p>
        </p:txBody>
      </p:sp>
    </p:spTree>
    <p:extLst>
      <p:ext uri="{BB962C8B-B14F-4D97-AF65-F5344CB8AC3E}">
        <p14:creationId xmlns:p14="http://schemas.microsoft.com/office/powerpoint/2010/main" val="3109444579"/>
      </p:ext>
    </p:extLst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688FBD1-3D23-4804-AF03-97D507BE3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core model: </a:t>
            </a:r>
            <a:r>
              <a:rPr lang="en-US" altLang="zh-CN" sz="1800" dirty="0">
                <a:solidFill>
                  <a:srgbClr val="FF0000"/>
                </a:solidFill>
              </a:rPr>
              <a:t>the role of N14 proton capture reaction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720E509-391F-475C-A1E8-0C3F2E4DA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C95AE8E-8EC0-48ED-AC60-5E30D91BA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88154"/>
            <a:ext cx="7704856" cy="55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465348"/>
      </p:ext>
    </p:extLst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AFAB88-5F5D-4776-8D23-2A84619D9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Concluding remarks</a:t>
            </a:r>
            <a:endParaRPr lang="zh-CN" altLang="en-US" sz="28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64F1A5B-882D-4C5E-8468-24CB8A1A6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2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60868EA-2B43-4BB3-B926-FFF41F6AC765}"/>
              </a:ext>
            </a:extLst>
          </p:cNvPr>
          <p:cNvSpPr/>
          <p:nvPr/>
        </p:nvSpPr>
        <p:spPr>
          <a:xfrm>
            <a:off x="0" y="1052736"/>
            <a:ext cx="9112897" cy="55707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Current Standard Solar Model meets the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metallicity (abundance) problem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	High Z and low Z surface abundance contradiction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       SSM with low Z </a:t>
            </a: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v.s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. sound speed and CNO flux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We introduce our construction of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Solar Core Model,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which only deal with solar neutrino fluxes, but irrelevant to surface abundance and helioseismology data.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We observed that 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high CNO flux from </a:t>
            </a: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borexino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is already not consistent with other solar neutrino flux observation, because of the intrinsic correlation from temperature profile.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Reduction of opacity and increase of the N14 proton capture reaction rate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may reconcile the discrepancy.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Future outlook: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the best solution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should include multiple factors of solar core physics</a:t>
            </a:r>
          </a:p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360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698683891"/>
      </p:ext>
    </p:extLst>
  </p:cSld>
  <p:clrMapOvr>
    <a:masterClrMapping/>
  </p:clrMapOvr>
  <p:transition spd="med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D98A6C-438F-45AB-8791-64CDE2995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600" dirty="0"/>
              <a:t>EXTRAS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32227472"/>
      </p:ext>
    </p:extLst>
  </p:cSld>
  <p:clrMapOvr>
    <a:masterClrMapping/>
  </p:clrMapOvr>
  <p:transition spd="med"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DCA5A4A-157C-4C37-9C76-E04FAC2CA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1"/>
            <a:ext cx="914400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85598"/>
      </p:ext>
    </p:extLst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1D0E9A37-3C45-4C42-BAD2-E4C1DB999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D17D236-2519-4EA1-AF9E-E7D4933D3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0203"/>
            <a:ext cx="9144000" cy="4477593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89CE4BB6-612A-4A10-8D03-F9EF33A9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Opacity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05951"/>
      </p:ext>
    </p:extLst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4B5C3D86-C9F7-4A04-9692-4C26B4C98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E44042B-F615-4932-8176-88ADEBC34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468907" cy="5068007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BF9E792A-2FF4-419C-8165-490A71224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Opacity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03404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CCB40571-3F00-4A0D-A620-269055FC6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DDA1057-3C43-4ABD-97E2-2A23D7F35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Solar neutrinos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2107D57-A3CD-4680-84C3-B7E430BB585F}"/>
              </a:ext>
            </a:extLst>
          </p:cNvPr>
          <p:cNvSpPr/>
          <p:nvPr/>
        </p:nvSpPr>
        <p:spPr>
          <a:xfrm>
            <a:off x="0" y="1052736"/>
            <a:ext cx="9112897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Neutrinos produced from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the fusion process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of stellar evolution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Solar neutrinos have played a central rule in the establishment of neutrino oscillation phenomena.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E1AFACB-546F-403E-A5C2-896FF73DB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21018"/>
            <a:ext cx="8388425" cy="38723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34682EB-FF0C-4E36-AEAA-48F9B7B4A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331" y="4965651"/>
            <a:ext cx="9144000" cy="160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17644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8FD29EF1-8F4B-44E5-95DB-AD143A9D6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8D87DBFF-2E4E-45AD-B40C-789B6A360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neutrino spectra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01B8D5E-7013-4CA5-8F58-CD8F9FC7A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027" y="1088364"/>
            <a:ext cx="9144000" cy="550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82131"/>
      </p:ext>
    </p:extLst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:a16="http://schemas.microsoft.com/office/drawing/2014/main" id="{E9471509-1FE8-4A32-9AF5-D5C09A17E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5E3035B-7CBA-4B5D-9538-4EBDF8AA115B}"/>
              </a:ext>
            </a:extLst>
          </p:cNvPr>
          <p:cNvSpPr/>
          <p:nvPr/>
        </p:nvSpPr>
        <p:spPr>
          <a:xfrm>
            <a:off x="0" y="1052736"/>
            <a:ext cx="9112897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Radioactive chemical measurements: Homestake (1968), SAGE, …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B8 solar neutrino flux: </a:t>
            </a:r>
            <a:r>
              <a:rPr lang="en-US" altLang="zh-CN" sz="2000" b="1" dirty="0" err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Kamiokande</a:t>
            </a: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-II, SK, SNO, … …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b="1" dirty="0" err="1">
                <a:latin typeface="微软雅黑" pitchFamily="34" charset="-122"/>
                <a:ea typeface="微软雅黑" pitchFamily="34" charset="-122"/>
              </a:rPr>
              <a:t>Borexino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: solar neutrino spectroscopy </a:t>
            </a:r>
            <a:r>
              <a:rPr lang="it-IT" altLang="zh-CN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Nature 562 (2018) 505-510</a:t>
            </a:r>
            <a:endParaRPr lang="it-IT" altLang="zh-CN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B25F026F-0EEF-4DFA-92AF-248F7A64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neutrino observation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AB33DFE-8B11-4ACE-858C-0F6CF99AE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749145"/>
            <a:ext cx="6912768" cy="386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58260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5B46D04F-B327-407B-9738-E19D235A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4A8F451-B0AE-4976-94E5-4EBE499EC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2" y="1124744"/>
            <a:ext cx="8388424" cy="5472608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EA9A0BD9-8345-40F2-9E3D-03222DF48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neutrino observation</a:t>
            </a:r>
            <a:endParaRPr lang="zh-CN" altLang="en-US" sz="2800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0B044EB8-3F00-4822-87D4-F527E379F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1872208" cy="3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35E7D73-4423-4FD9-A7AB-FAF92B94E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846" y="2708920"/>
            <a:ext cx="2614681" cy="395914"/>
          </a:xfrm>
          <a:prstGeom prst="rect">
            <a:avLst/>
          </a:prstGeom>
        </p:spPr>
      </p:pic>
      <p:sp>
        <p:nvSpPr>
          <p:cNvPr id="11" name="箭头: 右 10">
            <a:extLst>
              <a:ext uri="{FF2B5EF4-FFF2-40B4-BE49-F238E27FC236}">
                <a16:creationId xmlns:a16="http://schemas.microsoft.com/office/drawing/2014/main" id="{AE599A19-B9B7-4900-AE35-19AD7020E52D}"/>
              </a:ext>
            </a:extLst>
          </p:cNvPr>
          <p:cNvSpPr/>
          <p:nvPr/>
        </p:nvSpPr>
        <p:spPr bwMode="auto">
          <a:xfrm>
            <a:off x="5346363" y="2735414"/>
            <a:ext cx="715412" cy="22540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0536CD8-29F7-41A5-BAE9-5B520FB93759}"/>
              </a:ext>
            </a:extLst>
          </p:cNvPr>
          <p:cNvSpPr txBox="1"/>
          <p:nvPr/>
        </p:nvSpPr>
        <p:spPr>
          <a:xfrm>
            <a:off x="5868143" y="2348880"/>
            <a:ext cx="32403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Noto Sans SC" panose="020B0200000000000000" pitchFamily="34" charset="-122"/>
                <a:ea typeface="Noto Sans SC" panose="020B0200000000000000" pitchFamily="34" charset="-122"/>
              </a:rPr>
              <a:t>Phys.Rev.D</a:t>
            </a:r>
            <a:r>
              <a:rPr lang="en-US" altLang="zh-CN" sz="1600" b="1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Noto Sans SC" panose="020B0200000000000000" pitchFamily="34" charset="-122"/>
                <a:ea typeface="Noto Sans SC" panose="020B0200000000000000" pitchFamily="34" charset="-122"/>
              </a:rPr>
              <a:t> 108 (2023) 102005</a:t>
            </a:r>
            <a:endParaRPr lang="zh-CN" altLang="en-US" sz="16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07925"/>
      </p:ext>
    </p:extLst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52106EAE-2634-46A3-BBFC-062B322EE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A9334E77-8AC8-40AA-B136-3FF2198A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7" y="142852"/>
            <a:ext cx="8319868" cy="714380"/>
          </a:xfrm>
        </p:spPr>
        <p:txBody>
          <a:bodyPr/>
          <a:lstStyle/>
          <a:p>
            <a:r>
              <a:rPr lang="en-US" altLang="zh-CN" sz="2800" dirty="0"/>
              <a:t>Solar neutrino observation</a:t>
            </a:r>
            <a:endParaRPr lang="zh-CN" altLang="en-US" sz="28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5B8227B6-3B26-4500-811B-6AFFE7D65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0" y="1149825"/>
            <a:ext cx="6761164" cy="537551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3FF24C5D-23BB-4679-8665-4EF30EF777BD}"/>
              </a:ext>
            </a:extLst>
          </p:cNvPr>
          <p:cNvSpPr txBox="1"/>
          <p:nvPr/>
        </p:nvSpPr>
        <p:spPr>
          <a:xfrm>
            <a:off x="6333594" y="3419708"/>
            <a:ext cx="25588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JHEP 02 (2024) 064</a:t>
            </a:r>
            <a:endParaRPr lang="zh-CN" altLang="en-US" sz="16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07560429-A1A1-4AF8-8C42-9ED08447A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1128744"/>
            <a:ext cx="5544616" cy="21562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80994893"/>
      </p:ext>
    </p:extLst>
  </p:cSld>
  <p:clrMapOvr>
    <a:masterClrMapping/>
  </p:clrMapOvr>
  <p:transition spd="med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A99DE253-CDC7-4901-B080-C46FE22AC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A4AAD38-C56B-4271-84F9-557D6D80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Helioseismology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D6CA8CF-7408-47E6-9478-C2B31B2E00B0}"/>
              </a:ext>
            </a:extLst>
          </p:cNvPr>
          <p:cNvSpPr/>
          <p:nvPr/>
        </p:nvSpPr>
        <p:spPr>
          <a:xfrm>
            <a:off x="0" y="1052736"/>
            <a:ext cx="9112897" cy="54784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The Sun is a non radial oscillator. The observed oscillation frequencies can be used to determine the properties of the Sun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In the form of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stationary wave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r>
              <a:rPr lang="en-US" altLang="zh-CN" sz="2000" b="1" dirty="0">
                <a:solidFill>
                  <a:srgbClr val="0000FF"/>
                </a:solidFill>
              </a:rPr>
              <a:t>Global Oscillation Network Group (GONG)</a:t>
            </a:r>
            <a:endParaRPr lang="en-US" altLang="zh-CN" sz="2000" b="1" dirty="0">
              <a:solidFill>
                <a:srgbClr val="0000FF"/>
              </a:solidFill>
              <a:latin typeface="+mn-ea"/>
            </a:endParaRPr>
          </a:p>
          <a:p>
            <a:r>
              <a:rPr lang="en-US" altLang="zh-CN" sz="2000" b="1" dirty="0">
                <a:solidFill>
                  <a:srgbClr val="0000FF"/>
                </a:solidFill>
              </a:rPr>
              <a:t>Birmingham Solar Oscillations Network (</a:t>
            </a:r>
            <a:r>
              <a:rPr lang="en-US" altLang="zh-CN" sz="2000" b="1" dirty="0" err="1">
                <a:solidFill>
                  <a:srgbClr val="0000FF"/>
                </a:solidFill>
              </a:rPr>
              <a:t>BiSON</a:t>
            </a:r>
            <a:r>
              <a:rPr lang="en-US" altLang="zh-CN" sz="2000" b="1" dirty="0">
                <a:solidFill>
                  <a:srgbClr val="0000FF"/>
                </a:solidFill>
              </a:rPr>
              <a:t>)</a:t>
            </a:r>
            <a:endParaRPr lang="en-US" altLang="zh-CN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000" b="1" dirty="0">
                <a:solidFill>
                  <a:srgbClr val="0000FF"/>
                </a:solidFill>
              </a:rPr>
              <a:t>Solar Dynamics Observatory - </a:t>
            </a:r>
            <a:r>
              <a:rPr lang="en-US" altLang="zh-CN" sz="2000" b="1" dirty="0" err="1">
                <a:solidFill>
                  <a:srgbClr val="0000FF"/>
                </a:solidFill>
              </a:rPr>
              <a:t>Helioseismic</a:t>
            </a:r>
            <a:r>
              <a:rPr lang="en-US" altLang="zh-CN" sz="2000" b="1" dirty="0">
                <a:solidFill>
                  <a:srgbClr val="0000FF"/>
                </a:solidFill>
              </a:rPr>
              <a:t> and Magnetic Imager</a:t>
            </a:r>
            <a:endParaRPr lang="en-US" altLang="zh-CN" sz="20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anose="05000000000000000000" pitchFamily="2" charset="2"/>
              </a:rPr>
              <a:t> S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ound speed &amp; Density profile: Impressive agreement with predictions (until some years ago)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4537652-F452-496F-A195-DC34D0C8E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134010"/>
            <a:ext cx="3024336" cy="25191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4C60628-4DFE-4726-898A-6F0238F8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54" y="2224190"/>
            <a:ext cx="3464699" cy="242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48034"/>
      </p:ext>
    </p:extLst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:a16="http://schemas.microsoft.com/office/drawing/2014/main" id="{5EF2CAF6-C89E-40A3-8951-C1644FBBB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66" y="1088153"/>
            <a:ext cx="9113670" cy="550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285CE1A9-25B4-44C8-B238-E30D2692D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Standard solar model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ADC71B8-0045-4890-8F03-7A3147A6F147}"/>
              </a:ext>
            </a:extLst>
          </p:cNvPr>
          <p:cNvSpPr/>
          <p:nvPr/>
        </p:nvSpPr>
        <p:spPr>
          <a:xfrm>
            <a:off x="0" y="1052736"/>
            <a:ext cx="9112897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Stellar evolution theory with initial and boundary conditions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Spherically symmetric, and hydrostatic equilibrium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Chemical element evolution: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nuclear reaction, convection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and microscopic diffusion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Initial condition: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homogeneous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gas with given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     mass and element abundance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1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Boundary condition: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Calibration with observation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1EB696E-BA83-4456-8948-1659CE24C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36912"/>
            <a:ext cx="4363245" cy="364958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A44FCA7-5A23-483D-8F0E-2862A8600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797152"/>
            <a:ext cx="2220921" cy="7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7657"/>
      </p:ext>
    </p:extLst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新魏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rgbClr val="FF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rgbClr val="FF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15222</TotalTime>
  <Words>1086</Words>
  <Application>Microsoft Office PowerPoint</Application>
  <PresentationFormat>全屏显示(4:3)</PresentationFormat>
  <Paragraphs>602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Noto Sans SC</vt:lpstr>
      <vt:lpstr>黑体</vt:lpstr>
      <vt:lpstr>华文行楷</vt:lpstr>
      <vt:lpstr>微软雅黑</vt:lpstr>
      <vt:lpstr>Arial</vt:lpstr>
      <vt:lpstr>Calibri</vt:lpstr>
      <vt:lpstr>Times New Roman</vt:lpstr>
      <vt:lpstr>Wingdings</vt:lpstr>
      <vt:lpstr>默认设计模板</vt:lpstr>
      <vt:lpstr>Solar Neutrino Data v.s. Standard Core Physics: Reconciling CNO Flux Anomalies via Opacity and Key Nuclear Cross-Section Revisions</vt:lpstr>
      <vt:lpstr>How to see the interior of the Sun?</vt:lpstr>
      <vt:lpstr>Solar neutrinos</vt:lpstr>
      <vt:lpstr>Solar neutrino spectra</vt:lpstr>
      <vt:lpstr>Solar neutrino observation</vt:lpstr>
      <vt:lpstr>Solar neutrino observation</vt:lpstr>
      <vt:lpstr>Solar neutrino observation</vt:lpstr>
      <vt:lpstr>Helioseismology</vt:lpstr>
      <vt:lpstr>Standard solar model</vt:lpstr>
      <vt:lpstr>Standard solar model</vt:lpstr>
      <vt:lpstr>Surface abundance</vt:lpstr>
      <vt:lpstr>Solar metallicity problem</vt:lpstr>
      <vt:lpstr>Solar core model v.s. Standard solar model</vt:lpstr>
      <vt:lpstr>Solar core model: 1.5 million SCM models  </vt:lpstr>
      <vt:lpstr>Solar core model: validation</vt:lpstr>
      <vt:lpstr>Solar core model: neutrino flux correlation</vt:lpstr>
      <vt:lpstr>Solar core model: internal inconsistency</vt:lpstr>
      <vt:lpstr>Solar core model: internal inconsistency</vt:lpstr>
      <vt:lpstr>Solar core model: the role of opacity </vt:lpstr>
      <vt:lpstr>Solar core model: the role of opacity </vt:lpstr>
      <vt:lpstr>Solar core model: the role of N14 proton capture reaction</vt:lpstr>
      <vt:lpstr>Solar core model: the role of N14 proton capture reaction</vt:lpstr>
      <vt:lpstr>Concluding remarks</vt:lpstr>
      <vt:lpstr>PowerPoint 演示文稿</vt:lpstr>
      <vt:lpstr>PowerPoint 演示文稿</vt:lpstr>
      <vt:lpstr>Opacity</vt:lpstr>
      <vt:lpstr>Opacity</vt:lpstr>
    </vt:vector>
  </TitlesOfParts>
  <Company>soft.netnest.com.cn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软件仓库</dc:creator>
  <cp:lastModifiedBy>admin</cp:lastModifiedBy>
  <cp:revision>2560</cp:revision>
  <cp:lastPrinted>2015-06-23T02:46:37Z</cp:lastPrinted>
  <dcterms:created xsi:type="dcterms:W3CDTF">2011-04-13T06:46:14Z</dcterms:created>
  <dcterms:modified xsi:type="dcterms:W3CDTF">2025-07-21T06:04:14Z</dcterms:modified>
</cp:coreProperties>
</file>