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2" r:id="rId2"/>
    <p:sldId id="263" r:id="rId3"/>
    <p:sldId id="269" r:id="rId4"/>
    <p:sldId id="270" r:id="rId5"/>
    <p:sldId id="302" r:id="rId6"/>
    <p:sldId id="271" r:id="rId7"/>
    <p:sldId id="305" r:id="rId8"/>
    <p:sldId id="272" r:id="rId9"/>
    <p:sldId id="304" r:id="rId10"/>
    <p:sldId id="273" r:id="rId11"/>
    <p:sldId id="276" r:id="rId12"/>
    <p:sldId id="274" r:id="rId13"/>
    <p:sldId id="275" r:id="rId14"/>
    <p:sldId id="277" r:id="rId15"/>
    <p:sldId id="303" r:id="rId16"/>
    <p:sldId id="306" r:id="rId17"/>
    <p:sldId id="307" r:id="rId18"/>
    <p:sldId id="308" r:id="rId19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70"/>
  </p:normalViewPr>
  <p:slideViewPr>
    <p:cSldViewPr snapToObjects="1">
      <p:cViewPr varScale="1">
        <p:scale>
          <a:sx n="108" d="100"/>
          <a:sy n="108" d="100"/>
        </p:scale>
        <p:origin x="1760" y="192"/>
      </p:cViewPr>
      <p:guideLst>
        <p:guide orient="horz" pos="216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546E369-55FE-DF0F-FA6F-75FB6707D7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Geneva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D30733-950C-97A0-9CA7-6B84ABA65A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B7759B-19A5-6D46-9401-FDA78FA3B1EC}" type="datetime1">
              <a:rPr lang="it-IT" altLang="en-CN"/>
              <a:pPr/>
              <a:t>17/07/25</a:t>
            </a:fld>
            <a:endParaRPr lang="en-US" alt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9C5461-EA81-55A4-93CE-F16C3230EA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Geneva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686856-1BF7-F09F-73C4-CB792BCD6A5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CDF45B-C261-7E48-86D8-8DA00EC347DB}" type="slidenum">
              <a:rPr lang="en-US" altLang="en-CN"/>
              <a:pPr/>
              <a:t>‹#›</a:t>
            </a:fld>
            <a:endParaRPr lang="en-US" altLang="en-CN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6811F35A-A562-5363-EE1B-0968E0E9A6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E36608D-7E4C-FADA-F599-D5D10C81DB3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3B7AD9-82A1-C344-9953-C843B50ACAC3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4" name="Segnaposto immagine diapositiva 3">
            <a:extLst>
              <a:ext uri="{FF2B5EF4-FFF2-40B4-BE49-F238E27FC236}">
                <a16:creationId xmlns:a16="http://schemas.microsoft.com/office/drawing/2014/main" id="{EA5F177A-76C5-3458-AE13-2003A67D9ED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>
            <a:extLst>
              <a:ext uri="{FF2B5EF4-FFF2-40B4-BE49-F238E27FC236}">
                <a16:creationId xmlns:a16="http://schemas.microsoft.com/office/drawing/2014/main" id="{426D3B1B-86C9-3F4B-DABB-9153316889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B95C78-624B-E732-267C-DF7F1280E56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F17E83B-4109-E8DC-C480-96F41EB90E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419C3DF-97FA-4D4C-B9C6-338383E5B107}" type="slidenum">
              <a:rPr lang="it-IT" altLang="en-CN"/>
              <a:pPr/>
              <a:t>‹#›</a:t>
            </a:fld>
            <a:endParaRPr lang="it-IT" altLang="en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600599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7598C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1F10FF-D409-0EE3-9D4F-D5276FEF1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9D9D9"/>
                </a:solidFill>
              </a:defRPr>
            </a:lvl1pPr>
          </a:lstStyle>
          <a:p>
            <a:fld id="{136B1605-25C7-F241-89D6-AD5103A15837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8C8F5DE-D2CB-CAD7-75CE-13F8A35B3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9D9D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FC99E9-573F-4CA4-C71B-AC802FED7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9D9D9"/>
                </a:solidFill>
              </a:defRPr>
            </a:lvl1pPr>
          </a:lstStyle>
          <a:p>
            <a:fld id="{6FB09941-854D-CF4C-8BED-13060E989769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1249266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A6CAFB59-5C6A-0EBE-EB0A-1C6E1A541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6F87A9-D82F-AC40-B2B1-FF175EE4D7BE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A2FE1FA3-97E5-062D-C422-C7FA5E4B4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3B42C351-DCFC-D124-9B5D-A9338A9AC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954D0-5EBB-064A-8390-77678879F2CE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52990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35A4B9-2B15-254E-C526-C1753E3E6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27F219-0C96-F74A-9FAF-E1FE85F0F5C5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F4BFE0-8ED7-9E67-51CE-0039F5D92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FD72E5-138A-3659-7A89-41DD91546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035A3-3EE6-D648-810C-B20C957E644C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3332020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F52961-CA14-4056-44FF-6B894F40D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E8C8C-EBF2-0042-B454-9E0ABC99C4D0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A5059F2-C7E6-EFAB-3DFA-E8D3404DD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715794-9AB1-A5B4-6EAA-778D12BCB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1FBE4-04B0-D445-B5A8-EA21818D5A46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1362355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P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Date of talk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/>
              <a:t>Place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talk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>
            <a:lvl1pPr>
              <a:defRPr sz="1000"/>
            </a:lvl1pPr>
          </a:lstStyle>
          <a:p>
            <a:fld id="{51D15D83-5BC4-4FF7-8407-2D41C2802218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3278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titolo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600599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7598C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F12195F-E1FD-6385-8BB4-359281E31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C76E0610-12CC-5241-8278-1FF73BA128DB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E2F8AF5-B435-1FB0-1E9A-FF80F6ED9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940813-0925-5522-BBC8-118A6DE53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9D5520F1-1914-5A41-B1CB-133A14F65237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129111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01BF03-EE9D-F2BB-EE14-7F3488363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81DA7B-3665-374A-9533-77787F281DCA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3C3888-3FC7-DC13-E9EF-65987ADBB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991CF75-177E-4921-427B-4BEF96212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C16C7-5537-F04C-9B1F-FA15F4207445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171766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A50AD0-E4D2-E617-BE9A-BC2952697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A8BE0A-10EF-1647-8444-948A0BB30D9B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45339B-BC7C-AA40-8B94-FEFA41CCE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104A21-D938-8985-E4D3-9CD3626BB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C2119-0547-C849-A29B-C1DA58CB349A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1332469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0C64D918-82B0-9DBB-E22E-37FA3716F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A4CAD-D8F4-1948-92A8-0ABEF269E04D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6A88C596-1345-18CF-9D6C-7D7A5B890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462DABBF-871D-2525-4E3C-83CC7AFEC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D6E2A-E506-2F45-B69D-105696521386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4084056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FB07875F-BE52-5086-9963-341694C86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123321-B112-0A4C-8361-10B2583D2190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24A3175A-5358-DBC7-99BF-04CAC58F0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A8454134-0D2A-0B41-5370-3799C54EF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C2AEA-4BA3-814B-AA57-9EEA6E68CE77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2187053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142F72C4-3C4C-4B80-B54F-5B889A07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6E54B-D3F4-B442-A0BE-CEF8A13DDB61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3EA3F8EE-D43E-01ED-F90A-71FEDF0BD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80622A18-32C3-4BEE-4476-0224E1D94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E7653-37AA-F642-BFBF-B18274D829BD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31845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id="{EE4E292F-C312-5238-7C8C-D97238BE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09D1C3-EEC9-C145-AB9A-67D2D4A88697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EA8B5EA4-E71C-24F9-68AF-25755205F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4C52ADEF-7805-056F-4BCD-0BE528360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BF673F-4729-1D4B-BF3D-23F8AD0BE9DA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3426812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685C54F7-C7CC-3F13-6394-47CE2AC35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9992BF-FA01-BD48-9AF1-01395C1EFD67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1D379D59-7A45-01D8-86C0-7D0381D5E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F51249B7-B778-87CD-DEA4-28ED353F7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4ABF0-E429-0743-881B-4D35FAB2F610}" type="slidenum">
              <a:rPr lang="it-IT" altLang="en-CN"/>
              <a:pPr/>
              <a:t>‹#›</a:t>
            </a:fld>
            <a:endParaRPr lang="it-IT" altLang="en-CN"/>
          </a:p>
        </p:txBody>
      </p:sp>
    </p:spTree>
    <p:extLst>
      <p:ext uri="{BB962C8B-B14F-4D97-AF65-F5344CB8AC3E}">
        <p14:creationId xmlns:p14="http://schemas.microsoft.com/office/powerpoint/2010/main" val="227360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8CB981B9-46E8-947D-9F00-474C02D781D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CN"/>
              <a:t>Fare clic per modificare lo stile del titolo</a:t>
            </a:r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C4FE6A21-95B7-2E27-DB68-7E65667B6C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CN"/>
              <a:t>Fare clic per modificare stili del testo dello schema</a:t>
            </a:r>
          </a:p>
          <a:p>
            <a:pPr lvl="1"/>
            <a:r>
              <a:rPr lang="it-IT" altLang="en-CN"/>
              <a:t>Secondo livello</a:t>
            </a:r>
          </a:p>
          <a:p>
            <a:pPr lvl="2"/>
            <a:r>
              <a:rPr lang="it-IT" altLang="en-CN"/>
              <a:t>Terzo livello</a:t>
            </a:r>
          </a:p>
          <a:p>
            <a:pPr lvl="3"/>
            <a:r>
              <a:rPr lang="it-IT" altLang="en-CN"/>
              <a:t>Quarto livello</a:t>
            </a:r>
          </a:p>
          <a:p>
            <a:pPr lvl="4"/>
            <a:r>
              <a:rPr lang="it-IT" altLang="en-CN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2270D30-98D9-8C33-81F6-2A094FB089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ADE2154-39B2-3A43-932D-61DF2777AE69}" type="datetime1">
              <a:rPr lang="it-IT" altLang="en-CN"/>
              <a:pPr/>
              <a:t>17/07/25</a:t>
            </a:fld>
            <a:endParaRPr lang="it-IT" altLang="en-CN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3C23C0-BC14-9279-31F9-72CCE62238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Geneva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BFCC0B-C089-5C3F-6AD1-720420B24D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B2972F47-0F66-7045-966F-56846AC9F5FD}" type="slidenum">
              <a:rPr lang="it-IT" altLang="en-CN"/>
              <a:pPr/>
              <a:t>‹#›</a:t>
            </a:fld>
            <a:endParaRPr lang="it-IT" altLang="en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0" charset="-128"/>
          <a:cs typeface="ＭＳ Ｐゴシック" pitchFamily="-10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100" charset="-128"/>
          <a:cs typeface="ＭＳ Ｐゴシック" pitchFamily="-10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100" charset="-128"/>
          <a:cs typeface="ＭＳ Ｐゴシック" pitchFamily="-10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100" charset="-128"/>
          <a:cs typeface="ＭＳ Ｐゴシック" pitchFamily="-10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100" charset="-128"/>
          <a:cs typeface="ＭＳ Ｐゴシック" pitchFamily="-10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0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0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0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00" charset="-128"/>
          <a:cs typeface="ＭＳ Ｐゴシック" pitchFamily="-10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00" charset="-128"/>
          <a:cs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00" charset="-128"/>
          <a:cs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00" charset="-128"/>
          <a:cs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00" charset="-128"/>
          <a:cs typeface="ＭＳ Ｐゴシック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11">
            <a:extLst>
              <a:ext uri="{FF2B5EF4-FFF2-40B4-BE49-F238E27FC236}">
                <a16:creationId xmlns:a16="http://schemas.microsoft.com/office/drawing/2014/main" id="{F54C5759-E536-FEA5-9848-9267E11F8799}"/>
              </a:ext>
            </a:extLst>
          </p:cNvPr>
          <p:cNvSpPr txBox="1">
            <a:spLocks/>
          </p:cNvSpPr>
          <p:nvPr/>
        </p:nvSpPr>
        <p:spPr bwMode="auto">
          <a:xfrm>
            <a:off x="827087" y="1670371"/>
            <a:ext cx="748982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it-IT" altLang="en-CN" sz="3600" b="1" dirty="0" err="1">
                <a:cs typeface="Arial" panose="020B0604020202020204" pitchFamily="34" charset="0"/>
              </a:rPr>
              <a:t>Implications</a:t>
            </a:r>
            <a:r>
              <a:rPr lang="it-IT" altLang="en-CN" sz="3600" b="1" dirty="0">
                <a:cs typeface="Arial" panose="020B0604020202020204" pitchFamily="34" charset="0"/>
              </a:rPr>
              <a:t> of late-time XRT </a:t>
            </a:r>
            <a:r>
              <a:rPr lang="it-IT" altLang="en-CN" sz="3600" b="1" dirty="0" err="1">
                <a:cs typeface="Arial" panose="020B0604020202020204" pitchFamily="34" charset="0"/>
              </a:rPr>
              <a:t>detected</a:t>
            </a:r>
            <a:r>
              <a:rPr lang="it-IT" altLang="en-CN" sz="3600" b="1" dirty="0">
                <a:cs typeface="Arial" panose="020B0604020202020204" pitchFamily="34" charset="0"/>
              </a:rPr>
              <a:t> </a:t>
            </a:r>
            <a:r>
              <a:rPr lang="it-IT" altLang="en-CN" sz="3600" b="1" dirty="0" err="1">
                <a:cs typeface="Arial" panose="020B0604020202020204" pitchFamily="34" charset="0"/>
              </a:rPr>
              <a:t>GRBs</a:t>
            </a:r>
            <a:r>
              <a:rPr lang="it-IT" altLang="en-CN" sz="3600" b="1" dirty="0">
                <a:cs typeface="Arial" panose="020B0604020202020204" pitchFamily="34" charset="0"/>
              </a:rPr>
              <a:t> for </a:t>
            </a:r>
            <a:r>
              <a:rPr lang="it-IT" altLang="en-CN" sz="3600" b="1" dirty="0" err="1">
                <a:cs typeface="Arial" panose="020B0604020202020204" pitchFamily="34" charset="0"/>
              </a:rPr>
              <a:t>particle</a:t>
            </a:r>
            <a:r>
              <a:rPr lang="it-IT" altLang="en-CN" sz="3600" b="1" dirty="0">
                <a:cs typeface="Arial" panose="020B0604020202020204" pitchFamily="34" charset="0"/>
              </a:rPr>
              <a:t> </a:t>
            </a:r>
            <a:r>
              <a:rPr lang="it-IT" altLang="en-CN" sz="3600" b="1" dirty="0" err="1">
                <a:cs typeface="Arial" panose="020B0604020202020204" pitchFamily="34" charset="0"/>
              </a:rPr>
              <a:t>acceleration</a:t>
            </a:r>
            <a:endParaRPr lang="it-IT" altLang="en-CN" sz="3600" b="1" dirty="0">
              <a:cs typeface="Arial" panose="020B0604020202020204" pitchFamily="34" charset="0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BF11E2AD-819A-BED2-8FC3-1F1C812C62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sz="2400" dirty="0" err="1">
                <a:solidFill>
                  <a:schemeClr val="tx1"/>
                </a:solidFill>
              </a:rPr>
              <a:t>Zhi-Qiu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Huang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(SISSA)</a:t>
            </a:r>
          </a:p>
          <a:p>
            <a:r>
              <a:rPr lang="en-US" altLang="zh-CN" sz="2400" dirty="0">
                <a:solidFill>
                  <a:schemeClr val="tx1"/>
                </a:solidFill>
              </a:rPr>
              <a:t>Annalisa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err="1">
                <a:solidFill>
                  <a:schemeClr val="tx1"/>
                </a:solidFill>
              </a:rPr>
              <a:t>Celotti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(SISSA)</a:t>
            </a:r>
          </a:p>
          <a:p>
            <a:r>
              <a:rPr lang="en-US" altLang="zh-CN" sz="2400" dirty="0">
                <a:solidFill>
                  <a:schemeClr val="tx1"/>
                </a:solidFill>
              </a:rPr>
              <a:t>Om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Sharan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err="1">
                <a:solidFill>
                  <a:schemeClr val="tx1"/>
                </a:solidFill>
              </a:rPr>
              <a:t>Salafia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(INAF)</a:t>
            </a:r>
          </a:p>
          <a:p>
            <a:r>
              <a:rPr lang="en-US" altLang="zh-CN" sz="2400" dirty="0">
                <a:solidFill>
                  <a:schemeClr val="tx1"/>
                </a:solidFill>
              </a:rPr>
              <a:t>Lara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Nava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(INAF)</a:t>
            </a:r>
          </a:p>
          <a:p>
            <a:r>
              <a:rPr lang="en-US" altLang="zh-CN" sz="2400" dirty="0">
                <a:solidFill>
                  <a:schemeClr val="tx1"/>
                </a:solidFill>
              </a:rPr>
              <a:t>Giancarlo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err="1">
                <a:solidFill>
                  <a:schemeClr val="tx1"/>
                </a:solidFill>
              </a:rPr>
              <a:t>Ghirlanda</a:t>
            </a:r>
            <a:r>
              <a:rPr lang="zh-CN" altLang="en-US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</a:rPr>
              <a:t>(INAF)</a:t>
            </a:r>
          </a:p>
          <a:p>
            <a:endParaRPr lang="en-US" altLang="zh-CN" sz="2400" dirty="0">
              <a:solidFill>
                <a:schemeClr val="tx1"/>
              </a:solidFill>
            </a:endParaRPr>
          </a:p>
          <a:p>
            <a:endParaRPr lang="en-CN" sz="240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B06514-71B7-40CE-47B6-C9BF37E88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174232" cy="16950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0E37D6-F222-C937-1F5D-161A170CB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5424" y="5644141"/>
            <a:ext cx="1653952" cy="4153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B0EBEF-3F18-2E51-DF28-47132E828AFA}"/>
              </a:ext>
            </a:extLst>
          </p:cNvPr>
          <p:cNvSpPr txBox="1"/>
          <p:nvPr/>
        </p:nvSpPr>
        <p:spPr>
          <a:xfrm>
            <a:off x="6022633" y="6150352"/>
            <a:ext cx="3121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effectLst/>
                <a:latin typeface="+mn-lt"/>
              </a:rPr>
              <a:t>funded by the European Union – </a:t>
            </a:r>
            <a:r>
              <a:rPr lang="en-US" sz="1000" dirty="0" err="1">
                <a:effectLst/>
                <a:latin typeface="+mn-lt"/>
              </a:rPr>
              <a:t>NextGenerationEU</a:t>
            </a:r>
            <a:endParaRPr lang="en-US" sz="1000" dirty="0">
              <a:effectLst/>
              <a:latin typeface="+mn-lt"/>
            </a:endParaRPr>
          </a:p>
          <a:p>
            <a:r>
              <a:rPr lang="en-US" sz="1000" dirty="0">
                <a:effectLst/>
                <a:latin typeface="+mn-lt"/>
              </a:rPr>
              <a:t>PRIN Project</a:t>
            </a:r>
            <a:r>
              <a:rPr lang="zh-CN" altLang="en-US" sz="1000" dirty="0">
                <a:effectLst/>
                <a:latin typeface="+mn-lt"/>
              </a:rPr>
              <a:t> </a:t>
            </a:r>
            <a:r>
              <a:rPr lang="en-US" sz="1000" dirty="0">
                <a:effectLst/>
                <a:latin typeface="+mn-lt"/>
              </a:rPr>
              <a:t>code 202298J7KT</a:t>
            </a:r>
            <a:endParaRPr lang="en-CN" sz="1000" dirty="0"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EB105FC-C29F-86A9-9B39-E88A9CD17712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Photons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from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high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latitude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C2BFE9-4C8B-EC23-9014-3D4727D4D6A9}"/>
              </a:ext>
            </a:extLst>
          </p:cNvPr>
          <p:cNvSpPr txBox="1"/>
          <p:nvPr/>
        </p:nvSpPr>
        <p:spPr>
          <a:xfrm>
            <a:off x="2627784" y="5955397"/>
            <a:ext cx="507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CN" dirty="0"/>
              <a:t>a</a:t>
            </a:r>
            <a:r>
              <a:rPr lang="en-US" altLang="zh-CN" dirty="0" err="1"/>
              <a:t>ximum</a:t>
            </a:r>
            <a:r>
              <a:rPr lang="zh-CN" altLang="en-US" dirty="0"/>
              <a:t> </a:t>
            </a:r>
            <a:r>
              <a:rPr lang="en-US" altLang="zh-CN" dirty="0"/>
              <a:t>photon</a:t>
            </a:r>
            <a:r>
              <a:rPr lang="zh-CN" altLang="en-US" dirty="0"/>
              <a:t> </a:t>
            </a:r>
            <a:r>
              <a:rPr lang="en-US" altLang="zh-CN" dirty="0"/>
              <a:t>energy</a:t>
            </a:r>
            <a:r>
              <a:rPr lang="zh-CN" altLang="en-US" dirty="0"/>
              <a:t> </a:t>
            </a:r>
            <a:r>
              <a:rPr lang="en-US" altLang="zh-CN" dirty="0"/>
              <a:t>(3</a:t>
            </a:r>
            <a:r>
              <a:rPr lang="zh-CN" altLang="en-US" dirty="0"/>
              <a:t> </a:t>
            </a:r>
            <a:r>
              <a:rPr lang="en-US" altLang="zh-CN"/>
              <a:t>keV)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min[</a:t>
            </a:r>
            <a:r>
              <a:rPr lang="en-US" altLang="zh-CN" dirty="0" err="1"/>
              <a:t>θ</a:t>
            </a:r>
            <a:r>
              <a:rPr lang="en-US" altLang="zh-CN" sz="1400" dirty="0" err="1"/>
              <a:t>j</a:t>
            </a:r>
            <a:r>
              <a:rPr lang="en-US" altLang="zh-CN" dirty="0" err="1"/>
              <a:t>,θ</a:t>
            </a:r>
            <a:r>
              <a:rPr lang="en-US" altLang="zh-CN" sz="1400" dirty="0" err="1"/>
              <a:t>c</a:t>
            </a:r>
            <a:r>
              <a:rPr lang="en-US" altLang="zh-CN" dirty="0"/>
              <a:t>]</a:t>
            </a:r>
            <a:endParaRPr lang="en-C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F62265-6687-1D01-701A-25A9766F5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038" y="947987"/>
            <a:ext cx="6913923" cy="10200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A385F0-B88C-E8AB-B834-1049B52A7A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94" y="2271073"/>
            <a:ext cx="4879026" cy="36389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59C58F-11E9-A8BC-EA88-7ACD489608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838" y="2340874"/>
            <a:ext cx="4879026" cy="363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398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4A3D1-70E1-A489-8EE3-8147BD6805C9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Constraints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from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observations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23A327-9920-2956-6FC4-C89E50410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92077"/>
            <a:ext cx="3353231" cy="24031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C73693-C476-BC16-9C7B-9929A00EF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7461" y="1279705"/>
            <a:ext cx="3429779" cy="23375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3C7479-DB61-D06F-FE16-4A2E4537CD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1390548"/>
            <a:ext cx="3094112" cy="21159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331FC9-742A-9AF2-C8BE-79C9A37E5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861048"/>
            <a:ext cx="3238128" cy="23261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AB1E14-A409-41E5-5587-69A205422D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7461" y="3946203"/>
            <a:ext cx="2991772" cy="22410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FDCE11-D046-CB32-B2AE-38246FEA0A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2227" y="3996437"/>
            <a:ext cx="2991773" cy="21405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2FE782-F31E-B6FB-4815-DF9218884A1C}"/>
              </a:ext>
            </a:extLst>
          </p:cNvPr>
          <p:cNvSpPr txBox="1"/>
          <p:nvPr/>
        </p:nvSpPr>
        <p:spPr>
          <a:xfrm>
            <a:off x="1108480" y="6257661"/>
            <a:ext cx="7627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Lightcurves</a:t>
            </a:r>
            <a:r>
              <a:rPr lang="zh-CN" altLang="en-US" dirty="0"/>
              <a:t> </a:t>
            </a:r>
            <a:r>
              <a:rPr lang="en-US" altLang="zh-CN" dirty="0"/>
              <a:t>if</a:t>
            </a:r>
            <a:r>
              <a:rPr lang="zh-CN" altLang="en-US" dirty="0"/>
              <a:t> </a:t>
            </a:r>
            <a:r>
              <a:rPr lang="en-US" altLang="zh-CN" dirty="0"/>
              <a:t>6</a:t>
            </a:r>
            <a:r>
              <a:rPr lang="zh-CN" altLang="en-US" dirty="0"/>
              <a:t> </a:t>
            </a:r>
            <a:r>
              <a:rPr lang="en-US" altLang="zh-CN" dirty="0"/>
              <a:t>selected</a:t>
            </a:r>
            <a:r>
              <a:rPr lang="zh-CN" altLang="en-US" dirty="0"/>
              <a:t> </a:t>
            </a:r>
            <a:r>
              <a:rPr lang="en-US" altLang="zh-CN" dirty="0"/>
              <a:t>GRBs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XRT</a:t>
            </a:r>
            <a:r>
              <a:rPr lang="zh-CN" altLang="en-US" dirty="0"/>
              <a:t> </a:t>
            </a:r>
            <a:r>
              <a:rPr lang="en-US" altLang="zh-CN" dirty="0"/>
              <a:t>detections</a:t>
            </a:r>
            <a:r>
              <a:rPr lang="zh-CN" altLang="en-US" dirty="0"/>
              <a:t> </a:t>
            </a:r>
            <a:r>
              <a:rPr lang="en-US" altLang="zh-CN" dirty="0"/>
              <a:t>&gt;</a:t>
            </a:r>
            <a:r>
              <a:rPr lang="zh-CN" altLang="en-US" dirty="0"/>
              <a:t> </a:t>
            </a:r>
            <a:r>
              <a:rPr lang="en-US" altLang="zh-CN" dirty="0"/>
              <a:t>10^7</a:t>
            </a:r>
            <a:r>
              <a:rPr lang="zh-CN" altLang="en-US" dirty="0"/>
              <a:t> </a:t>
            </a:r>
            <a:r>
              <a:rPr lang="en-US" altLang="zh-CN" dirty="0"/>
              <a:t>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redshift</a:t>
            </a:r>
            <a:endParaRPr lang="en-C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6ED09C-8426-7841-997F-9B242790D413}"/>
              </a:ext>
            </a:extLst>
          </p:cNvPr>
          <p:cNvSpPr txBox="1"/>
          <p:nvPr/>
        </p:nvSpPr>
        <p:spPr>
          <a:xfrm>
            <a:off x="947992" y="892487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GRB</a:t>
            </a:r>
            <a:r>
              <a:rPr lang="zh-CN" altLang="en-US" dirty="0"/>
              <a:t> </a:t>
            </a:r>
            <a:r>
              <a:rPr lang="en-US" altLang="zh-CN" dirty="0"/>
              <a:t>130427A</a:t>
            </a:r>
            <a:endParaRPr lang="en-CN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1C1C06-9ABE-6ED3-0DB3-CE8010D7A1E6}"/>
              </a:ext>
            </a:extLst>
          </p:cNvPr>
          <p:cNvSpPr txBox="1"/>
          <p:nvPr/>
        </p:nvSpPr>
        <p:spPr>
          <a:xfrm>
            <a:off x="4011014" y="866559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GRB</a:t>
            </a:r>
            <a:r>
              <a:rPr lang="zh-CN" altLang="en-US" dirty="0"/>
              <a:t> </a:t>
            </a:r>
            <a:r>
              <a:rPr lang="en-US" altLang="zh-CN" dirty="0"/>
              <a:t>130702A</a:t>
            </a:r>
            <a:endParaRPr lang="en-CN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D58E2D-2B26-F31D-AC54-52B9EE2CBE52}"/>
              </a:ext>
            </a:extLst>
          </p:cNvPr>
          <p:cNvSpPr txBox="1"/>
          <p:nvPr/>
        </p:nvSpPr>
        <p:spPr>
          <a:xfrm>
            <a:off x="7074036" y="872755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GRB</a:t>
            </a:r>
            <a:r>
              <a:rPr lang="zh-CN" altLang="en-US" dirty="0"/>
              <a:t> </a:t>
            </a:r>
            <a:r>
              <a:rPr lang="en-US" altLang="zh-CN" dirty="0"/>
              <a:t>130925A</a:t>
            </a:r>
            <a:endParaRPr lang="en-CN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CA5C3E-66B1-AB9D-9B50-5FD3C5DE3334}"/>
              </a:ext>
            </a:extLst>
          </p:cNvPr>
          <p:cNvSpPr txBox="1"/>
          <p:nvPr/>
        </p:nvSpPr>
        <p:spPr>
          <a:xfrm>
            <a:off x="782937" y="3576871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GRB</a:t>
            </a:r>
            <a:r>
              <a:rPr lang="zh-CN" altLang="en-US" dirty="0"/>
              <a:t> </a:t>
            </a:r>
            <a:r>
              <a:rPr lang="en-US" altLang="zh-CN" dirty="0"/>
              <a:t>161219B</a:t>
            </a:r>
            <a:endParaRPr lang="en-CN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61B3DE-1736-6E13-31A5-F46513DF7A0B}"/>
              </a:ext>
            </a:extLst>
          </p:cNvPr>
          <p:cNvSpPr txBox="1"/>
          <p:nvPr/>
        </p:nvSpPr>
        <p:spPr>
          <a:xfrm>
            <a:off x="3891945" y="3623494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GRB</a:t>
            </a:r>
            <a:r>
              <a:rPr lang="zh-CN" altLang="en-US" dirty="0"/>
              <a:t> </a:t>
            </a:r>
            <a:r>
              <a:rPr lang="en-US" altLang="zh-CN" dirty="0"/>
              <a:t>190829A</a:t>
            </a:r>
            <a:endParaRPr lang="en-CN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617539-283B-A7BF-71D9-5614D9A5331F}"/>
              </a:ext>
            </a:extLst>
          </p:cNvPr>
          <p:cNvSpPr txBox="1"/>
          <p:nvPr/>
        </p:nvSpPr>
        <p:spPr>
          <a:xfrm>
            <a:off x="7026880" y="3654914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GRB</a:t>
            </a:r>
            <a:r>
              <a:rPr lang="zh-CN" altLang="en-US" dirty="0"/>
              <a:t> </a:t>
            </a:r>
            <a:r>
              <a:rPr lang="en-US" altLang="zh-CN" dirty="0"/>
              <a:t>221009A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2525190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4A3D1-70E1-A489-8EE3-8147BD6805C9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Constraints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from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observations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BF4FD0-F231-A770-148C-E2BCD3E25C93}"/>
              </a:ext>
            </a:extLst>
          </p:cNvPr>
          <p:cNvSpPr txBox="1"/>
          <p:nvPr/>
        </p:nvSpPr>
        <p:spPr>
          <a:xfrm>
            <a:off x="2744963" y="6197790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MCMC</a:t>
            </a:r>
            <a:r>
              <a:rPr lang="zh-CN" altLang="en-US" dirty="0"/>
              <a:t> </a:t>
            </a:r>
            <a:r>
              <a:rPr lang="en-US" altLang="zh-CN" dirty="0"/>
              <a:t>corner</a:t>
            </a:r>
            <a:r>
              <a:rPr lang="zh-CN" altLang="en-US" dirty="0"/>
              <a:t> </a:t>
            </a:r>
            <a:r>
              <a:rPr lang="en-US" altLang="zh-CN" dirty="0"/>
              <a:t>plot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GRB</a:t>
            </a:r>
            <a:r>
              <a:rPr lang="zh-CN" altLang="en-US" dirty="0"/>
              <a:t> </a:t>
            </a:r>
            <a:r>
              <a:rPr lang="en-US" altLang="zh-CN" dirty="0"/>
              <a:t>130427A</a:t>
            </a:r>
            <a:endParaRPr lang="en-C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70D179-324E-B3A3-0DE6-6B65F37B5ABB}"/>
              </a:ext>
            </a:extLst>
          </p:cNvPr>
          <p:cNvSpPr txBox="1"/>
          <p:nvPr/>
        </p:nvSpPr>
        <p:spPr>
          <a:xfrm>
            <a:off x="2339752" y="5805502"/>
            <a:ext cx="5211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CPL</a:t>
            </a:r>
            <a:r>
              <a:rPr lang="zh-CN" altLang="en-US" dirty="0"/>
              <a:t> </a:t>
            </a:r>
            <a:r>
              <a:rPr lang="en-US" altLang="zh-CN" dirty="0"/>
              <a:t>model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fit</a:t>
            </a:r>
            <a:r>
              <a:rPr lang="zh-CN" altLang="en-US" dirty="0"/>
              <a:t> </a:t>
            </a:r>
            <a:r>
              <a:rPr lang="en-US" altLang="zh-CN" dirty="0"/>
              <a:t>spectra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different</a:t>
            </a:r>
            <a:r>
              <a:rPr lang="zh-CN" altLang="en-US" dirty="0"/>
              <a:t> </a:t>
            </a:r>
            <a:r>
              <a:rPr lang="en-US" altLang="zh-CN" dirty="0"/>
              <a:t>time</a:t>
            </a:r>
            <a:r>
              <a:rPr lang="zh-CN" altLang="en-US" dirty="0"/>
              <a:t> </a:t>
            </a:r>
            <a:r>
              <a:rPr lang="en-US" altLang="zh-CN" dirty="0"/>
              <a:t>intervals</a:t>
            </a:r>
            <a:endParaRPr lang="en-CN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CA0CC2-C1C5-5A70-7927-E0AD3BE5D5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3" y="1143950"/>
            <a:ext cx="8729473" cy="45248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FC5263-F5F1-A264-B408-53CA584F8C6F}"/>
                  </a:ext>
                </a:extLst>
              </p:cNvPr>
              <p:cNvSpPr txBox="1"/>
              <p:nvPr/>
            </p:nvSpPr>
            <p:spPr>
              <a:xfrm>
                <a:off x="4764732" y="1850078"/>
                <a:ext cx="3779176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CN" dirty="0"/>
                  <a:t>: photon index (time-independent)</a:t>
                </a:r>
                <a:endParaRPr lang="en-US" dirty="0"/>
              </a:p>
              <a:p>
                <a:r>
                  <a:rPr lang="en-US" dirty="0"/>
                  <a:t>F</a:t>
                </a:r>
                <a:r>
                  <a:rPr lang="en-CN" dirty="0"/>
                  <a:t>: normalization of the flux </a:t>
                </a:r>
              </a:p>
              <a:p>
                <a:r>
                  <a:rPr lang="en-CN" dirty="0"/>
                  <a:t>E: cutoff energy on the spectrum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FC5263-F5F1-A264-B408-53CA584F8C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732" y="1850078"/>
                <a:ext cx="3779176" cy="923330"/>
              </a:xfrm>
              <a:prstGeom prst="rect">
                <a:avLst/>
              </a:prstGeom>
              <a:blipFill>
                <a:blip r:embed="rId3"/>
                <a:stretch>
                  <a:fillRect l="-1342" t="-2703" r="-336" b="-945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3510FF4D-4B9B-E5DD-20CD-6FCA39757BBF}"/>
              </a:ext>
            </a:extLst>
          </p:cNvPr>
          <p:cNvSpPr txBox="1"/>
          <p:nvPr/>
        </p:nvSpPr>
        <p:spPr>
          <a:xfrm>
            <a:off x="4945091" y="119090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Xspec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2816198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4A3D1-70E1-A489-8EE3-8147BD6805C9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Constraints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from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observations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6DE9B9F-4187-CE8C-2F85-DE0D46CB57CD}"/>
                  </a:ext>
                </a:extLst>
              </p:cNvPr>
              <p:cNvSpPr txBox="1"/>
              <p:nvPr/>
            </p:nvSpPr>
            <p:spPr>
              <a:xfrm>
                <a:off x="2267744" y="5491880"/>
                <a:ext cx="4410053" cy="4009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0" dirty="0"/>
                  <a:t>From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constraints,</a:t>
                </a:r>
                <a:r>
                  <a:rPr lang="zh-CN" alt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0.1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𝑠h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53</m:t>
                        </m:r>
                      </m:sup>
                    </m:sSup>
                    <m:r>
                      <a:rPr lang="zh-CN" alt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erg</a:t>
                </a:r>
                <a:endParaRPr lang="en-CN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6DE9B9F-4187-CE8C-2F85-DE0D46CB57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5491880"/>
                <a:ext cx="4410053" cy="400944"/>
              </a:xfrm>
              <a:prstGeom prst="rect">
                <a:avLst/>
              </a:prstGeom>
              <a:blipFill>
                <a:blip r:embed="rId2"/>
                <a:stretch>
                  <a:fillRect l="-1149" t="-6061" r="-287" b="-1515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CA327-1F39-D4FF-0109-8E0B04C29158}"/>
                  </a:ext>
                </a:extLst>
              </p:cNvPr>
              <p:cNvSpPr txBox="1"/>
              <p:nvPr/>
            </p:nvSpPr>
            <p:spPr>
              <a:xfrm>
                <a:off x="824655" y="5968138"/>
                <a:ext cx="7565404" cy="677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GRB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190829A</a:t>
                </a:r>
                <a:r>
                  <a:rPr lang="zh-CN" altLang="en-US" dirty="0"/>
                  <a:t>    </a:t>
                </a:r>
                <a:r>
                  <a:rPr lang="en-US" altLang="zh-CN" dirty="0"/>
                  <a:t>GRB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161219B</a:t>
                </a:r>
                <a:r>
                  <a:rPr lang="zh-CN" altLang="en-US" dirty="0"/>
                  <a:t>    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GRB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130702A</a:t>
                </a:r>
                <a:r>
                  <a:rPr lang="zh-CN" altLang="en-US" dirty="0"/>
                  <a:t> </a:t>
                </a:r>
                <a:endParaRPr lang="en-US" altLang="zh-CN" dirty="0"/>
              </a:p>
              <a:p>
                <a:pPr algn="ctr"/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51</m:t>
                        </m:r>
                      </m:sup>
                    </m:sSup>
                  </m:oMath>
                </a14:m>
                <a:r>
                  <a:rPr lang="en-US" altLang="zh-CN" dirty="0"/>
                  <a:t>erg,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CN" dirty="0"/>
                  <a:t> should be much smaller than what we observed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CA327-1F39-D4FF-0109-8E0B04C291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655" y="5968138"/>
                <a:ext cx="7565404" cy="677943"/>
              </a:xfrm>
              <a:prstGeom prst="rect">
                <a:avLst/>
              </a:prstGeom>
              <a:blipFill>
                <a:blip r:embed="rId3"/>
                <a:stretch>
                  <a:fillRect t="-1818" r="-168" b="-727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5-Point Star 12">
            <a:extLst>
              <a:ext uri="{FF2B5EF4-FFF2-40B4-BE49-F238E27FC236}">
                <a16:creationId xmlns:a16="http://schemas.microsoft.com/office/drawing/2014/main" id="{F30FE469-F5EA-2053-2F35-E78C775F4159}"/>
              </a:ext>
            </a:extLst>
          </p:cNvPr>
          <p:cNvSpPr/>
          <p:nvPr/>
        </p:nvSpPr>
        <p:spPr>
          <a:xfrm>
            <a:off x="3563888" y="6093296"/>
            <a:ext cx="144016" cy="151841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5E52A27-F080-BEDD-2210-CEE9CCAD0F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936" y="957169"/>
            <a:ext cx="5115754" cy="382260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07765CD-F16E-4EC3-0B5D-3EF690B840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357" y="1062296"/>
            <a:ext cx="4938874" cy="3683577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C9305153-75BD-D300-2A27-C0131A5DB542}"/>
              </a:ext>
            </a:extLst>
          </p:cNvPr>
          <p:cNvSpPr/>
          <p:nvPr/>
        </p:nvSpPr>
        <p:spPr>
          <a:xfrm>
            <a:off x="5364088" y="6108197"/>
            <a:ext cx="144016" cy="12911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BDA18C21-B186-8459-3177-E4D1AAA12BF0}"/>
              </a:ext>
            </a:extLst>
          </p:cNvPr>
          <p:cNvSpPr/>
          <p:nvPr/>
        </p:nvSpPr>
        <p:spPr>
          <a:xfrm>
            <a:off x="7533497" y="6128560"/>
            <a:ext cx="134847" cy="108752"/>
          </a:xfrm>
          <a:prstGeom prst="triangl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287247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D7AC1-0374-F960-D5F8-794F80868AE2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Conclusions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E3306B7-275E-042D-9ADB-491C86EA6EE7}"/>
                  </a:ext>
                </a:extLst>
              </p:cNvPr>
              <p:cNvSpPr txBox="1"/>
              <p:nvPr/>
            </p:nvSpPr>
            <p:spPr>
              <a:xfrm>
                <a:off x="107504" y="1556792"/>
                <a:ext cx="8934305" cy="3785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400" dirty="0"/>
                  <a:t>XRT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afterglow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detections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at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quite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late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time</a:t>
                </a:r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2400" dirty="0"/>
                  <a:t>s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obtain</a:t>
                </a:r>
              </a:p>
              <a:p>
                <a:r>
                  <a:rPr lang="zh-CN" altLang="en-US" sz="2400" dirty="0"/>
                  <a:t>   </a:t>
                </a:r>
                <a:r>
                  <a:rPr lang="en-US" altLang="zh-CN" sz="2400" dirty="0"/>
                  <a:t>implications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on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particle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acceleration.</a:t>
                </a:r>
              </a:p>
              <a:p>
                <a:endParaRPr lang="en-US" altLang="zh-CN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400" dirty="0"/>
                  <a:t>Data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analysis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on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XRT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spectra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can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provide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information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on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the</a:t>
                </a:r>
              </a:p>
              <a:p>
                <a:r>
                  <a:rPr lang="zh-CN" altLang="en-US" sz="2400" dirty="0"/>
                  <a:t>   </a:t>
                </a:r>
                <a:r>
                  <a:rPr lang="en-US" altLang="zh-CN" sz="2400" dirty="0"/>
                  <a:t>maximum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synchrotron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photon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energy/electron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energy,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which</a:t>
                </a:r>
                <a:r>
                  <a:rPr lang="zh-CN" altLang="en-US" sz="2400" dirty="0"/>
                  <a:t> </a:t>
                </a:r>
                <a:endParaRPr lang="en-US" altLang="zh-CN" sz="2400" dirty="0"/>
              </a:p>
              <a:p>
                <a:r>
                  <a:rPr lang="zh-CN" altLang="en-US" sz="2400" dirty="0"/>
                  <a:t>   </a:t>
                </a:r>
                <a:r>
                  <a:rPr lang="en-US" altLang="zh-CN" sz="2400" dirty="0"/>
                  <a:t>can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test simulation results on particle acceleration.</a:t>
                </a:r>
              </a:p>
              <a:p>
                <a:endParaRPr lang="en-US" altLang="zh-CN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400" dirty="0"/>
                  <a:t>We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are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searching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data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catalog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like</a:t>
                </a:r>
                <a:r>
                  <a:rPr lang="zh-CN" altLang="en-US" sz="2400" dirty="0"/>
                  <a:t> </a:t>
                </a:r>
                <a:r>
                  <a:rPr lang="en-US" altLang="zh-CN" sz="2400" dirty="0" err="1"/>
                  <a:t>NuSTAR</a:t>
                </a:r>
                <a:r>
                  <a:rPr lang="en-US" altLang="zh-CN" sz="2400" dirty="0"/>
                  <a:t>,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which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can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detect</a:t>
                </a:r>
              </a:p>
              <a:p>
                <a:r>
                  <a:rPr lang="zh-CN" altLang="en-US" sz="2400" dirty="0"/>
                  <a:t>    </a:t>
                </a:r>
                <a:r>
                  <a:rPr lang="en-US" altLang="zh-CN" sz="2400" dirty="0"/>
                  <a:t>photons</a:t>
                </a:r>
                <a:r>
                  <a:rPr lang="zh-CN" altLang="en-US" sz="2400" dirty="0"/>
                  <a:t>  </a:t>
                </a:r>
                <a:r>
                  <a:rPr lang="en-US" altLang="zh-CN" sz="2400" dirty="0"/>
                  <a:t>with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higher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energy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and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loose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the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constraints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on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time</a:t>
                </a:r>
              </a:p>
              <a:p>
                <a:r>
                  <a:rPr lang="zh-CN" altLang="en-US" sz="2400" dirty="0"/>
                  <a:t>    </a:t>
                </a:r>
                <a:r>
                  <a:rPr lang="en-US" altLang="zh-CN" sz="2400" dirty="0"/>
                  <a:t>(e.g.,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50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keV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@</a:t>
                </a:r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altLang="zh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s).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E3306B7-275E-042D-9ADB-491C86EA6E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556792"/>
                <a:ext cx="8934305" cy="3785652"/>
              </a:xfrm>
              <a:prstGeom prst="rect">
                <a:avLst/>
              </a:prstGeom>
              <a:blipFill>
                <a:blip r:embed="rId2"/>
                <a:stretch>
                  <a:fillRect l="-994" t="-1338" r="-142" b="-301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9934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18530AC-6BF3-2D10-A4B6-356A88CE8571}"/>
              </a:ext>
            </a:extLst>
          </p:cNvPr>
          <p:cNvSpPr txBox="1"/>
          <p:nvPr/>
        </p:nvSpPr>
        <p:spPr>
          <a:xfrm>
            <a:off x="1990203" y="3167390"/>
            <a:ext cx="5163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</a:rPr>
              <a:t>Thank</a:t>
            </a:r>
            <a:r>
              <a:rPr lang="zh-CN" altLang="en-US" sz="2800" dirty="0">
                <a:solidFill>
                  <a:srgbClr val="FF0000"/>
                </a:solidFill>
              </a:rPr>
              <a:t> </a:t>
            </a:r>
            <a:r>
              <a:rPr lang="en-US" altLang="zh-CN" sz="2800" dirty="0">
                <a:solidFill>
                  <a:srgbClr val="FF0000"/>
                </a:solidFill>
              </a:rPr>
              <a:t>you</a:t>
            </a:r>
            <a:r>
              <a:rPr lang="zh-CN" altLang="en-US" sz="2800" dirty="0">
                <a:solidFill>
                  <a:srgbClr val="FF0000"/>
                </a:solidFill>
              </a:rPr>
              <a:t> </a:t>
            </a:r>
            <a:r>
              <a:rPr lang="en-US" altLang="zh-CN" sz="2800" dirty="0">
                <a:solidFill>
                  <a:srgbClr val="FF0000"/>
                </a:solidFill>
              </a:rPr>
              <a:t>for</a:t>
            </a:r>
            <a:r>
              <a:rPr lang="zh-CN" altLang="en-US" sz="2800" dirty="0">
                <a:solidFill>
                  <a:srgbClr val="FF0000"/>
                </a:solidFill>
              </a:rPr>
              <a:t> </a:t>
            </a:r>
            <a:r>
              <a:rPr lang="en-US" altLang="zh-CN" sz="2800" dirty="0">
                <a:solidFill>
                  <a:srgbClr val="FF0000"/>
                </a:solidFill>
              </a:rPr>
              <a:t>your</a:t>
            </a:r>
            <a:r>
              <a:rPr lang="zh-CN" altLang="en-US" sz="2800" dirty="0">
                <a:solidFill>
                  <a:srgbClr val="FF0000"/>
                </a:solidFill>
              </a:rPr>
              <a:t> </a:t>
            </a:r>
            <a:r>
              <a:rPr lang="en-US" altLang="zh-CN" sz="2800" dirty="0">
                <a:solidFill>
                  <a:srgbClr val="FF0000"/>
                </a:solidFill>
              </a:rPr>
              <a:t>attendance.</a:t>
            </a:r>
            <a:endParaRPr lang="en-CN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834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96793-A5BB-E9FF-1837-892D941148B8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Radiative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efficiency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6640136-B6E8-B174-4855-0ECC46A90CD8}"/>
                  </a:ext>
                </a:extLst>
              </p:cNvPr>
              <p:cNvSpPr txBox="1"/>
              <p:nvPr/>
            </p:nvSpPr>
            <p:spPr>
              <a:xfrm>
                <a:off x="685800" y="1857382"/>
                <a:ext cx="8137484" cy="8604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zh-CN" sz="2400" dirty="0"/>
                  <a:t>: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radiated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energy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in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the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prompt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phase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𝑠h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zh-CN" alt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400" dirty="0"/>
                  <a:t>kinetic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energy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of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the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shock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during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the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afterglow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phase</a:t>
                </a:r>
                <a:endParaRPr lang="en-CN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6640136-B6E8-B174-4855-0ECC46A90C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857382"/>
                <a:ext cx="8137484" cy="860492"/>
              </a:xfrm>
              <a:prstGeom prst="rect">
                <a:avLst/>
              </a:prstGeom>
              <a:blipFill>
                <a:blip r:embed="rId2"/>
                <a:stretch>
                  <a:fillRect l="-312" t="-5797" r="-156" b="-1304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D878FB-977A-3CD6-6D8B-C1D55D7D801B}"/>
                  </a:ext>
                </a:extLst>
              </p:cNvPr>
              <p:cNvSpPr txBox="1"/>
              <p:nvPr/>
            </p:nvSpPr>
            <p:spPr>
              <a:xfrm>
                <a:off x="2699792" y="1247849"/>
                <a:ext cx="3384376" cy="3988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C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/(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𝑠h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D878FB-977A-3CD6-6D8B-C1D55D7D80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1247849"/>
                <a:ext cx="3384376" cy="398827"/>
              </a:xfrm>
              <a:prstGeom prst="rect">
                <a:avLst/>
              </a:prstGeom>
              <a:blipFill>
                <a:blip r:embed="rId3"/>
                <a:stretch>
                  <a:fillRect t="-6250" b="-2812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F8092B50-89C4-C071-9C27-08BF610DB5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814883"/>
            <a:ext cx="4914900" cy="345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2A99EF-4B24-C55B-639E-3607016E63E0}"/>
              </a:ext>
            </a:extLst>
          </p:cNvPr>
          <p:cNvSpPr txBox="1"/>
          <p:nvPr/>
        </p:nvSpPr>
        <p:spPr>
          <a:xfrm>
            <a:off x="6588224" y="486916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Li</a:t>
            </a:r>
            <a:r>
              <a:rPr lang="zh-CN" altLang="en-US" dirty="0"/>
              <a:t> </a:t>
            </a:r>
            <a:r>
              <a:rPr lang="en-US" altLang="zh-CN" dirty="0"/>
              <a:t>et</a:t>
            </a:r>
            <a:r>
              <a:rPr lang="zh-CN" altLang="en-US" dirty="0"/>
              <a:t> </a:t>
            </a:r>
            <a:r>
              <a:rPr lang="en-US" altLang="zh-CN" dirty="0"/>
              <a:t>al.</a:t>
            </a:r>
            <a:r>
              <a:rPr lang="zh-CN" altLang="en-US" dirty="0"/>
              <a:t> </a:t>
            </a:r>
            <a:r>
              <a:rPr lang="en-US" altLang="zh-CN" dirty="0"/>
              <a:t>2018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720452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70865C-E035-9000-677C-E9E38B030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052736"/>
            <a:ext cx="4178638" cy="52323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D3CEA09-6C90-AB75-8396-BE6C77E46BEA}"/>
              </a:ext>
            </a:extLst>
          </p:cNvPr>
          <p:cNvSpPr txBox="1"/>
          <p:nvPr/>
        </p:nvSpPr>
        <p:spPr>
          <a:xfrm>
            <a:off x="5338453" y="3406595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Magnetic</a:t>
            </a:r>
            <a:r>
              <a:rPr lang="zh-CN" altLang="en-US" dirty="0"/>
              <a:t> </a:t>
            </a:r>
            <a:r>
              <a:rPr lang="en-US" altLang="zh-CN" dirty="0"/>
              <a:t>energy</a:t>
            </a:r>
            <a:r>
              <a:rPr lang="zh-CN" altLang="en-US" dirty="0"/>
              <a:t> </a:t>
            </a:r>
            <a:r>
              <a:rPr lang="en-US" altLang="zh-CN" dirty="0"/>
              <a:t>distribution</a:t>
            </a:r>
            <a:endParaRPr lang="en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BE75F5-A996-45A4-8C8E-57A079EDF9EE}"/>
                  </a:ext>
                </a:extLst>
              </p:cNvPr>
              <p:cNvSpPr txBox="1"/>
              <p:nvPr/>
            </p:nvSpPr>
            <p:spPr>
              <a:xfrm>
                <a:off x="5277826" y="4365104"/>
                <a:ext cx="39549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altLang="zh-CN" dirty="0"/>
                  <a:t>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characteristic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length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scale</a:t>
                </a:r>
              </a:p>
              <a:p>
                <a:r>
                  <a:rPr lang="en-US" altLang="zh-CN" dirty="0"/>
                  <a:t>of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turbulence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unit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ion</a:t>
                </a:r>
                <a:r>
                  <a:rPr lang="zh-CN" altLang="en-US" dirty="0"/>
                  <a:t> </a:t>
                </a:r>
                <a:r>
                  <a:rPr lang="en-US" altLang="zh-CN"/>
                  <a:t>skin-depth</a:t>
                </a:r>
                <a:endParaRPr lang="en-CN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BE75F5-A996-45A4-8C8E-57A079EDF9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7826" y="4365104"/>
                <a:ext cx="3954929" cy="646331"/>
              </a:xfrm>
              <a:prstGeom prst="rect">
                <a:avLst/>
              </a:prstGeom>
              <a:blipFill>
                <a:blip r:embed="rId3"/>
                <a:stretch>
                  <a:fillRect l="-1278" t="-3846" r="-319" b="-1346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4765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835DBA-081D-FCB5-A4DF-41DF1D44942E}"/>
              </a:ext>
            </a:extLst>
          </p:cNvPr>
          <p:cNvSpPr txBox="1"/>
          <p:nvPr/>
        </p:nvSpPr>
        <p:spPr>
          <a:xfrm>
            <a:off x="1835696" y="1916832"/>
            <a:ext cx="62281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dirty="0"/>
              <a:t>Model</a:t>
            </a:r>
            <a:r>
              <a:rPr lang="zh-CN" altLang="en-US" sz="2800" dirty="0"/>
              <a:t> </a:t>
            </a:r>
            <a:r>
              <a:rPr lang="en-CN" sz="2800" dirty="0"/>
              <a:t>:cbabs*ztbabs*(cflux*cutoffpl) </a:t>
            </a:r>
          </a:p>
        </p:txBody>
      </p:sp>
    </p:spTree>
    <p:extLst>
      <p:ext uri="{BB962C8B-B14F-4D97-AF65-F5344CB8AC3E}">
        <p14:creationId xmlns:p14="http://schemas.microsoft.com/office/powerpoint/2010/main" val="17953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2B41C-5C87-D9EB-5C83-50E836050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01966"/>
            <a:ext cx="7772400" cy="1470025"/>
          </a:xfrm>
        </p:spPr>
        <p:txBody>
          <a:bodyPr/>
          <a:lstStyle/>
          <a:p>
            <a:r>
              <a:rPr lang="en-US" altLang="zh-CN" sz="2800" dirty="0"/>
              <a:t>Relativistic</a:t>
            </a:r>
            <a:r>
              <a:rPr lang="zh-CN" altLang="en-US" sz="2800" dirty="0"/>
              <a:t> </a:t>
            </a:r>
            <a:r>
              <a:rPr lang="en-US" altLang="zh-CN" sz="2800" dirty="0"/>
              <a:t>shocks</a:t>
            </a:r>
            <a:r>
              <a:rPr lang="zh-CN" altLang="en-US" sz="2800" dirty="0"/>
              <a:t> </a:t>
            </a:r>
            <a:r>
              <a:rPr lang="en-US" altLang="zh-CN" sz="2800" dirty="0"/>
              <a:t>in</a:t>
            </a:r>
            <a:r>
              <a:rPr lang="zh-CN" altLang="en-US" sz="2800" dirty="0"/>
              <a:t> </a:t>
            </a:r>
            <a:r>
              <a:rPr lang="en-US" altLang="zh-CN" sz="2800" dirty="0"/>
              <a:t>GRB</a:t>
            </a:r>
            <a:r>
              <a:rPr lang="zh-CN" altLang="en-US" sz="2800" dirty="0"/>
              <a:t> </a:t>
            </a:r>
            <a:r>
              <a:rPr lang="en-US" altLang="zh-CN" sz="2800" dirty="0"/>
              <a:t>afterglows</a:t>
            </a:r>
            <a:endParaRPr lang="en-CN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E2E724-A3F1-0A75-8E4F-952856824A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5C632A-3089-A7E4-09BA-B8B8BCCE5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6868" y="2636912"/>
            <a:ext cx="5504612" cy="30963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3F2798-6844-4CC4-E1DF-24C3B07485E2}"/>
              </a:ext>
            </a:extLst>
          </p:cNvPr>
          <p:cNvSpPr txBox="1"/>
          <p:nvPr/>
        </p:nvSpPr>
        <p:spPr>
          <a:xfrm>
            <a:off x="77417" y="2828936"/>
            <a:ext cx="3387466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A</a:t>
            </a:r>
            <a:r>
              <a:rPr lang="zh-CN" altLang="en-US" sz="2400" dirty="0"/>
              <a:t> </a:t>
            </a:r>
            <a:r>
              <a:rPr lang="en-US" altLang="zh-CN" sz="2400" dirty="0"/>
              <a:t>relativistic</a:t>
            </a:r>
            <a:r>
              <a:rPr lang="zh-CN" altLang="en-US" sz="2400" dirty="0"/>
              <a:t> </a:t>
            </a:r>
            <a:r>
              <a:rPr lang="en-US" altLang="zh-CN" sz="2400" dirty="0"/>
              <a:t>shock</a:t>
            </a:r>
          </a:p>
          <a:p>
            <a:r>
              <a:rPr lang="en-US" altLang="zh-CN" sz="2400" dirty="0"/>
              <a:t>would</a:t>
            </a:r>
            <a:r>
              <a:rPr lang="zh-CN" altLang="en-US" sz="2400" dirty="0"/>
              <a:t> </a:t>
            </a:r>
            <a:r>
              <a:rPr lang="en-US" altLang="zh-CN" sz="2400" dirty="0"/>
              <a:t>propagate</a:t>
            </a:r>
            <a:r>
              <a:rPr lang="zh-CN" altLang="en-US" sz="2400" dirty="0"/>
              <a:t> </a:t>
            </a:r>
            <a:endParaRPr lang="en-US" altLang="zh-CN" sz="2400" dirty="0"/>
          </a:p>
          <a:p>
            <a:r>
              <a:rPr lang="en-US" altLang="zh-CN" sz="2400" dirty="0"/>
              <a:t>into</a:t>
            </a:r>
            <a:r>
              <a:rPr lang="zh-CN" altLang="en-US" sz="2400" dirty="0"/>
              <a:t> </a:t>
            </a:r>
            <a:r>
              <a:rPr lang="en-US" altLang="zh-CN" sz="2400" dirty="0"/>
              <a:t>the</a:t>
            </a:r>
            <a:r>
              <a:rPr lang="zh-CN" altLang="en-US" sz="2400" dirty="0"/>
              <a:t> </a:t>
            </a:r>
            <a:r>
              <a:rPr lang="en-US" altLang="zh-CN" sz="2400" dirty="0"/>
              <a:t>ambient</a:t>
            </a:r>
            <a:r>
              <a:rPr lang="zh-CN" altLang="en-US" sz="2400" dirty="0"/>
              <a:t> </a:t>
            </a:r>
            <a:endParaRPr lang="en-US" altLang="zh-CN" sz="2400" dirty="0"/>
          </a:p>
          <a:p>
            <a:r>
              <a:rPr lang="en-US" altLang="zh-CN" sz="2400" dirty="0"/>
              <a:t>medium and accelerate</a:t>
            </a:r>
          </a:p>
          <a:p>
            <a:r>
              <a:rPr lang="en-US" altLang="zh-CN" sz="2400" dirty="0"/>
              <a:t>electrons.</a:t>
            </a:r>
          </a:p>
          <a:p>
            <a:endParaRPr lang="en-US" dirty="0"/>
          </a:p>
          <a:p>
            <a:endParaRPr lang="en-C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14EBE1-3E51-C0E7-6473-C914F7CC268F}"/>
              </a:ext>
            </a:extLst>
          </p:cNvPr>
          <p:cNvSpPr txBox="1"/>
          <p:nvPr/>
        </p:nvSpPr>
        <p:spPr>
          <a:xfrm>
            <a:off x="6084168" y="6001751"/>
            <a:ext cx="11641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Credit:</a:t>
            </a:r>
            <a:r>
              <a:rPr lang="zh-CN" altLang="en-US" sz="1000" dirty="0"/>
              <a:t> </a:t>
            </a:r>
            <a:r>
              <a:rPr lang="en-US" altLang="zh-CN" sz="1000" dirty="0" err="1"/>
              <a:t>Astrobites</a:t>
            </a:r>
            <a:endParaRPr lang="en-CN" sz="1000" dirty="0"/>
          </a:p>
        </p:txBody>
      </p:sp>
    </p:spTree>
    <p:extLst>
      <p:ext uri="{BB962C8B-B14F-4D97-AF65-F5344CB8AC3E}">
        <p14:creationId xmlns:p14="http://schemas.microsoft.com/office/powerpoint/2010/main" val="1724471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BF0FA6A-1A3F-EC42-B215-2ABE43A6A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6" y="1988840"/>
            <a:ext cx="4046092" cy="31478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1687EA-6AD6-D74F-BAF9-5CF3F4884359}"/>
              </a:ext>
            </a:extLst>
          </p:cNvPr>
          <p:cNvSpPr txBox="1"/>
          <p:nvPr/>
        </p:nvSpPr>
        <p:spPr>
          <a:xfrm>
            <a:off x="1444164" y="5145634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CN" dirty="0"/>
              <a:t>ynchrotron</a:t>
            </a:r>
          </a:p>
          <a:p>
            <a:endParaRPr lang="en-C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B5A6DC-F254-914F-BDFE-4D01ADF98F90}"/>
              </a:ext>
            </a:extLst>
          </p:cNvPr>
          <p:cNvSpPr txBox="1"/>
          <p:nvPr/>
        </p:nvSpPr>
        <p:spPr>
          <a:xfrm>
            <a:off x="6707110" y="506487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SSC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D83730-67D7-C840-9F5C-E60765CD1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154" y="1899713"/>
            <a:ext cx="4046092" cy="2989348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FA1139A-C958-0D5D-F049-5E201C6E58C5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Radiative processes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34C17D-AFC9-DB3C-EF2A-142F3816F79D}"/>
              </a:ext>
            </a:extLst>
          </p:cNvPr>
          <p:cNvSpPr txBox="1"/>
          <p:nvPr/>
        </p:nvSpPr>
        <p:spPr>
          <a:xfrm>
            <a:off x="1043608" y="5791965"/>
            <a:ext cx="26164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Credit:</a:t>
            </a:r>
            <a:r>
              <a:rPr lang="zh-CN" altLang="en-US" sz="10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US" sz="10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Jon Lomberg/Gemini Observatory</a:t>
            </a:r>
            <a:endParaRPr lang="en-CN" sz="1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883454-40BC-9C65-15C9-240B3AA741DE}"/>
              </a:ext>
            </a:extLst>
          </p:cNvPr>
          <p:cNvSpPr txBox="1"/>
          <p:nvPr/>
        </p:nvSpPr>
        <p:spPr>
          <a:xfrm>
            <a:off x="6252659" y="5791964"/>
            <a:ext cx="16321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Credit:</a:t>
            </a:r>
            <a:r>
              <a:rPr lang="zh-CN" altLang="en-US" sz="10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Michael D Wright</a:t>
            </a:r>
            <a:endParaRPr lang="en-CN" sz="1000" dirty="0"/>
          </a:p>
        </p:txBody>
      </p:sp>
    </p:spTree>
    <p:extLst>
      <p:ext uri="{BB962C8B-B14F-4D97-AF65-F5344CB8AC3E}">
        <p14:creationId xmlns:p14="http://schemas.microsoft.com/office/powerpoint/2010/main" val="107356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D486428-5BCC-4849-931D-8F5D8B3CF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1052736"/>
            <a:ext cx="5085320" cy="42238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574C89-B089-3947-9EF0-083CAF7E90EE}"/>
              </a:ext>
            </a:extLst>
          </p:cNvPr>
          <p:cNvSpPr txBox="1"/>
          <p:nvPr/>
        </p:nvSpPr>
        <p:spPr>
          <a:xfrm>
            <a:off x="4869346" y="1618510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1100" dirty="0">
                <a:solidFill>
                  <a:srgbClr val="FF0000"/>
                </a:solidFill>
              </a:rPr>
              <a:t>syn</a:t>
            </a:r>
            <a:r>
              <a:rPr lang="en-US" altLang="zh-CN" sz="1100" dirty="0" err="1">
                <a:solidFill>
                  <a:srgbClr val="FF0000"/>
                </a:solidFill>
              </a:rPr>
              <a:t>chrotron</a:t>
            </a:r>
            <a:endParaRPr lang="en-CN" sz="11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3B0ACB-13FB-AE46-8C73-196769C19A08}"/>
              </a:ext>
            </a:extLst>
          </p:cNvPr>
          <p:cNvSpPr txBox="1"/>
          <p:nvPr/>
        </p:nvSpPr>
        <p:spPr>
          <a:xfrm>
            <a:off x="4875532" y="3660431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1100" dirty="0">
                <a:solidFill>
                  <a:srgbClr val="FF0000"/>
                </a:solidFill>
              </a:rPr>
              <a:t>syn</a:t>
            </a:r>
            <a:r>
              <a:rPr lang="en-US" altLang="zh-CN" sz="1100" dirty="0" err="1">
                <a:solidFill>
                  <a:srgbClr val="FF0000"/>
                </a:solidFill>
              </a:rPr>
              <a:t>chrotron</a:t>
            </a:r>
            <a:endParaRPr lang="en-CN" sz="11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C4EFFD-DC67-8F45-82E7-2026DB5F5786}"/>
              </a:ext>
            </a:extLst>
          </p:cNvPr>
          <p:cNvSpPr txBox="1"/>
          <p:nvPr/>
        </p:nvSpPr>
        <p:spPr>
          <a:xfrm>
            <a:off x="6864104" y="1715939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SSC</a:t>
            </a:r>
            <a:endParaRPr lang="en-CN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ACFAFC-E040-3C44-B02B-FFB9D45D6C09}"/>
              </a:ext>
            </a:extLst>
          </p:cNvPr>
          <p:cNvSpPr txBox="1"/>
          <p:nvPr/>
        </p:nvSpPr>
        <p:spPr>
          <a:xfrm>
            <a:off x="6880352" y="3687046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SSC</a:t>
            </a:r>
            <a:endParaRPr lang="en-CN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C15C97-7D79-5A40-A984-584CECF1FC9D}"/>
              </a:ext>
            </a:extLst>
          </p:cNvPr>
          <p:cNvSpPr txBox="1"/>
          <p:nvPr/>
        </p:nvSpPr>
        <p:spPr>
          <a:xfrm>
            <a:off x="5132853" y="5276562"/>
            <a:ext cx="2132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/>
              <a:t>GRB 190114C</a:t>
            </a:r>
          </a:p>
          <a:p>
            <a:r>
              <a:rPr lang="en-US" altLang="zh-CN" sz="1000" dirty="0"/>
              <a:t>Credit:</a:t>
            </a:r>
            <a:r>
              <a:rPr lang="zh-CN" altLang="en-US" sz="1000" dirty="0"/>
              <a:t> </a:t>
            </a:r>
            <a:r>
              <a:rPr lang="en-US" altLang="zh-CN" sz="1000" dirty="0"/>
              <a:t>MAGIC</a:t>
            </a:r>
            <a:r>
              <a:rPr lang="zh-CN" altLang="en-US" sz="1000" dirty="0"/>
              <a:t> </a:t>
            </a:r>
            <a:r>
              <a:rPr lang="en-US" altLang="zh-CN" sz="1000" dirty="0"/>
              <a:t>Collaboration</a:t>
            </a:r>
            <a:r>
              <a:rPr lang="zh-CN" altLang="en-US" sz="1000" dirty="0"/>
              <a:t> </a:t>
            </a:r>
            <a:r>
              <a:rPr lang="en-US" altLang="zh-CN" sz="1000" dirty="0"/>
              <a:t>2019</a:t>
            </a:r>
            <a:endParaRPr lang="en-CN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C26BA2-6FA9-7E40-A42C-B4AFAF473FCC}"/>
              </a:ext>
            </a:extLst>
          </p:cNvPr>
          <p:cNvSpPr txBox="1"/>
          <p:nvPr/>
        </p:nvSpPr>
        <p:spPr>
          <a:xfrm>
            <a:off x="379066" y="2287486"/>
            <a:ext cx="28264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altLang="zh-CN" dirty="0"/>
              <a:t>Synchrotron</a:t>
            </a:r>
            <a:r>
              <a:rPr lang="zh-CN" altLang="en-US" dirty="0"/>
              <a:t> </a:t>
            </a:r>
            <a:r>
              <a:rPr lang="en-US" altLang="zh-CN" dirty="0"/>
              <a:t>+</a:t>
            </a:r>
            <a:r>
              <a:rPr lang="zh-CN" altLang="en-US" dirty="0"/>
              <a:t> </a:t>
            </a:r>
            <a:r>
              <a:rPr lang="en-US" altLang="zh-CN" dirty="0"/>
              <a:t>SSC</a:t>
            </a:r>
          </a:p>
          <a:p>
            <a:endParaRPr lang="en-US" dirty="0"/>
          </a:p>
          <a:p>
            <a:r>
              <a:rPr lang="en-US" altLang="zh-CN" dirty="0"/>
              <a:t>Provides</a:t>
            </a:r>
            <a:r>
              <a:rPr lang="zh-CN" altLang="en-US" dirty="0"/>
              <a:t> </a:t>
            </a:r>
            <a:r>
              <a:rPr lang="en-US" altLang="zh-CN" dirty="0"/>
              <a:t>information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</a:p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accelerated</a:t>
            </a:r>
            <a:r>
              <a:rPr lang="zh-CN" altLang="en-US" dirty="0"/>
              <a:t> </a:t>
            </a:r>
            <a:r>
              <a:rPr lang="en-US" altLang="zh-CN" dirty="0"/>
              <a:t>electrons,</a:t>
            </a:r>
            <a:endParaRPr lang="en-CN" altLang="zh-CN" dirty="0"/>
          </a:p>
          <a:p>
            <a:r>
              <a:rPr lang="en-US" altLang="zh-CN" dirty="0"/>
              <a:t>i.e.,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maximum</a:t>
            </a:r>
            <a:r>
              <a:rPr lang="zh-CN" altLang="en-US" dirty="0"/>
              <a:t> </a:t>
            </a:r>
            <a:r>
              <a:rPr lang="en-US" altLang="zh-CN" dirty="0"/>
              <a:t>energy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7C2D9D-8BCF-FB8C-073F-F59B31F7104C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Afterglow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spectrum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</p:spTree>
    <p:extLst>
      <p:ext uri="{BB962C8B-B14F-4D97-AF65-F5344CB8AC3E}">
        <p14:creationId xmlns:p14="http://schemas.microsoft.com/office/powerpoint/2010/main" val="2866007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t>5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150731" y="1088740"/>
            <a:ext cx="4842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2800" dirty="0">
              <a:latin typeface="Trebuchet MS" panose="020B06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88BF46-8405-B24D-9EE2-64B3A49DC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8" y="904412"/>
            <a:ext cx="6821386" cy="2632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451E21-9F46-4746-A682-D420E54EC68E}"/>
              </a:ext>
            </a:extLst>
          </p:cNvPr>
          <p:cNvSpPr txBox="1"/>
          <p:nvPr/>
        </p:nvSpPr>
        <p:spPr>
          <a:xfrm>
            <a:off x="179512" y="3594228"/>
            <a:ext cx="2898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gyro-motion/regular</a:t>
            </a:r>
            <a:r>
              <a:rPr lang="zh-CN" altLang="en-US" sz="1600" dirty="0"/>
              <a:t> </a:t>
            </a:r>
            <a:r>
              <a:rPr lang="en-US" altLang="zh-CN" sz="1600" dirty="0"/>
              <a:t>deflection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BDB858-5AEF-3C4A-A15E-770787A19CEA}"/>
              </a:ext>
            </a:extLst>
          </p:cNvPr>
          <p:cNvSpPr txBox="1"/>
          <p:nvPr/>
        </p:nvSpPr>
        <p:spPr>
          <a:xfrm>
            <a:off x="3923928" y="3578099"/>
            <a:ext cx="2212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Small-angle</a:t>
            </a:r>
            <a:r>
              <a:rPr lang="zh-CN" altLang="en-US" sz="1600" dirty="0"/>
              <a:t> </a:t>
            </a:r>
            <a:r>
              <a:rPr lang="en-US" altLang="zh-CN" sz="1600" dirty="0"/>
              <a:t>scattering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E7D894-854E-D246-9830-28F0DD20EA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809" y="4046192"/>
            <a:ext cx="5254782" cy="32814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1F79E17-E9CE-2B4C-A14C-95A06A003094}"/>
                  </a:ext>
                </a:extLst>
              </p:cNvPr>
              <p:cNvSpPr txBox="1"/>
              <p:nvPr/>
            </p:nvSpPr>
            <p:spPr>
              <a:xfrm>
                <a:off x="6334833" y="6300948"/>
                <a:ext cx="1029321" cy="3168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sc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1F79E17-E9CE-2B4C-A14C-95A06A0030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4833" y="6300948"/>
                <a:ext cx="1029321" cy="316882"/>
              </a:xfrm>
              <a:prstGeom prst="rect">
                <a:avLst/>
              </a:prstGeom>
              <a:blipFill>
                <a:blip r:embed="rId4"/>
                <a:stretch>
                  <a:fillRect l="-2439" t="-7692" r="-3659" b="-2307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7AFEB684-727C-044D-98BC-2D402F9805B1}"/>
              </a:ext>
            </a:extLst>
          </p:cNvPr>
          <p:cNvSpPr txBox="1"/>
          <p:nvPr/>
        </p:nvSpPr>
        <p:spPr>
          <a:xfrm>
            <a:off x="7394332" y="18947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N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20617AB-FD8F-BBD3-9C32-554D7BB29B86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Particle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trajectory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at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shocks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</p:spTree>
    <p:extLst>
      <p:ext uri="{BB962C8B-B14F-4D97-AF65-F5344CB8AC3E}">
        <p14:creationId xmlns:p14="http://schemas.microsoft.com/office/powerpoint/2010/main" val="392964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61978-DE3F-1EA4-93DD-95B096D3D670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Maximum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synchrotron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photon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energy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3FBDA3-5599-BD84-2CD8-6401BEB1D139}"/>
              </a:ext>
            </a:extLst>
          </p:cNvPr>
          <p:cNvSpPr txBox="1"/>
          <p:nvPr/>
        </p:nvSpPr>
        <p:spPr>
          <a:xfrm>
            <a:off x="1307015" y="1340768"/>
            <a:ext cx="5833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cooling</a:t>
            </a:r>
            <a:r>
              <a:rPr lang="zh-CN" altLang="en-US" dirty="0"/>
              <a:t> </a:t>
            </a:r>
            <a:r>
              <a:rPr lang="en-US" altLang="zh-CN" dirty="0"/>
              <a:t>limit:</a:t>
            </a:r>
            <a:r>
              <a:rPr lang="zh-CN" altLang="en-US" dirty="0"/>
              <a:t> </a:t>
            </a:r>
            <a:r>
              <a:rPr lang="en-US" altLang="zh-CN" dirty="0"/>
              <a:t>acceleration</a:t>
            </a:r>
            <a:r>
              <a:rPr lang="zh-CN" altLang="en-US" dirty="0"/>
              <a:t> </a:t>
            </a:r>
            <a:r>
              <a:rPr lang="en-US" altLang="zh-CN" dirty="0"/>
              <a:t>timescale</a:t>
            </a:r>
            <a:r>
              <a:rPr lang="zh-CN" altLang="en-US" dirty="0"/>
              <a:t> </a:t>
            </a:r>
            <a:r>
              <a:rPr lang="en-US" altLang="zh-CN" dirty="0"/>
              <a:t>=</a:t>
            </a:r>
            <a:r>
              <a:rPr lang="zh-CN" altLang="en-US" dirty="0"/>
              <a:t> </a:t>
            </a:r>
            <a:r>
              <a:rPr lang="en-US" altLang="zh-CN" dirty="0"/>
              <a:t>cooling</a:t>
            </a:r>
            <a:r>
              <a:rPr lang="zh-CN" altLang="en-US" dirty="0"/>
              <a:t> </a:t>
            </a:r>
            <a:r>
              <a:rPr lang="en-US" altLang="zh-CN" dirty="0"/>
              <a:t>timescale</a:t>
            </a:r>
            <a:endParaRPr lang="en-C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916949-BC04-769B-EE7A-FE7DA0B71671}"/>
              </a:ext>
            </a:extLst>
          </p:cNvPr>
          <p:cNvSpPr txBox="1"/>
          <p:nvPr/>
        </p:nvSpPr>
        <p:spPr>
          <a:xfrm>
            <a:off x="1107521" y="3550953"/>
            <a:ext cx="6789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saturation</a:t>
            </a:r>
            <a:r>
              <a:rPr lang="zh-CN" altLang="en-US" dirty="0"/>
              <a:t> </a:t>
            </a:r>
            <a:r>
              <a:rPr lang="en-US" altLang="zh-CN" dirty="0"/>
              <a:t>limit:</a:t>
            </a:r>
            <a:r>
              <a:rPr lang="zh-CN" altLang="en-US" dirty="0"/>
              <a:t> </a:t>
            </a:r>
            <a:r>
              <a:rPr lang="en-US" altLang="zh-CN" dirty="0"/>
              <a:t>particles</a:t>
            </a:r>
            <a:r>
              <a:rPr lang="zh-CN" altLang="en-US" dirty="0"/>
              <a:t> </a:t>
            </a:r>
            <a:r>
              <a:rPr lang="en-US" altLang="zh-CN" dirty="0"/>
              <a:t>downstream</a:t>
            </a:r>
            <a:r>
              <a:rPr lang="zh-CN" altLang="en-US" dirty="0"/>
              <a:t> </a:t>
            </a:r>
            <a:r>
              <a:rPr lang="en-US" altLang="zh-CN" dirty="0"/>
              <a:t>trapped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regular</a:t>
            </a:r>
            <a:r>
              <a:rPr lang="zh-CN" altLang="en-US" dirty="0"/>
              <a:t> </a:t>
            </a:r>
            <a:r>
              <a:rPr lang="en-US" altLang="zh-CN" dirty="0"/>
              <a:t>field</a:t>
            </a:r>
            <a:endParaRPr lang="en-C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525F4-8830-A3BA-9DA7-3DF10BB4ED0A}"/>
              </a:ext>
            </a:extLst>
          </p:cNvPr>
          <p:cNvSpPr txBox="1"/>
          <p:nvPr/>
        </p:nvSpPr>
        <p:spPr>
          <a:xfrm>
            <a:off x="3587712" y="5808162"/>
            <a:ext cx="1527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err="1"/>
              <a:t>Sironi</a:t>
            </a:r>
            <a:r>
              <a:rPr lang="zh-CN" altLang="en-US" sz="1400" dirty="0"/>
              <a:t> </a:t>
            </a:r>
            <a:r>
              <a:rPr lang="en-US" altLang="zh-CN" sz="1400" dirty="0"/>
              <a:t>et</a:t>
            </a:r>
            <a:r>
              <a:rPr lang="zh-CN" altLang="en-US" sz="1400" dirty="0"/>
              <a:t> </a:t>
            </a:r>
            <a:r>
              <a:rPr lang="en-US" altLang="zh-CN" sz="1400" dirty="0"/>
              <a:t>al.</a:t>
            </a:r>
            <a:r>
              <a:rPr lang="zh-CN" altLang="en-US" sz="1400" dirty="0"/>
              <a:t> </a:t>
            </a:r>
            <a:r>
              <a:rPr lang="en-US" altLang="zh-CN" sz="1400" dirty="0"/>
              <a:t>2013</a:t>
            </a:r>
            <a:endParaRPr lang="en-CN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B1054A-23DF-33BE-6E55-950462766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521" y="2001030"/>
            <a:ext cx="6711962" cy="9330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C13D9A-1443-A816-7729-8998C61B2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6" y="4203001"/>
            <a:ext cx="6913923" cy="102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182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59989A-D38F-6EBA-A946-B1CEBA6361E5}"/>
              </a:ext>
            </a:extLst>
          </p:cNvPr>
          <p:cNvSpPr txBox="1"/>
          <p:nvPr/>
        </p:nvSpPr>
        <p:spPr>
          <a:xfrm>
            <a:off x="2812544" y="5335610"/>
            <a:ext cx="351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minimum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photon</a:t>
            </a:r>
            <a:r>
              <a:rPr lang="zh-CN" altLang="en-US" dirty="0"/>
              <a:t> </a:t>
            </a:r>
            <a:r>
              <a:rPr lang="en-US" altLang="zh-CN" dirty="0"/>
              <a:t>energies</a:t>
            </a:r>
            <a:endParaRPr lang="en-CN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595FEB8-164E-D848-BABD-B92DA999984F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Maximum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synchrotron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photon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energy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6B9DD6-36BD-7475-701E-4163B9626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6494"/>
            <a:ext cx="4978089" cy="4140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210796-D6C5-8E71-9921-DE0CD3951C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1212657"/>
            <a:ext cx="4783731" cy="397167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DE4CA0-5795-2AA2-AF39-BA8C43CB348D}"/>
              </a:ext>
            </a:extLst>
          </p:cNvPr>
          <p:cNvCxnSpPr/>
          <p:nvPr/>
        </p:nvCxnSpPr>
        <p:spPr>
          <a:xfrm>
            <a:off x="2812544" y="3212976"/>
            <a:ext cx="895360" cy="2160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E880F1E-15F1-98ED-98BA-DBA4A9E7B868}"/>
              </a:ext>
            </a:extLst>
          </p:cNvPr>
          <p:cNvCxnSpPr>
            <a:cxnSpLocks/>
          </p:cNvCxnSpPr>
          <p:nvPr/>
        </p:nvCxnSpPr>
        <p:spPr>
          <a:xfrm>
            <a:off x="3923928" y="3463145"/>
            <a:ext cx="576066" cy="25388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F126E00-36FF-F7A8-ED49-9A6682C2FE1C}"/>
              </a:ext>
            </a:extLst>
          </p:cNvPr>
          <p:cNvCxnSpPr>
            <a:cxnSpLocks/>
          </p:cNvCxnSpPr>
          <p:nvPr/>
        </p:nvCxnSpPr>
        <p:spPr>
          <a:xfrm>
            <a:off x="7218431" y="3225665"/>
            <a:ext cx="953969" cy="17594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7C13CB4-81A5-4940-F506-5FA7B85C934C}"/>
              </a:ext>
            </a:extLst>
          </p:cNvPr>
          <p:cNvCxnSpPr>
            <a:cxnSpLocks/>
          </p:cNvCxnSpPr>
          <p:nvPr/>
        </p:nvCxnSpPr>
        <p:spPr>
          <a:xfrm>
            <a:off x="8360230" y="3463200"/>
            <a:ext cx="576066" cy="25388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BF2647-01DD-D8CA-4812-949CCE0C6597}"/>
                  </a:ext>
                </a:extLst>
              </p:cNvPr>
              <p:cNvSpPr txBox="1"/>
              <p:nvPr/>
            </p:nvSpPr>
            <p:spPr>
              <a:xfrm>
                <a:off x="3199591" y="3033653"/>
                <a:ext cx="578748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−3/4</m:t>
                          </m:r>
                        </m:sup>
                      </m:sSup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BF2647-01DD-D8CA-4812-949CCE0C65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9591" y="3033653"/>
                <a:ext cx="578748" cy="287323"/>
              </a:xfrm>
              <a:prstGeom prst="rect">
                <a:avLst/>
              </a:prstGeom>
              <a:blipFill>
                <a:blip r:embed="rId4"/>
                <a:stretch>
                  <a:fillRect l="-6522" t="-8696" r="-2174" b="-434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E9BFF1C-AADF-93CA-AA90-2B30208944FA}"/>
                  </a:ext>
                </a:extLst>
              </p:cNvPr>
              <p:cNvSpPr txBox="1"/>
              <p:nvPr/>
            </p:nvSpPr>
            <p:spPr>
              <a:xfrm>
                <a:off x="3993253" y="3222281"/>
                <a:ext cx="578748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−3/2</m:t>
                          </m:r>
                        </m:sup>
                      </m:sSup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E9BFF1C-AADF-93CA-AA90-2B30208944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3253" y="3222281"/>
                <a:ext cx="578748" cy="287323"/>
              </a:xfrm>
              <a:prstGeom prst="rect">
                <a:avLst/>
              </a:prstGeom>
              <a:blipFill>
                <a:blip r:embed="rId5"/>
                <a:stretch>
                  <a:fillRect l="-6522" t="-4167" r="-4348" b="-416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78E6241-6159-9657-0089-E0F6C98E3193}"/>
                  </a:ext>
                </a:extLst>
              </p:cNvPr>
              <p:cNvSpPr txBox="1"/>
              <p:nvPr/>
            </p:nvSpPr>
            <p:spPr>
              <a:xfrm>
                <a:off x="8458200" y="3247114"/>
                <a:ext cx="578748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−3/2</m:t>
                          </m:r>
                        </m:sup>
                      </m:sSup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78E6241-6159-9657-0089-E0F6C98E31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8200" y="3247114"/>
                <a:ext cx="578748" cy="287323"/>
              </a:xfrm>
              <a:prstGeom prst="rect">
                <a:avLst/>
              </a:prstGeom>
              <a:blipFill>
                <a:blip r:embed="rId6"/>
                <a:stretch>
                  <a:fillRect l="-8696" t="-8333" r="-2174" b="-416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2EDAEF8-7DF9-2A2A-D55C-35F6E2E31B35}"/>
                  </a:ext>
                </a:extLst>
              </p:cNvPr>
              <p:cNvSpPr txBox="1"/>
              <p:nvPr/>
            </p:nvSpPr>
            <p:spPr>
              <a:xfrm>
                <a:off x="7654658" y="3002063"/>
                <a:ext cx="578748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−2/3</m:t>
                          </m:r>
                        </m:sup>
                      </m:sSup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2EDAEF8-7DF9-2A2A-D55C-35F6E2E31B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4658" y="3002063"/>
                <a:ext cx="578748" cy="287323"/>
              </a:xfrm>
              <a:prstGeom prst="rect">
                <a:avLst/>
              </a:prstGeom>
              <a:blipFill>
                <a:blip r:embed="rId7"/>
                <a:stretch>
                  <a:fillRect l="-6383" t="-8333" r="-2128" b="-416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59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4AFFE68-CB84-4873-BC88-1CB73A146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69" y="1152253"/>
            <a:ext cx="8641261" cy="33416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8D7C4E-60D6-94AF-9103-5EF650A78262}"/>
              </a:ext>
            </a:extLst>
          </p:cNvPr>
          <p:cNvSpPr txBox="1"/>
          <p:nvPr/>
        </p:nvSpPr>
        <p:spPr>
          <a:xfrm>
            <a:off x="3202803" y="5530030"/>
            <a:ext cx="22365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Credit:</a:t>
            </a:r>
            <a:r>
              <a:rPr lang="zh-CN" altLang="en-US" sz="1000" dirty="0"/>
              <a:t> </a:t>
            </a:r>
            <a:r>
              <a:rPr lang="en-US" altLang="zh-CN" sz="1000" dirty="0" err="1"/>
              <a:t>Granot</a:t>
            </a:r>
            <a:r>
              <a:rPr lang="zh-CN" altLang="en-US" sz="1000" dirty="0"/>
              <a:t> </a:t>
            </a:r>
            <a:r>
              <a:rPr lang="en-US" altLang="zh-CN" sz="1000" dirty="0"/>
              <a:t>&amp;</a:t>
            </a:r>
            <a:r>
              <a:rPr lang="zh-CN" altLang="en-US" sz="1000" dirty="0"/>
              <a:t> </a:t>
            </a:r>
            <a:r>
              <a:rPr lang="en-US" altLang="zh-CN" sz="1000" dirty="0"/>
              <a:t>Ramirez-Ruiz</a:t>
            </a:r>
            <a:r>
              <a:rPr lang="zh-CN" altLang="en-US" sz="1000" dirty="0"/>
              <a:t> </a:t>
            </a:r>
            <a:r>
              <a:rPr lang="en-US" altLang="zh-CN" sz="1000" dirty="0"/>
              <a:t>2010</a:t>
            </a:r>
            <a:endParaRPr lang="en-CN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98DD6C-0FD6-7068-8044-8103457F92B7}"/>
              </a:ext>
            </a:extLst>
          </p:cNvPr>
          <p:cNvSpPr txBox="1"/>
          <p:nvPr/>
        </p:nvSpPr>
        <p:spPr>
          <a:xfrm>
            <a:off x="3131840" y="4974844"/>
            <a:ext cx="2604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Schematic</a:t>
            </a:r>
            <a:r>
              <a:rPr lang="zh-CN" altLang="en-US" dirty="0"/>
              <a:t> </a:t>
            </a:r>
            <a:r>
              <a:rPr lang="en-US" altLang="zh-CN" dirty="0"/>
              <a:t>plot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EATS</a:t>
            </a:r>
            <a:endParaRPr lang="en-CN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E3EAECC-8155-2B30-F975-6A10653B11B9}"/>
              </a:ext>
            </a:extLst>
          </p:cNvPr>
          <p:cNvSpPr txBox="1">
            <a:spLocks/>
          </p:cNvSpPr>
          <p:nvPr/>
        </p:nvSpPr>
        <p:spPr>
          <a:xfrm>
            <a:off x="685800" y="301966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Equal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arrival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time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surface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</p:spTree>
    <p:extLst>
      <p:ext uri="{BB962C8B-B14F-4D97-AF65-F5344CB8AC3E}">
        <p14:creationId xmlns:p14="http://schemas.microsoft.com/office/powerpoint/2010/main" val="2775080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016C8F6-A5B3-A0A8-1509-2D261FB82B6B}"/>
              </a:ext>
            </a:extLst>
          </p:cNvPr>
          <p:cNvSpPr txBox="1"/>
          <p:nvPr/>
        </p:nvSpPr>
        <p:spPr>
          <a:xfrm>
            <a:off x="2843808" y="6031691"/>
            <a:ext cx="4049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Differential</a:t>
            </a:r>
            <a:r>
              <a:rPr lang="zh-CN" altLang="en-US" dirty="0"/>
              <a:t> </a:t>
            </a:r>
            <a:r>
              <a:rPr lang="en-US" altLang="zh-CN" dirty="0"/>
              <a:t>flux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different</a:t>
            </a:r>
            <a:r>
              <a:rPr lang="zh-CN" altLang="en-US" dirty="0"/>
              <a:t> </a:t>
            </a:r>
            <a:r>
              <a:rPr lang="en-US" altLang="zh-CN" dirty="0"/>
              <a:t>latitudes</a:t>
            </a:r>
            <a:endParaRPr lang="en-CN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5F174C3-3106-F075-1732-AB6B8E0AE675}"/>
              </a:ext>
            </a:extLst>
          </p:cNvPr>
          <p:cNvSpPr txBox="1">
            <a:spLocks/>
          </p:cNvSpPr>
          <p:nvPr/>
        </p:nvSpPr>
        <p:spPr>
          <a:xfrm>
            <a:off x="685800" y="374799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00" charset="-128"/>
                <a:cs typeface="ＭＳ Ｐゴシック" pitchFamily="-10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pitchFamily="-100" charset="-128"/>
                <a:cs typeface="ＭＳ Ｐゴシック" pitchFamily="-10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00" charset="0"/>
              </a:defRPr>
            </a:lvl9pPr>
          </a:lstStyle>
          <a:p>
            <a:r>
              <a:rPr lang="en-US" altLang="zh-CN" sz="2800" dirty="0">
                <a:latin typeface="Trebuchet MS" panose="020B0603020202020204" pitchFamily="34" charset="0"/>
              </a:rPr>
              <a:t>Emissions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from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high</a:t>
            </a:r>
            <a:r>
              <a:rPr lang="zh-CN" altLang="en-US" sz="2800" dirty="0">
                <a:latin typeface="Trebuchet MS" panose="020B0603020202020204" pitchFamily="34" charset="0"/>
              </a:rPr>
              <a:t> </a:t>
            </a:r>
            <a:r>
              <a:rPr lang="en-US" altLang="zh-CN" sz="2800" dirty="0">
                <a:latin typeface="Trebuchet MS" panose="020B0603020202020204" pitchFamily="34" charset="0"/>
              </a:rPr>
              <a:t>latitudes</a:t>
            </a:r>
            <a:endParaRPr lang="de-DE" sz="2800" dirty="0">
              <a:latin typeface="Trebuchet MS" panose="020B0603020202020204" pitchFamily="34" charset="0"/>
            </a:endParaRPr>
          </a:p>
          <a:p>
            <a:endParaRPr lang="en-CN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660388-7FDA-76FA-9350-555C3A371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" y="1844824"/>
            <a:ext cx="4896544" cy="36724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630393-8854-3236-A86F-1206FF4151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16645"/>
            <a:ext cx="4800781" cy="360058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90E2D67-6ABB-B0D6-4E8E-5A5BEABFAF16}"/>
              </a:ext>
            </a:extLst>
          </p:cNvPr>
          <p:cNvSpPr txBox="1"/>
          <p:nvPr/>
        </p:nvSpPr>
        <p:spPr>
          <a:xfrm>
            <a:off x="3290543" y="1839618"/>
            <a:ext cx="40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θ</a:t>
            </a:r>
            <a:r>
              <a:rPr lang="en-US" altLang="zh-CN" sz="1400" dirty="0"/>
              <a:t>c</a:t>
            </a:r>
            <a:endParaRPr lang="en-CN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DCBA5E-F783-744B-ECF6-F70DBFDD485B}"/>
              </a:ext>
            </a:extLst>
          </p:cNvPr>
          <p:cNvSpPr txBox="1"/>
          <p:nvPr/>
        </p:nvSpPr>
        <p:spPr>
          <a:xfrm>
            <a:off x="8124988" y="1839618"/>
            <a:ext cx="40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θ</a:t>
            </a:r>
            <a:r>
              <a:rPr lang="en-US" altLang="zh-CN" sz="1400" dirty="0"/>
              <a:t>c</a:t>
            </a:r>
            <a:endParaRPr lang="en-CN" sz="1400" dirty="0"/>
          </a:p>
        </p:txBody>
      </p:sp>
    </p:spTree>
    <p:extLst>
      <p:ext uri="{BB962C8B-B14F-4D97-AF65-F5344CB8AC3E}">
        <p14:creationId xmlns:p14="http://schemas.microsoft.com/office/powerpoint/2010/main" val="6580523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470</Words>
  <Application>Microsoft Macintosh PowerPoint</Application>
  <PresentationFormat>On-screen Show (4:3)</PresentationFormat>
  <Paragraphs>97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Open Sans</vt:lpstr>
      <vt:lpstr>Trebuchet MS</vt:lpstr>
      <vt:lpstr>Tema di Office</vt:lpstr>
      <vt:lpstr>PowerPoint Presentation</vt:lpstr>
      <vt:lpstr>Relativistic shocks in GRB afterglows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Giulia Tararan</dc:creator>
  <cp:lastModifiedBy>黄 稚秋</cp:lastModifiedBy>
  <cp:revision>164</cp:revision>
  <dcterms:created xsi:type="dcterms:W3CDTF">2012-04-03T12:54:01Z</dcterms:created>
  <dcterms:modified xsi:type="dcterms:W3CDTF">2025-07-17T04:01:44Z</dcterms:modified>
</cp:coreProperties>
</file>