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media1.mov" ContentType="video/unknown"/>
  <Override PartName="/ppt/media/media2.mov" ContentType="video/unknown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94949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94949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94949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94949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94949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94949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94949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94949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94949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494949"/>
        </a:fontRef>
        <a:srgbClr val="49494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FDA"/>
          </a:solidFill>
        </a:fill>
      </a:tcStyle>
    </a:wholeTbl>
    <a:band2H>
      <a:tcTxStyle b="def" i="def"/>
      <a:tcStyle>
        <a:tcBdr/>
        <a:fill>
          <a:solidFill>
            <a:srgbClr val="E6E9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494949"/>
        </a:fontRef>
        <a:srgbClr val="49494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E7CF"/>
          </a:solidFill>
        </a:fill>
      </a:tcStyle>
    </a:wholeTbl>
    <a:band2H>
      <a:tcTxStyle b="def" i="def"/>
      <a:tcStyle>
        <a:tcBdr/>
        <a:fill>
          <a:solidFill>
            <a:srgbClr val="FCF3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494949"/>
        </a:fontRef>
        <a:srgbClr val="49494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CBCF"/>
          </a:solidFill>
        </a:fill>
      </a:tcStyle>
    </a:wholeTbl>
    <a:band2H>
      <a:tcTxStyle b="def" i="def"/>
      <a:tcStyle>
        <a:tcBdr/>
        <a:fill>
          <a:solidFill>
            <a:srgbClr val="F0E7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494949"/>
        </a:fontRef>
        <a:srgbClr val="49494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494949"/>
        </a:fontRef>
        <a:srgbClr val="49494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94949"/>
              </a:solidFill>
              <a:prstDash val="solid"/>
              <a:round/>
            </a:ln>
          </a:top>
          <a:bottom>
            <a:ln w="25400" cap="flat">
              <a:solidFill>
                <a:srgbClr val="49494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94949"/>
              </a:solidFill>
              <a:prstDash val="solid"/>
              <a:round/>
            </a:ln>
          </a:top>
          <a:bottom>
            <a:ln w="25400" cap="flat">
              <a:solidFill>
                <a:srgbClr val="49494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494949"/>
        </a:fontRef>
        <a:srgbClr val="49494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 b="def" i="def"/>
      <a:tcStyle>
        <a:tcBdr/>
        <a:fill>
          <a:solidFill>
            <a:srgbClr val="E8E8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9494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94949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94949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494949"/>
        </a:fontRef>
        <a:srgbClr val="494949"/>
      </a:tcTxStyle>
      <a:tcStyle>
        <a:tcBdr>
          <a:left>
            <a:ln w="12700" cap="flat">
              <a:solidFill>
                <a:srgbClr val="494949"/>
              </a:solidFill>
              <a:prstDash val="solid"/>
              <a:round/>
            </a:ln>
          </a:left>
          <a:right>
            <a:ln w="12700" cap="flat">
              <a:solidFill>
                <a:srgbClr val="494949"/>
              </a:solidFill>
              <a:prstDash val="solid"/>
              <a:round/>
            </a:ln>
          </a:right>
          <a:top>
            <a:ln w="12700" cap="flat">
              <a:solidFill>
                <a:srgbClr val="494949"/>
              </a:solidFill>
              <a:prstDash val="solid"/>
              <a:round/>
            </a:ln>
          </a:top>
          <a:bottom>
            <a:ln w="12700" cap="flat">
              <a:solidFill>
                <a:srgbClr val="494949"/>
              </a:solidFill>
              <a:prstDash val="solid"/>
              <a:round/>
            </a:ln>
          </a:bottom>
          <a:insideH>
            <a:ln w="12700" cap="flat">
              <a:solidFill>
                <a:srgbClr val="494949"/>
              </a:solidFill>
              <a:prstDash val="solid"/>
              <a:round/>
            </a:ln>
          </a:insideH>
          <a:insideV>
            <a:ln w="12700" cap="flat">
              <a:solidFill>
                <a:srgbClr val="494949"/>
              </a:solidFill>
              <a:prstDash val="solid"/>
              <a:round/>
            </a:ln>
          </a:insideV>
        </a:tcBdr>
        <a:fill>
          <a:solidFill>
            <a:srgbClr val="494949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494949"/>
        </a:fontRef>
        <a:srgbClr val="494949"/>
      </a:tcTxStyle>
      <a:tcStyle>
        <a:tcBdr>
          <a:left>
            <a:ln w="12700" cap="flat">
              <a:solidFill>
                <a:srgbClr val="494949"/>
              </a:solidFill>
              <a:prstDash val="solid"/>
              <a:round/>
            </a:ln>
          </a:left>
          <a:right>
            <a:ln w="12700" cap="flat">
              <a:solidFill>
                <a:srgbClr val="494949"/>
              </a:solidFill>
              <a:prstDash val="solid"/>
              <a:round/>
            </a:ln>
          </a:right>
          <a:top>
            <a:ln w="12700" cap="flat">
              <a:solidFill>
                <a:srgbClr val="494949"/>
              </a:solidFill>
              <a:prstDash val="solid"/>
              <a:round/>
            </a:ln>
          </a:top>
          <a:bottom>
            <a:ln w="12700" cap="flat">
              <a:solidFill>
                <a:srgbClr val="494949"/>
              </a:solidFill>
              <a:prstDash val="solid"/>
              <a:round/>
            </a:ln>
          </a:bottom>
          <a:insideH>
            <a:ln w="12700" cap="flat">
              <a:solidFill>
                <a:srgbClr val="494949"/>
              </a:solidFill>
              <a:prstDash val="solid"/>
              <a:round/>
            </a:ln>
          </a:insideH>
          <a:insideV>
            <a:ln w="12700" cap="flat">
              <a:solidFill>
                <a:srgbClr val="494949"/>
              </a:solidFill>
              <a:prstDash val="solid"/>
              <a:round/>
            </a:ln>
          </a:insideV>
        </a:tcBdr>
        <a:fill>
          <a:solidFill>
            <a:srgbClr val="494949">
              <a:alpha val="20000"/>
            </a:srgbClr>
          </a:solidFill>
        </a:fill>
      </a:tcStyle>
    </a:firstCol>
    <a:lastRow>
      <a:tcTxStyle b="on" i="off">
        <a:fontRef idx="minor">
          <a:srgbClr val="494949"/>
        </a:fontRef>
        <a:srgbClr val="494949"/>
      </a:tcTxStyle>
      <a:tcStyle>
        <a:tcBdr>
          <a:left>
            <a:ln w="12700" cap="flat">
              <a:solidFill>
                <a:srgbClr val="494949"/>
              </a:solidFill>
              <a:prstDash val="solid"/>
              <a:round/>
            </a:ln>
          </a:left>
          <a:right>
            <a:ln w="12700" cap="flat">
              <a:solidFill>
                <a:srgbClr val="494949"/>
              </a:solidFill>
              <a:prstDash val="solid"/>
              <a:round/>
            </a:ln>
          </a:right>
          <a:top>
            <a:ln w="50800" cap="flat">
              <a:solidFill>
                <a:srgbClr val="494949"/>
              </a:solidFill>
              <a:prstDash val="solid"/>
              <a:round/>
            </a:ln>
          </a:top>
          <a:bottom>
            <a:ln w="12700" cap="flat">
              <a:solidFill>
                <a:srgbClr val="494949"/>
              </a:solidFill>
              <a:prstDash val="solid"/>
              <a:round/>
            </a:ln>
          </a:bottom>
          <a:insideH>
            <a:ln w="12700" cap="flat">
              <a:solidFill>
                <a:srgbClr val="494949"/>
              </a:solidFill>
              <a:prstDash val="solid"/>
              <a:round/>
            </a:ln>
          </a:insideH>
          <a:insideV>
            <a:ln w="12700" cap="flat">
              <a:solidFill>
                <a:srgbClr val="494949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494949"/>
        </a:fontRef>
        <a:srgbClr val="494949"/>
      </a:tcTxStyle>
      <a:tcStyle>
        <a:tcBdr>
          <a:left>
            <a:ln w="12700" cap="flat">
              <a:solidFill>
                <a:srgbClr val="494949"/>
              </a:solidFill>
              <a:prstDash val="solid"/>
              <a:round/>
            </a:ln>
          </a:left>
          <a:right>
            <a:ln w="12700" cap="flat">
              <a:solidFill>
                <a:srgbClr val="494949"/>
              </a:solidFill>
              <a:prstDash val="solid"/>
              <a:round/>
            </a:ln>
          </a:right>
          <a:top>
            <a:ln w="12700" cap="flat">
              <a:solidFill>
                <a:srgbClr val="494949"/>
              </a:solidFill>
              <a:prstDash val="solid"/>
              <a:round/>
            </a:ln>
          </a:top>
          <a:bottom>
            <a:ln w="25400" cap="flat">
              <a:solidFill>
                <a:srgbClr val="494949"/>
              </a:solidFill>
              <a:prstDash val="solid"/>
              <a:round/>
            </a:ln>
          </a:bottom>
          <a:insideH>
            <a:ln w="12700" cap="flat">
              <a:solidFill>
                <a:srgbClr val="494949"/>
              </a:solidFill>
              <a:prstDash val="solid"/>
              <a:round/>
            </a:ln>
          </a:insideH>
          <a:insideV>
            <a:ln w="12700" cap="flat">
              <a:solidFill>
                <a:srgbClr val="494949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8" name="Shape 6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/>
          <p:nvPr>
            <p:ph type="title"/>
          </p:nvPr>
        </p:nvSpPr>
        <p:spPr>
          <a:xfrm>
            <a:off x="936855" y="667662"/>
            <a:ext cx="9832259" cy="2288561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quarter" idx="1"/>
          </p:nvPr>
        </p:nvSpPr>
        <p:spPr>
          <a:xfrm>
            <a:off x="936853" y="3048298"/>
            <a:ext cx="9832259" cy="1655762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/>
          <p:nvPr>
            <p:ph type="title"/>
          </p:nvPr>
        </p:nvSpPr>
        <p:spPr>
          <a:xfrm>
            <a:off x="922174" y="645343"/>
            <a:ext cx="10044549" cy="132556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idx="1"/>
          </p:nvPr>
        </p:nvSpPr>
        <p:spPr>
          <a:xfrm>
            <a:off x="1432071" y="2105843"/>
            <a:ext cx="9578897" cy="370502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3" name="PoS_ICRC2025_logo.jpg" descr="PoS_ICRC2025_logo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06053" y="5970968"/>
            <a:ext cx="2685948" cy="91356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/>
          <p:nvPr>
            <p:ph type="title"/>
          </p:nvPr>
        </p:nvSpPr>
        <p:spPr>
          <a:xfrm>
            <a:off x="904766" y="660092"/>
            <a:ext cx="10090356" cy="132556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2" name="Body Level One…"/>
          <p:cNvSpPr txBox="1"/>
          <p:nvPr>
            <p:ph type="body" sz="half" idx="1"/>
          </p:nvPr>
        </p:nvSpPr>
        <p:spPr>
          <a:xfrm>
            <a:off x="904766" y="2120593"/>
            <a:ext cx="4756356" cy="395574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/>
          <p:nvPr>
            <p:ph type="title"/>
          </p:nvPr>
        </p:nvSpPr>
        <p:spPr>
          <a:xfrm>
            <a:off x="906356" y="648927"/>
            <a:ext cx="3932238" cy="1600201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41" name="Picture Placeholder 2"/>
          <p:cNvSpPr/>
          <p:nvPr>
            <p:ph type="pic" sz="half" idx="21"/>
          </p:nvPr>
        </p:nvSpPr>
        <p:spPr>
          <a:xfrm>
            <a:off x="5140011" y="634181"/>
            <a:ext cx="5840362" cy="5073447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42" name="Body Level One…"/>
          <p:cNvSpPr txBox="1"/>
          <p:nvPr>
            <p:ph type="body" sz="quarter" idx="1"/>
          </p:nvPr>
        </p:nvSpPr>
        <p:spPr>
          <a:xfrm>
            <a:off x="906356" y="2404857"/>
            <a:ext cx="3932238" cy="38115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icture Placeholder 2"/>
          <p:cNvSpPr/>
          <p:nvPr>
            <p:ph type="pic" idx="21"/>
          </p:nvPr>
        </p:nvSpPr>
        <p:spPr>
          <a:xfrm>
            <a:off x="0" y="-2"/>
            <a:ext cx="12192000" cy="6190736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/>
          <p:nvPr>
            <p:ph type="title"/>
          </p:nvPr>
        </p:nvSpPr>
        <p:spPr>
          <a:xfrm>
            <a:off x="926885" y="648928"/>
            <a:ext cx="3932239" cy="1600201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59" name="Body Level One…"/>
          <p:cNvSpPr txBox="1"/>
          <p:nvPr>
            <p:ph type="body" sz="half" idx="1"/>
          </p:nvPr>
        </p:nvSpPr>
        <p:spPr>
          <a:xfrm>
            <a:off x="5073841" y="2249128"/>
            <a:ext cx="5898486" cy="381158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Text Placeholder 3"/>
          <p:cNvSpPr/>
          <p:nvPr>
            <p:ph type="body" sz="quarter" idx="21"/>
          </p:nvPr>
        </p:nvSpPr>
        <p:spPr>
          <a:xfrm>
            <a:off x="926885" y="2249128"/>
            <a:ext cx="3932238" cy="381158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oS_ICRC2025_logo.jpg" descr="PoS_ICRC2025_logo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06053" y="5944441"/>
            <a:ext cx="2685948" cy="91356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accent1"/>
          </a:solidFill>
          <a:uFillTx/>
          <a:latin typeface="Jost"/>
          <a:ea typeface="Jost"/>
          <a:cs typeface="Jost"/>
          <a:sym typeface="Jos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accent1"/>
          </a:solidFill>
          <a:uFillTx/>
          <a:latin typeface="Jost"/>
          <a:ea typeface="Jost"/>
          <a:cs typeface="Jost"/>
          <a:sym typeface="Jos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accent1"/>
          </a:solidFill>
          <a:uFillTx/>
          <a:latin typeface="Jost"/>
          <a:ea typeface="Jost"/>
          <a:cs typeface="Jost"/>
          <a:sym typeface="Jos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accent1"/>
          </a:solidFill>
          <a:uFillTx/>
          <a:latin typeface="Jost"/>
          <a:ea typeface="Jost"/>
          <a:cs typeface="Jost"/>
          <a:sym typeface="Jos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accent1"/>
          </a:solidFill>
          <a:uFillTx/>
          <a:latin typeface="Jost"/>
          <a:ea typeface="Jost"/>
          <a:cs typeface="Jost"/>
          <a:sym typeface="Jos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accent1"/>
          </a:solidFill>
          <a:uFillTx/>
          <a:latin typeface="Jost"/>
          <a:ea typeface="Jost"/>
          <a:cs typeface="Jost"/>
          <a:sym typeface="Jos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accent1"/>
          </a:solidFill>
          <a:uFillTx/>
          <a:latin typeface="Jost"/>
          <a:ea typeface="Jost"/>
          <a:cs typeface="Jost"/>
          <a:sym typeface="Jos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accent1"/>
          </a:solidFill>
          <a:uFillTx/>
          <a:latin typeface="Jost"/>
          <a:ea typeface="Jost"/>
          <a:cs typeface="Jost"/>
          <a:sym typeface="Jos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accent1"/>
          </a:solidFill>
          <a:uFillTx/>
          <a:latin typeface="Jost"/>
          <a:ea typeface="Jost"/>
          <a:cs typeface="Jost"/>
          <a:sym typeface="Jost"/>
        </a:defRPr>
      </a:lvl9pPr>
    </p:titleStyle>
    <p:bodyStyle>
      <a:lvl1pPr marL="228600" marR="0" indent="-228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494949"/>
          </a:solidFill>
          <a:uFillTx/>
          <a:latin typeface="Jost"/>
          <a:ea typeface="Jost"/>
          <a:cs typeface="Jost"/>
          <a:sym typeface="Jost"/>
        </a:defRPr>
      </a:lvl1pPr>
      <a:lvl2pPr marL="723900" marR="0" indent="-2667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494949"/>
          </a:solidFill>
          <a:uFillTx/>
          <a:latin typeface="Jost"/>
          <a:ea typeface="Jost"/>
          <a:cs typeface="Jost"/>
          <a:sym typeface="Jost"/>
        </a:defRPr>
      </a:lvl2pPr>
      <a:lvl3pPr marL="1234439" marR="0" indent="-320039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494949"/>
          </a:solidFill>
          <a:uFillTx/>
          <a:latin typeface="Jost"/>
          <a:ea typeface="Jost"/>
          <a:cs typeface="Jost"/>
          <a:sym typeface="Jost"/>
        </a:defRPr>
      </a:lvl3pPr>
      <a:lvl4pPr marL="1727200" marR="0" indent="-355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494949"/>
          </a:solidFill>
          <a:uFillTx/>
          <a:latin typeface="Jost"/>
          <a:ea typeface="Jost"/>
          <a:cs typeface="Jost"/>
          <a:sym typeface="Jost"/>
        </a:defRPr>
      </a:lvl4pPr>
      <a:lvl5pPr marL="2184400" marR="0" indent="-355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494949"/>
          </a:solidFill>
          <a:uFillTx/>
          <a:latin typeface="Jost"/>
          <a:ea typeface="Jost"/>
          <a:cs typeface="Jost"/>
          <a:sym typeface="Jost"/>
        </a:defRPr>
      </a:lvl5pPr>
      <a:lvl6pPr marL="2641600" marR="0" indent="-355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494949"/>
          </a:solidFill>
          <a:uFillTx/>
          <a:latin typeface="Jost"/>
          <a:ea typeface="Jost"/>
          <a:cs typeface="Jost"/>
          <a:sym typeface="Jost"/>
        </a:defRPr>
      </a:lvl6pPr>
      <a:lvl7pPr marL="3098800" marR="0" indent="-355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494949"/>
          </a:solidFill>
          <a:uFillTx/>
          <a:latin typeface="Jost"/>
          <a:ea typeface="Jost"/>
          <a:cs typeface="Jost"/>
          <a:sym typeface="Jost"/>
        </a:defRPr>
      </a:lvl7pPr>
      <a:lvl8pPr marL="3556000" marR="0" indent="-355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494949"/>
          </a:solidFill>
          <a:uFillTx/>
          <a:latin typeface="Jost"/>
          <a:ea typeface="Jost"/>
          <a:cs typeface="Jost"/>
          <a:sym typeface="Jost"/>
        </a:defRPr>
      </a:lvl8pPr>
      <a:lvl9pPr marL="4013200" marR="0" indent="-355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494949"/>
          </a:solidFill>
          <a:uFillTx/>
          <a:latin typeface="Jost"/>
          <a:ea typeface="Jost"/>
          <a:cs typeface="Jost"/>
          <a:sym typeface="Jost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abrador@srl.caltech.edu" TargetMode="External"/><Relationship Id="rId3" Type="http://schemas.openxmlformats.org/officeDocument/2006/relationships/image" Target="../media/image2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12.png"/><Relationship Id="rId5" Type="http://schemas.openxmlformats.org/officeDocument/2006/relationships/video" Target="../media/media2.mov"/><Relationship Id="rId6" Type="http://schemas.microsoft.com/office/2007/relationships/media" Target="../media/media2.mov"/><Relationship Id="rId7" Type="http://schemas.openxmlformats.org/officeDocument/2006/relationships/image" Target="../media/image13.png"/><Relationship Id="rId8" Type="http://schemas.openxmlformats.org/officeDocument/2006/relationships/image" Target="../media/image2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2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2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2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/>
          <p:cNvSpPr txBox="1"/>
          <p:nvPr>
            <p:ph type="ctrTitle"/>
          </p:nvPr>
        </p:nvSpPr>
        <p:spPr>
          <a:xfrm>
            <a:off x="936855" y="667663"/>
            <a:ext cx="9832259" cy="2288560"/>
          </a:xfrm>
          <a:prstGeom prst="rect">
            <a:avLst/>
          </a:prstGeom>
        </p:spPr>
        <p:txBody>
          <a:bodyPr/>
          <a:lstStyle>
            <a:lvl1pPr defTabSz="224027">
              <a:lnSpc>
                <a:spcPct val="100000"/>
              </a:lnSpc>
              <a:defRPr sz="2940"/>
            </a:lvl1pPr>
          </a:lstStyle>
          <a:p>
            <a:pPr/>
            <a:r>
              <a:t>Time-Dependent Measurements of Absolute Spectra for Elements up to Fe by SuperTIGER as a Probe of Solar Modulation, Atmospheric and Geomagnetic Rigidity Effects</a:t>
            </a:r>
          </a:p>
        </p:txBody>
      </p:sp>
      <p:sp>
        <p:nvSpPr>
          <p:cNvPr id="71" name="Subtitle 2"/>
          <p:cNvSpPr txBox="1"/>
          <p:nvPr>
            <p:ph type="subTitle" sz="half" idx="1"/>
          </p:nvPr>
        </p:nvSpPr>
        <p:spPr>
          <a:xfrm>
            <a:off x="936853" y="3048298"/>
            <a:ext cx="9161818" cy="2113711"/>
          </a:xfrm>
          <a:prstGeom prst="rect">
            <a:avLst/>
          </a:prstGeom>
        </p:spPr>
        <p:txBody>
          <a:bodyPr/>
          <a:lstStyle/>
          <a:p>
            <a:pPr defTabSz="365760">
              <a:lnSpc>
                <a:spcPct val="100000"/>
              </a:lnSpc>
              <a:spcBef>
                <a:spcPts val="0"/>
              </a:spcBef>
              <a:defRPr sz="1920">
                <a:solidFill>
                  <a:srgbClr val="000000"/>
                </a:solidFill>
              </a:defRPr>
            </a:pPr>
            <a:r>
              <a:t>A.W. Labrador</a:t>
            </a:r>
            <a:r>
              <a:rPr baseline="31999"/>
              <a:t>a</a:t>
            </a:r>
            <a:r>
              <a:t>, Scott Nutter</a:t>
            </a:r>
            <a:r>
              <a:rPr baseline="31999"/>
              <a:t>e</a:t>
            </a:r>
            <a:r>
              <a:t>, and Wolfgang Zober</a:t>
            </a:r>
            <a:r>
              <a:rPr baseline="31999"/>
              <a:t>b</a:t>
            </a:r>
            <a:r>
              <a:t> for the SuperTIGER/SuperTIGER2 Teams</a:t>
            </a:r>
          </a:p>
          <a:p>
            <a:pPr defTabSz="365760">
              <a:lnSpc>
                <a:spcPct val="100000"/>
              </a:lnSpc>
              <a:spcBef>
                <a:spcPts val="0"/>
              </a:spcBef>
              <a:defRPr sz="1920">
                <a:solidFill>
                  <a:srgbClr val="000000"/>
                </a:solidFill>
              </a:defRPr>
            </a:pPr>
          </a:p>
          <a:p>
            <a:pPr marL="365760" indent="-365760" defTabSz="731520">
              <a:lnSpc>
                <a:spcPct val="100000"/>
              </a:lnSpc>
              <a:spcBef>
                <a:spcPts val="0"/>
              </a:spcBef>
              <a:defRPr sz="1920">
                <a:latin typeface="+mn-lt"/>
                <a:ea typeface="+mn-ea"/>
                <a:cs typeface="+mn-cs"/>
                <a:sym typeface="Calibri"/>
              </a:defRPr>
            </a:pPr>
            <a:r>
              <a:rPr baseline="31999"/>
              <a:t>a</a:t>
            </a:r>
            <a:r>
              <a:t> California Institute of Technology, Pasadena, CA 91125 USA</a:t>
            </a:r>
          </a:p>
          <a:p>
            <a:pPr defTabSz="365760">
              <a:lnSpc>
                <a:spcPct val="100000"/>
              </a:lnSpc>
              <a:spcBef>
                <a:spcPts val="0"/>
              </a:spcBef>
              <a:defRPr sz="1834">
                <a:latin typeface="+mn-lt"/>
                <a:ea typeface="+mn-ea"/>
                <a:cs typeface="+mn-cs"/>
                <a:sym typeface="Calibri"/>
              </a:defRPr>
            </a:pPr>
            <a:r>
              <a:t>b Washington University, St. Louis, MO 63130 USA</a:t>
            </a:r>
            <a:endParaRPr sz="96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defTabSz="365760">
              <a:lnSpc>
                <a:spcPct val="100000"/>
              </a:lnSpc>
              <a:spcBef>
                <a:spcPts val="0"/>
              </a:spcBef>
              <a:defRPr sz="1834">
                <a:latin typeface="+mn-lt"/>
                <a:ea typeface="+mn-ea"/>
                <a:cs typeface="+mn-cs"/>
                <a:sym typeface="Calibri"/>
              </a:defRPr>
            </a:pPr>
            <a:r>
              <a:t>e  Northern Kentucky University, Highland Heights, KY USA</a:t>
            </a:r>
            <a:endParaRPr sz="96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365760" indent="-365760" defTabSz="731520">
              <a:lnSpc>
                <a:spcPct val="100000"/>
              </a:lnSpc>
              <a:spcBef>
                <a:spcPts val="0"/>
              </a:spcBef>
              <a:defRPr sz="1920">
                <a:latin typeface="+mn-lt"/>
                <a:ea typeface="+mn-ea"/>
                <a:cs typeface="+mn-cs"/>
                <a:sym typeface="Calibri"/>
              </a:defRPr>
            </a:pPr>
            <a:r>
              <a:t>* E-mail: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 invalidUrl="" action="" tgtFrame="" tooltip="" history="1" highlightClick="0" endSnd="0"/>
              </a:rPr>
              <a:t>labrador@srl.caltech.edu</a:t>
            </a:r>
          </a:p>
        </p:txBody>
      </p:sp>
      <p:pic>
        <p:nvPicPr>
          <p:cNvPr id="72" name="Super_Tiger_Shield.jpg" descr="Super_Tiger_Shield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98670" y="2751613"/>
            <a:ext cx="2093330" cy="25119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Near Acrylic threshold energies"/>
          <p:cNvSpPr txBox="1"/>
          <p:nvPr>
            <p:ph type="title"/>
          </p:nvPr>
        </p:nvSpPr>
        <p:spPr>
          <a:xfrm>
            <a:off x="922174" y="645343"/>
            <a:ext cx="4535379" cy="1325564"/>
          </a:xfrm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pPr/>
            <a:r>
              <a:t>Near Acrylic threshold energies</a:t>
            </a:r>
          </a:p>
        </p:txBody>
      </p:sp>
      <p:sp>
        <p:nvSpPr>
          <p:cNvPr id="116" name="Fe Z=26, A=56…"/>
          <p:cNvSpPr txBox="1"/>
          <p:nvPr>
            <p:ph type="body" sz="half" idx="1"/>
          </p:nvPr>
        </p:nvSpPr>
        <p:spPr>
          <a:xfrm>
            <a:off x="922174" y="2105843"/>
            <a:ext cx="4835753" cy="3705023"/>
          </a:xfrm>
          <a:prstGeom prst="rect">
            <a:avLst/>
          </a:prstGeom>
        </p:spPr>
        <p:txBody>
          <a:bodyPr/>
          <a:lstStyle/>
          <a:p>
            <a:pPr marL="622300" indent="-622300" defTabSz="808990">
              <a:lnSpc>
                <a:spcPct val="100000"/>
              </a:lnSpc>
              <a:spcBef>
                <a:spcPts val="700"/>
              </a:spcBef>
              <a:buSzPct val="125000"/>
              <a:buFontTx/>
              <a:defRPr sz="2352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Fe Z=26, A=56</a:t>
            </a:r>
          </a:p>
          <a:p>
            <a:pPr lvl="1" marL="1244600" indent="-622300" defTabSz="808990">
              <a:lnSpc>
                <a:spcPct val="100000"/>
              </a:lnSpc>
              <a:spcBef>
                <a:spcPts val="700"/>
              </a:spcBef>
              <a:buSzPct val="125000"/>
              <a:buFontTx/>
              <a:defRPr sz="2352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14:m>
              <m:oMathPara>
                <m:oMathParaPr>
                  <m:jc m:val="left"/>
                </m:oMathParaPr>
                <m:oMath>
                  <m:sSub>
                    <m:e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sub>
                  </m:sSub>
                  <m:r>
                    <a:rPr xmlns:a="http://schemas.openxmlformats.org/drawingml/2006/main" sz="2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1.83</m:t>
                  </m:r>
                  <m:r>
                    <a:rPr xmlns:a="http://schemas.openxmlformats.org/drawingml/2006/main" sz="2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2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</m:oMath>
              </m:oMathPara>
            </a14:m>
          </a:p>
          <a:p>
            <a:pPr marL="622300" indent="-622300" defTabSz="808990">
              <a:lnSpc>
                <a:spcPct val="100000"/>
              </a:lnSpc>
              <a:spcBef>
                <a:spcPts val="700"/>
              </a:spcBef>
              <a:buSzPct val="125000"/>
              <a:buFontTx/>
              <a:defRPr sz="2352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Si Z=14, A=28</a:t>
            </a:r>
          </a:p>
          <a:p>
            <a:pPr lvl="1" marL="1244600" indent="-622300" defTabSz="808990">
              <a:lnSpc>
                <a:spcPct val="100000"/>
              </a:lnSpc>
              <a:spcBef>
                <a:spcPts val="700"/>
              </a:spcBef>
              <a:buSzPct val="125000"/>
              <a:buFontTx/>
              <a:defRPr sz="2352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14:m>
              <m:oMathPara>
                <m:oMathParaPr>
                  <m:jc m:val="left"/>
                </m:oMathParaPr>
                <m:oMath>
                  <m:sSub>
                    <m:e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sub>
                  </m:sSub>
                  <m:r>
                    <a:rPr xmlns:a="http://schemas.openxmlformats.org/drawingml/2006/main" sz="2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1.70</m:t>
                  </m:r>
                  <m:r>
                    <a:rPr xmlns:a="http://schemas.openxmlformats.org/drawingml/2006/main" sz="2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2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</m:oMath>
              </m:oMathPara>
            </a14:m>
          </a:p>
          <a:p>
            <a:pPr lvl="1" marL="0" indent="224027" defTabSz="80899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2352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ground track is the ST2 flight.</a:t>
            </a:r>
          </a:p>
          <a:p>
            <a:pPr lvl="1" marL="0" indent="224027" defTabSz="80899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2352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contour lines show Geomagnetic Rigidity Vertical Cutoffs by W. Zober, this work.</a:t>
            </a:r>
          </a:p>
        </p:txBody>
      </p:sp>
      <p:pic>
        <p:nvPicPr>
          <p:cNvPr id="117" name="Super_Tiger_Shield.jpg" descr="Super_Tiger_Shield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611772"/>
            <a:ext cx="1038524" cy="1246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plot_antarctica_ST2_w_Zober.png" descr="plot_antarctica_ST2_w_Zob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7558" y="0"/>
            <a:ext cx="5944442" cy="59444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lot_antarctica_ST2_w_SS.png" descr="plot_antarctica_ST2_w_S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5944442" cy="59444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plot_antarctica_ST2_w_Zober.png" descr="plot_antarctica_ST2_w_Zob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7558" y="0"/>
            <a:ext cx="5944442" cy="59444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uperTIGER2_250316_Z14_combined_daily_images_w_ACECRIS.mov" descr="SuperTIGER2_250316_Z14_combined_daily_images_w_ACECRIS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6096000" cy="60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SuperTIGER2_250316_Z26_combined_daily_images_w_ACECRIS.mov" descr="SuperTIGER2_250316_Z26_combined_daily_images_w_ACECRIS.mov"/>
          <p:cNvPicPr>
            <a:picLocks noChangeAspect="0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6096000" y="0"/>
            <a:ext cx="6096000" cy="60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Super_Tiger_Shield.jpg" descr="Super_Tiger_Shield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0" y="5611772"/>
            <a:ext cx="1038524" cy="1246228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he Smart &amp; Shea 2019 model suggests that a cutoff may be visible around Day 10 during SuperTIGER2’s flight."/>
          <p:cNvSpPr txBox="1"/>
          <p:nvPr/>
        </p:nvSpPr>
        <p:spPr>
          <a:xfrm>
            <a:off x="1498104" y="3911600"/>
            <a:ext cx="3099792" cy="1209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The Smart &amp; Shea 2019 model suggests that a cutoff </a:t>
            </a:r>
            <a:r>
              <a:rPr b="1"/>
              <a:t>may</a:t>
            </a:r>
            <a:r>
              <a:t> be visible around Day 10 during SuperTIGER2’s flight.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" fill="hold"/>
                                        <p:tgtEl>
                                          <p:spTgt spid="1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50" fill="hold"/>
                                        <p:tgtEl>
                                          <p:spTgt spid="1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123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12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23"/>
                  </p:tgtEl>
                </p:cond>
              </p:nextCondLst>
            </p:seq>
            <p:video fullScrn="0">
              <p:cMediaNode mute="0" showWhenStopped="1" numSld="1" vol="100000">
                <p:cTn id="17" fill="hold" display="0">
                  <p:stCondLst>
                    <p:cond delay="indefinite"/>
                  </p:stCondLst>
                </p:cTn>
                <p:tgtEl>
                  <p:spTgt spid="124"/>
                </p:tgtEl>
              </p:cMediaNode>
            </p:video>
            <p:seq concurrent="1" prevAc="none" nextAc="seek">
              <p:cTn id="18" evtFilter="cancelBubble" nodeType="interactiveSeq" restart="whenNotActive" fill="hold">
                <p:stCondLst>
                  <p:cond delay="0" evt="onClick">
                    <p:tgtEl>
                      <p:spTgt spid="12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2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uperTIGER2_250316_Z26_combined0.jpg" descr="SuperTIGER2_250316_Z26_combined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0" y="0"/>
            <a:ext cx="6096000" cy="60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SuperTIGER2_250316_Z14_combined0.jpg" descr="SuperTIGER2_250316_Z14_combined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6096000" cy="60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Super_Tiger_Shield.jpg" descr="Super_Tiger_Shield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5611772"/>
            <a:ext cx="1038524" cy="1246228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The Smart &amp; Shea 2019 model suggests that a cutoff may be visible around Day 10 during SuperTIGER2’s flight."/>
          <p:cNvSpPr txBox="1"/>
          <p:nvPr/>
        </p:nvSpPr>
        <p:spPr>
          <a:xfrm>
            <a:off x="1498104" y="3911600"/>
            <a:ext cx="3099792" cy="1209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The Smart &amp; Shea 2019 model suggests that a cutoff </a:t>
            </a:r>
            <a:r>
              <a:rPr b="1"/>
              <a:t>may</a:t>
            </a:r>
            <a:r>
              <a:t> be visible around Day 10 during SuperTIGER2’s flight.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SuperTIGER2_250316_Z26_combined10.jpg" descr="SuperTIGER2_250316_Z26_combined1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0" y="0"/>
            <a:ext cx="6096000" cy="60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SuperTIGER2_250316_Z14_combined10.jpg" descr="SuperTIGER2_250316_Z14_combined1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6096001" cy="60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Super_Tiger_Shield.jpg" descr="Super_Tiger_Shield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5611772"/>
            <a:ext cx="1038524" cy="1246228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The Smart &amp; Shea 2019 model suggests that a cutoff may be visible around Day 10 during SuperTIGER2’s flight."/>
          <p:cNvSpPr txBox="1"/>
          <p:nvPr/>
        </p:nvSpPr>
        <p:spPr>
          <a:xfrm>
            <a:off x="1498104" y="3911600"/>
            <a:ext cx="3099792" cy="1209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The Smart &amp; Shea 2019 model suggests that a cutoff </a:t>
            </a:r>
            <a:r>
              <a:rPr b="1"/>
              <a:t>may</a:t>
            </a:r>
            <a:r>
              <a:t> be visible around Day 10 during SuperTIGER2’s flight.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or the spectra shown in this presentation, we use Geant4 to simulate the atmospheric overburden as a slab of material to correct measurements to TOA for Z&lt;30.…"/>
          <p:cNvSpPr txBox="1"/>
          <p:nvPr/>
        </p:nvSpPr>
        <p:spPr>
          <a:xfrm>
            <a:off x="8229600" y="1488307"/>
            <a:ext cx="3590447" cy="409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80473" indent="-180473">
              <a:buSzPct val="100000"/>
              <a:buChar char="•"/>
              <a:defRPr sz="1700"/>
            </a:pPr>
            <a:r>
              <a:t>For the spectra shown in this presentation, we use Geant4 to simulate the atmospheric overburden as a slab of material to correct measurements to TOA for Z&lt;30.</a:t>
            </a:r>
          </a:p>
          <a:p>
            <a:pPr lvl="1" marL="561473" indent="-180473">
              <a:buSzPct val="100000"/>
              <a:buChar char="•"/>
              <a:defRPr b="1" sz="1700"/>
            </a:pPr>
            <a:r>
              <a:t>See N. Osborn for details on the calculations.</a:t>
            </a:r>
          </a:p>
          <a:p>
            <a:pPr marL="180473" indent="-180473">
              <a:buSzPct val="100000"/>
              <a:buChar char="•"/>
              <a:defRPr sz="1700"/>
            </a:pPr>
            <a:r>
              <a:t>For the TOA corrections, we fit a power-law to the survival fraction at measured energies, but we know the curve </a:t>
            </a:r>
            <a:r>
              <a:rPr b="1"/>
              <a:t>must</a:t>
            </a:r>
            <a:r>
              <a:t> turn down at energies below those show.</a:t>
            </a:r>
          </a:p>
          <a:p>
            <a:pPr lvl="1" marL="561473" indent="-180473">
              <a:buSzPct val="100000"/>
              <a:buChar char="•"/>
              <a:defRPr sz="1700"/>
            </a:pPr>
            <a:r>
              <a:t>However, the calculations, </a:t>
            </a:r>
            <a:r>
              <a:rPr i="1"/>
              <a:t>as they stand</a:t>
            </a:r>
            <a:r>
              <a:rPr b="1" i="1"/>
              <a:t>, </a:t>
            </a:r>
            <a:r>
              <a:t>don’t account for the &lt;~800 MeV/nuc downturns.</a:t>
            </a:r>
          </a:p>
        </p:txBody>
      </p:sp>
      <p:sp>
        <p:nvSpPr>
          <p:cNvPr id="139" name="Geant4 Simulations May be used for corrections to Top of the Atmosphere (TOA)"/>
          <p:cNvSpPr txBox="1"/>
          <p:nvPr>
            <p:ph type="title"/>
          </p:nvPr>
        </p:nvSpPr>
        <p:spPr>
          <a:xfrm>
            <a:off x="1073725" y="162743"/>
            <a:ext cx="10044550" cy="1325564"/>
          </a:xfrm>
          <a:prstGeom prst="rect">
            <a:avLst/>
          </a:prstGeom>
        </p:spPr>
        <p:txBody>
          <a:bodyPr/>
          <a:lstStyle>
            <a:lvl1pPr defTabSz="841247">
              <a:defRPr sz="4048"/>
            </a:lvl1pPr>
          </a:lstStyle>
          <a:p>
            <a:pPr/>
            <a:r>
              <a:t>Geant4 Simulations May be used for corrections to Top of the Atmosphere (TOA)</a:t>
            </a:r>
          </a:p>
        </p:txBody>
      </p:sp>
      <p:pic>
        <p:nvPicPr>
          <p:cNvPr id="140" name="plot_survival_fraction_Si.jpg" descr="plot_survival_fraction_Si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488306"/>
            <a:ext cx="4114800" cy="411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plot_survival_fraction_Fe.jpg" descr="plot_survival_fraction_F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14800" y="1488306"/>
            <a:ext cx="4114800" cy="411480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i"/>
          <p:cNvSpPr txBox="1"/>
          <p:nvPr/>
        </p:nvSpPr>
        <p:spPr>
          <a:xfrm>
            <a:off x="2057400" y="2418079"/>
            <a:ext cx="26163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Si</a:t>
            </a:r>
          </a:p>
        </p:txBody>
      </p:sp>
      <p:sp>
        <p:nvSpPr>
          <p:cNvPr id="143" name="Fe"/>
          <p:cNvSpPr txBox="1"/>
          <p:nvPr/>
        </p:nvSpPr>
        <p:spPr>
          <a:xfrm>
            <a:off x="6172200" y="2418079"/>
            <a:ext cx="31956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Fe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onclusions"/>
          <p:cNvSpPr txBox="1"/>
          <p:nvPr>
            <p:ph type="title"/>
          </p:nvPr>
        </p:nvSpPr>
        <p:spPr>
          <a:xfrm>
            <a:off x="922174" y="645343"/>
            <a:ext cx="10044549" cy="790911"/>
          </a:xfrm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146" name="The difference in ~400 MeV/nuc to ~1 GeV/nuc spectra between the SuperTIGER and SuperTIGER 2 flights is generally consistent with changes to solar modulation between the two flights.…"/>
          <p:cNvSpPr txBox="1"/>
          <p:nvPr>
            <p:ph type="body" idx="1"/>
          </p:nvPr>
        </p:nvSpPr>
        <p:spPr>
          <a:xfrm>
            <a:off x="1387827" y="1542182"/>
            <a:ext cx="9578896" cy="4370284"/>
          </a:xfrm>
          <a:prstGeom prst="rect">
            <a:avLst/>
          </a:prstGeom>
        </p:spPr>
        <p:txBody>
          <a:bodyPr/>
          <a:lstStyle/>
          <a:p>
            <a:pPr marL="162305" indent="-162305" defTabSz="649223">
              <a:spcBef>
                <a:spcPts val="700"/>
              </a:spcBef>
              <a:defRPr sz="1987"/>
            </a:pPr>
            <a:r>
              <a:t>The difference in ~400 MeV/nuc to ~1 GeV/nuc spectra between the SuperTIGER and SuperTIGER 2 flights is generally consistent with changes to solar modulation between the two flights.</a:t>
            </a:r>
          </a:p>
          <a:p>
            <a:pPr marL="162305" indent="-162305" defTabSz="649223">
              <a:spcBef>
                <a:spcPts val="700"/>
              </a:spcBef>
              <a:defRPr sz="1987"/>
            </a:pPr>
            <a:r>
              <a:t>The rollover below ~800 MeV/nuc is discontinuous with ACE/CRIS data, at ~400 MeV/nuc, suggestive of either attenuation losses or geomagnetic cutoff.</a:t>
            </a:r>
          </a:p>
          <a:p>
            <a:pPr marL="162305" indent="-162305" defTabSz="649223">
              <a:spcBef>
                <a:spcPts val="700"/>
              </a:spcBef>
              <a:defRPr sz="1987"/>
            </a:pPr>
            <a:r>
              <a:t>Whether the gradual deviation of the spectra from the “expected curve” at 400 to 800 MeV/nuc is attributable to geomagnetic effects or inapplicability of Geant4 corrections (e.g. low energy cross sections) — or both — is TBD.</a:t>
            </a:r>
          </a:p>
          <a:p>
            <a:pPr lvl="1" marL="486918" indent="-162305" defTabSz="649223">
              <a:spcBef>
                <a:spcPts val="700"/>
              </a:spcBef>
              <a:defRPr sz="1987"/>
            </a:pPr>
            <a:r>
              <a:t>Angle-distribution effects — due to longer pathlength through the instrument — are accounted for by our Geant4 simulations and are </a:t>
            </a:r>
            <a:r>
              <a:rPr b="1"/>
              <a:t>not</a:t>
            </a:r>
            <a:r>
              <a:t> expected to be significant for Z≥12.</a:t>
            </a:r>
          </a:p>
        </p:txBody>
      </p:sp>
      <p:pic>
        <p:nvPicPr>
          <p:cNvPr id="147" name="Super_Tiger_Shield.jpg" descr="Super_Tiger_Shield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95121" y="0"/>
            <a:ext cx="1196880" cy="14362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pare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Spares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crc_angle_histo.png" descr="icrc_angle_hist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5944442" cy="59444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G4simulation_angle_histo.png" descr="G4simulation_angle_hist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96000" y="0"/>
            <a:ext cx="6096000" cy="609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he SuperTIGER/SuperTIGER2 T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SuperTIGER/SuperTIGER2 Team </a:t>
            </a:r>
          </a:p>
        </p:txBody>
      </p:sp>
      <p:sp>
        <p:nvSpPr>
          <p:cNvPr id="75" name="A.W. Labradora, S. Nuttere, Q. Abarrb, Y. Akaikec, W.R. Binnsb, R.G. Boseb, T.J. Brandtc, N. Cannadyc, P. Ghoshc,d, T. Hamsc,d, M.H. Israelb, L. Lisaldab, R.A. Mewaldta, J.W. Mitchellc, R.P. Murphyb, N. Osbornb, B.F. Rauchb, K. Sakaic,d, M. Sasakic,d, E.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3429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719">
                <a:latin typeface="+mn-lt"/>
                <a:ea typeface="+mn-ea"/>
                <a:cs typeface="+mn-cs"/>
                <a:sym typeface="Calibri"/>
              </a:defRPr>
            </a:pPr>
            <a:r>
              <a:rPr b="1"/>
              <a:t>A.W. Labrador</a:t>
            </a:r>
            <a:r>
              <a:rPr baseline="31999"/>
              <a:t>a</a:t>
            </a:r>
            <a:r>
              <a:t>, </a:t>
            </a:r>
            <a:r>
              <a:rPr b="1"/>
              <a:t>S. Nutter</a:t>
            </a:r>
            <a:r>
              <a:rPr baseline="31999"/>
              <a:t>e</a:t>
            </a:r>
            <a:r>
              <a:t>, Q. Abarr</a:t>
            </a:r>
            <a:r>
              <a:rPr baseline="31999"/>
              <a:t>b</a:t>
            </a:r>
            <a:r>
              <a:t>, Y. Akaike</a:t>
            </a:r>
            <a:r>
              <a:rPr baseline="31999"/>
              <a:t>c</a:t>
            </a:r>
            <a:r>
              <a:t>, W.R. Binns</a:t>
            </a:r>
            <a:r>
              <a:rPr baseline="31999"/>
              <a:t>b</a:t>
            </a:r>
            <a:r>
              <a:t>, R.G. Bose</a:t>
            </a:r>
            <a:r>
              <a:rPr baseline="31999"/>
              <a:t>b</a:t>
            </a:r>
            <a:r>
              <a:t>, T.J. Brandt</a:t>
            </a:r>
            <a:r>
              <a:rPr baseline="31999"/>
              <a:t>c</a:t>
            </a:r>
            <a:r>
              <a:t>, N. Cannady</a:t>
            </a:r>
            <a:r>
              <a:rPr baseline="31999"/>
              <a:t>c</a:t>
            </a:r>
            <a:r>
              <a:t>, P. Ghosh</a:t>
            </a:r>
            <a:r>
              <a:rPr baseline="31999"/>
              <a:t>c,d</a:t>
            </a:r>
            <a:r>
              <a:t>, T. Hams</a:t>
            </a:r>
            <a:r>
              <a:rPr baseline="31999"/>
              <a:t>c,d</a:t>
            </a:r>
            <a:r>
              <a:t>, M.H. Israel</a:t>
            </a:r>
            <a:r>
              <a:rPr baseline="31999"/>
              <a:t>b</a:t>
            </a:r>
            <a:r>
              <a:t>, L. Lisalda</a:t>
            </a:r>
            <a:r>
              <a:rPr baseline="31999"/>
              <a:t>b</a:t>
            </a:r>
            <a:r>
              <a:t>, R.A. Mewaldt</a:t>
            </a:r>
            <a:r>
              <a:rPr baseline="31999"/>
              <a:t>a</a:t>
            </a:r>
            <a:r>
              <a:t>, J.W. Mitchell</a:t>
            </a:r>
            <a:r>
              <a:rPr baseline="31999"/>
              <a:t>c</a:t>
            </a:r>
            <a:r>
              <a:t>, R.P. Murphy</a:t>
            </a:r>
            <a:r>
              <a:rPr baseline="31999"/>
              <a:t>b</a:t>
            </a:r>
            <a:r>
              <a:t>, </a:t>
            </a:r>
            <a:r>
              <a:rPr b="1"/>
              <a:t>N. Osborn</a:t>
            </a:r>
            <a:r>
              <a:rPr baseline="31999"/>
              <a:t>b</a:t>
            </a:r>
            <a:r>
              <a:t>, B.F. Rauch</a:t>
            </a:r>
            <a:r>
              <a:rPr baseline="31999"/>
              <a:t>b</a:t>
            </a:r>
            <a:r>
              <a:t>, K. Sakai</a:t>
            </a:r>
            <a:r>
              <a:rPr baseline="31999"/>
              <a:t>c,d</a:t>
            </a:r>
            <a:r>
              <a:t>, M. Sasaki</a:t>
            </a:r>
            <a:r>
              <a:rPr baseline="31999"/>
              <a:t>c,d</a:t>
            </a:r>
            <a:r>
              <a:t>, E.C. Stone</a:t>
            </a:r>
            <a:r>
              <a:rPr baseline="31999"/>
              <a:t>a</a:t>
            </a:r>
            <a:r>
              <a:t>, C.J. Waddington</a:t>
            </a:r>
            <a:r>
              <a:rPr baseline="31999"/>
              <a:t>f</a:t>
            </a:r>
            <a:r>
              <a:t>, N.E. Walsh</a:t>
            </a:r>
            <a:r>
              <a:rPr baseline="31999"/>
              <a:t>b</a:t>
            </a:r>
            <a:r>
              <a:t>, J.E. Ward</a:t>
            </a:r>
            <a:r>
              <a:rPr baseline="31999"/>
              <a:t>b</a:t>
            </a:r>
            <a:r>
              <a:t>, A. West</a:t>
            </a:r>
            <a:r>
              <a:rPr baseline="31999"/>
              <a:t>b</a:t>
            </a:r>
            <a:r>
              <a:t>, M.E. Wiedenbeck</a:t>
            </a:r>
            <a:r>
              <a:rPr baseline="31999"/>
              <a:t>g</a:t>
            </a:r>
            <a:r>
              <a:t>, and </a:t>
            </a:r>
            <a:r>
              <a:rPr b="1"/>
              <a:t>W. Zober</a:t>
            </a:r>
            <a:r>
              <a:rPr baseline="31999"/>
              <a:t>b</a:t>
            </a:r>
            <a:endParaRPr sz="9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719">
                <a:latin typeface="+mn-lt"/>
                <a:ea typeface="+mn-ea"/>
                <a:cs typeface="+mn-cs"/>
                <a:sym typeface="Calibri"/>
              </a:defRPr>
            </a:pPr>
            <a:r>
              <a:t> </a:t>
            </a:r>
            <a:endParaRPr sz="9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719">
                <a:latin typeface="+mn-lt"/>
                <a:ea typeface="+mn-ea"/>
                <a:cs typeface="+mn-cs"/>
                <a:sym typeface="Calibri"/>
              </a:defRPr>
            </a:pPr>
            <a:r>
              <a:t>a California Institute of Technology, Pasadena, CA 91125 USA</a:t>
            </a:r>
            <a:endParaRPr sz="9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719">
                <a:latin typeface="+mn-lt"/>
                <a:ea typeface="+mn-ea"/>
                <a:cs typeface="+mn-cs"/>
                <a:sym typeface="Calibri"/>
              </a:defRPr>
            </a:pPr>
            <a:r>
              <a:t>b Washington University, St. Louis, MO 63130 USA</a:t>
            </a:r>
            <a:endParaRPr sz="9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719">
                <a:latin typeface="+mn-lt"/>
                <a:ea typeface="+mn-ea"/>
                <a:cs typeface="+mn-cs"/>
                <a:sym typeface="Calibri"/>
              </a:defRPr>
            </a:pPr>
            <a:r>
              <a:t>c  NASA/Goddard Space Flight Center, Greenbelt, MD 20771 USA</a:t>
            </a:r>
            <a:endParaRPr sz="9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719">
                <a:latin typeface="+mn-lt"/>
                <a:ea typeface="+mn-ea"/>
                <a:cs typeface="+mn-cs"/>
                <a:sym typeface="Calibri"/>
              </a:defRPr>
            </a:pPr>
            <a:r>
              <a:t>d  Center for Research and Exploration in Space Science and Technology (CRESST), Greenbelt, MD 20771, USA</a:t>
            </a:r>
            <a:endParaRPr sz="9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719">
                <a:latin typeface="+mn-lt"/>
                <a:ea typeface="+mn-ea"/>
                <a:cs typeface="+mn-cs"/>
                <a:sym typeface="Calibri"/>
              </a:defRPr>
            </a:pPr>
            <a:r>
              <a:t>e  Northern Kentucky University, Highland Heights, KY USA</a:t>
            </a:r>
            <a:endParaRPr sz="9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719">
                <a:latin typeface="+mn-lt"/>
                <a:ea typeface="+mn-ea"/>
                <a:cs typeface="+mn-cs"/>
                <a:sym typeface="Calibri"/>
              </a:defRPr>
            </a:pPr>
            <a:r>
              <a:t>f  The University of Minnesota, Minneapolis, MN 55455, USA</a:t>
            </a:r>
            <a:endParaRPr sz="9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719">
                <a:latin typeface="+mn-lt"/>
                <a:ea typeface="+mn-ea"/>
                <a:cs typeface="+mn-cs"/>
                <a:sym typeface="Calibri"/>
              </a:defRPr>
            </a:pPr>
            <a:r>
              <a:t>g  Jet Propulsion Laboratory, California Institute of Technology, Pasadena, CA 91109 USA</a:t>
            </a:r>
            <a:endParaRPr sz="9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</p:txBody>
      </p:sp>
      <p:pic>
        <p:nvPicPr>
          <p:cNvPr id="76" name="Super_Tiger_Shield.jpg" descr="Super_Tiger_Shield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95121" y="0"/>
            <a:ext cx="1196880" cy="14362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uper_Tiger_Shield.jpg" descr="Super_Tiger_Shield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95121" y="0"/>
            <a:ext cx="1196880" cy="1436254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SuperTIGER (Trans-Iron Galactic Element Recorder)"/>
          <p:cNvSpPr txBox="1"/>
          <p:nvPr>
            <p:ph type="title" idx="4294967295"/>
          </p:nvPr>
        </p:nvSpPr>
        <p:spPr>
          <a:xfrm>
            <a:off x="922174" y="645343"/>
            <a:ext cx="10044549" cy="91356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defTabSz="685800">
              <a:defRPr sz="3300"/>
            </a:lvl1pPr>
          </a:lstStyle>
          <a:p>
            <a:pPr/>
            <a:r>
              <a:t>SuperTIGER (Trans-Iron Galactic Element Recorder)</a:t>
            </a:r>
          </a:p>
        </p:txBody>
      </p:sp>
      <p:sp>
        <p:nvSpPr>
          <p:cNvPr id="80" name="Google Shape;26;p4"/>
          <p:cNvSpPr txBox="1"/>
          <p:nvPr/>
        </p:nvSpPr>
        <p:spPr>
          <a:xfrm>
            <a:off x="883370" y="1308125"/>
            <a:ext cx="4756356" cy="39557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>
              <a:spcBef>
                <a:spcPts val="1800"/>
              </a:spcBef>
              <a:defRPr sz="3600">
                <a:latin typeface="Jost"/>
                <a:ea typeface="Jost"/>
                <a:cs typeface="Jost"/>
                <a:sym typeface="Jost"/>
              </a:defRPr>
            </a:pPr>
          </a:p>
        </p:txBody>
      </p:sp>
      <p:pic>
        <p:nvPicPr>
          <p:cNvPr id="8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3370" y="1308125"/>
            <a:ext cx="4664829" cy="3498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39725" y="1308125"/>
            <a:ext cx="6180322" cy="4751537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ee also the papers by N. Osborn et al. (PO-1 ID 471, and CRD ID 470)"/>
          <p:cNvSpPr txBox="1"/>
          <p:nvPr/>
        </p:nvSpPr>
        <p:spPr>
          <a:xfrm>
            <a:off x="883370" y="4893027"/>
            <a:ext cx="4756356" cy="65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/>
            </a:lvl1pPr>
          </a:lstStyle>
          <a:p>
            <a:pPr/>
            <a:r>
              <a:t>See also the papers by N. Osborn et al. (PO-1 ID 471, and CRD ID 470)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lot_antarctica_ST1.png" descr="plot_antarctica_ST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5944442" cy="5944442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plot_antarctica_ST2.png" descr="plot_antarctica_ST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7558" y="0"/>
            <a:ext cx="5944442" cy="5944442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55 days…"/>
          <p:cNvSpPr txBox="1"/>
          <p:nvPr/>
        </p:nvSpPr>
        <p:spPr>
          <a:xfrm>
            <a:off x="1775867" y="5944441"/>
            <a:ext cx="2392708" cy="65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55 days</a:t>
            </a:r>
          </a:p>
          <a:p>
            <a:pPr algn="ctr"/>
            <a:r>
              <a:t>74.8°S to 86.6°S Latitude</a:t>
            </a:r>
          </a:p>
        </p:txBody>
      </p:sp>
      <p:sp>
        <p:nvSpPr>
          <p:cNvPr id="88" name="32 days…"/>
          <p:cNvSpPr txBox="1"/>
          <p:nvPr/>
        </p:nvSpPr>
        <p:spPr>
          <a:xfrm>
            <a:off x="6827072" y="5944441"/>
            <a:ext cx="2392708" cy="65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32 days</a:t>
            </a:r>
          </a:p>
          <a:p>
            <a:pPr algn="ctr"/>
            <a:r>
              <a:t>69.5°S to 77.8°S Latitude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lot_depth_ST1.png" descr="plot_depth_ST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5944442" cy="5944442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plot_depth_ST2.png" descr="plot_depth_ST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7558" y="0"/>
            <a:ext cx="5944442" cy="5944442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55 days…"/>
          <p:cNvSpPr txBox="1"/>
          <p:nvPr/>
        </p:nvSpPr>
        <p:spPr>
          <a:xfrm>
            <a:off x="1117972" y="5479621"/>
            <a:ext cx="3708498" cy="92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55 days</a:t>
            </a:r>
          </a:p>
          <a:p>
            <a:pPr algn="ctr"/>
            <a:r>
              <a:t>3.6-6.7 g/cm</a:t>
            </a:r>
            <a:r>
              <a:rPr baseline="31999"/>
              <a:t>2</a:t>
            </a:r>
            <a:r>
              <a:t> atmospheric overburden</a:t>
            </a:r>
          </a:p>
          <a:p>
            <a:pPr algn="ctr"/>
            <a:r>
              <a:t>4.4 g/cm</a:t>
            </a:r>
            <a:r>
              <a:rPr baseline="31999"/>
              <a:t>2</a:t>
            </a:r>
            <a:r>
              <a:t> average</a:t>
            </a:r>
          </a:p>
        </p:txBody>
      </p:sp>
      <p:sp>
        <p:nvSpPr>
          <p:cNvPr id="93" name="32 days…"/>
          <p:cNvSpPr txBox="1"/>
          <p:nvPr/>
        </p:nvSpPr>
        <p:spPr>
          <a:xfrm>
            <a:off x="5944441" y="5471580"/>
            <a:ext cx="3845457" cy="92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32 days</a:t>
            </a:r>
          </a:p>
          <a:p>
            <a:pPr algn="ctr"/>
            <a:r>
              <a:t>3.8—8.3 g/cm</a:t>
            </a:r>
            <a:r>
              <a:rPr baseline="31999"/>
              <a:t>2</a:t>
            </a:r>
            <a:r>
              <a:t> atmospheric overburden</a:t>
            </a:r>
          </a:p>
          <a:p>
            <a:pPr algn="ctr"/>
            <a:r>
              <a:t>5.0 g/cm</a:t>
            </a:r>
            <a:r>
              <a:rPr baseline="31999"/>
              <a:t>2</a:t>
            </a:r>
            <a:r>
              <a:t> average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lot_si_spectra_icrc2025.png" descr="plot_si_spectra_icrc202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841"/>
            <a:ext cx="5943600" cy="594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plot_fe_spectra_icrc2025.png" descr="plot_fe_spectra_icrc202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96000" y="0"/>
            <a:ext cx="5943600" cy="594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30279" y="444186"/>
            <a:ext cx="6931442" cy="59696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Is SuperTIGER sensitive to Geomagnetic Rigidity Cutoff?"/>
          <p:cNvSpPr txBox="1"/>
          <p:nvPr>
            <p:ph type="title"/>
          </p:nvPr>
        </p:nvSpPr>
        <p:spPr>
          <a:xfrm>
            <a:off x="904766" y="660092"/>
            <a:ext cx="5045179" cy="1325564"/>
          </a:xfrm>
          <a:prstGeom prst="rect">
            <a:avLst/>
          </a:prstGeom>
        </p:spPr>
        <p:txBody>
          <a:bodyPr/>
          <a:lstStyle>
            <a:lvl1pPr defTabSz="621791">
              <a:defRPr sz="2992"/>
            </a:lvl1pPr>
          </a:lstStyle>
          <a:p>
            <a:pPr/>
            <a:r>
              <a:t>Is SuperTIGER sensitive to Geomagnetic Rigidity Cutoff?</a:t>
            </a:r>
          </a:p>
        </p:txBody>
      </p:sp>
      <p:sp>
        <p:nvSpPr>
          <p:cNvPr id="101" name="Beyond instrumental or analytical effects, can the discrepancy between SuperTIGER and ACE/CRIS be attributed to atmospheric attenuation or geomagnetic effects, or both?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173736" indent="-173736" defTabSz="694944">
              <a:spcBef>
                <a:spcPts val="700"/>
              </a:spcBef>
              <a:defRPr sz="2128"/>
            </a:pPr>
            <a:r>
              <a:t>Beyond instrumental or analytical effects, can the discrepancy between SuperTIGER and ACE/CRIS be attributed to </a:t>
            </a:r>
            <a:r>
              <a:rPr b="1"/>
              <a:t>atmospheric attenuation</a:t>
            </a:r>
            <a:r>
              <a:t> or </a:t>
            </a:r>
            <a:r>
              <a:rPr b="1"/>
              <a:t>geomagnetic effects</a:t>
            </a:r>
            <a:r>
              <a:t>, or both?</a:t>
            </a:r>
          </a:p>
          <a:p>
            <a:pPr lvl="1" marL="521208" indent="-173736" defTabSz="694944">
              <a:spcBef>
                <a:spcPts val="700"/>
              </a:spcBef>
              <a:defRPr sz="2128"/>
            </a:pPr>
            <a:r>
              <a:t>At L1, ACE is not only well outside of Earth’s atmosphere and magnetic field but beyond the Moon’s orbit.</a:t>
            </a:r>
          </a:p>
        </p:txBody>
      </p:sp>
      <p:pic>
        <p:nvPicPr>
          <p:cNvPr id="102" name="plot_antarctica_ST1_RZober_track.jpg" descr="plot_antarctica_ST1_RZober_track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49944" y="3429000"/>
            <a:ext cx="3005075" cy="3005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" name="plot_antarctica_ST2_RZober_track.jpg" descr="plot_antarctica_ST2_RZober_track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55018" y="3429000"/>
            <a:ext cx="3005075" cy="30050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plot_antarctica_ST1_R_track.jpg" descr="plot_antarctica_ST1_R_track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49944" y="483118"/>
            <a:ext cx="3005075" cy="30050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plot_antarctica_ST2_R_track.jpg" descr="plot_antarctica_ST2_R_track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955018" y="483118"/>
            <a:ext cx="3005075" cy="3005076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ST1"/>
          <p:cNvSpPr txBox="1"/>
          <p:nvPr/>
        </p:nvSpPr>
        <p:spPr>
          <a:xfrm>
            <a:off x="7235044" y="112278"/>
            <a:ext cx="434874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ST1</a:t>
            </a:r>
          </a:p>
        </p:txBody>
      </p:sp>
      <p:sp>
        <p:nvSpPr>
          <p:cNvPr id="107" name="ST2"/>
          <p:cNvSpPr txBox="1"/>
          <p:nvPr/>
        </p:nvSpPr>
        <p:spPr>
          <a:xfrm>
            <a:off x="10240118" y="112278"/>
            <a:ext cx="434874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ST2</a:t>
            </a:r>
          </a:p>
        </p:txBody>
      </p:sp>
      <p:pic>
        <p:nvPicPr>
          <p:cNvPr id="108" name="Super_Tiger_Shield.jpg" descr="Super_Tiger_Shield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5611772"/>
            <a:ext cx="1038524" cy="12462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ear Acrylic threshold energies"/>
          <p:cNvSpPr txBox="1"/>
          <p:nvPr>
            <p:ph type="title"/>
          </p:nvPr>
        </p:nvSpPr>
        <p:spPr>
          <a:xfrm>
            <a:off x="922174" y="645343"/>
            <a:ext cx="4535379" cy="1325564"/>
          </a:xfrm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pPr/>
            <a:r>
              <a:t>Near Acrylic threshold energies</a:t>
            </a:r>
          </a:p>
        </p:txBody>
      </p:sp>
      <p:sp>
        <p:nvSpPr>
          <p:cNvPr id="111" name="Fe Z=26, A=56…"/>
          <p:cNvSpPr txBox="1"/>
          <p:nvPr>
            <p:ph type="body" sz="half" idx="1"/>
          </p:nvPr>
        </p:nvSpPr>
        <p:spPr>
          <a:xfrm>
            <a:off x="922174" y="2105843"/>
            <a:ext cx="4835753" cy="3705023"/>
          </a:xfrm>
          <a:prstGeom prst="rect">
            <a:avLst/>
          </a:prstGeom>
        </p:spPr>
        <p:txBody>
          <a:bodyPr/>
          <a:lstStyle/>
          <a:p>
            <a:pPr marL="565150" indent="-565150" defTabSz="734694">
              <a:lnSpc>
                <a:spcPct val="100000"/>
              </a:lnSpc>
              <a:spcBef>
                <a:spcPts val="700"/>
              </a:spcBef>
              <a:buSzPct val="125000"/>
              <a:buFontTx/>
              <a:defRPr sz="213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Fe Z=26, A=56</a:t>
            </a:r>
          </a:p>
          <a:p>
            <a:pPr lvl="1" marL="1130300" indent="-565150" defTabSz="734694">
              <a:lnSpc>
                <a:spcPct val="100000"/>
              </a:lnSpc>
              <a:spcBef>
                <a:spcPts val="700"/>
              </a:spcBef>
              <a:buSzPct val="125000"/>
              <a:buFontTx/>
              <a:defRPr sz="213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14:m>
              <m:oMathPara>
                <m:oMathParaPr>
                  <m:jc m:val="left"/>
                </m:oMathParaPr>
                <m:oMath>
                  <m:sSub>
                    <m:e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sub>
                  </m:sSub>
                  <m:r>
                    <a:rPr xmlns:a="http://schemas.openxmlformats.org/drawingml/2006/main" sz="25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5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1.83</m:t>
                  </m:r>
                  <m:r>
                    <a:rPr xmlns:a="http://schemas.openxmlformats.org/drawingml/2006/main" sz="25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25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</m:oMath>
              </m:oMathPara>
            </a14:m>
          </a:p>
          <a:p>
            <a:pPr marL="565150" indent="-565150" defTabSz="734694">
              <a:lnSpc>
                <a:spcPct val="100000"/>
              </a:lnSpc>
              <a:spcBef>
                <a:spcPts val="700"/>
              </a:spcBef>
              <a:buSzPct val="125000"/>
              <a:buFontTx/>
              <a:defRPr sz="213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Si Z=14, A=28</a:t>
            </a:r>
          </a:p>
          <a:p>
            <a:pPr lvl="1" marL="1130300" indent="-565150" defTabSz="734694">
              <a:lnSpc>
                <a:spcPct val="100000"/>
              </a:lnSpc>
              <a:spcBef>
                <a:spcPts val="700"/>
              </a:spcBef>
              <a:buSzPct val="125000"/>
              <a:buFontTx/>
              <a:defRPr sz="213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14:m>
              <m:oMathPara>
                <m:oMathParaPr>
                  <m:jc m:val="left"/>
                </m:oMathParaPr>
                <m:oMath>
                  <m:sSub>
                    <m:e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sub>
                  </m:sSub>
                  <m:r>
                    <a:rPr xmlns:a="http://schemas.openxmlformats.org/drawingml/2006/main" sz="25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5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1.70</m:t>
                  </m:r>
                  <m:r>
                    <a:rPr xmlns:a="http://schemas.openxmlformats.org/drawingml/2006/main" sz="25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25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</m:oMath>
              </m:oMathPara>
            </a14:m>
          </a:p>
          <a:p>
            <a:pPr lvl="1" marL="0" indent="203454" defTabSz="734694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213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ground track is the ST2 flight.</a:t>
            </a:r>
          </a:p>
          <a:p>
            <a:pPr lvl="1" marL="0" indent="203454" defTabSz="734694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2136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contour lines show Geomagnetic Rigidity Vertical Cutoffs by Smart &amp; Shea, ICRC 2019.</a:t>
            </a:r>
          </a:p>
        </p:txBody>
      </p:sp>
      <p:pic>
        <p:nvPicPr>
          <p:cNvPr id="112" name="Super_Tiger_Shield.jpg" descr="Super_Tiger_Shield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611772"/>
            <a:ext cx="1038524" cy="1246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lot_antarctica_ST2_w_SS.png" descr="plot_antarctica_ST2_w_S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7558" y="0"/>
            <a:ext cx="5944442" cy="59444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_Office Theme">
  <a:themeElements>
    <a:clrScheme name="3_Office Theme">
      <a:dk1>
        <a:srgbClr val="494949"/>
      </a:dk1>
      <a:lt1>
        <a:srgbClr val="FFFFFF"/>
      </a:lt1>
      <a:dk2>
        <a:srgbClr val="A7A7A7"/>
      </a:dk2>
      <a:lt2>
        <a:srgbClr val="535353"/>
      </a:lt2>
      <a:accent1>
        <a:srgbClr val="00538B"/>
      </a:accent1>
      <a:accent2>
        <a:srgbClr val="00B189"/>
      </a:accent2>
      <a:accent3>
        <a:srgbClr val="F1BB51"/>
      </a:accent3>
      <a:accent4>
        <a:srgbClr val="009CD7"/>
      </a:accent4>
      <a:accent5>
        <a:srgbClr val="26265E"/>
      </a:accent5>
      <a:accent6>
        <a:srgbClr val="A51D50"/>
      </a:accent6>
      <a:hlink>
        <a:srgbClr val="0000FF"/>
      </a:hlink>
      <a:folHlink>
        <a:srgbClr val="FF00FF"/>
      </a:folHlink>
    </a:clrScheme>
    <a:fontScheme name="3_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3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494949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494949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_Office Theme">
  <a:themeElements>
    <a:clrScheme name="3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38B"/>
      </a:accent1>
      <a:accent2>
        <a:srgbClr val="00B189"/>
      </a:accent2>
      <a:accent3>
        <a:srgbClr val="F1BB51"/>
      </a:accent3>
      <a:accent4>
        <a:srgbClr val="009CD7"/>
      </a:accent4>
      <a:accent5>
        <a:srgbClr val="26265E"/>
      </a:accent5>
      <a:accent6>
        <a:srgbClr val="A51D50"/>
      </a:accent6>
      <a:hlink>
        <a:srgbClr val="0000FF"/>
      </a:hlink>
      <a:folHlink>
        <a:srgbClr val="FF00FF"/>
      </a:folHlink>
    </a:clrScheme>
    <a:fontScheme name="3_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3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494949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494949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