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5" Type="http://schemas.microsoft.com/office/2020/02/relationships/classificationlabels" Target="docMetadata/LabelInfo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4"/>
  </p:sldMasterIdLst>
  <p:notesMasterIdLst>
    <p:notesMasterId r:id="rId33"/>
  </p:notesMasterIdLst>
  <p:handoutMasterIdLst>
    <p:handoutMasterId r:id="rId34"/>
  </p:handoutMasterIdLst>
  <p:sldIdLst>
    <p:sldId id="354" r:id="rId5"/>
    <p:sldId id="350" r:id="rId6"/>
    <p:sldId id="351" r:id="rId7"/>
    <p:sldId id="262" r:id="rId8"/>
    <p:sldId id="263" r:id="rId9"/>
    <p:sldId id="265" r:id="rId10"/>
    <p:sldId id="337" r:id="rId11"/>
    <p:sldId id="266" r:id="rId12"/>
    <p:sldId id="267" r:id="rId13"/>
    <p:sldId id="352" r:id="rId14"/>
    <p:sldId id="269" r:id="rId15"/>
    <p:sldId id="355" r:id="rId16"/>
    <p:sldId id="270" r:id="rId17"/>
    <p:sldId id="340" r:id="rId18"/>
    <p:sldId id="273" r:id="rId19"/>
    <p:sldId id="341" r:id="rId20"/>
    <p:sldId id="345" r:id="rId21"/>
    <p:sldId id="338" r:id="rId22"/>
    <p:sldId id="277" r:id="rId23"/>
    <p:sldId id="278" r:id="rId24"/>
    <p:sldId id="268" r:id="rId25"/>
    <p:sldId id="336" r:id="rId26"/>
    <p:sldId id="281" r:id="rId27"/>
    <p:sldId id="271" r:id="rId28"/>
    <p:sldId id="348" r:id="rId29"/>
    <p:sldId id="346" r:id="rId30"/>
    <p:sldId id="347" r:id="rId31"/>
    <p:sldId id="342" r:id="rId32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2" userDrawn="1">
          <p15:clr>
            <a:srgbClr val="A4A3A4"/>
          </p15:clr>
        </p15:guide>
        <p15:guide id="2" pos="7056" userDrawn="1">
          <p15:clr>
            <a:srgbClr val="A4A3A4"/>
          </p15:clr>
        </p15:guide>
        <p15:guide id="3" orient="horz" pos="31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EDC2D86F-A882-81CC-AEEF-13E54667855D}" name="RICCARDO MARIA BOZZA" initials="RB" userId="S::riccardomaria.bozza@unina.it::a180e2af-e823-405e-a735-471ef45ce9bc" providerId="AD"/>
  <p188:author id="{E1B1BF89-36AB-329E-425F-DD25738DADC6}" name="VERONICA OLIVIERO" initials="VO" userId="S::veronica.oliviero2@unina.it::96e32a8d-c345-4c5e-8be4-4310df151d0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7E45C4"/>
    <a:srgbClr val="FF9022"/>
    <a:srgbClr val="E7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56" autoAdjust="0"/>
    <p:restoredTop sz="94714"/>
  </p:normalViewPr>
  <p:slideViewPr>
    <p:cSldViewPr snapToGrid="0">
      <p:cViewPr varScale="1">
        <p:scale>
          <a:sx n="59" d="100"/>
          <a:sy n="59" d="100"/>
        </p:scale>
        <p:origin x="84" y="216"/>
      </p:cViewPr>
      <p:guideLst>
        <p:guide orient="horz" pos="1392"/>
        <p:guide pos="7056"/>
        <p:guide orient="horz" pos="31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slide" Target="slides/slide9.xml" /><Relationship Id="rId18" Type="http://schemas.openxmlformats.org/officeDocument/2006/relationships/slide" Target="slides/slide14.xml" /><Relationship Id="rId26" Type="http://schemas.openxmlformats.org/officeDocument/2006/relationships/slide" Target="slides/slide22.xml" /><Relationship Id="rId39" Type="http://schemas.microsoft.com/office/2018/10/relationships/authors" Target="authors.xml" /><Relationship Id="rId3" Type="http://schemas.openxmlformats.org/officeDocument/2006/relationships/customXml" Target="../customXml/item3.xml" /><Relationship Id="rId21" Type="http://schemas.openxmlformats.org/officeDocument/2006/relationships/slide" Target="slides/slide17.xml" /><Relationship Id="rId34" Type="http://schemas.openxmlformats.org/officeDocument/2006/relationships/handoutMaster" Target="handoutMasters/handoutMaster1.xml" /><Relationship Id="rId7" Type="http://schemas.openxmlformats.org/officeDocument/2006/relationships/slide" Target="slides/slide3.xml" /><Relationship Id="rId12" Type="http://schemas.openxmlformats.org/officeDocument/2006/relationships/slide" Target="slides/slide8.xml" /><Relationship Id="rId17" Type="http://schemas.openxmlformats.org/officeDocument/2006/relationships/slide" Target="slides/slide13.xml" /><Relationship Id="rId25" Type="http://schemas.openxmlformats.org/officeDocument/2006/relationships/slide" Target="slides/slide21.xml" /><Relationship Id="rId33" Type="http://schemas.openxmlformats.org/officeDocument/2006/relationships/notesMaster" Target="notesMasters/notesMaster1.xml" /><Relationship Id="rId38" Type="http://schemas.openxmlformats.org/officeDocument/2006/relationships/tableStyles" Target="tableStyles.xml" /><Relationship Id="rId2" Type="http://schemas.openxmlformats.org/officeDocument/2006/relationships/customXml" Target="../customXml/item2.xml" /><Relationship Id="rId16" Type="http://schemas.openxmlformats.org/officeDocument/2006/relationships/slide" Target="slides/slide12.xml" /><Relationship Id="rId20" Type="http://schemas.openxmlformats.org/officeDocument/2006/relationships/slide" Target="slides/slide16.xml" /><Relationship Id="rId29" Type="http://schemas.openxmlformats.org/officeDocument/2006/relationships/slide" Target="slides/slide25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slide" Target="slides/slide7.xml" /><Relationship Id="rId24" Type="http://schemas.openxmlformats.org/officeDocument/2006/relationships/slide" Target="slides/slide20.xml" /><Relationship Id="rId32" Type="http://schemas.openxmlformats.org/officeDocument/2006/relationships/slide" Target="slides/slide28.xml" /><Relationship Id="rId37" Type="http://schemas.openxmlformats.org/officeDocument/2006/relationships/theme" Target="theme/theme1.xml" /><Relationship Id="rId5" Type="http://schemas.openxmlformats.org/officeDocument/2006/relationships/slide" Target="slides/slide1.xml" /><Relationship Id="rId15" Type="http://schemas.openxmlformats.org/officeDocument/2006/relationships/slide" Target="slides/slide11.xml" /><Relationship Id="rId23" Type="http://schemas.openxmlformats.org/officeDocument/2006/relationships/slide" Target="slides/slide19.xml" /><Relationship Id="rId28" Type="http://schemas.openxmlformats.org/officeDocument/2006/relationships/slide" Target="slides/slide24.xml" /><Relationship Id="rId36" Type="http://schemas.openxmlformats.org/officeDocument/2006/relationships/viewProps" Target="viewProps.xml" /><Relationship Id="rId10" Type="http://schemas.openxmlformats.org/officeDocument/2006/relationships/slide" Target="slides/slide6.xml" /><Relationship Id="rId19" Type="http://schemas.openxmlformats.org/officeDocument/2006/relationships/slide" Target="slides/slide15.xml" /><Relationship Id="rId31" Type="http://schemas.openxmlformats.org/officeDocument/2006/relationships/slide" Target="slides/slide27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5.xml" /><Relationship Id="rId14" Type="http://schemas.openxmlformats.org/officeDocument/2006/relationships/slide" Target="slides/slide10.xml" /><Relationship Id="rId22" Type="http://schemas.openxmlformats.org/officeDocument/2006/relationships/slide" Target="slides/slide18.xml" /><Relationship Id="rId27" Type="http://schemas.openxmlformats.org/officeDocument/2006/relationships/slide" Target="slides/slide23.xml" /><Relationship Id="rId30" Type="http://schemas.openxmlformats.org/officeDocument/2006/relationships/slide" Target="slides/slide26.xml" /><Relationship Id="rId35" Type="http://schemas.openxmlformats.org/officeDocument/2006/relationships/presProps" Target="presProp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30E99E25-5B65-D93A-3010-8B947D67E6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AEB28A-33CC-6CF5-1214-F2C3205F67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03E67EA5-8EFE-4CDE-A774-E9526279E6E4}" type="datetime1">
              <a:rPr lang="it-IT" smtClean="0"/>
              <a:t>21/07/2025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3D63414-6160-FF79-B3F6-CD615625C8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83E93F-BDEC-C5F7-2553-8324882C41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397C78D2-97D1-4B37-BDD1-08A09BD4CA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135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it-IT" sz="1200"/>
            </a:lvl1pPr>
          </a:lstStyle>
          <a:p>
            <a:pPr rtl="0"/>
            <a:fld id="{78D779EF-F8B6-4ACA-8018-CCDCFAC7DE9C}" type="datetime1">
              <a:rPr lang="it-IT" smtClean="0"/>
              <a:t>21/07/2025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it-IT"/>
            </a:defPPr>
          </a:lstStyle>
          <a:p>
            <a:pPr lvl="0" rtl="0"/>
            <a:r>
              <a:rPr lang="it-IT"/>
              <a:t>Fare clic per modificare lo stile del titolo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it-IT" sz="1200"/>
            </a:lvl1pPr>
          </a:lstStyle>
          <a:p>
            <a:pPr rt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it-IT" sz="1200"/>
            </a:lvl1pPr>
          </a:lstStyle>
          <a:p>
            <a:pPr rtl="0"/>
            <a:fld id="{D5939589-3E79-4C82-AA4A-FE78234FAA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968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it-IT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068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d62715a88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d62715a88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1a8b13277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1a8b13277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with alpha  and tau</a:t>
            </a:r>
            <a:br>
              <a:rPr lang="it"/>
            </a:br>
            <a:r>
              <a:rPr lang="it"/>
              <a:t> chosen according to the emission phase.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qualifying and useful aspect of getting a parameterization for the time distribution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as in Equation (23) is to describe it through quantities that are easily inferred from the data: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1. the position of the maximum of the curve t0;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2. the two timescales that drive the decrease in luminosity, a and c, for accretion and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cooling emission, respectively.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where σ(Ee) is obtained by fitting on the uncertainties of the energies of the events measured by the experimental collaborations the formula: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C1825-6AED-4B23-B64F-051C0A0043B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225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AA9CA-8FF6-2A37-B089-76EE768D8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36DCB5D-CFCC-972E-82B7-7D4A2A13CE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3D4FDEB-EC96-B71B-AD17-FC37738C3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E82B796-6A2F-4501-2B5F-C35FD6A731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EC1825-6AED-4B23-B64F-051C0A0043B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286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olo titolo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0159" y="357809"/>
            <a:ext cx="7983110" cy="3080335"/>
          </a:xfrm>
        </p:spPr>
        <p:txBody>
          <a:bodyPr lIns="0" tIns="0" rIns="0" bIns="0" rtlCol="0" anchor="b"/>
          <a:lstStyle>
            <a:lvl1pPr algn="l">
              <a:lnSpc>
                <a:spcPts val="5400"/>
              </a:lnSpc>
              <a:defRPr lang="it-IT" sz="5400" b="1" i="0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8E825845-66DD-4B77-A729-CD97D156F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280160" y="3496322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22749162-63A5-5BF9-895E-B0577A6C4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161510" y="2744546"/>
            <a:ext cx="465456" cy="581432"/>
            <a:chOff x="7843462" y="2744546"/>
            <a:chExt cx="465456" cy="581432"/>
          </a:xfrm>
        </p:grpSpPr>
        <p:sp>
          <p:nvSpPr>
            <p:cNvPr id="19" name="Elemento grafico 12">
              <a:extLst>
                <a:ext uri="{FF2B5EF4-FFF2-40B4-BE49-F238E27FC236}">
                  <a16:creationId xmlns:a16="http://schemas.microsoft.com/office/drawing/2014/main" id="{818B4386-1FCF-4ACE-BE25-AF9CC5E2256F}"/>
                </a:ext>
              </a:extLst>
            </p:cNvPr>
            <p:cNvSpPr/>
            <p:nvPr userDrawn="1"/>
          </p:nvSpPr>
          <p:spPr>
            <a:xfrm>
              <a:off x="8217780" y="2973840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bg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1" name="Elemento grafico 13">
              <a:extLst>
                <a:ext uri="{FF2B5EF4-FFF2-40B4-BE49-F238E27FC236}">
                  <a16:creationId xmlns:a16="http://schemas.microsoft.com/office/drawing/2014/main" id="{19319560-50ED-4963-A2CF-74663239D426}"/>
                </a:ext>
              </a:extLst>
            </p:cNvPr>
            <p:cNvSpPr/>
            <p:nvPr userDrawn="1"/>
          </p:nvSpPr>
          <p:spPr>
            <a:xfrm>
              <a:off x="7859002" y="2744546"/>
              <a:ext cx="139038" cy="139038"/>
            </a:xfrm>
            <a:custGeom>
              <a:avLst/>
              <a:gdLst>
                <a:gd name="connsiteX0" fmla="*/ 129601 w 139038"/>
                <a:gd name="connsiteY0" fmla="*/ 60082 h 139038"/>
                <a:gd name="connsiteX1" fmla="*/ 78956 w 139038"/>
                <a:gd name="connsiteY1" fmla="*/ 60082 h 139038"/>
                <a:gd name="connsiteX2" fmla="*/ 78956 w 139038"/>
                <a:gd name="connsiteY2" fmla="*/ 9437 h 139038"/>
                <a:gd name="connsiteX3" fmla="*/ 69519 w 139038"/>
                <a:gd name="connsiteY3" fmla="*/ 0 h 139038"/>
                <a:gd name="connsiteX4" fmla="*/ 60082 w 139038"/>
                <a:gd name="connsiteY4" fmla="*/ 9437 h 139038"/>
                <a:gd name="connsiteX5" fmla="*/ 60082 w 139038"/>
                <a:gd name="connsiteY5" fmla="*/ 60082 h 139038"/>
                <a:gd name="connsiteX6" fmla="*/ 9437 w 139038"/>
                <a:gd name="connsiteY6" fmla="*/ 60082 h 139038"/>
                <a:gd name="connsiteX7" fmla="*/ 0 w 139038"/>
                <a:gd name="connsiteY7" fmla="*/ 69519 h 139038"/>
                <a:gd name="connsiteX8" fmla="*/ 9437 w 139038"/>
                <a:gd name="connsiteY8" fmla="*/ 78956 h 139038"/>
                <a:gd name="connsiteX9" fmla="*/ 60082 w 139038"/>
                <a:gd name="connsiteY9" fmla="*/ 78956 h 139038"/>
                <a:gd name="connsiteX10" fmla="*/ 60082 w 139038"/>
                <a:gd name="connsiteY10" fmla="*/ 129601 h 139038"/>
                <a:gd name="connsiteX11" fmla="*/ 69519 w 139038"/>
                <a:gd name="connsiteY11" fmla="*/ 139038 h 139038"/>
                <a:gd name="connsiteX12" fmla="*/ 78956 w 139038"/>
                <a:gd name="connsiteY12" fmla="*/ 129601 h 139038"/>
                <a:gd name="connsiteX13" fmla="*/ 78956 w 139038"/>
                <a:gd name="connsiteY13" fmla="*/ 78956 h 139038"/>
                <a:gd name="connsiteX14" fmla="*/ 129601 w 139038"/>
                <a:gd name="connsiteY14" fmla="*/ 78956 h 139038"/>
                <a:gd name="connsiteX15" fmla="*/ 139038 w 139038"/>
                <a:gd name="connsiteY15" fmla="*/ 69519 h 139038"/>
                <a:gd name="connsiteX16" fmla="*/ 129601 w 139038"/>
                <a:gd name="connsiteY16" fmla="*/ 60082 h 1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8" h="139038">
                  <a:moveTo>
                    <a:pt x="129601" y="60082"/>
                  </a:moveTo>
                  <a:lnTo>
                    <a:pt x="78956" y="60082"/>
                  </a:lnTo>
                  <a:lnTo>
                    <a:pt x="78956" y="9437"/>
                  </a:lnTo>
                  <a:cubicBezTo>
                    <a:pt x="78956" y="4225"/>
                    <a:pt x="74731" y="0"/>
                    <a:pt x="69519" y="0"/>
                  </a:cubicBezTo>
                  <a:cubicBezTo>
                    <a:pt x="64307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7"/>
                    <a:pt x="0" y="69519"/>
                  </a:cubicBezTo>
                  <a:cubicBezTo>
                    <a:pt x="0" y="74731"/>
                    <a:pt x="4225" y="78956"/>
                    <a:pt x="9437" y="78956"/>
                  </a:cubicBezTo>
                  <a:lnTo>
                    <a:pt x="60082" y="78956"/>
                  </a:lnTo>
                  <a:lnTo>
                    <a:pt x="60082" y="129601"/>
                  </a:lnTo>
                  <a:cubicBezTo>
                    <a:pt x="60082" y="134813"/>
                    <a:pt x="64307" y="139038"/>
                    <a:pt x="69519" y="139038"/>
                  </a:cubicBezTo>
                  <a:cubicBezTo>
                    <a:pt x="74731" y="139038"/>
                    <a:pt x="78956" y="134813"/>
                    <a:pt x="78956" y="129601"/>
                  </a:cubicBezTo>
                  <a:lnTo>
                    <a:pt x="78956" y="78956"/>
                  </a:lnTo>
                  <a:lnTo>
                    <a:pt x="129601" y="78956"/>
                  </a:lnTo>
                  <a:cubicBezTo>
                    <a:pt x="134813" y="78956"/>
                    <a:pt x="139038" y="74731"/>
                    <a:pt x="139038" y="69519"/>
                  </a:cubicBezTo>
                  <a:cubicBezTo>
                    <a:pt x="139038" y="64307"/>
                    <a:pt x="134813" y="60082"/>
                    <a:pt x="129601" y="60082"/>
                  </a:cubicBezTo>
                  <a:close/>
                </a:path>
              </a:pathLst>
            </a:custGeom>
            <a:solidFill>
              <a:schemeClr val="bg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3" name="Elemento grafico 15">
              <a:extLst>
                <a:ext uri="{FF2B5EF4-FFF2-40B4-BE49-F238E27FC236}">
                  <a16:creationId xmlns:a16="http://schemas.microsoft.com/office/drawing/2014/main" id="{E5ABBDAD-943D-48F3-9C80-B29C48966C79}"/>
                </a:ext>
              </a:extLst>
            </p:cNvPr>
            <p:cNvSpPr/>
            <p:nvPr userDrawn="1"/>
          </p:nvSpPr>
          <p:spPr>
            <a:xfrm>
              <a:off x="7843462" y="3198265"/>
              <a:ext cx="127713" cy="127713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bg1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13790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immag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0159" y="640080"/>
            <a:ext cx="4815836" cy="2103120"/>
          </a:xfrm>
        </p:spPr>
        <p:txBody>
          <a:bodyPr lIns="0" tIns="0" rIns="0" bIns="0" rtlCol="0" anchor="ctr" anchorCtr="0"/>
          <a:lstStyle>
            <a:lvl1pPr algn="l">
              <a:defRPr lang="it-IT" sz="4000" b="1" cap="all" spc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6183E8BD-29F0-8F9F-FC7D-73F8067BCDD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>
            <a:lvl1pPr>
              <a:defRPr lang="it-IT"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5C983CA3-739C-6C20-AFE0-0997370354B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31427" y="640080"/>
            <a:ext cx="5122889" cy="2103120"/>
          </a:xfrm>
        </p:spPr>
        <p:txBody>
          <a:bodyPr lIns="0" tIns="0" rIns="0" bIns="0" rtlCol="0" anchor="ctr" anchorCtr="0">
            <a:normAutofit/>
          </a:bodyPr>
          <a:lstStyle>
            <a:lvl1pPr marL="0" indent="0">
              <a:lnSpc>
                <a:spcPct val="110000"/>
              </a:lnSpc>
              <a:buNone/>
              <a:defRPr lang="it-IT" sz="1800">
                <a:solidFill>
                  <a:schemeClr val="tx1"/>
                </a:solidFill>
              </a:defRPr>
            </a:lvl1pPr>
            <a:lvl2pPr marL="228600">
              <a:lnSpc>
                <a:spcPct val="100000"/>
              </a:lnSpc>
              <a:defRPr lang="it-IT" sz="1600">
                <a:solidFill>
                  <a:schemeClr val="tx1"/>
                </a:solidFill>
              </a:defRPr>
            </a:lvl2pPr>
            <a:lvl3pPr marL="457200">
              <a:lnSpc>
                <a:spcPct val="100000"/>
              </a:lnSpc>
              <a:defRPr lang="it-IT" sz="1400">
                <a:solidFill>
                  <a:schemeClr val="tx1"/>
                </a:solidFill>
              </a:defRPr>
            </a:lvl3pPr>
            <a:lvl4pPr marL="685800">
              <a:lnSpc>
                <a:spcPct val="100000"/>
              </a:lnSpc>
              <a:defRPr lang="it-IT" sz="1200">
                <a:solidFill>
                  <a:schemeClr val="tx1"/>
                </a:solidFill>
              </a:defRPr>
            </a:lvl4pPr>
            <a:lvl5pPr>
              <a:defRPr lang="it-IT" sz="14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4BC9F29C-BBE9-AFB4-AFC6-30BCA4EB2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CBC4D286-C480-B4CF-4406-CACC323F9FAD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1280160" y="3017520"/>
            <a:ext cx="10374152" cy="3208866"/>
          </a:xfrm>
        </p:spPr>
        <p:txBody>
          <a:bodyPr rtlCol="0"/>
          <a:lstStyle>
            <a:defPPr>
              <a:defRPr lang="it-IT"/>
            </a:def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0BEE2817-4518-D59A-BD13-29A3D4FE64F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7539516" y="6356350"/>
            <a:ext cx="4114800" cy="365125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890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159" y="4970638"/>
            <a:ext cx="9144000" cy="1280160"/>
          </a:xfrm>
        </p:spPr>
        <p:txBody>
          <a:bodyPr lIns="0" tIns="0" rIns="0" bIns="0" rtlCol="0" anchor="b" anchorCtr="0"/>
          <a:lstStyle>
            <a:lvl1pPr algn="l">
              <a:defRPr lang="it-IT" sz="4000" b="1" cap="all" spc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22" name="Segnaposto numero diapositiva 21">
            <a:extLst>
              <a:ext uri="{FF2B5EF4-FFF2-40B4-BE49-F238E27FC236}">
                <a16:creationId xmlns:a16="http://schemas.microsoft.com/office/drawing/2014/main" id="{F0626849-9D2D-3C95-8C10-FA8F325F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80160" y="685800"/>
            <a:ext cx="4937760" cy="4023360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1200"/>
              </a:spcBef>
              <a:buNone/>
              <a:defRPr lang="it-IT" sz="1800"/>
            </a:lvl1pPr>
            <a:lvl2pPr marL="457200">
              <a:spcBef>
                <a:spcPts val="1200"/>
              </a:spcBef>
              <a:defRPr lang="it-IT" sz="1800"/>
            </a:lvl2pPr>
            <a:lvl3pPr marL="914400">
              <a:spcBef>
                <a:spcPts val="1200"/>
              </a:spcBef>
              <a:defRPr lang="it-IT" sz="1800"/>
            </a:lvl3pPr>
            <a:lvl4pPr marL="1371600">
              <a:spcBef>
                <a:spcPts val="1200"/>
              </a:spcBef>
              <a:defRPr lang="it-IT" sz="1800"/>
            </a:lvl4pPr>
            <a:lvl5pPr marL="1828800">
              <a:spcBef>
                <a:spcPts val="1200"/>
              </a:spcBef>
              <a:defRPr lang="it-IT" sz="18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704755" y="685800"/>
            <a:ext cx="4937760" cy="4023360"/>
          </a:xfrm>
        </p:spPr>
        <p:txBody>
          <a:bodyPr lIns="0" tIns="0" rIns="0" bIns="0" rtlCol="0">
            <a:noAutofit/>
          </a:bodyPr>
          <a:lstStyle>
            <a:lvl1pPr>
              <a:spcBef>
                <a:spcPts val="1200"/>
              </a:spcBef>
              <a:defRPr lang="it-IT" sz="1800"/>
            </a:lvl1pPr>
            <a:lvl2pPr>
              <a:spcBef>
                <a:spcPts val="1200"/>
              </a:spcBef>
              <a:defRPr lang="it-IT" sz="1800"/>
            </a:lvl2pPr>
            <a:lvl3pPr>
              <a:spcBef>
                <a:spcPts val="1200"/>
              </a:spcBef>
              <a:defRPr lang="it-IT" sz="1800"/>
            </a:lvl3pPr>
            <a:lvl4pPr>
              <a:spcBef>
                <a:spcPts val="1200"/>
              </a:spcBef>
              <a:defRPr lang="it-IT" sz="1800"/>
            </a:lvl4pPr>
            <a:lvl5pPr>
              <a:spcBef>
                <a:spcPts val="1200"/>
              </a:spcBef>
              <a:defRPr lang="it-IT" sz="18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4717D91C-F78C-0E4C-FB27-7112AB840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322570" y="5680647"/>
            <a:ext cx="465456" cy="581432"/>
            <a:chOff x="7843462" y="2744546"/>
            <a:chExt cx="465456" cy="581432"/>
          </a:xfrm>
        </p:grpSpPr>
        <p:sp>
          <p:nvSpPr>
            <p:cNvPr id="15" name="Elemento grafico 12">
              <a:extLst>
                <a:ext uri="{FF2B5EF4-FFF2-40B4-BE49-F238E27FC236}">
                  <a16:creationId xmlns:a16="http://schemas.microsoft.com/office/drawing/2014/main" id="{CC935CF3-75DF-0DC7-1B2A-E0E0205DF64B}"/>
                </a:ext>
              </a:extLst>
            </p:cNvPr>
            <p:cNvSpPr/>
            <p:nvPr userDrawn="1"/>
          </p:nvSpPr>
          <p:spPr>
            <a:xfrm>
              <a:off x="8217780" y="2973840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bg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17" name="Elemento grafico 13">
              <a:extLst>
                <a:ext uri="{FF2B5EF4-FFF2-40B4-BE49-F238E27FC236}">
                  <a16:creationId xmlns:a16="http://schemas.microsoft.com/office/drawing/2014/main" id="{D5782BEB-6319-DEC1-F9ED-BA9201C6B9B7}"/>
                </a:ext>
              </a:extLst>
            </p:cNvPr>
            <p:cNvSpPr/>
            <p:nvPr userDrawn="1"/>
          </p:nvSpPr>
          <p:spPr>
            <a:xfrm>
              <a:off x="7859002" y="2744546"/>
              <a:ext cx="139038" cy="139038"/>
            </a:xfrm>
            <a:custGeom>
              <a:avLst/>
              <a:gdLst>
                <a:gd name="connsiteX0" fmla="*/ 129601 w 139038"/>
                <a:gd name="connsiteY0" fmla="*/ 60082 h 139038"/>
                <a:gd name="connsiteX1" fmla="*/ 78956 w 139038"/>
                <a:gd name="connsiteY1" fmla="*/ 60082 h 139038"/>
                <a:gd name="connsiteX2" fmla="*/ 78956 w 139038"/>
                <a:gd name="connsiteY2" fmla="*/ 9437 h 139038"/>
                <a:gd name="connsiteX3" fmla="*/ 69519 w 139038"/>
                <a:gd name="connsiteY3" fmla="*/ 0 h 139038"/>
                <a:gd name="connsiteX4" fmla="*/ 60082 w 139038"/>
                <a:gd name="connsiteY4" fmla="*/ 9437 h 139038"/>
                <a:gd name="connsiteX5" fmla="*/ 60082 w 139038"/>
                <a:gd name="connsiteY5" fmla="*/ 60082 h 139038"/>
                <a:gd name="connsiteX6" fmla="*/ 9437 w 139038"/>
                <a:gd name="connsiteY6" fmla="*/ 60082 h 139038"/>
                <a:gd name="connsiteX7" fmla="*/ 0 w 139038"/>
                <a:gd name="connsiteY7" fmla="*/ 69519 h 139038"/>
                <a:gd name="connsiteX8" fmla="*/ 9437 w 139038"/>
                <a:gd name="connsiteY8" fmla="*/ 78956 h 139038"/>
                <a:gd name="connsiteX9" fmla="*/ 60082 w 139038"/>
                <a:gd name="connsiteY9" fmla="*/ 78956 h 139038"/>
                <a:gd name="connsiteX10" fmla="*/ 60082 w 139038"/>
                <a:gd name="connsiteY10" fmla="*/ 129601 h 139038"/>
                <a:gd name="connsiteX11" fmla="*/ 69519 w 139038"/>
                <a:gd name="connsiteY11" fmla="*/ 139038 h 139038"/>
                <a:gd name="connsiteX12" fmla="*/ 78956 w 139038"/>
                <a:gd name="connsiteY12" fmla="*/ 129601 h 139038"/>
                <a:gd name="connsiteX13" fmla="*/ 78956 w 139038"/>
                <a:gd name="connsiteY13" fmla="*/ 78956 h 139038"/>
                <a:gd name="connsiteX14" fmla="*/ 129601 w 139038"/>
                <a:gd name="connsiteY14" fmla="*/ 78956 h 139038"/>
                <a:gd name="connsiteX15" fmla="*/ 139038 w 139038"/>
                <a:gd name="connsiteY15" fmla="*/ 69519 h 139038"/>
                <a:gd name="connsiteX16" fmla="*/ 129601 w 139038"/>
                <a:gd name="connsiteY16" fmla="*/ 60082 h 1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8" h="139038">
                  <a:moveTo>
                    <a:pt x="129601" y="60082"/>
                  </a:moveTo>
                  <a:lnTo>
                    <a:pt x="78956" y="60082"/>
                  </a:lnTo>
                  <a:lnTo>
                    <a:pt x="78956" y="9437"/>
                  </a:lnTo>
                  <a:cubicBezTo>
                    <a:pt x="78956" y="4225"/>
                    <a:pt x="74731" y="0"/>
                    <a:pt x="69519" y="0"/>
                  </a:cubicBezTo>
                  <a:cubicBezTo>
                    <a:pt x="64307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7"/>
                    <a:pt x="0" y="69519"/>
                  </a:cubicBezTo>
                  <a:cubicBezTo>
                    <a:pt x="0" y="74731"/>
                    <a:pt x="4225" y="78956"/>
                    <a:pt x="9437" y="78956"/>
                  </a:cubicBezTo>
                  <a:lnTo>
                    <a:pt x="60082" y="78956"/>
                  </a:lnTo>
                  <a:lnTo>
                    <a:pt x="60082" y="129601"/>
                  </a:lnTo>
                  <a:cubicBezTo>
                    <a:pt x="60082" y="134813"/>
                    <a:pt x="64307" y="139038"/>
                    <a:pt x="69519" y="139038"/>
                  </a:cubicBezTo>
                  <a:cubicBezTo>
                    <a:pt x="74731" y="139038"/>
                    <a:pt x="78956" y="134813"/>
                    <a:pt x="78956" y="129601"/>
                  </a:cubicBezTo>
                  <a:lnTo>
                    <a:pt x="78956" y="78956"/>
                  </a:lnTo>
                  <a:lnTo>
                    <a:pt x="129601" y="78956"/>
                  </a:lnTo>
                  <a:cubicBezTo>
                    <a:pt x="134813" y="78956"/>
                    <a:pt x="139038" y="74731"/>
                    <a:pt x="139038" y="69519"/>
                  </a:cubicBezTo>
                  <a:cubicBezTo>
                    <a:pt x="139038" y="64307"/>
                    <a:pt x="134813" y="60082"/>
                    <a:pt x="129601" y="60082"/>
                  </a:cubicBezTo>
                  <a:close/>
                </a:path>
              </a:pathLst>
            </a:custGeom>
            <a:solidFill>
              <a:schemeClr val="bg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18" name="Elemento grafico 15">
              <a:extLst>
                <a:ext uri="{FF2B5EF4-FFF2-40B4-BE49-F238E27FC236}">
                  <a16:creationId xmlns:a16="http://schemas.microsoft.com/office/drawing/2014/main" id="{6E59DFAF-9794-BD12-D89A-422FFFFCE023}"/>
                </a:ext>
              </a:extLst>
            </p:cNvPr>
            <p:cNvSpPr/>
            <p:nvPr userDrawn="1"/>
          </p:nvSpPr>
          <p:spPr>
            <a:xfrm>
              <a:off x="7843462" y="3198265"/>
              <a:ext cx="127713" cy="127713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bg1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  <p:sp>
        <p:nvSpPr>
          <p:cNvPr id="21" name="Segnaposto piè di pagina 20">
            <a:extLst>
              <a:ext uri="{FF2B5EF4-FFF2-40B4-BE49-F238E27FC236}">
                <a16:creationId xmlns:a16="http://schemas.microsoft.com/office/drawing/2014/main" id="{36444A47-BCB3-5C86-F2B8-25092BE8D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356350"/>
            <a:ext cx="4114800" cy="365125"/>
          </a:xfrm>
        </p:spPr>
        <p:txBody>
          <a:bodyPr lIns="0" rIns="91440" rtlCol="0"/>
          <a:lstStyle>
            <a:lvl1pPr algn="l">
              <a:defRPr lang="it-IT"/>
            </a:lvl1pPr>
          </a:lstStyle>
          <a:p>
            <a:pPr rtl="0"/>
            <a:endParaRPr lang="it-IT"/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C648C53D-49AB-C003-70E8-5117AF079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A96BC1DE-6696-3408-564E-2D73B1266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711518" y="5393214"/>
            <a:ext cx="1097341" cy="736658"/>
            <a:chOff x="10508317" y="446637"/>
            <a:chExt cx="1097341" cy="736658"/>
          </a:xfrm>
        </p:grpSpPr>
        <p:sp>
          <p:nvSpPr>
            <p:cNvPr id="25" name="Elemento grafico 15">
              <a:extLst>
                <a:ext uri="{FF2B5EF4-FFF2-40B4-BE49-F238E27FC236}">
                  <a16:creationId xmlns:a16="http://schemas.microsoft.com/office/drawing/2014/main" id="{268EB1E4-29D6-C3F5-BCBB-FB7E7EE5C2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508317" y="492206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solidFill>
              <a:schemeClr val="accent2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6" name="Elemento grafico 16">
              <a:extLst>
                <a:ext uri="{FF2B5EF4-FFF2-40B4-BE49-F238E27FC236}">
                  <a16:creationId xmlns:a16="http://schemas.microsoft.com/office/drawing/2014/main" id="{09524D46-140F-2F4F-430B-F59815A07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477944" y="1055581"/>
              <a:ext cx="127714" cy="127714"/>
            </a:xfrm>
            <a:custGeom>
              <a:avLst/>
              <a:gdLst>
                <a:gd name="connsiteX0" fmla="*/ 63857 w 127714"/>
                <a:gd name="connsiteY0" fmla="*/ 18874 h 127714"/>
                <a:gd name="connsiteX1" fmla="*/ 108840 w 127714"/>
                <a:gd name="connsiteY1" fmla="*/ 63857 h 127714"/>
                <a:gd name="connsiteX2" fmla="*/ 63857 w 127714"/>
                <a:gd name="connsiteY2" fmla="*/ 108840 h 127714"/>
                <a:gd name="connsiteX3" fmla="*/ 18874 w 127714"/>
                <a:gd name="connsiteY3" fmla="*/ 63857 h 127714"/>
                <a:gd name="connsiteX4" fmla="*/ 63857 w 127714"/>
                <a:gd name="connsiteY4" fmla="*/ 18874 h 127714"/>
                <a:gd name="connsiteX5" fmla="*/ 63857 w 127714"/>
                <a:gd name="connsiteY5" fmla="*/ 0 h 127714"/>
                <a:gd name="connsiteX6" fmla="*/ 0 w 127714"/>
                <a:gd name="connsiteY6" fmla="*/ 63857 h 127714"/>
                <a:gd name="connsiteX7" fmla="*/ 63857 w 127714"/>
                <a:gd name="connsiteY7" fmla="*/ 127714 h 127714"/>
                <a:gd name="connsiteX8" fmla="*/ 127714 w 127714"/>
                <a:gd name="connsiteY8" fmla="*/ 63857 h 127714"/>
                <a:gd name="connsiteX9" fmla="*/ 63857 w 127714"/>
                <a:gd name="connsiteY9" fmla="*/ 0 h 12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4" h="127714">
                  <a:moveTo>
                    <a:pt x="63857" y="18874"/>
                  </a:moveTo>
                  <a:cubicBezTo>
                    <a:pt x="88700" y="18874"/>
                    <a:pt x="108840" y="39014"/>
                    <a:pt x="108840" y="63857"/>
                  </a:cubicBezTo>
                  <a:cubicBezTo>
                    <a:pt x="108840" y="88700"/>
                    <a:pt x="88700" y="108840"/>
                    <a:pt x="63857" y="108840"/>
                  </a:cubicBezTo>
                  <a:cubicBezTo>
                    <a:pt x="39014" y="108840"/>
                    <a:pt x="18874" y="88700"/>
                    <a:pt x="18874" y="63857"/>
                  </a:cubicBezTo>
                  <a:cubicBezTo>
                    <a:pt x="18898" y="39024"/>
                    <a:pt x="39024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4"/>
                    <a:pt x="63857" y="127714"/>
                  </a:cubicBezTo>
                  <a:cubicBezTo>
                    <a:pt x="99124" y="127714"/>
                    <a:pt x="127714" y="99124"/>
                    <a:pt x="127714" y="63857"/>
                  </a:cubicBezTo>
                  <a:cubicBezTo>
                    <a:pt x="127714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accent2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7" name="Elemento grafico 14">
              <a:extLst>
                <a:ext uri="{FF2B5EF4-FFF2-40B4-BE49-F238E27FC236}">
                  <a16:creationId xmlns:a16="http://schemas.microsoft.com/office/drawing/2014/main" id="{AC75143B-C717-8D04-743C-B40FB5EFB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241555" y="446637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2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487376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0160" y="640080"/>
            <a:ext cx="10087699" cy="1280160"/>
          </a:xfrm>
        </p:spPr>
        <p:txBody>
          <a:bodyPr lIns="0" tIns="0" rIns="0" bIns="0" rtlCol="0" anchor="b" anchorCtr="0"/>
          <a:lstStyle>
            <a:lvl1pPr>
              <a:defRPr lang="it-IT" sz="4000" b="1" cap="all" baseline="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116B8DF0-B7E6-5032-C3C7-E457E793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280160" y="2103119"/>
            <a:ext cx="10087699" cy="4114800"/>
          </a:xfrm>
        </p:spPr>
        <p:txBody>
          <a:bodyPr lIns="0" tIns="0" rIns="0" bIns="0" rtlCol="0"/>
          <a:lstStyle>
            <a:defPPr>
              <a:defRPr lang="it-IT"/>
            </a:def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5C05CAAB-DBA2-4548-AD5F-01BB97FBB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DC5F4D40-ADE4-5EEB-436C-8563A49C5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356350"/>
            <a:ext cx="4114800" cy="365125"/>
          </a:xfrm>
        </p:spPr>
        <p:txBody>
          <a:bodyPr lIns="0" rtlCol="0"/>
          <a:lstStyle>
            <a:lvl1pPr algn="l">
              <a:defRPr lang="it-IT"/>
            </a:lvl1pPr>
          </a:lstStyle>
          <a:p>
            <a:pPr rt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1745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le immagine e titolo 1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2897" y="585216"/>
            <a:ext cx="8965094" cy="2276856"/>
          </a:xfrm>
        </p:spPr>
        <p:txBody>
          <a:bodyPr lIns="0" tIns="0" rIns="0" rtlCol="0" anchor="b"/>
          <a:lstStyle>
            <a:lvl1pPr algn="r">
              <a:lnSpc>
                <a:spcPts val="4800"/>
              </a:lnSpc>
              <a:defRPr lang="it-IT" sz="4800" b="1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7" name="Segnaposto immagine 14">
            <a:extLst>
              <a:ext uri="{FF2B5EF4-FFF2-40B4-BE49-F238E27FC236}">
                <a16:creationId xmlns:a16="http://schemas.microsoft.com/office/drawing/2014/main" id="{FC9B12A4-113B-B3F6-5926-5C2A6F504AB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71606" y="3205313"/>
            <a:ext cx="3043077" cy="3043083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</p:spPr>
        <p:txBody>
          <a:bodyPr wrap="square" tIns="914400" rtlCol="0" anchor="t" anchorCtr="0">
            <a:noAutofit/>
          </a:bodyPr>
          <a:lstStyle>
            <a:lvl1pPr algn="ctr">
              <a:buNone/>
              <a:defRPr lang="it-IT"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Fai clic per aggiungere un'immagine</a:t>
            </a:r>
          </a:p>
        </p:txBody>
      </p:sp>
      <p:sp>
        <p:nvSpPr>
          <p:cNvPr id="16" name="Segnaposto testo 15">
            <a:extLst>
              <a:ext uri="{FF2B5EF4-FFF2-40B4-BE49-F238E27FC236}">
                <a16:creationId xmlns:a16="http://schemas.microsoft.com/office/drawing/2014/main" id="{A928810C-E773-43AE-A2A1-4073955CC8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40609" y="3127248"/>
            <a:ext cx="6117381" cy="3017520"/>
          </a:xfrm>
        </p:spPr>
        <p:txBody>
          <a:bodyPr lIns="0" tIns="0" rIns="0" bIns="0" rtlCol="0">
            <a:normAutofit/>
          </a:bodyPr>
          <a:lstStyle>
            <a:lvl1pPr marL="0" indent="0" algn="r">
              <a:spcBef>
                <a:spcPts val="1200"/>
              </a:spcBef>
              <a:buNone/>
              <a:defRPr lang="it-IT" sz="2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it-IT"/>
              <a:t>Fare clic per inserire il testo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8AF51D36-DB19-27CD-47E0-A4261648D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8614240">
            <a:off x="3975343" y="2819532"/>
            <a:ext cx="465456" cy="581432"/>
            <a:chOff x="7843462" y="2744546"/>
            <a:chExt cx="465456" cy="581432"/>
          </a:xfrm>
        </p:grpSpPr>
        <p:sp>
          <p:nvSpPr>
            <p:cNvPr id="4" name="Elemento grafico 12">
              <a:extLst>
                <a:ext uri="{FF2B5EF4-FFF2-40B4-BE49-F238E27FC236}">
                  <a16:creationId xmlns:a16="http://schemas.microsoft.com/office/drawing/2014/main" id="{3EFED0E0-17D4-C5B0-09D0-B43338A856B3}"/>
                </a:ext>
              </a:extLst>
            </p:cNvPr>
            <p:cNvSpPr/>
            <p:nvPr userDrawn="1"/>
          </p:nvSpPr>
          <p:spPr>
            <a:xfrm>
              <a:off x="8217780" y="2973840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bg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5" name="Elemento grafico 13">
              <a:extLst>
                <a:ext uri="{FF2B5EF4-FFF2-40B4-BE49-F238E27FC236}">
                  <a16:creationId xmlns:a16="http://schemas.microsoft.com/office/drawing/2014/main" id="{8F798BBE-9B6F-700D-08A1-09ABC5388CCE}"/>
                </a:ext>
              </a:extLst>
            </p:cNvPr>
            <p:cNvSpPr/>
            <p:nvPr userDrawn="1"/>
          </p:nvSpPr>
          <p:spPr>
            <a:xfrm>
              <a:off x="7859002" y="2744546"/>
              <a:ext cx="139038" cy="139038"/>
            </a:xfrm>
            <a:custGeom>
              <a:avLst/>
              <a:gdLst>
                <a:gd name="connsiteX0" fmla="*/ 129601 w 139038"/>
                <a:gd name="connsiteY0" fmla="*/ 60082 h 139038"/>
                <a:gd name="connsiteX1" fmla="*/ 78956 w 139038"/>
                <a:gd name="connsiteY1" fmla="*/ 60082 h 139038"/>
                <a:gd name="connsiteX2" fmla="*/ 78956 w 139038"/>
                <a:gd name="connsiteY2" fmla="*/ 9437 h 139038"/>
                <a:gd name="connsiteX3" fmla="*/ 69519 w 139038"/>
                <a:gd name="connsiteY3" fmla="*/ 0 h 139038"/>
                <a:gd name="connsiteX4" fmla="*/ 60082 w 139038"/>
                <a:gd name="connsiteY4" fmla="*/ 9437 h 139038"/>
                <a:gd name="connsiteX5" fmla="*/ 60082 w 139038"/>
                <a:gd name="connsiteY5" fmla="*/ 60082 h 139038"/>
                <a:gd name="connsiteX6" fmla="*/ 9437 w 139038"/>
                <a:gd name="connsiteY6" fmla="*/ 60082 h 139038"/>
                <a:gd name="connsiteX7" fmla="*/ 0 w 139038"/>
                <a:gd name="connsiteY7" fmla="*/ 69519 h 139038"/>
                <a:gd name="connsiteX8" fmla="*/ 9437 w 139038"/>
                <a:gd name="connsiteY8" fmla="*/ 78956 h 139038"/>
                <a:gd name="connsiteX9" fmla="*/ 60082 w 139038"/>
                <a:gd name="connsiteY9" fmla="*/ 78956 h 139038"/>
                <a:gd name="connsiteX10" fmla="*/ 60082 w 139038"/>
                <a:gd name="connsiteY10" fmla="*/ 129601 h 139038"/>
                <a:gd name="connsiteX11" fmla="*/ 69519 w 139038"/>
                <a:gd name="connsiteY11" fmla="*/ 139038 h 139038"/>
                <a:gd name="connsiteX12" fmla="*/ 78956 w 139038"/>
                <a:gd name="connsiteY12" fmla="*/ 129601 h 139038"/>
                <a:gd name="connsiteX13" fmla="*/ 78956 w 139038"/>
                <a:gd name="connsiteY13" fmla="*/ 78956 h 139038"/>
                <a:gd name="connsiteX14" fmla="*/ 129601 w 139038"/>
                <a:gd name="connsiteY14" fmla="*/ 78956 h 139038"/>
                <a:gd name="connsiteX15" fmla="*/ 139038 w 139038"/>
                <a:gd name="connsiteY15" fmla="*/ 69519 h 139038"/>
                <a:gd name="connsiteX16" fmla="*/ 129601 w 139038"/>
                <a:gd name="connsiteY16" fmla="*/ 60082 h 1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8" h="139038">
                  <a:moveTo>
                    <a:pt x="129601" y="60082"/>
                  </a:moveTo>
                  <a:lnTo>
                    <a:pt x="78956" y="60082"/>
                  </a:lnTo>
                  <a:lnTo>
                    <a:pt x="78956" y="9437"/>
                  </a:lnTo>
                  <a:cubicBezTo>
                    <a:pt x="78956" y="4225"/>
                    <a:pt x="74731" y="0"/>
                    <a:pt x="69519" y="0"/>
                  </a:cubicBezTo>
                  <a:cubicBezTo>
                    <a:pt x="64307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7"/>
                    <a:pt x="0" y="69519"/>
                  </a:cubicBezTo>
                  <a:cubicBezTo>
                    <a:pt x="0" y="74731"/>
                    <a:pt x="4225" y="78956"/>
                    <a:pt x="9437" y="78956"/>
                  </a:cubicBezTo>
                  <a:lnTo>
                    <a:pt x="60082" y="78956"/>
                  </a:lnTo>
                  <a:lnTo>
                    <a:pt x="60082" y="129601"/>
                  </a:lnTo>
                  <a:cubicBezTo>
                    <a:pt x="60082" y="134813"/>
                    <a:pt x="64307" y="139038"/>
                    <a:pt x="69519" y="139038"/>
                  </a:cubicBezTo>
                  <a:cubicBezTo>
                    <a:pt x="74731" y="139038"/>
                    <a:pt x="78956" y="134813"/>
                    <a:pt x="78956" y="129601"/>
                  </a:cubicBezTo>
                  <a:lnTo>
                    <a:pt x="78956" y="78956"/>
                  </a:lnTo>
                  <a:lnTo>
                    <a:pt x="129601" y="78956"/>
                  </a:lnTo>
                  <a:cubicBezTo>
                    <a:pt x="134813" y="78956"/>
                    <a:pt x="139038" y="74731"/>
                    <a:pt x="139038" y="69519"/>
                  </a:cubicBezTo>
                  <a:cubicBezTo>
                    <a:pt x="139038" y="64307"/>
                    <a:pt x="134813" y="60082"/>
                    <a:pt x="129601" y="60082"/>
                  </a:cubicBezTo>
                  <a:close/>
                </a:path>
              </a:pathLst>
            </a:custGeom>
            <a:solidFill>
              <a:schemeClr val="bg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6" name="Elemento grafico 15">
              <a:extLst>
                <a:ext uri="{FF2B5EF4-FFF2-40B4-BE49-F238E27FC236}">
                  <a16:creationId xmlns:a16="http://schemas.microsoft.com/office/drawing/2014/main" id="{4AE2D1C5-9D85-9049-690C-3AFCE7E2DA56}"/>
                </a:ext>
              </a:extLst>
            </p:cNvPr>
            <p:cNvSpPr/>
            <p:nvPr userDrawn="1"/>
          </p:nvSpPr>
          <p:spPr>
            <a:xfrm>
              <a:off x="7843462" y="3198265"/>
              <a:ext cx="127713" cy="127713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bg1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9D0FE75D-ACD3-655E-58A7-8F2C182760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664" y="3503032"/>
            <a:ext cx="0" cy="334609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362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6525"/>
            <a:ext cx="10515600" cy="1509713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rtlCol="0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632" y="726630"/>
            <a:ext cx="520991" cy="517379"/>
          </a:xfrm>
        </p:spPr>
        <p:txBody>
          <a:bodyPr rtlCol="0"/>
          <a:lstStyle>
            <a:defPPr>
              <a:defRPr lang="it-IT"/>
            </a:defPPr>
          </a:lstStyle>
          <a:p>
            <a:pPr rtl="0"/>
            <a:fld id="{D8DA9DAA-006C-4F4B-980E-E3DF019B24E2}" type="slidenum">
              <a:rPr lang="it-IT" smtClean="0"/>
              <a:t>‹N›</a:t>
            </a:fld>
            <a:endParaRPr lang="it-IT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B5B2B208-F5B9-0151-C982-A389CB0B29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5890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291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20EEA6CA-DE1E-18ED-E69E-54A1372FE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5890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F973C81-5E94-41F6-CE15-3B4763B3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C835B5C-F994-9D57-3118-919EE90F5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867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body" idx="1"/>
          </p:nvPr>
        </p:nvSpPr>
        <p:spPr>
          <a:xfrm>
            <a:off x="1444752" y="1825625"/>
            <a:ext cx="4553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1pPr>
            <a:lvl2pPr marL="1219170" lvl="1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3pPr>
            <a:lvl4pPr marL="2438339" lvl="3" indent="-40639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4pPr>
            <a:lvl5pPr marL="3047924" lvl="4" indent="-40639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2"/>
          </p:nvPr>
        </p:nvSpPr>
        <p:spPr>
          <a:xfrm>
            <a:off x="6784848" y="1825625"/>
            <a:ext cx="4553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1pPr>
            <a:lvl2pPr marL="1219170" lvl="1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3pPr>
            <a:lvl4pPr marL="2438339" lvl="3" indent="-40639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4pPr>
            <a:lvl5pPr marL="3047924" lvl="4" indent="-40639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cxnSp>
        <p:nvCxnSpPr>
          <p:cNvPr id="95" name="Google Shape;95;p12"/>
          <p:cNvCxnSpPr/>
          <p:nvPr/>
        </p:nvCxnSpPr>
        <p:spPr>
          <a:xfrm>
            <a:off x="715891" y="356812"/>
            <a:ext cx="0" cy="6492800"/>
          </a:xfrm>
          <a:prstGeom prst="straightConnector1">
            <a:avLst/>
          </a:prstGeom>
          <a:noFill/>
          <a:ln w="25400" cap="sq" cmpd="sng">
            <a:solidFill>
              <a:srgbClr val="77ABC2"/>
            </a:solidFill>
            <a:prstDash val="solid"/>
            <a:bevel/>
            <a:headEnd type="none" w="sm" len="sm"/>
            <a:tailEnd type="none" w="sm" len="sm"/>
          </a:ln>
        </p:spPr>
      </p:cxnSp>
      <p:sp>
        <p:nvSpPr>
          <p:cNvPr id="96" name="Google Shape;96;p12"/>
          <p:cNvSpPr/>
          <p:nvPr/>
        </p:nvSpPr>
        <p:spPr>
          <a:xfrm>
            <a:off x="10508318" y="492207"/>
            <a:ext cx="139039" cy="139039"/>
          </a:xfrm>
          <a:custGeom>
            <a:avLst/>
            <a:gdLst/>
            <a:ahLst/>
            <a:cxnLst/>
            <a:rect l="l" t="t" r="r" b="b"/>
            <a:pathLst>
              <a:path w="139039" h="139039" extrusionOk="0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Google Shape;97;p12"/>
          <p:cNvSpPr/>
          <p:nvPr/>
        </p:nvSpPr>
        <p:spPr>
          <a:xfrm>
            <a:off x="11477945" y="1055582"/>
            <a:ext cx="127713" cy="127713"/>
          </a:xfrm>
          <a:custGeom>
            <a:avLst/>
            <a:gdLst/>
            <a:ahLst/>
            <a:cxnLst/>
            <a:rect l="l" t="t" r="r" b="b"/>
            <a:pathLst>
              <a:path w="127714" h="127714" extrusionOk="0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12"/>
          <p:cNvSpPr/>
          <p:nvPr/>
        </p:nvSpPr>
        <p:spPr>
          <a:xfrm>
            <a:off x="11241555" y="446638"/>
            <a:ext cx="91139" cy="91137"/>
          </a:xfrm>
          <a:custGeom>
            <a:avLst/>
            <a:gdLst/>
            <a:ahLst/>
            <a:cxnLst/>
            <a:rect l="l" t="t" r="r" b="b"/>
            <a:pathLst>
              <a:path w="91138" h="91138" extrusionOk="0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576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immagine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6544" y="614202"/>
            <a:ext cx="5918072" cy="2276856"/>
          </a:xfrm>
        </p:spPr>
        <p:txBody>
          <a:bodyPr lIns="0" tIns="0" rIns="0" bIns="0" rtlCol="0" anchor="b"/>
          <a:lstStyle>
            <a:lvl1pPr algn="r">
              <a:lnSpc>
                <a:spcPts val="4000"/>
              </a:lnSpc>
              <a:defRPr lang="it-IT" sz="4000" b="1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1C738AB3-8054-6E21-C34C-36AF3A31AC4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>
            <a:lvl1pPr>
              <a:defRPr lang="it-IT"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19" name="Segnaposto immagine 18">
            <a:extLst>
              <a:ext uri="{FF2B5EF4-FFF2-40B4-BE49-F238E27FC236}">
                <a16:creationId xmlns:a16="http://schemas.microsoft.com/office/drawing/2014/main" id="{34120D15-E48C-4FBE-BB95-24DB36D9F45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80160" y="2530058"/>
            <a:ext cx="3707972" cy="3707971"/>
          </a:xfrm>
          <a:custGeom>
            <a:avLst/>
            <a:gdLst>
              <a:gd name="connsiteX0" fmla="*/ 1853986 w 3707972"/>
              <a:gd name="connsiteY0" fmla="*/ 0 h 3707971"/>
              <a:gd name="connsiteX1" fmla="*/ 3707972 w 3707972"/>
              <a:gd name="connsiteY1" fmla="*/ 1853986 h 3707971"/>
              <a:gd name="connsiteX2" fmla="*/ 2043545 w 3707972"/>
              <a:gd name="connsiteY2" fmla="*/ 3698400 h 3707971"/>
              <a:gd name="connsiteX3" fmla="*/ 1854006 w 3707972"/>
              <a:gd name="connsiteY3" fmla="*/ 3707971 h 3707971"/>
              <a:gd name="connsiteX4" fmla="*/ 1853966 w 3707972"/>
              <a:gd name="connsiteY4" fmla="*/ 3707971 h 3707971"/>
              <a:gd name="connsiteX5" fmla="*/ 1664427 w 3707972"/>
              <a:gd name="connsiteY5" fmla="*/ 3698400 h 3707971"/>
              <a:gd name="connsiteX6" fmla="*/ 0 w 3707972"/>
              <a:gd name="connsiteY6" fmla="*/ 1853986 h 3707971"/>
              <a:gd name="connsiteX7" fmla="*/ 1853986 w 3707972"/>
              <a:gd name="connsiteY7" fmla="*/ 0 h 370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07972" h="3707971">
                <a:moveTo>
                  <a:pt x="1853986" y="0"/>
                </a:moveTo>
                <a:cubicBezTo>
                  <a:pt x="2877914" y="0"/>
                  <a:pt x="3707972" y="830058"/>
                  <a:pt x="3707972" y="1853986"/>
                </a:cubicBezTo>
                <a:cubicBezTo>
                  <a:pt x="3707972" y="2813919"/>
                  <a:pt x="2978429" y="3603458"/>
                  <a:pt x="2043545" y="3698400"/>
                </a:cubicBezTo>
                <a:lnTo>
                  <a:pt x="1854006" y="3707971"/>
                </a:lnTo>
                <a:lnTo>
                  <a:pt x="1853966" y="3707971"/>
                </a:lnTo>
                <a:lnTo>
                  <a:pt x="1664427" y="3698400"/>
                </a:lnTo>
                <a:cubicBezTo>
                  <a:pt x="729543" y="3603458"/>
                  <a:pt x="0" y="2813919"/>
                  <a:pt x="0" y="1853986"/>
                </a:cubicBezTo>
                <a:cubicBezTo>
                  <a:pt x="0" y="830058"/>
                  <a:pt x="830058" y="0"/>
                  <a:pt x="1853986" y="0"/>
                </a:cubicBezTo>
                <a:close/>
              </a:path>
            </a:pathLst>
          </a:custGeom>
        </p:spPr>
        <p:txBody>
          <a:bodyPr wrap="square" tIns="914400" rtlCol="0" anchor="t">
            <a:noAutofit/>
          </a:bodyPr>
          <a:lstStyle>
            <a:lvl1pPr algn="ctr">
              <a:buNone/>
              <a:defRPr lang="it-IT" sz="16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Fai clic per aggiungere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4FD1B85-4BEF-C1C1-5619-B82E9E44A9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16548" y="3161752"/>
            <a:ext cx="5918068" cy="3144965"/>
          </a:xfrm>
        </p:spPr>
        <p:txBody>
          <a:bodyPr lIns="0" tIns="0" rIns="0" bIns="0" rtlCol="0">
            <a:normAutofit/>
          </a:bodyPr>
          <a:lstStyle>
            <a:lvl1pPr marL="0" indent="0" algn="r">
              <a:spcBef>
                <a:spcPts val="1200"/>
              </a:spcBef>
              <a:buNone/>
              <a:defRPr lang="it-IT" sz="2400">
                <a:solidFill>
                  <a:schemeClr val="bg1"/>
                </a:solidFill>
              </a:defRPr>
            </a:lvl1pPr>
            <a:lvl2pPr marL="457200" indent="0" algn="r">
              <a:spcBef>
                <a:spcPts val="1200"/>
              </a:spcBef>
              <a:buNone/>
              <a:defRPr lang="it-IT" sz="2400">
                <a:solidFill>
                  <a:schemeClr val="bg1"/>
                </a:solidFill>
              </a:defRPr>
            </a:lvl2pPr>
            <a:lvl3pPr marL="914400" indent="0" algn="r">
              <a:spcBef>
                <a:spcPts val="1200"/>
              </a:spcBef>
              <a:buNone/>
              <a:defRPr lang="it-IT" sz="2400">
                <a:solidFill>
                  <a:schemeClr val="bg1"/>
                </a:solidFill>
              </a:defRPr>
            </a:lvl3pPr>
            <a:lvl4pPr marL="1371600" indent="0" algn="r">
              <a:spcBef>
                <a:spcPts val="1200"/>
              </a:spcBef>
              <a:buNone/>
              <a:defRPr lang="it-IT" sz="2400">
                <a:solidFill>
                  <a:schemeClr val="bg1"/>
                </a:solidFill>
              </a:defRPr>
            </a:lvl4pPr>
            <a:lvl5pPr marL="1828800" indent="0" algn="r">
              <a:buNone/>
              <a:defRPr lang="it-IT"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13AE7F8D-AE68-4A83-BAB5-3A97D473CE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emento grafico 12">
            <a:extLst>
              <a:ext uri="{FF2B5EF4-FFF2-40B4-BE49-F238E27FC236}">
                <a16:creationId xmlns:a16="http://schemas.microsoft.com/office/drawing/2014/main" id="{EA1B6985-3E5A-40F4-9268-D4AB3BBF8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745394" y="276027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13" name="Elemento grafico 13">
            <a:extLst>
              <a:ext uri="{FF2B5EF4-FFF2-40B4-BE49-F238E27FC236}">
                <a16:creationId xmlns:a16="http://schemas.microsoft.com/office/drawing/2014/main" id="{338BC906-9D03-4280-85E8-21A81BC21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86614" y="2530982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17" name="Elemento grafico 15">
            <a:extLst>
              <a:ext uri="{FF2B5EF4-FFF2-40B4-BE49-F238E27FC236}">
                <a16:creationId xmlns:a16="http://schemas.microsoft.com/office/drawing/2014/main" id="{C5C06D53-C9F6-47E8-BFE1-B8193A1AED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52402" y="603157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CE9872E9-2F0D-2FEB-0974-F0BBBC5E033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7238999" y="6356350"/>
            <a:ext cx="3795615" cy="365125"/>
          </a:xfrm>
        </p:spPr>
        <p:txBody>
          <a:bodyPr rtlCol="0"/>
          <a:lstStyle>
            <a:lvl1pPr>
              <a:defRPr lang="it-IT">
                <a:solidFill>
                  <a:schemeClr val="bg1"/>
                </a:solidFill>
              </a:defRPr>
            </a:lvl1pPr>
          </a:lstStyle>
          <a:p>
            <a:pPr rt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76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+ immagine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0159" y="3386775"/>
            <a:ext cx="8311102" cy="3080335"/>
          </a:xfrm>
        </p:spPr>
        <p:txBody>
          <a:bodyPr lIns="0" tIns="274320" rIns="0" bIns="0" rtlCol="0" anchor="t" anchorCtr="0"/>
          <a:lstStyle>
            <a:lvl1pPr algn="l">
              <a:lnSpc>
                <a:spcPts val="5400"/>
              </a:lnSpc>
              <a:defRPr lang="it-IT" sz="5400" b="1" i="0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8E825845-66DD-4B77-A729-CD97D156F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280160" y="0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22749162-63A5-5BF9-895E-B0577A6C4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9670435">
            <a:off x="7632743" y="794953"/>
            <a:ext cx="465456" cy="581432"/>
            <a:chOff x="7843462" y="2744546"/>
            <a:chExt cx="465456" cy="581432"/>
          </a:xfrm>
        </p:grpSpPr>
        <p:sp>
          <p:nvSpPr>
            <p:cNvPr id="19" name="Elemento grafico 12">
              <a:extLst>
                <a:ext uri="{FF2B5EF4-FFF2-40B4-BE49-F238E27FC236}">
                  <a16:creationId xmlns:a16="http://schemas.microsoft.com/office/drawing/2014/main" id="{818B4386-1FCF-4ACE-BE25-AF9CC5E2256F}"/>
                </a:ext>
              </a:extLst>
            </p:cNvPr>
            <p:cNvSpPr/>
            <p:nvPr userDrawn="1"/>
          </p:nvSpPr>
          <p:spPr>
            <a:xfrm>
              <a:off x="8217780" y="2973840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bg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1" name="Elemento grafico 13">
              <a:extLst>
                <a:ext uri="{FF2B5EF4-FFF2-40B4-BE49-F238E27FC236}">
                  <a16:creationId xmlns:a16="http://schemas.microsoft.com/office/drawing/2014/main" id="{19319560-50ED-4963-A2CF-74663239D426}"/>
                </a:ext>
              </a:extLst>
            </p:cNvPr>
            <p:cNvSpPr/>
            <p:nvPr userDrawn="1"/>
          </p:nvSpPr>
          <p:spPr>
            <a:xfrm>
              <a:off x="7859002" y="2744546"/>
              <a:ext cx="139038" cy="139038"/>
            </a:xfrm>
            <a:custGeom>
              <a:avLst/>
              <a:gdLst>
                <a:gd name="connsiteX0" fmla="*/ 129601 w 139038"/>
                <a:gd name="connsiteY0" fmla="*/ 60082 h 139038"/>
                <a:gd name="connsiteX1" fmla="*/ 78956 w 139038"/>
                <a:gd name="connsiteY1" fmla="*/ 60082 h 139038"/>
                <a:gd name="connsiteX2" fmla="*/ 78956 w 139038"/>
                <a:gd name="connsiteY2" fmla="*/ 9437 h 139038"/>
                <a:gd name="connsiteX3" fmla="*/ 69519 w 139038"/>
                <a:gd name="connsiteY3" fmla="*/ 0 h 139038"/>
                <a:gd name="connsiteX4" fmla="*/ 60082 w 139038"/>
                <a:gd name="connsiteY4" fmla="*/ 9437 h 139038"/>
                <a:gd name="connsiteX5" fmla="*/ 60082 w 139038"/>
                <a:gd name="connsiteY5" fmla="*/ 60082 h 139038"/>
                <a:gd name="connsiteX6" fmla="*/ 9437 w 139038"/>
                <a:gd name="connsiteY6" fmla="*/ 60082 h 139038"/>
                <a:gd name="connsiteX7" fmla="*/ 0 w 139038"/>
                <a:gd name="connsiteY7" fmla="*/ 69519 h 139038"/>
                <a:gd name="connsiteX8" fmla="*/ 9437 w 139038"/>
                <a:gd name="connsiteY8" fmla="*/ 78956 h 139038"/>
                <a:gd name="connsiteX9" fmla="*/ 60082 w 139038"/>
                <a:gd name="connsiteY9" fmla="*/ 78956 h 139038"/>
                <a:gd name="connsiteX10" fmla="*/ 60082 w 139038"/>
                <a:gd name="connsiteY10" fmla="*/ 129601 h 139038"/>
                <a:gd name="connsiteX11" fmla="*/ 69519 w 139038"/>
                <a:gd name="connsiteY11" fmla="*/ 139038 h 139038"/>
                <a:gd name="connsiteX12" fmla="*/ 78956 w 139038"/>
                <a:gd name="connsiteY12" fmla="*/ 129601 h 139038"/>
                <a:gd name="connsiteX13" fmla="*/ 78956 w 139038"/>
                <a:gd name="connsiteY13" fmla="*/ 78956 h 139038"/>
                <a:gd name="connsiteX14" fmla="*/ 129601 w 139038"/>
                <a:gd name="connsiteY14" fmla="*/ 78956 h 139038"/>
                <a:gd name="connsiteX15" fmla="*/ 139038 w 139038"/>
                <a:gd name="connsiteY15" fmla="*/ 69519 h 139038"/>
                <a:gd name="connsiteX16" fmla="*/ 129601 w 139038"/>
                <a:gd name="connsiteY16" fmla="*/ 60082 h 1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8" h="139038">
                  <a:moveTo>
                    <a:pt x="129601" y="60082"/>
                  </a:moveTo>
                  <a:lnTo>
                    <a:pt x="78956" y="60082"/>
                  </a:lnTo>
                  <a:lnTo>
                    <a:pt x="78956" y="9437"/>
                  </a:lnTo>
                  <a:cubicBezTo>
                    <a:pt x="78956" y="4225"/>
                    <a:pt x="74731" y="0"/>
                    <a:pt x="69519" y="0"/>
                  </a:cubicBezTo>
                  <a:cubicBezTo>
                    <a:pt x="64307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7"/>
                    <a:pt x="0" y="69519"/>
                  </a:cubicBezTo>
                  <a:cubicBezTo>
                    <a:pt x="0" y="74731"/>
                    <a:pt x="4225" y="78956"/>
                    <a:pt x="9437" y="78956"/>
                  </a:cubicBezTo>
                  <a:lnTo>
                    <a:pt x="60082" y="78956"/>
                  </a:lnTo>
                  <a:lnTo>
                    <a:pt x="60082" y="129601"/>
                  </a:lnTo>
                  <a:cubicBezTo>
                    <a:pt x="60082" y="134813"/>
                    <a:pt x="64307" y="139038"/>
                    <a:pt x="69519" y="139038"/>
                  </a:cubicBezTo>
                  <a:cubicBezTo>
                    <a:pt x="74731" y="139038"/>
                    <a:pt x="78956" y="134813"/>
                    <a:pt x="78956" y="129601"/>
                  </a:cubicBezTo>
                  <a:lnTo>
                    <a:pt x="78956" y="78956"/>
                  </a:lnTo>
                  <a:lnTo>
                    <a:pt x="129601" y="78956"/>
                  </a:lnTo>
                  <a:cubicBezTo>
                    <a:pt x="134813" y="78956"/>
                    <a:pt x="139038" y="74731"/>
                    <a:pt x="139038" y="69519"/>
                  </a:cubicBezTo>
                  <a:cubicBezTo>
                    <a:pt x="139038" y="64307"/>
                    <a:pt x="134813" y="60082"/>
                    <a:pt x="129601" y="60082"/>
                  </a:cubicBezTo>
                  <a:close/>
                </a:path>
              </a:pathLst>
            </a:custGeom>
            <a:solidFill>
              <a:schemeClr val="bg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3" name="Elemento grafico 15">
              <a:extLst>
                <a:ext uri="{FF2B5EF4-FFF2-40B4-BE49-F238E27FC236}">
                  <a16:creationId xmlns:a16="http://schemas.microsoft.com/office/drawing/2014/main" id="{E5ABBDAD-943D-48F3-9C80-B29C48966C79}"/>
                </a:ext>
              </a:extLst>
            </p:cNvPr>
            <p:cNvSpPr/>
            <p:nvPr userDrawn="1"/>
          </p:nvSpPr>
          <p:spPr>
            <a:xfrm>
              <a:off x="7843462" y="3198265"/>
              <a:ext cx="127713" cy="127713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bg1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  <p:sp>
        <p:nvSpPr>
          <p:cNvPr id="3" name="Segnaposto immagine 14">
            <a:extLst>
              <a:ext uri="{FF2B5EF4-FFF2-40B4-BE49-F238E27FC236}">
                <a16:creationId xmlns:a16="http://schemas.microsoft.com/office/drawing/2014/main" id="{01D87F51-D69B-9038-0566-4FDC355AB6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97587" y="411831"/>
            <a:ext cx="3521337" cy="3521344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</p:spPr>
        <p:txBody>
          <a:bodyPr wrap="square" tIns="914400" rtlCol="0" anchor="t" anchorCtr="0">
            <a:noAutofit/>
          </a:bodyPr>
          <a:lstStyle>
            <a:lvl1pPr algn="ctr">
              <a:buNone/>
              <a:defRPr lang="it-IT"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Fai clic per aggiungere un'immagine</a:t>
            </a:r>
          </a:p>
        </p:txBody>
      </p:sp>
    </p:spTree>
    <p:extLst>
      <p:ext uri="{BB962C8B-B14F-4D97-AF65-F5344CB8AC3E}">
        <p14:creationId xmlns:p14="http://schemas.microsoft.com/office/powerpoint/2010/main" val="1951239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+ sottotitolo + immagine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80159" y="640080"/>
            <a:ext cx="10302240" cy="1852046"/>
          </a:xfrm>
        </p:spPr>
        <p:txBody>
          <a:bodyPr lIns="0" tIns="0" rIns="0" bIns="0" rtlCol="0" anchor="b"/>
          <a:lstStyle>
            <a:lvl1pPr algn="l">
              <a:lnSpc>
                <a:spcPts val="5400"/>
              </a:lnSpc>
              <a:defRPr lang="it-IT" sz="5400" b="1" i="0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80158" y="2588447"/>
            <a:ext cx="7853678" cy="726645"/>
          </a:xfrm>
        </p:spPr>
        <p:txBody>
          <a:bodyPr lIns="0" tIns="0" rIns="0" bIns="0" rtlCol="0" anchor="t" anchorCtr="0">
            <a:normAutofit/>
          </a:bodyPr>
          <a:lstStyle>
            <a:lvl1pPr marL="0" indent="0" algn="l">
              <a:buNone/>
              <a:defRPr lang="it-IT" sz="2400">
                <a:solidFill>
                  <a:schemeClr val="bg1"/>
                </a:solidFill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lvl="0" rtl="0"/>
            <a:r>
              <a:rPr lang="it-IT"/>
              <a:t>Fare clic per inserire il testo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8E825845-66DD-4B77-A729-CD97D156F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280160" y="3496322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22749162-63A5-5BF9-895E-B0577A6C4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7659974" y="4456458"/>
            <a:ext cx="465456" cy="581432"/>
            <a:chOff x="7843462" y="2744546"/>
            <a:chExt cx="465456" cy="581432"/>
          </a:xfrm>
        </p:grpSpPr>
        <p:sp>
          <p:nvSpPr>
            <p:cNvPr id="19" name="Elemento grafico 12">
              <a:extLst>
                <a:ext uri="{FF2B5EF4-FFF2-40B4-BE49-F238E27FC236}">
                  <a16:creationId xmlns:a16="http://schemas.microsoft.com/office/drawing/2014/main" id="{818B4386-1FCF-4ACE-BE25-AF9CC5E2256F}"/>
                </a:ext>
              </a:extLst>
            </p:cNvPr>
            <p:cNvSpPr/>
            <p:nvPr userDrawn="1"/>
          </p:nvSpPr>
          <p:spPr>
            <a:xfrm>
              <a:off x="8217780" y="2973840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bg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1" name="Elemento grafico 13">
              <a:extLst>
                <a:ext uri="{FF2B5EF4-FFF2-40B4-BE49-F238E27FC236}">
                  <a16:creationId xmlns:a16="http://schemas.microsoft.com/office/drawing/2014/main" id="{19319560-50ED-4963-A2CF-74663239D426}"/>
                </a:ext>
              </a:extLst>
            </p:cNvPr>
            <p:cNvSpPr/>
            <p:nvPr userDrawn="1"/>
          </p:nvSpPr>
          <p:spPr>
            <a:xfrm>
              <a:off x="7859002" y="2744546"/>
              <a:ext cx="139038" cy="139038"/>
            </a:xfrm>
            <a:custGeom>
              <a:avLst/>
              <a:gdLst>
                <a:gd name="connsiteX0" fmla="*/ 129601 w 139038"/>
                <a:gd name="connsiteY0" fmla="*/ 60082 h 139038"/>
                <a:gd name="connsiteX1" fmla="*/ 78956 w 139038"/>
                <a:gd name="connsiteY1" fmla="*/ 60082 h 139038"/>
                <a:gd name="connsiteX2" fmla="*/ 78956 w 139038"/>
                <a:gd name="connsiteY2" fmla="*/ 9437 h 139038"/>
                <a:gd name="connsiteX3" fmla="*/ 69519 w 139038"/>
                <a:gd name="connsiteY3" fmla="*/ 0 h 139038"/>
                <a:gd name="connsiteX4" fmla="*/ 60082 w 139038"/>
                <a:gd name="connsiteY4" fmla="*/ 9437 h 139038"/>
                <a:gd name="connsiteX5" fmla="*/ 60082 w 139038"/>
                <a:gd name="connsiteY5" fmla="*/ 60082 h 139038"/>
                <a:gd name="connsiteX6" fmla="*/ 9437 w 139038"/>
                <a:gd name="connsiteY6" fmla="*/ 60082 h 139038"/>
                <a:gd name="connsiteX7" fmla="*/ 0 w 139038"/>
                <a:gd name="connsiteY7" fmla="*/ 69519 h 139038"/>
                <a:gd name="connsiteX8" fmla="*/ 9437 w 139038"/>
                <a:gd name="connsiteY8" fmla="*/ 78956 h 139038"/>
                <a:gd name="connsiteX9" fmla="*/ 60082 w 139038"/>
                <a:gd name="connsiteY9" fmla="*/ 78956 h 139038"/>
                <a:gd name="connsiteX10" fmla="*/ 60082 w 139038"/>
                <a:gd name="connsiteY10" fmla="*/ 129601 h 139038"/>
                <a:gd name="connsiteX11" fmla="*/ 69519 w 139038"/>
                <a:gd name="connsiteY11" fmla="*/ 139038 h 139038"/>
                <a:gd name="connsiteX12" fmla="*/ 78956 w 139038"/>
                <a:gd name="connsiteY12" fmla="*/ 129601 h 139038"/>
                <a:gd name="connsiteX13" fmla="*/ 78956 w 139038"/>
                <a:gd name="connsiteY13" fmla="*/ 78956 h 139038"/>
                <a:gd name="connsiteX14" fmla="*/ 129601 w 139038"/>
                <a:gd name="connsiteY14" fmla="*/ 78956 h 139038"/>
                <a:gd name="connsiteX15" fmla="*/ 139038 w 139038"/>
                <a:gd name="connsiteY15" fmla="*/ 69519 h 139038"/>
                <a:gd name="connsiteX16" fmla="*/ 129601 w 139038"/>
                <a:gd name="connsiteY16" fmla="*/ 60082 h 1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8" h="139038">
                  <a:moveTo>
                    <a:pt x="129601" y="60082"/>
                  </a:moveTo>
                  <a:lnTo>
                    <a:pt x="78956" y="60082"/>
                  </a:lnTo>
                  <a:lnTo>
                    <a:pt x="78956" y="9437"/>
                  </a:lnTo>
                  <a:cubicBezTo>
                    <a:pt x="78956" y="4225"/>
                    <a:pt x="74731" y="0"/>
                    <a:pt x="69519" y="0"/>
                  </a:cubicBezTo>
                  <a:cubicBezTo>
                    <a:pt x="64307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7"/>
                    <a:pt x="0" y="69519"/>
                  </a:cubicBezTo>
                  <a:cubicBezTo>
                    <a:pt x="0" y="74731"/>
                    <a:pt x="4225" y="78956"/>
                    <a:pt x="9437" y="78956"/>
                  </a:cubicBezTo>
                  <a:lnTo>
                    <a:pt x="60082" y="78956"/>
                  </a:lnTo>
                  <a:lnTo>
                    <a:pt x="60082" y="129601"/>
                  </a:lnTo>
                  <a:cubicBezTo>
                    <a:pt x="60082" y="134813"/>
                    <a:pt x="64307" y="139038"/>
                    <a:pt x="69519" y="139038"/>
                  </a:cubicBezTo>
                  <a:cubicBezTo>
                    <a:pt x="74731" y="139038"/>
                    <a:pt x="78956" y="134813"/>
                    <a:pt x="78956" y="129601"/>
                  </a:cubicBezTo>
                  <a:lnTo>
                    <a:pt x="78956" y="78956"/>
                  </a:lnTo>
                  <a:lnTo>
                    <a:pt x="129601" y="78956"/>
                  </a:lnTo>
                  <a:cubicBezTo>
                    <a:pt x="134813" y="78956"/>
                    <a:pt x="139038" y="74731"/>
                    <a:pt x="139038" y="69519"/>
                  </a:cubicBezTo>
                  <a:cubicBezTo>
                    <a:pt x="139038" y="64307"/>
                    <a:pt x="134813" y="60082"/>
                    <a:pt x="129601" y="60082"/>
                  </a:cubicBezTo>
                  <a:close/>
                </a:path>
              </a:pathLst>
            </a:custGeom>
            <a:solidFill>
              <a:schemeClr val="bg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3" name="Elemento grafico 15">
              <a:extLst>
                <a:ext uri="{FF2B5EF4-FFF2-40B4-BE49-F238E27FC236}">
                  <a16:creationId xmlns:a16="http://schemas.microsoft.com/office/drawing/2014/main" id="{E5ABBDAD-943D-48F3-9C80-B29C48966C79}"/>
                </a:ext>
              </a:extLst>
            </p:cNvPr>
            <p:cNvSpPr/>
            <p:nvPr userDrawn="1"/>
          </p:nvSpPr>
          <p:spPr>
            <a:xfrm>
              <a:off x="7843462" y="3198265"/>
              <a:ext cx="127713" cy="127713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bg1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  <p:sp>
        <p:nvSpPr>
          <p:cNvPr id="5" name="Segnaposto immagine 14">
            <a:extLst>
              <a:ext uri="{FF2B5EF4-FFF2-40B4-BE49-F238E27FC236}">
                <a16:creationId xmlns:a16="http://schemas.microsoft.com/office/drawing/2014/main" id="{5DDB7824-50BA-B12F-AD49-CA8953CA3A0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36252" y="3205313"/>
            <a:ext cx="3043077" cy="3043083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</p:spPr>
        <p:txBody>
          <a:bodyPr wrap="square" tIns="914400" rtlCol="0" anchor="t" anchorCtr="0">
            <a:noAutofit/>
          </a:bodyPr>
          <a:lstStyle>
            <a:lvl1pPr algn="ctr">
              <a:buNone/>
              <a:defRPr lang="it-IT"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Fai clic per aggiungere un'immagine</a:t>
            </a:r>
          </a:p>
        </p:txBody>
      </p:sp>
    </p:spTree>
    <p:extLst>
      <p:ext uri="{BB962C8B-B14F-4D97-AF65-F5344CB8AC3E}">
        <p14:creationId xmlns:p14="http://schemas.microsoft.com/office/powerpoint/2010/main" val="65264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immagine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4800" y="640080"/>
            <a:ext cx="7498080" cy="1280160"/>
          </a:xfrm>
        </p:spPr>
        <p:txBody>
          <a:bodyPr lIns="0" tIns="0" rIns="0" bIns="0" rtlCol="0" anchor="b" anchorCtr="0"/>
          <a:lstStyle>
            <a:lvl1pPr>
              <a:defRPr lang="it-IT" sz="4000" b="1" cap="all" spc="0" baseline="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632" y="722376"/>
            <a:ext cx="520991" cy="517379"/>
          </a:xfrm>
        </p:spPr>
        <p:txBody>
          <a:bodyPr rtlCol="0" anchor="t" anchorCtr="0"/>
          <a:lstStyle>
            <a:lvl1pPr>
              <a:defRPr lang="it-IT"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15" name="Segnaposto immagine 14">
            <a:extLst>
              <a:ext uri="{FF2B5EF4-FFF2-40B4-BE49-F238E27FC236}">
                <a16:creationId xmlns:a16="http://schemas.microsoft.com/office/drawing/2014/main" id="{E62FC6D8-DD87-4B93-8491-43C84EE63F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17615" y="895646"/>
            <a:ext cx="1956925" cy="1956928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</p:spPr>
        <p:txBody>
          <a:bodyPr wrap="square" tIns="91440" rtlCol="0" anchor="t" anchorCtr="0">
            <a:noAutofit/>
          </a:bodyPr>
          <a:lstStyle>
            <a:lvl1pPr algn="ctr">
              <a:buNone/>
              <a:defRPr lang="it-IT" sz="1800"/>
            </a:lvl1pPr>
          </a:lstStyle>
          <a:p>
            <a:pPr rtl="0"/>
            <a:r>
              <a:rPr lang="it-IT"/>
              <a:t>Fai clic per aggiungere un'immagine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194560"/>
            <a:ext cx="7498080" cy="4023360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10000"/>
              </a:lnSpc>
              <a:buNone/>
              <a:defRPr lang="it-IT" sz="1800"/>
            </a:lvl1pPr>
            <a:lvl2pPr marL="228600">
              <a:defRPr lang="it-IT" sz="1600"/>
            </a:lvl2pPr>
            <a:lvl3pPr marL="457200">
              <a:defRPr lang="it-IT" sz="1400"/>
            </a:lvl3pPr>
            <a:lvl4pPr marL="685800">
              <a:defRPr lang="it-IT" sz="1200"/>
            </a:lvl4pPr>
            <a:lvl5pPr>
              <a:defRPr lang="it-IT" sz="14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758B5E78-A531-681D-1312-F21B52D0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970685" y="620661"/>
            <a:ext cx="403448" cy="381782"/>
            <a:chOff x="10969280" y="1780012"/>
            <a:chExt cx="403448" cy="381782"/>
          </a:xfrm>
        </p:grpSpPr>
        <p:sp>
          <p:nvSpPr>
            <p:cNvPr id="17" name="Elemento grafico 10">
              <a:extLst>
                <a:ext uri="{FF2B5EF4-FFF2-40B4-BE49-F238E27FC236}">
                  <a16:creationId xmlns:a16="http://schemas.microsoft.com/office/drawing/2014/main" id="{AAD06B87-D9B2-4F94-B734-A8F039A203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281590" y="2070656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2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19" name="Elemento grafico 11">
              <a:extLst>
                <a:ext uri="{FF2B5EF4-FFF2-40B4-BE49-F238E27FC236}">
                  <a16:creationId xmlns:a16="http://schemas.microsoft.com/office/drawing/2014/main" id="{BB13A13C-36EA-4B13-9175-C5FE95B34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969280" y="1780012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solidFill>
              <a:schemeClr val="accent2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  <p:sp>
        <p:nvSpPr>
          <p:cNvPr id="4" name="Segnaposto piè di pagina 8">
            <a:extLst>
              <a:ext uri="{FF2B5EF4-FFF2-40B4-BE49-F238E27FC236}">
                <a16:creationId xmlns:a16="http://schemas.microsoft.com/office/drawing/2014/main" id="{5189CAD3-7011-6481-11F8-05B5CB106F0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280160" y="6356350"/>
            <a:ext cx="4114800" cy="365125"/>
          </a:xfrm>
        </p:spPr>
        <p:txBody>
          <a:bodyPr lIns="0" rIns="91440" rtlCol="0"/>
          <a:lstStyle>
            <a:lvl1pPr algn="l">
              <a:defRPr lang="it-IT"/>
            </a:lvl1pPr>
          </a:lstStyle>
          <a:p>
            <a:pPr rtl="0"/>
            <a:endParaRPr lang="it-IT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CB7CB27F-7A56-A747-A4D6-5627C2463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11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+ sottotitolo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18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80159" y="3383280"/>
            <a:ext cx="10302240" cy="1852046"/>
          </a:xfrm>
        </p:spPr>
        <p:txBody>
          <a:bodyPr lIns="0" tIns="274320" rIns="0" bIns="0" rtlCol="0" anchor="t" anchorCtr="0"/>
          <a:lstStyle>
            <a:lvl1pPr algn="l">
              <a:lnSpc>
                <a:spcPts val="5400"/>
              </a:lnSpc>
              <a:defRPr lang="it-IT" sz="5400" b="1" i="0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80158" y="2966886"/>
            <a:ext cx="10302237" cy="397191"/>
          </a:xfrm>
        </p:spPr>
        <p:txBody>
          <a:bodyPr lIns="0" tIns="0" rIns="0" bIns="0" rtlCol="0" anchor="b" anchorCtr="0">
            <a:normAutofit/>
          </a:bodyPr>
          <a:lstStyle>
            <a:lvl1pPr marL="0" indent="0" algn="l">
              <a:buNone/>
              <a:defRPr lang="it-IT" sz="2400">
                <a:solidFill>
                  <a:schemeClr val="bg1"/>
                </a:solidFill>
              </a:defRPr>
            </a:lvl1pPr>
            <a:lvl2pPr marL="457200" indent="0" algn="ctr">
              <a:buNone/>
              <a:defRPr lang="it-IT" sz="2000"/>
            </a:lvl2pPr>
            <a:lvl3pPr marL="914400" indent="0" algn="ctr">
              <a:buNone/>
              <a:defRPr lang="it-IT" sz="1800"/>
            </a:lvl3pPr>
            <a:lvl4pPr marL="1371600" indent="0" algn="ctr">
              <a:buNone/>
              <a:defRPr lang="it-IT" sz="1600"/>
            </a:lvl4pPr>
            <a:lvl5pPr marL="1828800" indent="0" algn="ctr">
              <a:buNone/>
              <a:defRPr lang="it-IT" sz="1600"/>
            </a:lvl5pPr>
            <a:lvl6pPr marL="2286000" indent="0" algn="ctr">
              <a:buNone/>
              <a:defRPr lang="it-IT" sz="1600"/>
            </a:lvl6pPr>
            <a:lvl7pPr marL="2743200" indent="0" algn="ctr">
              <a:buNone/>
              <a:defRPr lang="it-IT" sz="1600"/>
            </a:lvl7pPr>
            <a:lvl8pPr marL="3200400" indent="0" algn="ctr">
              <a:buNone/>
              <a:defRPr lang="it-IT" sz="1600"/>
            </a:lvl8pPr>
            <a:lvl9pPr marL="3657600" indent="0" algn="ctr">
              <a:buNone/>
              <a:defRPr lang="it-IT" sz="1600"/>
            </a:lvl9pPr>
          </a:lstStyle>
          <a:p>
            <a:pPr lvl="0" rtl="0"/>
            <a:r>
              <a:rPr lang="it-IT"/>
              <a:t>Fare clic per inserire il testo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22749162-63A5-5BF9-895E-B0577A6C4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97692" y="620298"/>
            <a:ext cx="465456" cy="581432"/>
            <a:chOff x="7843462" y="2744546"/>
            <a:chExt cx="465456" cy="581432"/>
          </a:xfrm>
        </p:grpSpPr>
        <p:sp>
          <p:nvSpPr>
            <p:cNvPr id="19" name="Elemento grafico 12">
              <a:extLst>
                <a:ext uri="{FF2B5EF4-FFF2-40B4-BE49-F238E27FC236}">
                  <a16:creationId xmlns:a16="http://schemas.microsoft.com/office/drawing/2014/main" id="{818B4386-1FCF-4ACE-BE25-AF9CC5E2256F}"/>
                </a:ext>
              </a:extLst>
            </p:cNvPr>
            <p:cNvSpPr/>
            <p:nvPr userDrawn="1"/>
          </p:nvSpPr>
          <p:spPr>
            <a:xfrm>
              <a:off x="8217780" y="2973840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bg1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1" name="Elemento grafico 13">
              <a:extLst>
                <a:ext uri="{FF2B5EF4-FFF2-40B4-BE49-F238E27FC236}">
                  <a16:creationId xmlns:a16="http://schemas.microsoft.com/office/drawing/2014/main" id="{19319560-50ED-4963-A2CF-74663239D426}"/>
                </a:ext>
              </a:extLst>
            </p:cNvPr>
            <p:cNvSpPr/>
            <p:nvPr userDrawn="1"/>
          </p:nvSpPr>
          <p:spPr>
            <a:xfrm>
              <a:off x="7859002" y="2744546"/>
              <a:ext cx="139038" cy="139038"/>
            </a:xfrm>
            <a:custGeom>
              <a:avLst/>
              <a:gdLst>
                <a:gd name="connsiteX0" fmla="*/ 129601 w 139038"/>
                <a:gd name="connsiteY0" fmla="*/ 60082 h 139038"/>
                <a:gd name="connsiteX1" fmla="*/ 78956 w 139038"/>
                <a:gd name="connsiteY1" fmla="*/ 60082 h 139038"/>
                <a:gd name="connsiteX2" fmla="*/ 78956 w 139038"/>
                <a:gd name="connsiteY2" fmla="*/ 9437 h 139038"/>
                <a:gd name="connsiteX3" fmla="*/ 69519 w 139038"/>
                <a:gd name="connsiteY3" fmla="*/ 0 h 139038"/>
                <a:gd name="connsiteX4" fmla="*/ 60082 w 139038"/>
                <a:gd name="connsiteY4" fmla="*/ 9437 h 139038"/>
                <a:gd name="connsiteX5" fmla="*/ 60082 w 139038"/>
                <a:gd name="connsiteY5" fmla="*/ 60082 h 139038"/>
                <a:gd name="connsiteX6" fmla="*/ 9437 w 139038"/>
                <a:gd name="connsiteY6" fmla="*/ 60082 h 139038"/>
                <a:gd name="connsiteX7" fmla="*/ 0 w 139038"/>
                <a:gd name="connsiteY7" fmla="*/ 69519 h 139038"/>
                <a:gd name="connsiteX8" fmla="*/ 9437 w 139038"/>
                <a:gd name="connsiteY8" fmla="*/ 78956 h 139038"/>
                <a:gd name="connsiteX9" fmla="*/ 60082 w 139038"/>
                <a:gd name="connsiteY9" fmla="*/ 78956 h 139038"/>
                <a:gd name="connsiteX10" fmla="*/ 60082 w 139038"/>
                <a:gd name="connsiteY10" fmla="*/ 129601 h 139038"/>
                <a:gd name="connsiteX11" fmla="*/ 69519 w 139038"/>
                <a:gd name="connsiteY11" fmla="*/ 139038 h 139038"/>
                <a:gd name="connsiteX12" fmla="*/ 78956 w 139038"/>
                <a:gd name="connsiteY12" fmla="*/ 129601 h 139038"/>
                <a:gd name="connsiteX13" fmla="*/ 78956 w 139038"/>
                <a:gd name="connsiteY13" fmla="*/ 78956 h 139038"/>
                <a:gd name="connsiteX14" fmla="*/ 129601 w 139038"/>
                <a:gd name="connsiteY14" fmla="*/ 78956 h 139038"/>
                <a:gd name="connsiteX15" fmla="*/ 139038 w 139038"/>
                <a:gd name="connsiteY15" fmla="*/ 69519 h 139038"/>
                <a:gd name="connsiteX16" fmla="*/ 129601 w 139038"/>
                <a:gd name="connsiteY16" fmla="*/ 60082 h 1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8" h="139038">
                  <a:moveTo>
                    <a:pt x="129601" y="60082"/>
                  </a:moveTo>
                  <a:lnTo>
                    <a:pt x="78956" y="60082"/>
                  </a:lnTo>
                  <a:lnTo>
                    <a:pt x="78956" y="9437"/>
                  </a:lnTo>
                  <a:cubicBezTo>
                    <a:pt x="78956" y="4225"/>
                    <a:pt x="74731" y="0"/>
                    <a:pt x="69519" y="0"/>
                  </a:cubicBezTo>
                  <a:cubicBezTo>
                    <a:pt x="64307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7"/>
                    <a:pt x="0" y="69519"/>
                  </a:cubicBezTo>
                  <a:cubicBezTo>
                    <a:pt x="0" y="74731"/>
                    <a:pt x="4225" y="78956"/>
                    <a:pt x="9437" y="78956"/>
                  </a:cubicBezTo>
                  <a:lnTo>
                    <a:pt x="60082" y="78956"/>
                  </a:lnTo>
                  <a:lnTo>
                    <a:pt x="60082" y="129601"/>
                  </a:lnTo>
                  <a:cubicBezTo>
                    <a:pt x="60082" y="134813"/>
                    <a:pt x="64307" y="139038"/>
                    <a:pt x="69519" y="139038"/>
                  </a:cubicBezTo>
                  <a:cubicBezTo>
                    <a:pt x="74731" y="139038"/>
                    <a:pt x="78956" y="134813"/>
                    <a:pt x="78956" y="129601"/>
                  </a:cubicBezTo>
                  <a:lnTo>
                    <a:pt x="78956" y="78956"/>
                  </a:lnTo>
                  <a:lnTo>
                    <a:pt x="129601" y="78956"/>
                  </a:lnTo>
                  <a:cubicBezTo>
                    <a:pt x="134813" y="78956"/>
                    <a:pt x="139038" y="74731"/>
                    <a:pt x="139038" y="69519"/>
                  </a:cubicBezTo>
                  <a:cubicBezTo>
                    <a:pt x="139038" y="64307"/>
                    <a:pt x="134813" y="60082"/>
                    <a:pt x="129601" y="60082"/>
                  </a:cubicBezTo>
                  <a:close/>
                </a:path>
              </a:pathLst>
            </a:custGeom>
            <a:solidFill>
              <a:schemeClr val="bg1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  <p:sp>
          <p:nvSpPr>
            <p:cNvPr id="23" name="Elemento grafico 15">
              <a:extLst>
                <a:ext uri="{FF2B5EF4-FFF2-40B4-BE49-F238E27FC236}">
                  <a16:creationId xmlns:a16="http://schemas.microsoft.com/office/drawing/2014/main" id="{E5ABBDAD-943D-48F3-9C80-B29C48966C79}"/>
                </a:ext>
              </a:extLst>
            </p:cNvPr>
            <p:cNvSpPr/>
            <p:nvPr userDrawn="1"/>
          </p:nvSpPr>
          <p:spPr>
            <a:xfrm>
              <a:off x="7843462" y="3198265"/>
              <a:ext cx="127713" cy="127713"/>
            </a:xfrm>
            <a:custGeom>
              <a:avLst/>
              <a:gdLst>
                <a:gd name="connsiteX0" fmla="*/ 63857 w 127713"/>
                <a:gd name="connsiteY0" fmla="*/ 18874 h 127713"/>
                <a:gd name="connsiteX1" fmla="*/ 108839 w 127713"/>
                <a:gd name="connsiteY1" fmla="*/ 63857 h 127713"/>
                <a:gd name="connsiteX2" fmla="*/ 63857 w 127713"/>
                <a:gd name="connsiteY2" fmla="*/ 108839 h 127713"/>
                <a:gd name="connsiteX3" fmla="*/ 18874 w 127713"/>
                <a:gd name="connsiteY3" fmla="*/ 63857 h 127713"/>
                <a:gd name="connsiteX4" fmla="*/ 63857 w 127713"/>
                <a:gd name="connsiteY4" fmla="*/ 18874 h 127713"/>
                <a:gd name="connsiteX5" fmla="*/ 63857 w 127713"/>
                <a:gd name="connsiteY5" fmla="*/ 0 h 127713"/>
                <a:gd name="connsiteX6" fmla="*/ 0 w 127713"/>
                <a:gd name="connsiteY6" fmla="*/ 63857 h 127713"/>
                <a:gd name="connsiteX7" fmla="*/ 63857 w 127713"/>
                <a:gd name="connsiteY7" fmla="*/ 127713 h 127713"/>
                <a:gd name="connsiteX8" fmla="*/ 127713 w 127713"/>
                <a:gd name="connsiteY8" fmla="*/ 63857 h 127713"/>
                <a:gd name="connsiteX9" fmla="*/ 63857 w 127713"/>
                <a:gd name="connsiteY9" fmla="*/ 0 h 12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3" h="127713">
                  <a:moveTo>
                    <a:pt x="63857" y="18874"/>
                  </a:moveTo>
                  <a:cubicBezTo>
                    <a:pt x="88700" y="18874"/>
                    <a:pt x="108839" y="39013"/>
                    <a:pt x="108839" y="63857"/>
                  </a:cubicBezTo>
                  <a:cubicBezTo>
                    <a:pt x="108839" y="88700"/>
                    <a:pt x="88700" y="108839"/>
                    <a:pt x="63857" y="108839"/>
                  </a:cubicBezTo>
                  <a:cubicBezTo>
                    <a:pt x="39013" y="108839"/>
                    <a:pt x="18874" y="88700"/>
                    <a:pt x="18874" y="63857"/>
                  </a:cubicBezTo>
                  <a:cubicBezTo>
                    <a:pt x="18898" y="39023"/>
                    <a:pt x="39023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3"/>
                    <a:pt x="63857" y="127713"/>
                  </a:cubicBezTo>
                  <a:cubicBezTo>
                    <a:pt x="99124" y="127713"/>
                    <a:pt x="127713" y="99124"/>
                    <a:pt x="127713" y="63857"/>
                  </a:cubicBezTo>
                  <a:cubicBezTo>
                    <a:pt x="127713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bg1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it-IT"/>
              </a:defPPr>
            </a:lstStyle>
            <a:p>
              <a:pPr rtl="0"/>
              <a:endParaRPr lang="it-IT"/>
            </a:p>
          </p:txBody>
        </p:sp>
      </p:grp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7912362-D30D-7B0B-BA94-0993B1EBC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280160" y="0"/>
            <a:ext cx="0" cy="2775857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64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0160" y="685800"/>
            <a:ext cx="9137012" cy="1280160"/>
          </a:xfrm>
        </p:spPr>
        <p:txBody>
          <a:bodyPr lIns="0" tIns="0" rIns="0" bIns="0" rtlCol="0"/>
          <a:lstStyle>
            <a:lvl1pPr>
              <a:defRPr lang="it-IT" sz="4000" b="1" cap="all" spc="0" baseline="0"/>
            </a:lvl1pPr>
          </a:lstStyle>
          <a:p>
            <a:pPr rtl="0"/>
            <a:r>
              <a:rPr lang="it-IT"/>
              <a:t>Fare clic per inserire il titolo</a:t>
            </a:r>
          </a:p>
        </p:txBody>
      </p:sp>
      <p:sp>
        <p:nvSpPr>
          <p:cNvPr id="15" name="Segnaposto numero diapositiva 14">
            <a:extLst>
              <a:ext uri="{FF2B5EF4-FFF2-40B4-BE49-F238E27FC236}">
                <a16:creationId xmlns:a16="http://schemas.microsoft.com/office/drawing/2014/main" id="{0F91A5DB-A2CA-1D70-9A06-3869A288C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80160" y="2327440"/>
            <a:ext cx="4846320" cy="4040574"/>
          </a:xfrm>
        </p:spPr>
        <p:txBody>
          <a:bodyPr lIns="0" tIns="0" rIns="0" bIns="0" rtlCol="0">
            <a:normAutofit/>
          </a:bodyPr>
          <a:lstStyle>
            <a:lvl1pPr marL="0" indent="0">
              <a:spcAft>
                <a:spcPts val="0"/>
              </a:spcAft>
              <a:buNone/>
              <a:defRPr lang="it-IT" sz="1800"/>
            </a:lvl1pPr>
            <a:lvl2pPr marL="228600">
              <a:spcBef>
                <a:spcPts val="1200"/>
              </a:spcBef>
              <a:defRPr lang="it-IT" sz="1800"/>
            </a:lvl2pPr>
            <a:lvl3pPr marL="685800">
              <a:spcBef>
                <a:spcPts val="1200"/>
              </a:spcBef>
              <a:defRPr lang="it-IT" sz="1800"/>
            </a:lvl3pPr>
            <a:lvl4pPr marL="1143000">
              <a:spcBef>
                <a:spcPts val="1200"/>
              </a:spcBef>
              <a:defRPr lang="it-IT" sz="1800"/>
            </a:lvl4pPr>
            <a:lvl5pPr marL="1600200">
              <a:spcBef>
                <a:spcPts val="1200"/>
              </a:spcBef>
              <a:defRPr lang="it-IT" sz="18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723402" y="2327441"/>
            <a:ext cx="4846320" cy="4040574"/>
          </a:xfrm>
        </p:spPr>
        <p:txBody>
          <a:bodyPr lIns="0" tIns="0" rIns="0" bIns="0" rtlCol="0">
            <a:normAutofit/>
          </a:bodyPr>
          <a:lstStyle>
            <a:lvl1pPr marL="0" indent="0">
              <a:spcAft>
                <a:spcPts val="0"/>
              </a:spcAft>
              <a:buNone/>
              <a:defRPr lang="it-IT" sz="1800"/>
            </a:lvl1pPr>
            <a:lvl2pPr marL="228600">
              <a:spcBef>
                <a:spcPts val="1200"/>
              </a:spcBef>
              <a:defRPr lang="it-IT" sz="1800"/>
            </a:lvl2pPr>
            <a:lvl3pPr marL="685800">
              <a:spcBef>
                <a:spcPts val="1200"/>
              </a:spcBef>
              <a:defRPr lang="it-IT" sz="1800"/>
            </a:lvl3pPr>
            <a:lvl4pPr marL="1143000">
              <a:spcBef>
                <a:spcPts val="1200"/>
              </a:spcBef>
              <a:defRPr lang="it-IT" sz="1800"/>
            </a:lvl4pPr>
            <a:lvl5pPr marL="1600200">
              <a:spcBef>
                <a:spcPts val="1200"/>
              </a:spcBef>
              <a:defRPr lang="it-IT" sz="18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60F34ED-DA60-4CC2-B735-B0EC5D9FE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emento grafico 15">
            <a:extLst>
              <a:ext uri="{FF2B5EF4-FFF2-40B4-BE49-F238E27FC236}">
                <a16:creationId xmlns:a16="http://schemas.microsoft.com/office/drawing/2014/main" id="{A9475260-301F-4744-B1DA-7B00F6FB43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14" name="Elemento grafico 16">
            <a:extLst>
              <a:ext uri="{FF2B5EF4-FFF2-40B4-BE49-F238E27FC236}">
                <a16:creationId xmlns:a16="http://schemas.microsoft.com/office/drawing/2014/main" id="{9BBD3F4B-0836-48C5-AC68-747456D1D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16" name="Elemento grafico 14">
            <a:extLst>
              <a:ext uri="{FF2B5EF4-FFF2-40B4-BE49-F238E27FC236}">
                <a16:creationId xmlns:a16="http://schemas.microsoft.com/office/drawing/2014/main" id="{9B4398D5-99F4-4F83-AA77-9B4177648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>
            <a:defPPr>
              <a:defRPr lang="it-IT"/>
            </a:defPPr>
          </a:lstStyle>
          <a:p>
            <a:pPr rtl="0"/>
            <a:endParaRPr lang="it-IT"/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6D6A69CF-70D6-AB12-CD8B-FD75B7EE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356350"/>
            <a:ext cx="4114800" cy="365125"/>
          </a:xfrm>
        </p:spPr>
        <p:txBody>
          <a:bodyPr rtlCol="0"/>
          <a:lstStyle>
            <a:lvl1pPr algn="l">
              <a:defRPr lang="it-IT"/>
            </a:lvl1pPr>
          </a:lstStyle>
          <a:p>
            <a:pPr rt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7595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9EFE408-BFE1-16DC-F7C6-47F55C171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12992" y="0"/>
            <a:ext cx="5779008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572" y="685800"/>
            <a:ext cx="4754880" cy="5670550"/>
          </a:xfrm>
        </p:spPr>
        <p:txBody>
          <a:bodyPr lIns="0" tIns="0" rIns="0" bIns="0" rtlCol="0" anchor="ctr" anchorCtr="0"/>
          <a:lstStyle>
            <a:lvl1pPr algn="l">
              <a:defRPr lang="it-IT" sz="4000" b="1" cap="all" spc="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22" name="Segnaposto numero diapositiva 21">
            <a:extLst>
              <a:ext uri="{FF2B5EF4-FFF2-40B4-BE49-F238E27FC236}">
                <a16:creationId xmlns:a16="http://schemas.microsoft.com/office/drawing/2014/main" id="{4C0ED5DD-6381-0FFD-7B45-D21179A39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it-IT"/>
            </a:def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4" name="Segnaposto contenuto 5">
            <a:extLst>
              <a:ext uri="{FF2B5EF4-FFF2-40B4-BE49-F238E27FC236}">
                <a16:creationId xmlns:a16="http://schemas.microsoft.com/office/drawing/2014/main" id="{F042E432-AE48-385B-DEA1-32129394CE7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279526" y="1533524"/>
            <a:ext cx="4663440" cy="1895475"/>
          </a:xfrm>
        </p:spPr>
        <p:txBody>
          <a:bodyPr lIns="0" tIns="0" rIns="0" bIns="0" rtlCol="0" anchor="t" anchorCtr="0">
            <a:noAutofit/>
          </a:bodyPr>
          <a:lstStyle>
            <a:lvl1pPr marL="342900" indent="-512064">
              <a:spcBef>
                <a:spcPts val="1000"/>
              </a:spcBef>
              <a:buFont typeface="+mj-lt"/>
              <a:buAutoNum type="arabicPeriod"/>
              <a:defRPr lang="it-IT" sz="1800"/>
            </a:lvl1pPr>
            <a:lvl2pPr marL="1028700" indent="-342900">
              <a:spcBef>
                <a:spcPts val="1200"/>
              </a:spcBef>
              <a:buFont typeface="+mj-lt"/>
              <a:buAutoNum type="alphaLcPeriod"/>
              <a:defRPr lang="it-IT" sz="1800"/>
            </a:lvl2pPr>
            <a:lvl3pPr marL="1257300" indent="-342900">
              <a:spcBef>
                <a:spcPts val="1200"/>
              </a:spcBef>
              <a:buFont typeface="+mj-lt"/>
              <a:buAutoNum type="arabicParenR"/>
              <a:defRPr lang="it-IT" sz="1800"/>
            </a:lvl3pPr>
            <a:lvl4pPr marL="1714500" indent="-342900">
              <a:spcBef>
                <a:spcPts val="1200"/>
              </a:spcBef>
              <a:buFont typeface="+mj-lt"/>
              <a:buAutoNum type="alphaLcParenR"/>
              <a:defRPr lang="it-IT" sz="1800"/>
            </a:lvl4pPr>
            <a:lvl5pPr marL="2228850" indent="-400050">
              <a:spcBef>
                <a:spcPts val="1200"/>
              </a:spcBef>
              <a:buFont typeface="+mj-lt"/>
              <a:buAutoNum type="romanLcPeriod"/>
              <a:defRPr lang="it-IT" sz="18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7" name="Segnaposto contenuto 5">
            <a:extLst>
              <a:ext uri="{FF2B5EF4-FFF2-40B4-BE49-F238E27FC236}">
                <a16:creationId xmlns:a16="http://schemas.microsoft.com/office/drawing/2014/main" id="{DF111B2E-0535-57E2-FE92-620F9307A95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80160" y="3482974"/>
            <a:ext cx="4663440" cy="1190033"/>
          </a:xfrm>
        </p:spPr>
        <p:txBody>
          <a:bodyPr lIns="0" tIns="0" rIns="0" bIns="0" rtlCol="0" anchor="t" anchorCtr="0">
            <a:noAutofit/>
          </a:bodyPr>
          <a:lstStyle>
            <a:lvl1pPr marL="0" indent="0">
              <a:spcBef>
                <a:spcPts val="1200"/>
              </a:spcBef>
              <a:buNone/>
              <a:defRPr lang="it-IT" sz="1800"/>
            </a:lvl1pPr>
            <a:lvl2pPr marL="457200" indent="0">
              <a:spcBef>
                <a:spcPts val="1200"/>
              </a:spcBef>
              <a:buNone/>
              <a:defRPr lang="it-IT" sz="1600"/>
            </a:lvl2pPr>
            <a:lvl3pPr marL="914400" indent="0">
              <a:spcBef>
                <a:spcPts val="1200"/>
              </a:spcBef>
              <a:buNone/>
              <a:defRPr lang="it-IT" sz="1400"/>
            </a:lvl3pPr>
            <a:lvl4pPr marL="1371600" indent="0">
              <a:spcBef>
                <a:spcPts val="1200"/>
              </a:spcBef>
              <a:buNone/>
              <a:defRPr lang="it-IT" sz="1200"/>
            </a:lvl4pPr>
            <a:lvl5pPr marL="1828800" indent="0">
              <a:spcBef>
                <a:spcPts val="1200"/>
              </a:spcBef>
              <a:buNone/>
              <a:defRPr lang="it-IT" sz="1200"/>
            </a:lvl5pPr>
          </a:lstStyle>
          <a:p>
            <a:pPr lvl="0" rtl="0"/>
            <a:r>
              <a:rPr lang="it-IT"/>
              <a:t>Fare clic per inserire il testo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1280160" y="4692058"/>
            <a:ext cx="4663440" cy="1584918"/>
          </a:xfrm>
        </p:spPr>
        <p:txBody>
          <a:bodyPr lIns="0" tIns="0" rIns="0" bIns="0" rtlCol="0" anchor="t" anchorCtr="0">
            <a:noAutofit/>
          </a:bodyPr>
          <a:lstStyle>
            <a:lvl1pPr>
              <a:spcBef>
                <a:spcPts val="1200"/>
              </a:spcBef>
              <a:defRPr lang="it-IT" sz="1800"/>
            </a:lvl1pPr>
            <a:lvl2pPr>
              <a:spcBef>
                <a:spcPts val="1200"/>
              </a:spcBef>
              <a:defRPr lang="it-IT" sz="1600"/>
            </a:lvl2pPr>
            <a:lvl3pPr>
              <a:spcBef>
                <a:spcPts val="1200"/>
              </a:spcBef>
              <a:defRPr lang="it-IT" sz="1400"/>
            </a:lvl3pPr>
            <a:lvl4pPr>
              <a:spcBef>
                <a:spcPts val="1200"/>
              </a:spcBef>
              <a:defRPr lang="it-IT" sz="1200"/>
            </a:lvl4pPr>
            <a:lvl5pPr>
              <a:spcBef>
                <a:spcPts val="1200"/>
              </a:spcBef>
              <a:defRPr lang="it-IT" sz="1200"/>
            </a:lvl5pPr>
          </a:lstStyle>
          <a:p>
            <a:pPr lvl="0" rtl="0"/>
            <a:r>
              <a:rPr lang="it-IT"/>
              <a:t>Fare clic per inserire il testo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21" name="Segnaposto piè di pagina 20">
            <a:extLst>
              <a:ext uri="{FF2B5EF4-FFF2-40B4-BE49-F238E27FC236}">
                <a16:creationId xmlns:a16="http://schemas.microsoft.com/office/drawing/2014/main" id="{34C23E1A-9E5E-DA12-8E11-83F48676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356350"/>
            <a:ext cx="4114800" cy="365125"/>
          </a:xfrm>
        </p:spPr>
        <p:txBody>
          <a:bodyPr lIns="0" rIns="91440" rtlCol="0"/>
          <a:lstStyle>
            <a:lvl1pPr algn="l">
              <a:defRPr lang="it-IT"/>
            </a:lvl1pPr>
          </a:lstStyle>
          <a:p>
            <a:pPr rtl="0"/>
            <a:endParaRPr lang="it-IT"/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E3FE6E42-6A8F-C459-87EE-E2A5BAFA85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664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32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0160" y="301752"/>
            <a:ext cx="4663438" cy="2441448"/>
          </a:xfrm>
        </p:spPr>
        <p:txBody>
          <a:bodyPr lIns="0" tIns="0" rIns="0" bIns="0" rtlCol="0" anchor="ctr" anchorCtr="0"/>
          <a:lstStyle>
            <a:lvl1pPr algn="l">
              <a:lnSpc>
                <a:spcPts val="4000"/>
              </a:lnSpc>
              <a:spcBef>
                <a:spcPts val="1000"/>
              </a:spcBef>
              <a:defRPr lang="it-IT" sz="4000" b="1" i="0" cap="all" spc="0" baseline="0"/>
            </a:lvl1pPr>
          </a:lstStyle>
          <a:p>
            <a:pPr rtl="0"/>
            <a:r>
              <a:rPr lang="it-IT"/>
              <a:t>Fare clic per modificare lo stile del titolo dello schema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632" y="726630"/>
            <a:ext cx="520991" cy="517379"/>
          </a:xfrm>
        </p:spPr>
        <p:txBody>
          <a:bodyPr rtlCol="0"/>
          <a:lstStyle>
            <a:lvl1pPr>
              <a:defRPr lang="it-IT"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8" name="Segnaposto testo 4">
            <a:extLst>
              <a:ext uri="{FF2B5EF4-FFF2-40B4-BE49-F238E27FC236}">
                <a16:creationId xmlns:a16="http://schemas.microsoft.com/office/drawing/2014/main" id="{9FB40175-FA51-DA14-A5B2-CD06DE6ECC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0161" y="2777067"/>
            <a:ext cx="4663440" cy="3550581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10000"/>
              </a:lnSpc>
              <a:buNone/>
              <a:defRPr lang="it-IT" sz="1800"/>
            </a:lvl1pPr>
            <a:lvl2pPr marL="228600">
              <a:lnSpc>
                <a:spcPct val="110000"/>
              </a:lnSpc>
              <a:defRPr lang="it-IT" sz="1600"/>
            </a:lvl2pPr>
            <a:lvl3pPr marL="457200">
              <a:lnSpc>
                <a:spcPct val="110000"/>
              </a:lnSpc>
              <a:defRPr lang="it-IT" sz="1400"/>
            </a:lvl3pPr>
            <a:lvl4pPr marL="685800">
              <a:lnSpc>
                <a:spcPct val="110000"/>
              </a:lnSpc>
              <a:defRPr lang="it-IT" sz="1200"/>
            </a:lvl4pPr>
            <a:lvl5pPr marL="914400">
              <a:lnSpc>
                <a:spcPct val="110000"/>
              </a:lnSpc>
              <a:defRPr lang="it-IT" sz="1200"/>
            </a:lvl5pPr>
          </a:lstStyle>
          <a:p>
            <a:pPr lvl="0" rtl="0"/>
            <a:r>
              <a:rPr lang="it-IT"/>
              <a:t>Fare clic per modificare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515930B2-E36D-4D05-A6B3-CA1BF61D5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12089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</a:lstStyle>
          <a:p>
            <a:pPr algn="ctr" rtl="0"/>
            <a:endParaRPr lang="it-IT"/>
          </a:p>
        </p:txBody>
      </p:sp>
      <p:sp>
        <p:nvSpPr>
          <p:cNvPr id="13" name="Segnaposto immagine 12">
            <a:extLst>
              <a:ext uri="{FF2B5EF4-FFF2-40B4-BE49-F238E27FC236}">
                <a16:creationId xmlns:a16="http://schemas.microsoft.com/office/drawing/2014/main" id="{9CEC7E0F-60E8-418B-978D-C607C82E97F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95553" y="301752"/>
            <a:ext cx="5221224" cy="6263640"/>
          </a:xfrm>
        </p:spPr>
        <p:txBody>
          <a:bodyPr tIns="914400" rtlCol="0" anchor="t" anchorCtr="0"/>
          <a:lstStyle>
            <a:lvl1pPr algn="ctr">
              <a:buNone/>
              <a:defRPr lang="it-IT">
                <a:solidFill>
                  <a:schemeClr val="bg1"/>
                </a:solidFill>
              </a:defRPr>
            </a:lvl1pPr>
          </a:lstStyle>
          <a:p>
            <a:pPr rtl="0"/>
            <a:r>
              <a:rPr lang="it-IT"/>
              <a:t>Fai clic per aggiungere un'immagine</a:t>
            </a:r>
          </a:p>
        </p:txBody>
      </p:sp>
      <p:sp>
        <p:nvSpPr>
          <p:cNvPr id="10" name="Segnaposto piè di pagina 8">
            <a:extLst>
              <a:ext uri="{FF2B5EF4-FFF2-40B4-BE49-F238E27FC236}">
                <a16:creationId xmlns:a16="http://schemas.microsoft.com/office/drawing/2014/main" id="{7A4AE671-C203-0370-2888-FC8F7D444D1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280160" y="6356350"/>
            <a:ext cx="4434825" cy="365125"/>
          </a:xfrm>
        </p:spPr>
        <p:txBody>
          <a:bodyPr rtlCol="0"/>
          <a:lstStyle>
            <a:lvl1pPr algn="l">
              <a:defRPr lang="it-IT"/>
            </a:lvl1pPr>
          </a:lstStyle>
          <a:p>
            <a:pPr rtl="0"/>
            <a:endParaRPr lang="it-IT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1792BFA8-57AD-0B5C-2534-1E862B58D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5127" y="1371600"/>
            <a:ext cx="0" cy="548640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80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394" y="1"/>
            <a:ext cx="9918405" cy="164623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it-IT"/>
            </a:defPPr>
          </a:lstStyle>
          <a:p>
            <a:pPr rtl="0"/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5394" y="1825625"/>
            <a:ext cx="99184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it-IT"/>
            </a:defPPr>
          </a:lstStyle>
          <a:p>
            <a:pPr lvl="0" rtl="0"/>
            <a:r>
              <a:rPr lang="it-IT"/>
              <a:t>Fare clic per modificare lo stile del titolo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6121" y="726630"/>
            <a:ext cx="520991" cy="51737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lang="it-IT" sz="1800" b="1" i="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it-IT" smtClean="0"/>
              <a:pPr rtl="0"/>
              <a:t>‹N›</a:t>
            </a:fld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1EF1C86-6A9C-D287-D381-5634A69BF1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35394" y="6356350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lang="it-IT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it-IT"/>
              <a:t>20XX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1B8477-3F24-EDCB-C8AC-843363639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8999" y="6356350"/>
            <a:ext cx="41148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lang="it-IT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71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7" r:id="rId2"/>
    <p:sldLayoutId id="2147483728" r:id="rId3"/>
    <p:sldLayoutId id="2147483729" r:id="rId4"/>
    <p:sldLayoutId id="2147483710" r:id="rId5"/>
    <p:sldLayoutId id="2147483727" r:id="rId6"/>
    <p:sldLayoutId id="2147483701" r:id="rId7"/>
    <p:sldLayoutId id="2147483721" r:id="rId8"/>
    <p:sldLayoutId id="2147483720" r:id="rId9"/>
    <p:sldLayoutId id="2147483730" r:id="rId10"/>
    <p:sldLayoutId id="2147483722" r:id="rId11"/>
    <p:sldLayoutId id="2147483698" r:id="rId12"/>
    <p:sldLayoutId id="2147483732" r:id="rId13"/>
    <p:sldLayoutId id="2147483702" r:id="rId14"/>
    <p:sldLayoutId id="2147483703" r:id="rId15"/>
    <p:sldLayoutId id="2147483733" r:id="rId16"/>
  </p:sldLayoutIdLst>
  <p:hf sldNum="0" hdr="0" ftr="0"/>
  <p:txStyles>
    <p:titleStyle>
      <a:lvl1pPr algn="l" defTabSz="914400" rtl="0" eaLnBrk="1" latinLnBrk="0" hangingPunct="1">
        <a:lnSpc>
          <a:spcPts val="4000"/>
        </a:lnSpc>
        <a:spcBef>
          <a:spcPct val="0"/>
        </a:spcBef>
        <a:buNone/>
        <a:defRPr lang="it-IT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it-IT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it-IT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 /><Relationship Id="rId3" Type="http://schemas.openxmlformats.org/officeDocument/2006/relationships/image" Target="../media/image1.png" /><Relationship Id="rId7" Type="http://schemas.openxmlformats.org/officeDocument/2006/relationships/image" Target="../media/image5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4.xml" /><Relationship Id="rId6" Type="http://schemas.openxmlformats.org/officeDocument/2006/relationships/image" Target="../media/image4.svg" /><Relationship Id="rId5" Type="http://schemas.openxmlformats.org/officeDocument/2006/relationships/image" Target="../media/image3.png" /><Relationship Id="rId4" Type="http://schemas.openxmlformats.org/officeDocument/2006/relationships/image" Target="../media/image2.png" /><Relationship Id="rId9" Type="http://schemas.openxmlformats.org/officeDocument/2006/relationships/image" Target="../media/image7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5.xml" /><Relationship Id="rId6" Type="http://schemas.openxmlformats.org/officeDocument/2006/relationships/image" Target="../media/image27.png" /><Relationship Id="rId5" Type="http://schemas.openxmlformats.org/officeDocument/2006/relationships/image" Target="../media/image26.png" /><Relationship Id="rId4" Type="http://schemas.openxmlformats.org/officeDocument/2006/relationships/image" Target="../media/image250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 /><Relationship Id="rId2" Type="http://schemas.openxmlformats.org/officeDocument/2006/relationships/image" Target="../media/image280.png" /><Relationship Id="rId1" Type="http://schemas.openxmlformats.org/officeDocument/2006/relationships/slideLayout" Target="../slideLayouts/slideLayout15.xml" /><Relationship Id="rId5" Type="http://schemas.openxmlformats.org/officeDocument/2006/relationships/image" Target="../media/image33.png" /><Relationship Id="rId4" Type="http://schemas.openxmlformats.org/officeDocument/2006/relationships/image" Target="../media/image29.png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 /><Relationship Id="rId1" Type="http://schemas.openxmlformats.org/officeDocument/2006/relationships/slideLayout" Target="../slideLayouts/slideLayout15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 /><Relationship Id="rId2" Type="http://schemas.openxmlformats.org/officeDocument/2006/relationships/image" Target="../media/image320.png" /><Relationship Id="rId1" Type="http://schemas.openxmlformats.org/officeDocument/2006/relationships/slideLayout" Target="../slideLayouts/slideLayout15.xml" /><Relationship Id="rId4" Type="http://schemas.openxmlformats.org/officeDocument/2006/relationships/image" Target="../media/image340.png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 /><Relationship Id="rId1" Type="http://schemas.openxmlformats.org/officeDocument/2006/relationships/slideLayout" Target="../slideLayouts/slideLayout15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 /><Relationship Id="rId1" Type="http://schemas.openxmlformats.org/officeDocument/2006/relationships/slideLayout" Target="../slideLayouts/slideLayout1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 /><Relationship Id="rId2" Type="http://schemas.openxmlformats.org/officeDocument/2006/relationships/image" Target="../media/image35.jpeg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 /><Relationship Id="rId3" Type="http://schemas.openxmlformats.org/officeDocument/2006/relationships/image" Target="../media/image38.png" /><Relationship Id="rId7" Type="http://schemas.openxmlformats.org/officeDocument/2006/relationships/image" Target="../media/image42.png" /><Relationship Id="rId2" Type="http://schemas.openxmlformats.org/officeDocument/2006/relationships/image" Target="../media/image37.jpeg" /><Relationship Id="rId1" Type="http://schemas.openxmlformats.org/officeDocument/2006/relationships/slideLayout" Target="../slideLayouts/slideLayout10.xml" /><Relationship Id="rId6" Type="http://schemas.openxmlformats.org/officeDocument/2006/relationships/image" Target="../media/image41.png" /><Relationship Id="rId5" Type="http://schemas.openxmlformats.org/officeDocument/2006/relationships/image" Target="../media/image40.png" /><Relationship Id="rId4" Type="http://schemas.openxmlformats.org/officeDocument/2006/relationships/image" Target="../media/image39.png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 /><Relationship Id="rId2" Type="http://schemas.openxmlformats.org/officeDocument/2006/relationships/image" Target="../media/image47.png" /><Relationship Id="rId1" Type="http://schemas.openxmlformats.org/officeDocument/2006/relationships/slideLayout" Target="../slideLayouts/slideLayout14.xml" /><Relationship Id="rId6" Type="http://schemas.openxmlformats.org/officeDocument/2006/relationships/image" Target="../media/image51.png" /><Relationship Id="rId5" Type="http://schemas.openxmlformats.org/officeDocument/2006/relationships/image" Target="../media/image45.png" /><Relationship Id="rId4" Type="http://schemas.openxmlformats.org/officeDocument/2006/relationships/image" Target="../media/image44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15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 /><Relationship Id="rId2" Type="http://schemas.openxmlformats.org/officeDocument/2006/relationships/image" Target="../media/image52.png" /><Relationship Id="rId1" Type="http://schemas.openxmlformats.org/officeDocument/2006/relationships/slideLayout" Target="../slideLayouts/slideLayout14.xml" /><Relationship Id="rId5" Type="http://schemas.openxmlformats.org/officeDocument/2006/relationships/image" Target="../media/image49.png" /><Relationship Id="rId4" Type="http://schemas.openxmlformats.org/officeDocument/2006/relationships/image" Target="../media/image46.pn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 /><Relationship Id="rId2" Type="http://schemas.openxmlformats.org/officeDocument/2006/relationships/image" Target="../media/image57.png" /><Relationship Id="rId1" Type="http://schemas.openxmlformats.org/officeDocument/2006/relationships/slideLayout" Target="../slideLayouts/slideLayout15.xml" /><Relationship Id="rId5" Type="http://schemas.openxmlformats.org/officeDocument/2006/relationships/image" Target="../media/image52.jpeg" /><Relationship Id="rId4" Type="http://schemas.openxmlformats.org/officeDocument/2006/relationships/image" Target="../media/image51.jpeg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 /><Relationship Id="rId1" Type="http://schemas.openxmlformats.org/officeDocument/2006/relationships/slideLayout" Target="../slideLayouts/slideLayout15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 /><Relationship Id="rId2" Type="http://schemas.openxmlformats.org/officeDocument/2006/relationships/image" Target="../media/image55.png" /><Relationship Id="rId1" Type="http://schemas.openxmlformats.org/officeDocument/2006/relationships/slideLayout" Target="../slideLayouts/slideLayout15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 /><Relationship Id="rId2" Type="http://schemas.openxmlformats.org/officeDocument/2006/relationships/image" Target="../media/image58.png" /><Relationship Id="rId1" Type="http://schemas.openxmlformats.org/officeDocument/2006/relationships/slideLayout" Target="../slideLayouts/slideLayout15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 /><Relationship Id="rId2" Type="http://schemas.openxmlformats.org/officeDocument/2006/relationships/image" Target="../media/image60.png" /><Relationship Id="rId1" Type="http://schemas.openxmlformats.org/officeDocument/2006/relationships/slideLayout" Target="../slideLayouts/slideLayout15.xml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 /><Relationship Id="rId2" Type="http://schemas.openxmlformats.org/officeDocument/2006/relationships/image" Target="../media/image62.png" /><Relationship Id="rId1" Type="http://schemas.openxmlformats.org/officeDocument/2006/relationships/slideLayout" Target="../slideLayouts/slideLayout15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5.xml" /><Relationship Id="rId4" Type="http://schemas.openxmlformats.org/officeDocument/2006/relationships/image" Target="../media/image11.pn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5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15.xml" /><Relationship Id="rId4" Type="http://schemas.openxmlformats.org/officeDocument/2006/relationships/image" Target="../media/image13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15.xml" /><Relationship Id="rId4" Type="http://schemas.openxmlformats.org/officeDocument/2006/relationships/image" Target="../media/image16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 /><Relationship Id="rId7" Type="http://schemas.openxmlformats.org/officeDocument/2006/relationships/image" Target="../media/image21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5.xml" /><Relationship Id="rId6" Type="http://schemas.openxmlformats.org/officeDocument/2006/relationships/image" Target="../media/image20.png" /><Relationship Id="rId5" Type="http://schemas.openxmlformats.org/officeDocument/2006/relationships/image" Target="../media/image18.png" /><Relationship Id="rId4" Type="http://schemas.openxmlformats.org/officeDocument/2006/relationships/image" Target="../media/image22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5.xml" /><Relationship Id="rId6" Type="http://schemas.openxmlformats.org/officeDocument/2006/relationships/image" Target="../media/image230.png" /><Relationship Id="rId5" Type="http://schemas.openxmlformats.org/officeDocument/2006/relationships/image" Target="../media/image24.png" /><Relationship Id="rId4" Type="http://schemas.openxmlformats.org/officeDocument/2006/relationships/image" Target="../media/image23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emblema, simbolo, logo, Marchio&#10;&#10;Il contenuto generato dall'IA potrebbe non essere corretto.">
            <a:extLst>
              <a:ext uri="{FF2B5EF4-FFF2-40B4-BE49-F238E27FC236}">
                <a16:creationId xmlns:a16="http://schemas.microsoft.com/office/drawing/2014/main" id="{D05D5F7C-7A9F-F7B8-868F-5E485891D2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4674"/>
          <a:stretch>
            <a:fillRect/>
          </a:stretch>
        </p:blipFill>
        <p:spPr>
          <a:xfrm>
            <a:off x="10419680" y="12540"/>
            <a:ext cx="1772320" cy="129606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D41F37-4A52-F452-73E6-B94F9D9D2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420"/>
            <a:ext cx="8322129" cy="1509713"/>
          </a:xfrm>
        </p:spPr>
        <p:txBody>
          <a:bodyPr/>
          <a:lstStyle/>
          <a:p>
            <a:r>
              <a:rPr lang="en-US" b="0" cap="none" dirty="0">
                <a:ln w="0"/>
                <a:solidFill>
                  <a:schemeClr val="accent1"/>
                </a:solidFill>
                <a:effectLst>
                  <a:outerShdw blurRad="3937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The flux of electron antineutrinos from SN1987A data</a:t>
            </a:r>
            <a:endParaRPr lang="en-US" dirty="0"/>
          </a:p>
        </p:txBody>
      </p:sp>
      <p:pic>
        <p:nvPicPr>
          <p:cNvPr id="4" name="Immagine 3" descr="Immagine che contiene cielo, aria aperta, acqua, notte&#10;&#10;Il contenuto generato dall'IA potrebbe non essere corretto.">
            <a:extLst>
              <a:ext uri="{FF2B5EF4-FFF2-40B4-BE49-F238E27FC236}">
                <a16:creationId xmlns:a16="http://schemas.microsoft.com/office/drawing/2014/main" id="{C842325F-3E17-5EB8-B662-769E9EBD59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629" r="16372"/>
          <a:stretch>
            <a:fillRect/>
          </a:stretch>
        </p:blipFill>
        <p:spPr>
          <a:xfrm>
            <a:off x="838200" y="1620233"/>
            <a:ext cx="10087699" cy="4114800"/>
          </a:xfrm>
          <a:prstGeom prst="rect">
            <a:avLst/>
          </a:prstGeom>
          <a:noFill/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4409EB62-0423-CC47-BB55-DFF45B39465F}"/>
              </a:ext>
            </a:extLst>
          </p:cNvPr>
          <p:cNvSpPr/>
          <p:nvPr/>
        </p:nvSpPr>
        <p:spPr>
          <a:xfrm>
            <a:off x="5820038" y="1798587"/>
            <a:ext cx="5105861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u="sng" cap="none" spc="50" dirty="0">
                <a:ln w="0">
                  <a:noFill/>
                </a:ln>
                <a:solidFill>
                  <a:schemeClr val="bg1"/>
                </a:solidFill>
              </a:rPr>
              <a:t>Veronica Oliviero</a:t>
            </a:r>
            <a:r>
              <a:rPr lang="it-IT" sz="2000" u="sng" spc="50" dirty="0">
                <a:ln w="0">
                  <a:noFill/>
                </a:ln>
                <a:solidFill>
                  <a:schemeClr val="bg1"/>
                </a:solidFill>
              </a:rPr>
              <a:t>*</a:t>
            </a:r>
            <a:r>
              <a:rPr lang="it-IT" sz="2000" cap="none" spc="50" dirty="0">
                <a:ln w="0">
                  <a:noFill/>
                </a:ln>
                <a:solidFill>
                  <a:schemeClr val="bg1"/>
                </a:solidFill>
              </a:rPr>
              <a:t>, Riccardo Bozza, </a:t>
            </a:r>
          </a:p>
          <a:p>
            <a:pPr algn="ctr"/>
            <a:r>
              <a:rPr lang="it-IT" sz="2000" cap="none" spc="50" dirty="0">
                <a:ln w="0">
                  <a:noFill/>
                </a:ln>
                <a:solidFill>
                  <a:schemeClr val="bg1"/>
                </a:solidFill>
              </a:rPr>
              <a:t>Vigilante di Risi, Giuseppe Matteucci,</a:t>
            </a:r>
          </a:p>
          <a:p>
            <a:pPr algn="ctr"/>
            <a:r>
              <a:rPr lang="it-IT" sz="2000" cap="none" spc="50" dirty="0">
                <a:ln w="0">
                  <a:noFill/>
                </a:ln>
                <a:solidFill>
                  <a:schemeClr val="bg1"/>
                </a:solidFill>
              </a:rPr>
              <a:t>Giulia Ricciardi, Francesco Vissani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82E55B7-8AD0-A0FB-241F-C41BC1B13AAE}"/>
              </a:ext>
            </a:extLst>
          </p:cNvPr>
          <p:cNvSpPr txBox="1"/>
          <p:nvPr/>
        </p:nvSpPr>
        <p:spPr>
          <a:xfrm>
            <a:off x="821870" y="5384000"/>
            <a:ext cx="10087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5F5F5"/>
                </a:solidFill>
                <a:latin typeface="+mj-lt"/>
              </a:rPr>
              <a:t>ICRC 2025 - The </a:t>
            </a:r>
            <a:r>
              <a:rPr lang="it-IT" sz="2000" b="1" dirty="0" err="1">
                <a:solidFill>
                  <a:srgbClr val="F5F5F5"/>
                </a:solidFill>
                <a:latin typeface="+mj-lt"/>
              </a:rPr>
              <a:t>Astroparticle</a:t>
            </a:r>
            <a:r>
              <a:rPr lang="it-IT" sz="2000" b="1" dirty="0">
                <a:solidFill>
                  <a:srgbClr val="F5F5F5"/>
                </a:solidFill>
                <a:latin typeface="+mj-lt"/>
              </a:rPr>
              <a:t> </a:t>
            </a:r>
            <a:r>
              <a:rPr lang="it-IT" sz="2000" b="1" dirty="0" err="1">
                <a:solidFill>
                  <a:srgbClr val="F5F5F5"/>
                </a:solidFill>
                <a:latin typeface="+mj-lt"/>
              </a:rPr>
              <a:t>Physics</a:t>
            </a:r>
            <a:r>
              <a:rPr lang="it-IT" sz="2000" b="1" dirty="0">
                <a:solidFill>
                  <a:srgbClr val="F5F5F5"/>
                </a:solidFill>
                <a:latin typeface="+mj-lt"/>
              </a:rPr>
              <a:t> Conference, Geneve, </a:t>
            </a:r>
            <a:r>
              <a:rPr lang="it-IT" sz="2000" b="1" dirty="0" err="1">
                <a:solidFill>
                  <a:srgbClr val="F5F5F5"/>
                </a:solidFill>
                <a:latin typeface="+mj-lt"/>
              </a:rPr>
              <a:t>Switzerland</a:t>
            </a:r>
            <a:endParaRPr lang="it-IT" sz="2000" b="1" dirty="0">
              <a:solidFill>
                <a:srgbClr val="F5F5F5"/>
              </a:solidFill>
              <a:latin typeface="+mj-lt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F45F0B4-11BD-52EC-3D4B-079867453027}"/>
              </a:ext>
            </a:extLst>
          </p:cNvPr>
          <p:cNvSpPr txBox="1"/>
          <p:nvPr/>
        </p:nvSpPr>
        <p:spPr>
          <a:xfrm>
            <a:off x="1493348" y="5860754"/>
            <a:ext cx="1008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PhD </a:t>
            </a:r>
            <a:r>
              <a:rPr lang="it-IT" dirty="0" err="1"/>
              <a:t>student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department</a:t>
            </a:r>
            <a:r>
              <a:rPr lang="it-IT" dirty="0"/>
              <a:t> of </a:t>
            </a:r>
            <a:r>
              <a:rPr lang="it-IT" dirty="0" err="1"/>
              <a:t>physics</a:t>
            </a:r>
            <a:r>
              <a:rPr lang="it-IT" dirty="0"/>
              <a:t> ‘’Ettore Pancini’’, University of </a:t>
            </a:r>
            <a:r>
              <a:rPr lang="it-IT" dirty="0" err="1"/>
              <a:t>Naples</a:t>
            </a:r>
            <a:r>
              <a:rPr lang="it-IT" dirty="0"/>
              <a:t> Federico II</a:t>
            </a:r>
          </a:p>
        </p:txBody>
      </p:sp>
      <p:pic>
        <p:nvPicPr>
          <p:cNvPr id="19" name="Elemento grafico 18" descr="Busta con riempimento a tinta unita">
            <a:extLst>
              <a:ext uri="{FF2B5EF4-FFF2-40B4-BE49-F238E27FC236}">
                <a16:creationId xmlns:a16="http://schemas.microsoft.com/office/drawing/2014/main" id="{D248342B-8BC2-CDA3-05CA-E2D5BDBF17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3728" y="6289275"/>
            <a:ext cx="461665" cy="461665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737F5D6-D8CC-6E7C-C0CA-FD80FB2BCF5F}"/>
              </a:ext>
            </a:extLst>
          </p:cNvPr>
          <p:cNvSpPr txBox="1"/>
          <p:nvPr/>
        </p:nvSpPr>
        <p:spPr>
          <a:xfrm>
            <a:off x="1545393" y="6331925"/>
            <a:ext cx="3189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veronica.oliviero2@unina.it</a:t>
            </a:r>
          </a:p>
        </p:txBody>
      </p:sp>
      <p:pic>
        <p:nvPicPr>
          <p:cNvPr id="23" name="Elemento grafico 22" descr="Cappello di laurea con riempimento a tinta unita">
            <a:extLst>
              <a:ext uri="{FF2B5EF4-FFF2-40B4-BE49-F238E27FC236}">
                <a16:creationId xmlns:a16="http://schemas.microsoft.com/office/drawing/2014/main" id="{D8F761CB-31BB-EA4B-B8BE-D1A1EB84BC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5993" y="5784110"/>
            <a:ext cx="466344" cy="466344"/>
          </a:xfrm>
          <a:prstGeom prst="rect">
            <a:avLst/>
          </a:prstGeom>
        </p:spPr>
      </p:pic>
      <p:pic>
        <p:nvPicPr>
          <p:cNvPr id="25" name="Immagine 24" descr="Immagine che contiene Carattere, Elementi grafici, grafica, logo&#10;&#10;Il contenuto generato dall'IA potrebbe non essere corretto.">
            <a:extLst>
              <a:ext uri="{FF2B5EF4-FFF2-40B4-BE49-F238E27FC236}">
                <a16:creationId xmlns:a16="http://schemas.microsoft.com/office/drawing/2014/main" id="{C334EA8A-F656-CD28-F55D-CCAC5946C4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85506" y="540764"/>
            <a:ext cx="2024063" cy="1028700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3906179-547F-64C3-52FA-E73908330365}"/>
              </a:ext>
            </a:extLst>
          </p:cNvPr>
          <p:cNvSpPr txBox="1"/>
          <p:nvPr/>
        </p:nvSpPr>
        <p:spPr>
          <a:xfrm>
            <a:off x="651655" y="5632561"/>
            <a:ext cx="6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093913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7FC9A-E001-29E1-BB5B-54C732C4E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843B9F43-384C-11FE-942B-CF88C02261B0}"/>
              </a:ext>
            </a:extLst>
          </p:cNvPr>
          <p:cNvSpPr txBox="1"/>
          <p:nvPr/>
        </p:nvSpPr>
        <p:spPr>
          <a:xfrm>
            <a:off x="3015155" y="3228568"/>
            <a:ext cx="612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>
                <a:effectLst/>
              </a:rPr>
              <a:t> </a:t>
            </a:r>
            <a:endParaRPr lang="it-IT"/>
          </a:p>
        </p:txBody>
      </p:sp>
      <p:sp>
        <p:nvSpPr>
          <p:cNvPr id="11" name="Google Shape;235;p27">
            <a:extLst>
              <a:ext uri="{FF2B5EF4-FFF2-40B4-BE49-F238E27FC236}">
                <a16:creationId xmlns:a16="http://schemas.microsoft.com/office/drawing/2014/main" id="{32AEDAC6-7CA1-D113-532F-DBA1A1E1A3C0}"/>
              </a:ext>
            </a:extLst>
          </p:cNvPr>
          <p:cNvSpPr txBox="1">
            <a:spLocks/>
          </p:cNvSpPr>
          <p:nvPr/>
        </p:nvSpPr>
        <p:spPr>
          <a:xfrm>
            <a:off x="836520" y="164592"/>
            <a:ext cx="1093638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 dirty="0" err="1">
                <a:solidFill>
                  <a:schemeClr val="accent4"/>
                </a:solidFill>
              </a:rPr>
              <a:t>Modeling</a:t>
            </a:r>
            <a:r>
              <a:rPr lang="it-IT" dirty="0">
                <a:solidFill>
                  <a:schemeClr val="accent4"/>
                </a:solidFill>
              </a:rPr>
              <a:t> the </a:t>
            </a:r>
            <a:r>
              <a:rPr lang="it-IT" dirty="0" err="1">
                <a:solidFill>
                  <a:schemeClr val="accent4"/>
                </a:solidFill>
              </a:rPr>
              <a:t>signal</a:t>
            </a:r>
            <a:r>
              <a:rPr lang="it-IT" dirty="0">
                <a:solidFill>
                  <a:schemeClr val="accent4"/>
                </a:solidFill>
              </a:rPr>
              <a:t> and detectors </a:t>
            </a:r>
            <a:r>
              <a:rPr lang="it-IT" dirty="0" err="1">
                <a:solidFill>
                  <a:schemeClr val="accent4"/>
                </a:solidFill>
              </a:rPr>
              <a:t>response</a:t>
            </a:r>
            <a:endParaRPr lang="it-IT" dirty="0">
              <a:solidFill>
                <a:schemeClr val="accent4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246B55E-0738-17EB-4402-DCC9A0454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94" y="4332033"/>
            <a:ext cx="8293718" cy="731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4">
                <a:extLst>
                  <a:ext uri="{FF2B5EF4-FFF2-40B4-BE49-F238E27FC236}">
                    <a16:creationId xmlns:a16="http://schemas.microsoft.com/office/drawing/2014/main" id="{4F792265-213E-E560-C325-827168CB650B}"/>
                  </a:ext>
                </a:extLst>
              </p:cNvPr>
              <p:cNvSpPr txBox="1"/>
              <p:nvPr/>
            </p:nvSpPr>
            <p:spPr>
              <a:xfrm>
                <a:off x="6446258" y="5084912"/>
                <a:ext cx="5387597" cy="148896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/>
                  <a:t>The total number of background events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The angular efficiency of IMB (1+0.1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/>
                  <a:t>) </a:t>
                </a:r>
              </a:p>
              <a:p>
                <a:r>
                  <a:rPr lang="en-US"/>
                  <a:t>       at the time of the burst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The contribution from electron-positron</a:t>
                </a:r>
              </a:p>
              <a:p>
                <a:r>
                  <a:rPr lang="en-US"/>
                  <a:t>       annihilation to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1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/>
                  <a:t> for </a:t>
                </a:r>
                <a:r>
                  <a:rPr lang="en-US" err="1"/>
                  <a:t>Baksan</a:t>
                </a:r>
                <a:endParaRPr lang="en-US"/>
              </a:p>
            </p:txBody>
          </p:sp>
        </mc:Choice>
        <mc:Fallback xmlns="">
          <p:sp>
            <p:nvSpPr>
              <p:cNvPr id="3" name="TextBox 4">
                <a:extLst>
                  <a:ext uri="{FF2B5EF4-FFF2-40B4-BE49-F238E27FC236}">
                    <a16:creationId xmlns:a16="http://schemas.microsoft.com/office/drawing/2014/main" id="{4F792265-213E-E560-C325-827168CB6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258" y="5084912"/>
                <a:ext cx="5387597" cy="1488961"/>
              </a:xfrm>
              <a:prstGeom prst="rect">
                <a:avLst/>
              </a:prstGeom>
              <a:blipFill>
                <a:blip r:embed="rId4"/>
                <a:stretch>
                  <a:fillRect l="-679" t="-1639" b="-53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9">
            <a:extLst>
              <a:ext uri="{FF2B5EF4-FFF2-40B4-BE49-F238E27FC236}">
                <a16:creationId xmlns:a16="http://schemas.microsoft.com/office/drawing/2014/main" id="{C92501F4-A5BA-CD93-C814-C0E8D77A60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712372" y="1686865"/>
            <a:ext cx="5193779" cy="187932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9FD6CE9-8CCD-D8A8-D673-AADB0C750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520" y="1174580"/>
            <a:ext cx="5671195" cy="31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93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70C1B-F65B-8169-A622-A804E5C17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0335DA-9D96-BE38-D332-673C652CACAD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B31650-E631-537B-6027-AA763963819E}"/>
                  </a:ext>
                </a:extLst>
              </p:cNvPr>
              <p:cNvSpPr txBox="1"/>
              <p:nvPr/>
            </p:nvSpPr>
            <p:spPr>
              <a:xfrm>
                <a:off x="742618" y="2171371"/>
                <a:ext cx="4931401" cy="1477328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/>
                  <a:t>Differential background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Dead-time and muon contamination for IMB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/>
                  <a:t>=0.035 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𝑙𝑖𝑣𝑒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=0.9055 </m:t>
                    </m:r>
                  </m:oMath>
                </a14:m>
                <a:r>
                  <a:rPr lang="en-US"/>
                  <a:t>)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Delay times with respect to the first arrived neutrino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B31650-E631-537B-6027-AA7639638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618" y="2171371"/>
                <a:ext cx="4931401" cy="1477328"/>
              </a:xfrm>
              <a:prstGeom prst="rect">
                <a:avLst/>
              </a:prstGeom>
              <a:blipFill>
                <a:blip r:embed="rId2"/>
                <a:stretch>
                  <a:fillRect l="-865" t="-1646" b="-57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A441DE90-9032-9532-FAAB-D71A5A897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198" y="1234277"/>
            <a:ext cx="8823731" cy="109631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6521C9A-BA05-07E3-4353-BC755DDBAF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79583" y="2258130"/>
            <a:ext cx="6205508" cy="3909543"/>
          </a:xfrm>
          <a:prstGeom prst="rect">
            <a:avLst/>
          </a:prstGeom>
        </p:spPr>
      </p:pic>
      <p:sp>
        <p:nvSpPr>
          <p:cNvPr id="3" name="Google Shape;235;p27">
            <a:extLst>
              <a:ext uri="{FF2B5EF4-FFF2-40B4-BE49-F238E27FC236}">
                <a16:creationId xmlns:a16="http://schemas.microsoft.com/office/drawing/2014/main" id="{FCFCBB9E-58FE-7DB4-AEE5-779A4FBD93A4}"/>
              </a:ext>
            </a:extLst>
          </p:cNvPr>
          <p:cNvSpPr txBox="1">
            <a:spLocks/>
          </p:cNvSpPr>
          <p:nvPr/>
        </p:nvSpPr>
        <p:spPr>
          <a:xfrm>
            <a:off x="559361" y="186449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</a:t>
            </a:r>
            <a:r>
              <a:rPr lang="it-IT" err="1">
                <a:solidFill>
                  <a:schemeClr val="accent4"/>
                </a:solidFill>
              </a:rPr>
              <a:t>likelihood</a:t>
            </a:r>
            <a:r>
              <a:rPr lang="it-IT">
                <a:solidFill>
                  <a:schemeClr val="accent4"/>
                </a:solidFill>
              </a:rPr>
              <a:t>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58356B50-DC21-1264-22EF-7C9E3AF4520D}"/>
                  </a:ext>
                </a:extLst>
              </p:cNvPr>
              <p:cNvSpPr txBox="1"/>
              <p:nvPr/>
            </p:nvSpPr>
            <p:spPr>
              <a:xfrm>
                <a:off x="1027951" y="5064170"/>
                <a:ext cx="4920222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This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is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the first accurate estimate of the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initial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rising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it-IT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. </a:t>
                </a:r>
              </a:p>
              <a:p>
                <a:endParaRPr lang="it-IT" b="1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Data do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not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indicate a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preferred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value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it-IT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, so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we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have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set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as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a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prior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it-IT" b="1" dirty="0" err="1">
                    <a:solidFill>
                      <a:schemeClr val="bg2">
                        <a:lumMod val="50000"/>
                      </a:schemeClr>
                    </a:solidFill>
                  </a:rPr>
                  <a:t>at</a:t>
                </a:r>
                <a:r>
                  <a:rPr lang="it-IT" b="1" dirty="0">
                    <a:solidFill>
                      <a:schemeClr val="bg2">
                        <a:lumMod val="50000"/>
                      </a:schemeClr>
                    </a:solidFill>
                  </a:rPr>
                  <a:t> 100ms.</a:t>
                </a: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58356B50-DC21-1264-22EF-7C9E3AF45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951" y="5064170"/>
                <a:ext cx="4920222" cy="1477328"/>
              </a:xfrm>
              <a:prstGeom prst="rect">
                <a:avLst/>
              </a:prstGeom>
              <a:blipFill>
                <a:blip r:embed="rId5"/>
                <a:stretch>
                  <a:fillRect l="-1289" t="-1695" b="-508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695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35;p27">
            <a:extLst>
              <a:ext uri="{FF2B5EF4-FFF2-40B4-BE49-F238E27FC236}">
                <a16:creationId xmlns:a16="http://schemas.microsoft.com/office/drawing/2014/main" id="{A5800A93-9BE1-120B-FB79-990B0A510FC0}"/>
              </a:ext>
            </a:extLst>
          </p:cNvPr>
          <p:cNvSpPr txBox="1">
            <a:spLocks/>
          </p:cNvSpPr>
          <p:nvPr/>
        </p:nvSpPr>
        <p:spPr>
          <a:xfrm>
            <a:off x="559361" y="186449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 dirty="0">
                <a:solidFill>
                  <a:schemeClr val="accent4"/>
                </a:solidFill>
              </a:rPr>
              <a:t>The </a:t>
            </a:r>
            <a:r>
              <a:rPr lang="it-IT" dirty="0" err="1">
                <a:solidFill>
                  <a:schemeClr val="accent4"/>
                </a:solidFill>
              </a:rPr>
              <a:t>likelihood</a:t>
            </a:r>
            <a:r>
              <a:rPr lang="it-IT" dirty="0">
                <a:solidFill>
                  <a:schemeClr val="accent4"/>
                </a:solidFill>
              </a:rPr>
              <a:t> Analysis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779D10D-F2AA-D928-0044-B657DA99D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85" y="1333522"/>
            <a:ext cx="885825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5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68132-8468-E745-3A23-88128276A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B0F45D-B40B-C8C5-5F14-2F260AA34E67}"/>
              </a:ext>
            </a:extLst>
          </p:cNvPr>
          <p:cNvSpPr txBox="1"/>
          <p:nvPr/>
        </p:nvSpPr>
        <p:spPr>
          <a:xfrm>
            <a:off x="3104967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B58783-8318-D51D-D4D8-E899249E6966}"/>
                  </a:ext>
                </a:extLst>
              </p:cNvPr>
              <p:cNvSpPr txBox="1"/>
              <p:nvPr/>
            </p:nvSpPr>
            <p:spPr>
              <a:xfrm>
                <a:off x="743098" y="3166026"/>
                <a:ext cx="5895169" cy="259744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/>
                  <a:t>We predict that only a small portion of the accreting mass (0.03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/>
                  <a:t>) </a:t>
                </a:r>
                <a:r>
                  <a:rPr lang="en-US" err="1"/>
                  <a:t>partecipates</a:t>
                </a:r>
                <a:r>
                  <a:rPr lang="en-US"/>
                  <a:t> to the positron capture</a:t>
                </a:r>
              </a:p>
              <a:p>
                <a:pPr marL="285750" indent="-285750">
                  <a:buFont typeface="Arial"/>
                  <a:buChar char="•"/>
                </a:pPr>
                <a:endParaRPr lang="en-US"/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We predict a smaller radius for the neutron star, in great agreement with the expectation</a:t>
                </a:r>
              </a:p>
              <a:p>
                <a:pPr marL="285750" indent="-285750">
                  <a:buFont typeface="Arial"/>
                  <a:buChar char="•"/>
                </a:pPr>
                <a:endParaRPr lang="en-US"/>
              </a:p>
              <a:p>
                <a:pPr marL="285750" indent="-285750">
                  <a:buFont typeface="Arial"/>
                  <a:buChar char="•"/>
                </a:pPr>
                <a:r>
                  <a:rPr lang="en-US" u="sng"/>
                  <a:t>First estimation of the delay times in a reliable temporal description of the flux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B58783-8318-D51D-D4D8-E899249E6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098" y="3166026"/>
                <a:ext cx="5895169" cy="2597442"/>
              </a:xfrm>
              <a:prstGeom prst="rect">
                <a:avLst/>
              </a:prstGeom>
              <a:blipFill>
                <a:blip r:embed="rId2"/>
                <a:stretch>
                  <a:fillRect l="-724" t="-939" b="-30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AA349F64-ED21-2CFF-106B-F19DD124D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057" y="1267206"/>
            <a:ext cx="9233376" cy="15544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9">
                <a:extLst>
                  <a:ext uri="{FF2B5EF4-FFF2-40B4-BE49-F238E27FC236}">
                    <a16:creationId xmlns:a16="http://schemas.microsoft.com/office/drawing/2014/main" id="{59995ECE-EB25-5FBF-66F9-027F6A2F52FF}"/>
                  </a:ext>
                </a:extLst>
              </p:cNvPr>
              <p:cNvSpPr txBox="1"/>
              <p:nvPr/>
            </p:nvSpPr>
            <p:spPr>
              <a:xfrm>
                <a:off x="6458273" y="3166026"/>
                <a:ext cx="5895169" cy="3046988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/>
                  <a:t>Likelihood ratio test: the statistical significance of the accretion phase is confirmed at (99.2-99.8)%,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it-IT" b="0" i="1" smtClean="0">
                        <a:latin typeface="Cambria Math" panose="02040503050406030204" pitchFamily="18" charset="0"/>
                      </a:rPr>
                      <m:t>=8.2 </m:t>
                    </m:r>
                  </m:oMath>
                </a14:m>
                <a:endParaRPr lang="en-US"/>
              </a:p>
              <a:p>
                <a:pPr marL="285750" indent="-285750">
                  <a:buFont typeface="Arial"/>
                  <a:buChar char="•"/>
                </a:pPr>
                <a:endParaRPr lang="en-US"/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The duration of the cooling is in agreement with the results of the simulations</a:t>
                </a:r>
              </a:p>
              <a:p>
                <a:endParaRPr lang="en-US"/>
              </a:p>
              <a:p>
                <a:r>
                  <a:rPr lang="en-US" sz="1200">
                    <a:solidFill>
                      <a:srgbClr val="00B050"/>
                    </a:solidFill>
                    <a:ea typeface="+mn-lt"/>
                    <a:cs typeface="+mn-lt"/>
                  </a:rPr>
                  <a:t>D.F.G. Fiorillo, M. Heinlein, H.-T. Janka, G. Raffelt, E. Vitagliano and R. Bollig, Supernova</a:t>
                </a:r>
                <a:endParaRPr lang="en-US" sz="1200">
                  <a:solidFill>
                    <a:srgbClr val="00B050"/>
                  </a:solidFill>
                </a:endParaRPr>
              </a:p>
              <a:p>
                <a:r>
                  <a:rPr lang="en-US" sz="1200">
                    <a:solidFill>
                      <a:srgbClr val="00B050"/>
                    </a:solidFill>
                    <a:ea typeface="+mn-lt"/>
                    <a:cs typeface="+mn-lt"/>
                  </a:rPr>
                  <a:t>simulations confront SN 1987A neutrinos, Phys. Rev. D 108 (2023) 083040 [2308.01403]</a:t>
                </a:r>
                <a:r>
                  <a:rPr lang="en-US" sz="1200">
                    <a:ea typeface="+mn-lt"/>
                    <a:cs typeface="+mn-lt"/>
                  </a:rPr>
                  <a:t>.</a:t>
                </a:r>
                <a:endParaRPr lang="en-US" sz="1200"/>
              </a:p>
              <a:p>
                <a:pPr marL="285750" indent="-285750">
                  <a:buFont typeface="Arial"/>
                  <a:buChar char="•"/>
                </a:pPr>
                <a:endParaRPr lang="en-US"/>
              </a:p>
            </p:txBody>
          </p:sp>
        </mc:Choice>
        <mc:Fallback xmlns="">
          <p:sp>
            <p:nvSpPr>
              <p:cNvPr id="2" name="TextBox 9">
                <a:extLst>
                  <a:ext uri="{FF2B5EF4-FFF2-40B4-BE49-F238E27FC236}">
                    <a16:creationId xmlns:a16="http://schemas.microsoft.com/office/drawing/2014/main" id="{59995ECE-EB25-5FBF-66F9-027F6A2F5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273" y="3166026"/>
                <a:ext cx="5895169" cy="3046988"/>
              </a:xfrm>
              <a:prstGeom prst="rect">
                <a:avLst/>
              </a:prstGeom>
              <a:blipFill>
                <a:blip r:embed="rId4"/>
                <a:stretch>
                  <a:fillRect l="-620" t="-8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Google Shape;235;p27">
            <a:extLst>
              <a:ext uri="{FF2B5EF4-FFF2-40B4-BE49-F238E27FC236}">
                <a16:creationId xmlns:a16="http://schemas.microsoft.com/office/drawing/2014/main" id="{90DBD9BF-D2FC-7997-F084-A8B58D85A576}"/>
              </a:ext>
            </a:extLst>
          </p:cNvPr>
          <p:cNvSpPr txBox="1">
            <a:spLocks/>
          </p:cNvSpPr>
          <p:nvPr/>
        </p:nvSpPr>
        <p:spPr>
          <a:xfrm>
            <a:off x="559361" y="186449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</a:t>
            </a:r>
            <a:r>
              <a:rPr lang="it-IT" err="1">
                <a:solidFill>
                  <a:schemeClr val="accent4"/>
                </a:solidFill>
              </a:rPr>
              <a:t>likelihood</a:t>
            </a:r>
            <a:r>
              <a:rPr lang="it-IT">
                <a:solidFill>
                  <a:schemeClr val="accent4"/>
                </a:solidFill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350249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264C2-EB61-21C4-2D53-682150611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07A966-A8EB-C093-77C3-AABFD883CA6C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912E7F-452A-9C30-D9E1-18E5228E82CE}"/>
              </a:ext>
            </a:extLst>
          </p:cNvPr>
          <p:cNvSpPr txBox="1"/>
          <p:nvPr/>
        </p:nvSpPr>
        <p:spPr>
          <a:xfrm>
            <a:off x="979527" y="5375150"/>
            <a:ext cx="1028145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Excellent agreement with the theoretical energy and temporal distributions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Some tension with the empirical angular distribution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3D381A-7144-D028-C088-46E4B6B37B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30551" y="1843501"/>
            <a:ext cx="6871673" cy="33080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31FB81-844A-2924-F550-2327FECA9286}"/>
              </a:ext>
            </a:extLst>
          </p:cNvPr>
          <p:cNvSpPr txBox="1"/>
          <p:nvPr/>
        </p:nvSpPr>
        <p:spPr>
          <a:xfrm>
            <a:off x="822197" y="1307985"/>
            <a:ext cx="6103260" cy="461665"/>
          </a:xfrm>
          <a:custGeom>
            <a:avLst/>
            <a:gdLst>
              <a:gd name="connsiteX0" fmla="*/ 0 w 6103260"/>
              <a:gd name="connsiteY0" fmla="*/ 0 h 461665"/>
              <a:gd name="connsiteX1" fmla="*/ 617107 w 6103260"/>
              <a:gd name="connsiteY1" fmla="*/ 0 h 461665"/>
              <a:gd name="connsiteX2" fmla="*/ 1173182 w 6103260"/>
              <a:gd name="connsiteY2" fmla="*/ 0 h 461665"/>
              <a:gd name="connsiteX3" fmla="*/ 1729257 w 6103260"/>
              <a:gd name="connsiteY3" fmla="*/ 0 h 461665"/>
              <a:gd name="connsiteX4" fmla="*/ 2224299 w 6103260"/>
              <a:gd name="connsiteY4" fmla="*/ 0 h 461665"/>
              <a:gd name="connsiteX5" fmla="*/ 2719341 w 6103260"/>
              <a:gd name="connsiteY5" fmla="*/ 0 h 461665"/>
              <a:gd name="connsiteX6" fmla="*/ 3214384 w 6103260"/>
              <a:gd name="connsiteY6" fmla="*/ 0 h 461665"/>
              <a:gd name="connsiteX7" fmla="*/ 3953556 w 6103260"/>
              <a:gd name="connsiteY7" fmla="*/ 0 h 461665"/>
              <a:gd name="connsiteX8" fmla="*/ 4448598 w 6103260"/>
              <a:gd name="connsiteY8" fmla="*/ 0 h 461665"/>
              <a:gd name="connsiteX9" fmla="*/ 5004673 w 6103260"/>
              <a:gd name="connsiteY9" fmla="*/ 0 h 461665"/>
              <a:gd name="connsiteX10" fmla="*/ 6103260 w 6103260"/>
              <a:gd name="connsiteY10" fmla="*/ 0 h 461665"/>
              <a:gd name="connsiteX11" fmla="*/ 6103260 w 6103260"/>
              <a:gd name="connsiteY11" fmla="*/ 461665 h 461665"/>
              <a:gd name="connsiteX12" fmla="*/ 5547185 w 6103260"/>
              <a:gd name="connsiteY12" fmla="*/ 461665 h 461665"/>
              <a:gd name="connsiteX13" fmla="*/ 4991110 w 6103260"/>
              <a:gd name="connsiteY13" fmla="*/ 461665 h 461665"/>
              <a:gd name="connsiteX14" fmla="*/ 4251938 w 6103260"/>
              <a:gd name="connsiteY14" fmla="*/ 461665 h 461665"/>
              <a:gd name="connsiteX15" fmla="*/ 3512765 w 6103260"/>
              <a:gd name="connsiteY15" fmla="*/ 461665 h 461665"/>
              <a:gd name="connsiteX16" fmla="*/ 2895658 w 6103260"/>
              <a:gd name="connsiteY16" fmla="*/ 461665 h 461665"/>
              <a:gd name="connsiteX17" fmla="*/ 2095453 w 6103260"/>
              <a:gd name="connsiteY17" fmla="*/ 461665 h 461665"/>
              <a:gd name="connsiteX18" fmla="*/ 1539378 w 6103260"/>
              <a:gd name="connsiteY18" fmla="*/ 461665 h 461665"/>
              <a:gd name="connsiteX19" fmla="*/ 922270 w 6103260"/>
              <a:gd name="connsiteY19" fmla="*/ 461665 h 461665"/>
              <a:gd name="connsiteX20" fmla="*/ 0 w 6103260"/>
              <a:gd name="connsiteY20" fmla="*/ 461665 h 461665"/>
              <a:gd name="connsiteX21" fmla="*/ 0 w 6103260"/>
              <a:gd name="connsiteY21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103260" h="461665" extrusionOk="0">
                <a:moveTo>
                  <a:pt x="0" y="0"/>
                </a:moveTo>
                <a:cubicBezTo>
                  <a:pt x="217699" y="25383"/>
                  <a:pt x="359776" y="-6321"/>
                  <a:pt x="617107" y="0"/>
                </a:cubicBezTo>
                <a:cubicBezTo>
                  <a:pt x="874438" y="6321"/>
                  <a:pt x="998658" y="18092"/>
                  <a:pt x="1173182" y="0"/>
                </a:cubicBezTo>
                <a:cubicBezTo>
                  <a:pt x="1347706" y="-18092"/>
                  <a:pt x="1581442" y="2949"/>
                  <a:pt x="1729257" y="0"/>
                </a:cubicBezTo>
                <a:cubicBezTo>
                  <a:pt x="1877072" y="-2949"/>
                  <a:pt x="2023548" y="10185"/>
                  <a:pt x="2224299" y="0"/>
                </a:cubicBezTo>
                <a:cubicBezTo>
                  <a:pt x="2425050" y="-10185"/>
                  <a:pt x="2616454" y="23805"/>
                  <a:pt x="2719341" y="0"/>
                </a:cubicBezTo>
                <a:cubicBezTo>
                  <a:pt x="2822228" y="-23805"/>
                  <a:pt x="3061537" y="5893"/>
                  <a:pt x="3214384" y="0"/>
                </a:cubicBezTo>
                <a:cubicBezTo>
                  <a:pt x="3367231" y="-5893"/>
                  <a:pt x="3609663" y="11555"/>
                  <a:pt x="3953556" y="0"/>
                </a:cubicBezTo>
                <a:cubicBezTo>
                  <a:pt x="4297449" y="-11555"/>
                  <a:pt x="4236954" y="-2497"/>
                  <a:pt x="4448598" y="0"/>
                </a:cubicBezTo>
                <a:cubicBezTo>
                  <a:pt x="4660242" y="2497"/>
                  <a:pt x="4816355" y="-22680"/>
                  <a:pt x="5004673" y="0"/>
                </a:cubicBezTo>
                <a:cubicBezTo>
                  <a:pt x="5192992" y="22680"/>
                  <a:pt x="5676273" y="33094"/>
                  <a:pt x="6103260" y="0"/>
                </a:cubicBezTo>
                <a:cubicBezTo>
                  <a:pt x="6104550" y="216340"/>
                  <a:pt x="6085141" y="335139"/>
                  <a:pt x="6103260" y="461665"/>
                </a:cubicBezTo>
                <a:cubicBezTo>
                  <a:pt x="5836964" y="461126"/>
                  <a:pt x="5813572" y="441081"/>
                  <a:pt x="5547185" y="461665"/>
                </a:cubicBezTo>
                <a:cubicBezTo>
                  <a:pt x="5280799" y="482249"/>
                  <a:pt x="5179055" y="482391"/>
                  <a:pt x="4991110" y="461665"/>
                </a:cubicBezTo>
                <a:cubicBezTo>
                  <a:pt x="4803165" y="440939"/>
                  <a:pt x="4408482" y="459757"/>
                  <a:pt x="4251938" y="461665"/>
                </a:cubicBezTo>
                <a:cubicBezTo>
                  <a:pt x="4095394" y="463573"/>
                  <a:pt x="3821825" y="474142"/>
                  <a:pt x="3512765" y="461665"/>
                </a:cubicBezTo>
                <a:cubicBezTo>
                  <a:pt x="3203705" y="449188"/>
                  <a:pt x="3090239" y="447051"/>
                  <a:pt x="2895658" y="461665"/>
                </a:cubicBezTo>
                <a:cubicBezTo>
                  <a:pt x="2701077" y="476279"/>
                  <a:pt x="2452068" y="463096"/>
                  <a:pt x="2095453" y="461665"/>
                </a:cubicBezTo>
                <a:cubicBezTo>
                  <a:pt x="1738839" y="460234"/>
                  <a:pt x="1670651" y="479520"/>
                  <a:pt x="1539378" y="461665"/>
                </a:cubicBezTo>
                <a:cubicBezTo>
                  <a:pt x="1408106" y="443810"/>
                  <a:pt x="1180889" y="481617"/>
                  <a:pt x="922270" y="461665"/>
                </a:cubicBezTo>
                <a:cubicBezTo>
                  <a:pt x="663651" y="441713"/>
                  <a:pt x="194870" y="420333"/>
                  <a:pt x="0" y="461665"/>
                </a:cubicBezTo>
                <a:cubicBezTo>
                  <a:pt x="7752" y="364054"/>
                  <a:pt x="-5180" y="155630"/>
                  <a:pt x="0" y="0"/>
                </a:cubicBezTo>
                <a:close/>
              </a:path>
            </a:pathLst>
          </a:custGeom>
          <a:noFill/>
          <a:ln w="28575">
            <a:solidFill>
              <a:srgbClr val="7E45C4">
                <a:alpha val="97000"/>
              </a:srgbClr>
            </a:solidFill>
            <a:prstDash val="lgDashDot"/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2C363A"/>
                </a:solidFill>
                <a:latin typeface="Aptos"/>
                <a:cs typeface="Helvetica"/>
              </a:rPr>
              <a:t>How good is the model to describe the data?</a:t>
            </a:r>
            <a:r>
              <a:rPr lang="en-US" sz="2400" dirty="0">
                <a:solidFill>
                  <a:srgbClr val="2C363A"/>
                </a:solidFill>
                <a:latin typeface="Helvetica"/>
                <a:cs typeface="Helvetica"/>
              </a:rPr>
              <a:t> </a:t>
            </a:r>
            <a:endParaRPr lang="en-US" sz="2400" dirty="0"/>
          </a:p>
        </p:txBody>
      </p:sp>
      <p:sp>
        <p:nvSpPr>
          <p:cNvPr id="5" name="Google Shape;235;p27">
            <a:extLst>
              <a:ext uri="{FF2B5EF4-FFF2-40B4-BE49-F238E27FC236}">
                <a16:creationId xmlns:a16="http://schemas.microsoft.com/office/drawing/2014/main" id="{74DE626E-8CBC-DA5A-C99C-E1C04EDB56E9}"/>
              </a:ext>
            </a:extLst>
          </p:cNvPr>
          <p:cNvSpPr txBox="1">
            <a:spLocks/>
          </p:cNvSpPr>
          <p:nvPr/>
        </p:nvSpPr>
        <p:spPr>
          <a:xfrm>
            <a:off x="649668" y="180452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</a:t>
            </a:r>
            <a:r>
              <a:rPr lang="it-IT" err="1">
                <a:solidFill>
                  <a:schemeClr val="accent4"/>
                </a:solidFill>
              </a:rPr>
              <a:t>likelihood</a:t>
            </a:r>
            <a:r>
              <a:rPr lang="it-IT">
                <a:solidFill>
                  <a:schemeClr val="accent4"/>
                </a:solidFill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175107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AB93F-FFF9-476B-799A-4A6A7C3C7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B994B8-FD67-BA9B-9C70-CD68810A6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836" y="1899997"/>
            <a:ext cx="7499164" cy="43953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AF9292-CE5D-D9EF-B0BF-ADBF3BE766C3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AB25E-633F-9BF3-2D8F-EB7625D399E2}"/>
              </a:ext>
            </a:extLst>
          </p:cNvPr>
          <p:cNvSpPr txBox="1"/>
          <p:nvPr/>
        </p:nvSpPr>
        <p:spPr>
          <a:xfrm>
            <a:off x="791439" y="2066072"/>
            <a:ext cx="470946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P-values 50.7% (Kolmogorov-Smirnov) 77.7% (Cramer-Von Mises) for the energy distribution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000000"/>
              </a:solidFill>
              <a:cs typeface="Helvetica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000" dirty="0">
                <a:cs typeface="Helvetica"/>
              </a:rPr>
              <a:t>P-values 5.5% (Kolmogorov-Smirnov) 2.0% (Cramer-Von Mises) for the angular distribution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285750" indent="-285750">
              <a:buFont typeface="Arial,Sans-Serif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P-values 82.8% (Kolmogorov-Smirnov) 88.4% (Cramer-Von Mises) for the temporal distribution (see figure)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B05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480C14-CD6C-6AFF-0334-86141E78FAE1}"/>
              </a:ext>
            </a:extLst>
          </p:cNvPr>
          <p:cNvSpPr txBox="1"/>
          <p:nvPr/>
        </p:nvSpPr>
        <p:spPr>
          <a:xfrm>
            <a:off x="788520" y="1387336"/>
            <a:ext cx="471238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Combining the three data sets: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8D20E-A57C-1BB8-34FE-52C63086164D}"/>
              </a:ext>
            </a:extLst>
          </p:cNvPr>
          <p:cNvSpPr txBox="1"/>
          <p:nvPr/>
        </p:nvSpPr>
        <p:spPr>
          <a:xfrm>
            <a:off x="392393" y="6034150"/>
            <a:ext cx="262513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>
                <a:solidFill>
                  <a:schemeClr val="bg1"/>
                </a:solidFill>
                <a:latin typeface="Arabic Typesetting"/>
                <a:cs typeface="Arabic Typesetting"/>
              </a:rPr>
              <a:t>Combined goodness of fit</a:t>
            </a:r>
          </a:p>
        </p:txBody>
      </p:sp>
      <p:sp>
        <p:nvSpPr>
          <p:cNvPr id="12" name="Google Shape;235;p27">
            <a:extLst>
              <a:ext uri="{FF2B5EF4-FFF2-40B4-BE49-F238E27FC236}">
                <a16:creationId xmlns:a16="http://schemas.microsoft.com/office/drawing/2014/main" id="{4E1AE992-C42F-F9F8-9AAB-1DB31E18574E}"/>
              </a:ext>
            </a:extLst>
          </p:cNvPr>
          <p:cNvSpPr txBox="1">
            <a:spLocks/>
          </p:cNvSpPr>
          <p:nvPr/>
        </p:nvSpPr>
        <p:spPr>
          <a:xfrm>
            <a:off x="691196" y="145341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</a:t>
            </a:r>
            <a:r>
              <a:rPr lang="it-IT" err="1">
                <a:solidFill>
                  <a:schemeClr val="accent4"/>
                </a:solidFill>
              </a:rPr>
              <a:t>likelihood</a:t>
            </a:r>
            <a:r>
              <a:rPr lang="it-IT">
                <a:solidFill>
                  <a:schemeClr val="accent4"/>
                </a:solidFill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61895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DF0662-561A-84EB-1DE0-5E82A1C01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galassia, spazio, costellazione, Universo&#10;&#10;Il contenuto generato dall'IA potrebbe non essere corretto.">
            <a:extLst>
              <a:ext uri="{FF2B5EF4-FFF2-40B4-BE49-F238E27FC236}">
                <a16:creationId xmlns:a16="http://schemas.microsoft.com/office/drawing/2014/main" id="{D50B3B37-2DF9-2903-B901-730DDC92A2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9" t="-14000" r="249" b="-14000"/>
          <a:stretch/>
        </p:blipFill>
        <p:spPr>
          <a:xfrm>
            <a:off x="0" y="-960120"/>
            <a:ext cx="12192000" cy="877824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33BC480-9EEA-B9D9-7AC0-5044537383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123808"/>
              </p:ext>
            </p:extLst>
          </p:nvPr>
        </p:nvGraphicFramePr>
        <p:xfrm>
          <a:off x="1786278" y="1310640"/>
          <a:ext cx="9091447" cy="4236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496206">
                  <a:extLst>
                    <a:ext uri="{9D8B030D-6E8A-4147-A177-3AD203B41FA5}">
                      <a16:colId xmlns:a16="http://schemas.microsoft.com/office/drawing/2014/main" val="2311976421"/>
                    </a:ext>
                  </a:extLst>
                </a:gridCol>
                <a:gridCol w="6595241">
                  <a:extLst>
                    <a:ext uri="{9D8B030D-6E8A-4147-A177-3AD203B41FA5}">
                      <a16:colId xmlns:a16="http://schemas.microsoft.com/office/drawing/2014/main" val="16170032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Novelties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 The most refined IBD cross section at date;</a:t>
                      </a:r>
                      <a:endParaRPr lang="en-US" b="0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en-US" sz="2000" b="0" u="sng" strike="noStrike" noProof="0">
                          <a:solidFill>
                            <a:schemeClr val="tx1"/>
                          </a:solidFill>
                        </a:rPr>
                        <a:t>new model for the emission</a:t>
                      </a: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, featuring an initial increasing ramp;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b="0" u="sng" strike="noStrike" noProof="0">
                          <a:solidFill>
                            <a:schemeClr val="tx1"/>
                          </a:solidFill>
                        </a:rPr>
                        <a:t>First estimation of the delay times </a:t>
                      </a: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in a reliable temporal description of the emission;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State-of-art modelling of the neutrino detectors.</a:t>
                      </a:r>
                      <a:endParaRPr lang="en-US" sz="2000" b="0" i="0" u="none" strike="noStrike" noProof="0">
                        <a:solidFill>
                          <a:schemeClr val="tx1"/>
                        </a:solidFill>
                        <a:latin typeface="Apto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199964"/>
                  </a:ext>
                </a:extLst>
              </a:tr>
              <a:tr h="66285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Comprehensive analysis of the entire data set on SN1987A neutrino emission (energy, time, angle and background);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Best-fit values of the parameters of the model.</a:t>
                      </a:r>
                      <a:endParaRPr lang="en-US" b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969845"/>
                  </a:ext>
                </a:extLst>
              </a:tr>
              <a:tr h="596875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Statistics results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Confidence level on the existence of the accretion phase;</a:t>
                      </a:r>
                    </a:p>
                    <a:p>
                      <a:pPr marL="285750" marR="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en-US" sz="2000" b="0" u="none" strike="noStrike" noProof="0">
                          <a:solidFill>
                            <a:schemeClr val="tx1"/>
                          </a:solidFill>
                        </a:rPr>
                        <a:t>Goodness of fit test.</a:t>
                      </a:r>
                      <a:endParaRPr lang="en-US" b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153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31CEAAC-CDED-DEAB-EEE5-D13A0B4257A0}"/>
              </a:ext>
            </a:extLst>
          </p:cNvPr>
          <p:cNvSpPr txBox="1"/>
          <p:nvPr/>
        </p:nvSpPr>
        <p:spPr>
          <a:xfrm>
            <a:off x="5682342" y="5965371"/>
            <a:ext cx="5791200" cy="6749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41357B2-59CE-43BB-697D-52AC57A2D7A6}"/>
              </a:ext>
            </a:extLst>
          </p:cNvPr>
          <p:cNvSpPr/>
          <p:nvPr/>
        </p:nvSpPr>
        <p:spPr>
          <a:xfrm>
            <a:off x="4340518" y="5759410"/>
            <a:ext cx="7648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304117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4914B2C-B648-FC83-DEF4-DD2A5AE39690}"/>
              </a:ext>
            </a:extLst>
          </p:cNvPr>
          <p:cNvPicPr>
            <a:picLocks noGrp="1" noChangeAspect="1"/>
          </p:cNvPicPr>
          <p:nvPr>
            <p:ph idx="21"/>
          </p:nvPr>
        </p:nvPicPr>
        <p:blipFill>
          <a:blip r:embed="rId2"/>
          <a:srcRect r="297" b="1"/>
          <a:stretch/>
        </p:blipFill>
        <p:spPr>
          <a:xfrm>
            <a:off x="949301" y="3150126"/>
            <a:ext cx="5475674" cy="2934987"/>
          </a:xfrm>
          <a:prstGeom prst="rect">
            <a:avLst/>
          </a:prstGeom>
          <a:noFill/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284389B9-3687-52C7-625E-5F0B9298200E}"/>
              </a:ext>
            </a:extLst>
          </p:cNvPr>
          <p:cNvSpPr txBox="1"/>
          <p:nvPr/>
        </p:nvSpPr>
        <p:spPr>
          <a:xfrm>
            <a:off x="1861652" y="6273225"/>
            <a:ext cx="9126646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JCAP 05 (2025) 027  - 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arXiv:2501.09445v1 [hep-</a:t>
            </a:r>
            <a:r>
              <a:rPr lang="en-US" sz="2800" i="1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ph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]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 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3" descr="A person in a red shirt&#10;&#10;AI-generated content may be incorrect.">
            <a:extLst>
              <a:ext uri="{FF2B5EF4-FFF2-40B4-BE49-F238E27FC236}">
                <a16:creationId xmlns:a16="http://schemas.microsoft.com/office/drawing/2014/main" id="{6B2590F3-77E9-F7B3-17D4-97080DE262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406" t="1538" r="17406" b="-388"/>
          <a:stretch/>
        </p:blipFill>
        <p:spPr>
          <a:xfrm>
            <a:off x="6886407" y="672516"/>
            <a:ext cx="1706956" cy="2141462"/>
          </a:xfrm>
          <a:prstGeom prst="rect">
            <a:avLst/>
          </a:prstGeom>
        </p:spPr>
      </p:pic>
      <p:pic>
        <p:nvPicPr>
          <p:cNvPr id="3" name="Picture 5" descr="A person with glasses and a purple jacket&#10;&#10;AI-generated content may be incorrect.">
            <a:extLst>
              <a:ext uri="{FF2B5EF4-FFF2-40B4-BE49-F238E27FC236}">
                <a16:creationId xmlns:a16="http://schemas.microsoft.com/office/drawing/2014/main" id="{7F4C50CD-D586-EE1A-2F23-9F58DB5098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024" t="1436" r="7227" b="1287"/>
          <a:stretch/>
        </p:blipFill>
        <p:spPr>
          <a:xfrm>
            <a:off x="9578780" y="682110"/>
            <a:ext cx="1592480" cy="2138608"/>
          </a:xfrm>
          <a:prstGeom prst="rect">
            <a:avLst/>
          </a:prstGeom>
        </p:spPr>
      </p:pic>
      <p:pic>
        <p:nvPicPr>
          <p:cNvPr id="6" name="Picture 7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5D7BB9D7-12E3-1C2F-8386-597150E0F51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407" t="5131" r="12207" b="2753"/>
          <a:stretch/>
        </p:blipFill>
        <p:spPr>
          <a:xfrm>
            <a:off x="7005917" y="3499457"/>
            <a:ext cx="1588629" cy="2155358"/>
          </a:xfrm>
          <a:prstGeom prst="rect">
            <a:avLst/>
          </a:prstGeom>
        </p:spPr>
      </p:pic>
      <p:pic>
        <p:nvPicPr>
          <p:cNvPr id="8" name="Picture 8" descr="A person wearing glasses smiling&#10;&#10;AI-generated content may be incorrect.">
            <a:extLst>
              <a:ext uri="{FF2B5EF4-FFF2-40B4-BE49-F238E27FC236}">
                <a16:creationId xmlns:a16="http://schemas.microsoft.com/office/drawing/2014/main" id="{FF3517FC-151F-ED29-5287-A36EBFD0F31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122" t="61" r="-5397" b="3682"/>
          <a:stretch/>
        </p:blipFill>
        <p:spPr>
          <a:xfrm>
            <a:off x="9578780" y="3496143"/>
            <a:ext cx="1704633" cy="2147549"/>
          </a:xfrm>
          <a:prstGeom prst="rect">
            <a:avLst/>
          </a:prstGeom>
        </p:spPr>
      </p:pic>
      <p:pic>
        <p:nvPicPr>
          <p:cNvPr id="9" name="Picture 17" descr="A person in a suit and tie&#10;&#10;AI-generated content may be incorrect.">
            <a:extLst>
              <a:ext uri="{FF2B5EF4-FFF2-40B4-BE49-F238E27FC236}">
                <a16:creationId xmlns:a16="http://schemas.microsoft.com/office/drawing/2014/main" id="{15496391-FA29-4382-3157-D84CE8BDF7C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561" t="623" r="8565" b="19227"/>
          <a:stretch/>
        </p:blipFill>
        <p:spPr>
          <a:xfrm>
            <a:off x="4067301" y="672516"/>
            <a:ext cx="1919002" cy="2139696"/>
          </a:xfrm>
          <a:prstGeom prst="rect">
            <a:avLst/>
          </a:prstGeom>
        </p:spPr>
      </p:pic>
      <p:pic>
        <p:nvPicPr>
          <p:cNvPr id="11" name="Immagine 10" descr="Immagine che contiene Viso umano, persona, vestiti, ritratto&#10;&#10;Il contenuto generato dall'IA potrebbe non essere corretto.">
            <a:extLst>
              <a:ext uri="{FF2B5EF4-FFF2-40B4-BE49-F238E27FC236}">
                <a16:creationId xmlns:a16="http://schemas.microsoft.com/office/drawing/2014/main" id="{4F35CD7D-8B2E-2241-7CC2-A974417830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2080" y="676299"/>
            <a:ext cx="1919002" cy="2138400"/>
          </a:xfrm>
          <a:prstGeom prst="rect">
            <a:avLst/>
          </a:prstGeom>
        </p:spPr>
      </p:pic>
      <p:sp>
        <p:nvSpPr>
          <p:cNvPr id="13" name="Google Shape;235;p27">
            <a:extLst>
              <a:ext uri="{FF2B5EF4-FFF2-40B4-BE49-F238E27FC236}">
                <a16:creationId xmlns:a16="http://schemas.microsoft.com/office/drawing/2014/main" id="{3FD83934-F6BA-DEF3-7C2B-B4CD8686722D}"/>
              </a:ext>
            </a:extLst>
          </p:cNvPr>
          <p:cNvSpPr txBox="1">
            <a:spLocks/>
          </p:cNvSpPr>
          <p:nvPr/>
        </p:nvSpPr>
        <p:spPr>
          <a:xfrm>
            <a:off x="547422" y="-314734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 dirty="0">
                <a:solidFill>
                  <a:schemeClr val="accent4"/>
                </a:solidFill>
              </a:rPr>
              <a:t>SN 1987A TASK FORCE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F08D6A-8C67-74E3-A466-AFFB0DE0F06E}"/>
              </a:ext>
            </a:extLst>
          </p:cNvPr>
          <p:cNvSpPr txBox="1"/>
          <p:nvPr/>
        </p:nvSpPr>
        <p:spPr>
          <a:xfrm>
            <a:off x="1169894" y="2838501"/>
            <a:ext cx="29077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 dirty="0">
                <a:solidFill>
                  <a:schemeClr val="accent1"/>
                </a:solidFill>
              </a:rPr>
              <a:t>Veronica Oliviero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A3669A-1A86-5E09-BB30-39FADFF1FEAB}"/>
              </a:ext>
            </a:extLst>
          </p:cNvPr>
          <p:cNvSpPr txBox="1"/>
          <p:nvPr/>
        </p:nvSpPr>
        <p:spPr>
          <a:xfrm>
            <a:off x="4072005" y="2820718"/>
            <a:ext cx="243008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814DFF"/>
                </a:solidFill>
              </a:rPr>
              <a:t>Riccardo Bozza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A02528-9A90-1099-37DC-C8F63AC04AB8}"/>
              </a:ext>
            </a:extLst>
          </p:cNvPr>
          <p:cNvSpPr txBox="1"/>
          <p:nvPr/>
        </p:nvSpPr>
        <p:spPr>
          <a:xfrm>
            <a:off x="6821474" y="2822905"/>
            <a:ext cx="18805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814DFF"/>
                </a:solidFill>
              </a:rPr>
              <a:t>Vigilante di </a:t>
            </a:r>
            <a:r>
              <a:rPr lang="en-US" dirty="0" err="1">
                <a:solidFill>
                  <a:srgbClr val="814DFF"/>
                </a:solidFill>
              </a:rPr>
              <a:t>Risi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090124-42CD-3A4D-DEE7-712F5C59705D}"/>
              </a:ext>
            </a:extLst>
          </p:cNvPr>
          <p:cNvSpPr txBox="1"/>
          <p:nvPr/>
        </p:nvSpPr>
        <p:spPr>
          <a:xfrm>
            <a:off x="8888257" y="2822905"/>
            <a:ext cx="266276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814DFF"/>
                </a:solidFill>
              </a:rPr>
              <a:t>Giuseppe </a:t>
            </a:r>
            <a:r>
              <a:rPr lang="en-US" dirty="0" err="1">
                <a:solidFill>
                  <a:srgbClr val="814DFF"/>
                </a:solidFill>
              </a:rPr>
              <a:t>Matteucci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DE2DD1-C1C5-9B25-4454-545D29A71133}"/>
              </a:ext>
            </a:extLst>
          </p:cNvPr>
          <p:cNvSpPr txBox="1"/>
          <p:nvPr/>
        </p:nvSpPr>
        <p:spPr>
          <a:xfrm>
            <a:off x="6900542" y="5765572"/>
            <a:ext cx="188055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814DFF"/>
                </a:solidFill>
              </a:rPr>
              <a:t>Giulia Ricciardi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89FC6F-4849-FF96-653A-90000DCAE27E}"/>
              </a:ext>
            </a:extLst>
          </p:cNvPr>
          <p:cNvSpPr txBox="1"/>
          <p:nvPr/>
        </p:nvSpPr>
        <p:spPr>
          <a:xfrm>
            <a:off x="9291917" y="5737748"/>
            <a:ext cx="21498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u="sng" dirty="0">
                <a:solidFill>
                  <a:srgbClr val="814DFF"/>
                </a:solidFill>
              </a:rPr>
              <a:t>Francesco </a:t>
            </a:r>
            <a:r>
              <a:rPr lang="en-US" u="sng" dirty="0" err="1">
                <a:solidFill>
                  <a:srgbClr val="814DFF"/>
                </a:solidFill>
              </a:rPr>
              <a:t>Vissani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101403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D3FC63-5927-7052-82F8-3CB87E755C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Back-up slides</a:t>
            </a:r>
          </a:p>
        </p:txBody>
      </p:sp>
    </p:spTree>
    <p:extLst>
      <p:ext uri="{BB962C8B-B14F-4D97-AF65-F5344CB8AC3E}">
        <p14:creationId xmlns:p14="http://schemas.microsoft.com/office/powerpoint/2010/main" val="2657304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8FFDB-BB70-149F-D830-785DA3937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B11C52B-E981-75E3-E83A-5D74A8C27A69}"/>
              </a:ext>
            </a:extLst>
          </p:cNvPr>
          <p:cNvSpPr txBox="1"/>
          <p:nvPr/>
        </p:nvSpPr>
        <p:spPr>
          <a:xfrm>
            <a:off x="651240" y="942301"/>
            <a:ext cx="495217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General consensus towards </a:t>
            </a:r>
            <a:r>
              <a:rPr lang="en-US">
                <a:solidFill>
                  <a:schemeClr val="accent2">
                    <a:lumMod val="76000"/>
                  </a:schemeClr>
                </a:solidFill>
              </a:rPr>
              <a:t>4 phases</a:t>
            </a:r>
            <a:r>
              <a:rPr lang="en-US"/>
              <a:t>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1933CB-23AA-C358-F93D-32F5FC6FAA33}"/>
              </a:ext>
            </a:extLst>
          </p:cNvPr>
          <p:cNvSpPr txBox="1"/>
          <p:nvPr/>
        </p:nvSpPr>
        <p:spPr>
          <a:xfrm>
            <a:off x="637594" y="1360763"/>
            <a:ext cx="2743199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arenR"/>
            </a:pPr>
            <a:r>
              <a:rPr lang="en-US" b="1"/>
              <a:t>Infall ( </a:t>
            </a:r>
            <a:r>
              <a:rPr lang="en-US" sz="1500">
                <a:solidFill>
                  <a:srgbClr val="040C28"/>
                </a:solidFill>
                <a:ea typeface="+mn-lt"/>
                <a:cs typeface="+mn-lt"/>
              </a:rPr>
              <a:t>~</a:t>
            </a:r>
            <a:r>
              <a:rPr lang="en-US" sz="1500">
                <a:solidFill>
                  <a:srgbClr val="040C28"/>
                </a:solidFill>
              </a:rPr>
              <a:t> </a:t>
            </a:r>
            <a:r>
              <a:rPr lang="en-US" b="1"/>
              <a:t>100 </a:t>
            </a:r>
            <a:r>
              <a:rPr lang="en-US" b="1" err="1"/>
              <a:t>ms</a:t>
            </a:r>
            <a:r>
              <a:rPr lang="en-US" b="1"/>
              <a:t>)</a:t>
            </a:r>
            <a:r>
              <a:rPr lang="en-US"/>
              <a:t>: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4BC6AA-2969-8763-DD79-62B03FB1A644}"/>
              </a:ext>
            </a:extLst>
          </p:cNvPr>
          <p:cNvGrpSpPr/>
          <p:nvPr/>
        </p:nvGrpSpPr>
        <p:grpSpPr>
          <a:xfrm>
            <a:off x="791761" y="1728732"/>
            <a:ext cx="10447341" cy="400385"/>
            <a:chOff x="1295601" y="2281346"/>
            <a:chExt cx="10447341" cy="40038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D2370B-9E69-D244-5ECC-A709D398257E}"/>
                </a:ext>
              </a:extLst>
            </p:cNvPr>
            <p:cNvSpPr txBox="1"/>
            <p:nvPr/>
          </p:nvSpPr>
          <p:spPr>
            <a:xfrm>
              <a:off x="1295601" y="2312399"/>
              <a:ext cx="1864865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iron core growth  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7BF27CD-DFBD-EF74-5DE1-C2D344A55CFC}"/>
                </a:ext>
              </a:extLst>
            </p:cNvPr>
            <p:cNvCxnSpPr/>
            <p:nvPr/>
          </p:nvCxnSpPr>
          <p:spPr>
            <a:xfrm>
              <a:off x="3251737" y="2496398"/>
              <a:ext cx="861331" cy="13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594A1C4-CDB2-A506-C3F8-9F2914F01AAA}"/>
                </a:ext>
              </a:extLst>
            </p:cNvPr>
            <p:cNvSpPr txBox="1"/>
            <p:nvPr/>
          </p:nvSpPr>
          <p:spPr>
            <a:xfrm>
              <a:off x="4349917" y="2284955"/>
              <a:ext cx="2743199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  gravitational collapse   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3325047-E356-715C-4CC4-6A2B1F1B5619}"/>
                </a:ext>
              </a:extLst>
            </p:cNvPr>
            <p:cNvCxnSpPr>
              <a:cxnSpLocks/>
            </p:cNvCxnSpPr>
            <p:nvPr/>
          </p:nvCxnSpPr>
          <p:spPr>
            <a:xfrm>
              <a:off x="6794163" y="2502213"/>
              <a:ext cx="902050" cy="13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926CDE7-BAF6-422E-919F-D2F0F33C6171}"/>
                </a:ext>
              </a:extLst>
            </p:cNvPr>
            <p:cNvSpPr txBox="1"/>
            <p:nvPr/>
          </p:nvSpPr>
          <p:spPr>
            <a:xfrm>
              <a:off x="7824750" y="2281346"/>
              <a:ext cx="391819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iron core compressed and heated ​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5943695-B021-A428-3C16-E2610AEFB1FB}"/>
              </a:ext>
            </a:extLst>
          </p:cNvPr>
          <p:cNvSpPr txBox="1"/>
          <p:nvPr/>
        </p:nvSpPr>
        <p:spPr>
          <a:xfrm>
            <a:off x="912376" y="2333677"/>
            <a:ext cx="417413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Segoe UI"/>
              </a:rPr>
              <a:t>Photodissociation of heavy nuclei </a:t>
            </a:r>
          </a:p>
          <a:p>
            <a:r>
              <a:rPr lang="en-US">
                <a:cs typeface="Segoe UI"/>
              </a:rPr>
              <a:t> ​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Segoe UI"/>
              </a:rPr>
              <a:t>Electron Capture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FF41CD0-E705-222F-061C-E2EB281120A4}"/>
                  </a:ext>
                </a:extLst>
              </p:cNvPr>
              <p:cNvSpPr txBox="1"/>
              <p:nvPr/>
            </p:nvSpPr>
            <p:spPr>
              <a:xfrm>
                <a:off x="801515" y="3375476"/>
                <a:ext cx="5139718" cy="462947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/>
                  <a:t>When density 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/>
                  <a:t>)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/>
                  <a:t> neutrino trapping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FF41CD0-E705-222F-061C-E2EB281120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15" y="3375476"/>
                <a:ext cx="5139718" cy="462947"/>
              </a:xfrm>
              <a:prstGeom prst="rect">
                <a:avLst/>
              </a:prstGeom>
              <a:blipFill>
                <a:blip r:embed="rId2"/>
                <a:stretch>
                  <a:fillRect l="-948" b="-78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6C4E0B9-D190-88A4-1346-BE81E98410BA}"/>
              </a:ext>
            </a:extLst>
          </p:cNvPr>
          <p:cNvSpPr txBox="1"/>
          <p:nvPr/>
        </p:nvSpPr>
        <p:spPr>
          <a:xfrm>
            <a:off x="651240" y="3797717"/>
            <a:ext cx="4174131" cy="3696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2)   Neutronization Burst (</a:t>
            </a:r>
            <a:r>
              <a:rPr lang="en-US" sz="1500">
                <a:solidFill>
                  <a:srgbClr val="040C28"/>
                </a:solidFill>
                <a:ea typeface="+mn-lt"/>
                <a:cs typeface="+mn-lt"/>
              </a:rPr>
              <a:t>~ </a:t>
            </a:r>
            <a:r>
              <a:rPr lang="en-US" b="1"/>
              <a:t>10 </a:t>
            </a:r>
            <a:r>
              <a:rPr lang="en-US" b="1" err="1"/>
              <a:t>ms</a:t>
            </a:r>
            <a:r>
              <a:rPr lang="en-US" b="1"/>
              <a:t>)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A3A6D25-57FC-44AA-C6B7-19B480BAF242}"/>
                  </a:ext>
                </a:extLst>
              </p:cNvPr>
              <p:cNvSpPr txBox="1"/>
              <p:nvPr/>
            </p:nvSpPr>
            <p:spPr>
              <a:xfrm>
                <a:off x="794770" y="4339576"/>
                <a:ext cx="5878452" cy="1234120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latin typeface="Arial"/>
                    <a:cs typeface="Arial"/>
                  </a:rPr>
                  <a:t>Shock-wave passes the </a:t>
                </a:r>
                <a:r>
                  <a:rPr lang="en-US" err="1">
                    <a:latin typeface="Arial"/>
                    <a:cs typeface="Arial"/>
                  </a:rPr>
                  <a:t>neutrinosphere</a:t>
                </a:r>
                <a:r>
                  <a:rPr lang="en-US">
                    <a:latin typeface="Arial"/>
                    <a:cs typeface="Arial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  <a:cs typeface="Arial"/>
                          </a:rPr>
                          <m:t>𝜈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cs typeface="Arial"/>
                          </a:rPr>
                          <m:t>𝑒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</m:oMath>
                </a14:m>
                <a:r>
                  <a:rPr lang="en-US">
                    <a:latin typeface="Arial"/>
                    <a:cs typeface="Arial"/>
                  </a:rPr>
                  <a:t>release</a:t>
                </a:r>
                <a:endParaRPr lang="en-US"/>
              </a:p>
              <a:p>
                <a:endParaRPr lang="en-US">
                  <a:latin typeface="Arial"/>
                  <a:ea typeface="+mn-lt"/>
                  <a:cs typeface="Arial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>
                    <a:ea typeface="+mn-lt"/>
                    <a:cs typeface="+mn-lt"/>
                  </a:rPr>
                  <a:t>strong peak in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+mn-lt"/>
                        <a:cs typeface="+mn-lt"/>
                      </a:rPr>
                      <m:t> </m:t>
                    </m:r>
                    <m:r>
                      <m:rPr>
                        <m:lit/>
                      </m:rPr>
                      <a:rPr lang="it-IT" b="0" i="1" dirty="0" smtClean="0">
                        <a:latin typeface="Cambria Math" panose="02040503050406030204" pitchFamily="18" charset="0"/>
                        <a:ea typeface="+mn-lt"/>
                        <a:cs typeface="+mn-lt"/>
                      </a:rPr>
                      <m:t> 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𝜈</m:t>
                        </m:r>
                      </m:e>
                      <m:sub>
                        <m:r>
                          <a:rPr lang="en-US" i="1" dirty="0" err="1">
                            <a:latin typeface="Cambria Math" panose="02040503050406030204" pitchFamily="18" charset="0"/>
                            <a:cs typeface="Times"/>
                          </a:rPr>
                          <m:t>𝑒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  <a:cs typeface="Times"/>
                      </a:rPr>
                      <m:t> </m:t>
                    </m:r>
                  </m:oMath>
                </a14:m>
                <a:r>
                  <a:rPr lang="en-US">
                    <a:ea typeface="+mn-lt"/>
                    <a:cs typeface="+mn-lt"/>
                  </a:rPr>
                  <a:t>flux,  about 1% total SN luminosity</a:t>
                </a:r>
                <a:endParaRPr lang="en-US">
                  <a:latin typeface="Arial"/>
                  <a:cs typeface="Arial"/>
                </a:endParaRPr>
              </a:p>
              <a:p>
                <a:pPr algn="l"/>
                <a:endParaRPr lang="en-US"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A3A6D25-57FC-44AA-C6B7-19B480BAF2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70" y="4339576"/>
                <a:ext cx="5878452" cy="1234120"/>
              </a:xfrm>
              <a:prstGeom prst="rect">
                <a:avLst/>
              </a:prstGeom>
              <a:blipFill>
                <a:blip r:embed="rId3"/>
                <a:stretch>
                  <a:fillRect l="-829" t="-2970" b="-49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black arrow pointing to the right&#10;&#10;AI-generated content may be incorrect.">
            <a:extLst>
              <a:ext uri="{FF2B5EF4-FFF2-40B4-BE49-F238E27FC236}">
                <a16:creationId xmlns:a16="http://schemas.microsoft.com/office/drawing/2014/main" id="{215D289D-32CB-9AC1-9616-9B16C478D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513" y="2894768"/>
            <a:ext cx="1460453" cy="357006"/>
          </a:xfrm>
          <a:prstGeom prst="rect">
            <a:avLst/>
          </a:prstGeom>
        </p:spPr>
      </p:pic>
      <p:pic>
        <p:nvPicPr>
          <p:cNvPr id="26" name="Google Shape;74;p15">
            <a:extLst>
              <a:ext uri="{FF2B5EF4-FFF2-40B4-BE49-F238E27FC236}">
                <a16:creationId xmlns:a16="http://schemas.microsoft.com/office/drawing/2014/main" id="{08998A25-E619-A7C2-FF2F-8A61B59CEEA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21359" y="2378775"/>
            <a:ext cx="3011685" cy="3548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black arrow pointing to the right&#10;&#10;AI-generated content may be incorrect.">
            <a:extLst>
              <a:ext uri="{FF2B5EF4-FFF2-40B4-BE49-F238E27FC236}">
                <a16:creationId xmlns:a16="http://schemas.microsoft.com/office/drawing/2014/main" id="{AE224104-7EC6-7682-2D76-DF0EB73D1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123" y="4362483"/>
            <a:ext cx="1460453" cy="3570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F56002-4F70-EA05-3EB9-2A3D44862BB7}"/>
              </a:ext>
            </a:extLst>
          </p:cNvPr>
          <p:cNvSpPr txBox="1"/>
          <p:nvPr/>
        </p:nvSpPr>
        <p:spPr>
          <a:xfrm>
            <a:off x="4848939" y="2874387"/>
            <a:ext cx="2585706" cy="3666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Neutrinos get trapped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170BC9-C820-34CE-001E-686C02FBC4AF}"/>
                  </a:ext>
                </a:extLst>
              </p:cNvPr>
              <p:cNvSpPr txBox="1"/>
              <p:nvPr/>
            </p:nvSpPr>
            <p:spPr>
              <a:xfrm>
                <a:off x="4893621" y="2378775"/>
                <a:ext cx="3902671" cy="310854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p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𝐹𝑒</m:t>
                          </m:r>
                        </m:e>
                      </m:sPre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→13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 &amp; 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→2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170BC9-C820-34CE-001E-686C02FBC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621" y="2378775"/>
                <a:ext cx="3902671" cy="310854"/>
              </a:xfrm>
              <a:prstGeom prst="rect">
                <a:avLst/>
              </a:prstGeom>
              <a:blipFill>
                <a:blip r:embed="rId6"/>
                <a:stretch>
                  <a:fillRect l="-312" r="-779" b="-2641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9">
            <a:extLst>
              <a:ext uri="{FF2B5EF4-FFF2-40B4-BE49-F238E27FC236}">
                <a16:creationId xmlns:a16="http://schemas.microsoft.com/office/drawing/2014/main" id="{EB3F8AC8-0EEE-60FA-7571-7AB253FB84BC}"/>
              </a:ext>
            </a:extLst>
          </p:cNvPr>
          <p:cNvSpPr txBox="1"/>
          <p:nvPr/>
        </p:nvSpPr>
        <p:spPr>
          <a:xfrm>
            <a:off x="681728" y="582135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CCSN physics </a:t>
            </a:r>
            <a:endParaRPr lang="en-US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103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A galaxy in space with stars and a picture of a ring">
            <a:extLst>
              <a:ext uri="{FF2B5EF4-FFF2-40B4-BE49-F238E27FC236}">
                <a16:creationId xmlns:a16="http://schemas.microsoft.com/office/drawing/2014/main" id="{E3005CF3-7B1D-321D-C2FC-11DF601186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380" r="2" b="2"/>
          <a:stretch/>
        </p:blipFill>
        <p:spPr>
          <a:xfrm>
            <a:off x="1022109" y="1670858"/>
            <a:ext cx="4935347" cy="4114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96BFBC7-966E-BE3D-820E-7C4BCE90C9CF}"/>
              </a:ext>
            </a:extLst>
          </p:cNvPr>
          <p:cNvSpPr txBox="1"/>
          <p:nvPr/>
        </p:nvSpPr>
        <p:spPr>
          <a:xfrm>
            <a:off x="6234545" y="1670858"/>
            <a:ext cx="5957455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On February 23, 1987, a sudden flash of light illuminated the southern sky—humanity had just witnessed the birth of a new supernova. </a:t>
            </a:r>
          </a:p>
          <a:p>
            <a:endParaRPr lang="en-US" dirty="0"/>
          </a:p>
          <a:p>
            <a:r>
              <a:rPr lang="en-US" u="sng" dirty="0">
                <a:solidFill>
                  <a:schemeClr val="accent1"/>
                </a:solidFill>
              </a:rPr>
              <a:t>SN 1987A, </a:t>
            </a:r>
            <a:r>
              <a:rPr lang="en-US" u="sng" dirty="0">
                <a:solidFill>
                  <a:schemeClr val="accent1"/>
                </a:solidFill>
                <a:ea typeface="+mn-lt"/>
                <a:cs typeface="+mn-lt"/>
              </a:rPr>
              <a:t>the first supernova visible to the unaided eye</a:t>
            </a:r>
            <a:r>
              <a:rPr lang="en-US" u="sng" dirty="0">
                <a:solidFill>
                  <a:schemeClr val="accent1"/>
                </a:solidFill>
              </a:rPr>
              <a:t> since Kepler’s in 1604</a:t>
            </a:r>
            <a:r>
              <a:rPr lang="en-US" dirty="0"/>
              <a:t>.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8D3889C-58DB-4CAC-7604-FBA63E76840B}"/>
              </a:ext>
            </a:extLst>
          </p:cNvPr>
          <p:cNvSpPr txBox="1"/>
          <p:nvPr/>
        </p:nvSpPr>
        <p:spPr>
          <a:xfrm>
            <a:off x="6234545" y="3728258"/>
            <a:ext cx="6096000" cy="1754326"/>
          </a:xfrm>
          <a:prstGeom prst="rect">
            <a:avLst/>
          </a:prstGeom>
          <a:noFill/>
          <a:effectLst>
            <a:outerShdw blurRad="63500" dist="38100" dir="2700000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Galaxy: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 Large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Magellanic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 Cloud (LMC)</a:t>
            </a:r>
            <a:endParaRPr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Distance</a:t>
            </a:r>
            <a:r>
              <a:rPr kumimoji="0" lang="it-IT" altLang="it-IT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~</a:t>
            </a:r>
            <a:r>
              <a:rPr lang="it-IT" altLang="it-IT" dirty="0">
                <a:latin typeface="Arial" panose="020B0604020202020204" pitchFamily="34" charset="0"/>
              </a:rPr>
              <a:t>51,4 </a:t>
            </a:r>
            <a:r>
              <a:rPr lang="it-IT" altLang="it-IT" dirty="0" err="1">
                <a:latin typeface="Arial" panose="020B0604020202020204" pitchFamily="34" charset="0"/>
              </a:rPr>
              <a:t>Kpc</a:t>
            </a:r>
            <a:endParaRPr lang="it-IT" altLang="it-IT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it-IT" altLang="it-IT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Progenitor Star: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Sanduleak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 -69° 202</a:t>
            </a:r>
            <a:endParaRPr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sp>
        <p:nvSpPr>
          <p:cNvPr id="3" name="Google Shape;213;p25">
            <a:extLst>
              <a:ext uri="{FF2B5EF4-FFF2-40B4-BE49-F238E27FC236}">
                <a16:creationId xmlns:a16="http://schemas.microsoft.com/office/drawing/2014/main" id="{615D2060-0221-67DD-4DAF-60D46BEB0186}"/>
              </a:ext>
            </a:extLst>
          </p:cNvPr>
          <p:cNvSpPr txBox="1">
            <a:spLocks/>
          </p:cNvSpPr>
          <p:nvPr/>
        </p:nvSpPr>
        <p:spPr>
          <a:xfrm>
            <a:off x="718449" y="161925"/>
            <a:ext cx="10515600" cy="1325563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defPPr>
              <a:defRPr lang="it-IT"/>
            </a:defPPr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4"/>
                </a:solidFill>
              </a:rPr>
              <a:t>The tale of a dying star: SN1987A</a:t>
            </a:r>
          </a:p>
        </p:txBody>
      </p:sp>
    </p:spTree>
    <p:extLst>
      <p:ext uri="{BB962C8B-B14F-4D97-AF65-F5344CB8AC3E}">
        <p14:creationId xmlns:p14="http://schemas.microsoft.com/office/powerpoint/2010/main" val="2585147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A689A-71FA-206A-47DE-F3AEBD1B1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539C191-A9B4-77AC-C7C5-00EB88962D3B}"/>
              </a:ext>
            </a:extLst>
          </p:cNvPr>
          <p:cNvSpPr txBox="1"/>
          <p:nvPr/>
        </p:nvSpPr>
        <p:spPr>
          <a:xfrm>
            <a:off x="681728" y="582135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CCSN physics – Bulk of neutrino production</a:t>
            </a:r>
            <a:endParaRPr lang="en-US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96BE23F-8A09-DA6B-BFB0-58E2A8E8BCF0}"/>
                  </a:ext>
                </a:extLst>
              </p:cNvPr>
              <p:cNvSpPr txBox="1"/>
              <p:nvPr/>
            </p:nvSpPr>
            <p:spPr>
              <a:xfrm>
                <a:off x="871053" y="1426271"/>
                <a:ext cx="3063122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/>
                  <a:t>3)   Accretion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it-IT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b="1"/>
                  <a:t>)</a:t>
                </a:r>
                <a:r>
                  <a:rPr lang="en-US"/>
                  <a:t>: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96BE23F-8A09-DA6B-BFB0-58E2A8E8B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053" y="1426271"/>
                <a:ext cx="3063122" cy="369332"/>
              </a:xfrm>
              <a:prstGeom prst="rect">
                <a:avLst/>
              </a:prstGeom>
              <a:blipFill>
                <a:blip r:embed="rId2"/>
                <a:stretch>
                  <a:fillRect l="-1793" t="-8197" b="-262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1D9A51DA-EB05-06C4-8956-CEC6920B8F97}"/>
              </a:ext>
            </a:extLst>
          </p:cNvPr>
          <p:cNvGrpSpPr/>
          <p:nvPr/>
        </p:nvGrpSpPr>
        <p:grpSpPr>
          <a:xfrm>
            <a:off x="4053260" y="1612414"/>
            <a:ext cx="7550078" cy="589774"/>
            <a:chOff x="4349917" y="1397193"/>
            <a:chExt cx="7550078" cy="125709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3B5956-F5DD-A4BB-38BD-855393B524A2}"/>
                </a:ext>
              </a:extLst>
            </p:cNvPr>
            <p:cNvSpPr txBox="1"/>
            <p:nvPr/>
          </p:nvSpPr>
          <p:spPr>
            <a:xfrm>
              <a:off x="4349917" y="2284955"/>
              <a:ext cx="2743199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CBA23D2-634C-2213-7222-E3FE0AC66A78}"/>
                </a:ext>
              </a:extLst>
            </p:cNvPr>
            <p:cNvSpPr txBox="1"/>
            <p:nvPr/>
          </p:nvSpPr>
          <p:spPr>
            <a:xfrm>
              <a:off x="7981803" y="1397193"/>
              <a:ext cx="391819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AC634C1-A19D-A692-3EF4-3FD7E5F00EDC}"/>
              </a:ext>
            </a:extLst>
          </p:cNvPr>
          <p:cNvSpPr txBox="1"/>
          <p:nvPr/>
        </p:nvSpPr>
        <p:spPr>
          <a:xfrm>
            <a:off x="844926" y="3115962"/>
            <a:ext cx="4162496" cy="3809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CC and thermal processes in PNS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965A5D6-4451-ECDC-29A2-22E8C06FBB57}"/>
                  </a:ext>
                </a:extLst>
              </p:cNvPr>
              <p:cNvSpPr txBox="1"/>
              <p:nvPr/>
            </p:nvSpPr>
            <p:spPr>
              <a:xfrm>
                <a:off x="873860" y="4350612"/>
                <a:ext cx="3650618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/>
                  <a:t>4)   Cooling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it-IT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b="1"/>
                  <a:t>)</a:t>
                </a:r>
                <a:endParaRPr lang="en-US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965A5D6-4451-ECDC-29A2-22E8C06FB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60" y="4350612"/>
                <a:ext cx="3650618" cy="369332"/>
              </a:xfrm>
              <a:prstGeom prst="rect">
                <a:avLst/>
              </a:prstGeom>
              <a:blipFill>
                <a:blip r:embed="rId3"/>
                <a:stretch>
                  <a:fillRect l="-1336" t="-8333" b="-2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ECDAB397-851C-4A4B-76D5-51F466B213D1}"/>
              </a:ext>
            </a:extLst>
          </p:cNvPr>
          <p:cNvSpPr txBox="1"/>
          <p:nvPr/>
        </p:nvSpPr>
        <p:spPr>
          <a:xfrm>
            <a:off x="999939" y="4915438"/>
            <a:ext cx="58784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/>
                <a:cs typeface="Arial"/>
              </a:rPr>
              <a:t>PNS cools and emits all-</a:t>
            </a:r>
            <a:r>
              <a:rPr lang="en-US" err="1">
                <a:latin typeface="Arial"/>
                <a:cs typeface="Arial"/>
              </a:rPr>
              <a:t>flavour</a:t>
            </a:r>
            <a:r>
              <a:rPr lang="en-US">
                <a:latin typeface="Arial"/>
                <a:cs typeface="Arial"/>
              </a:rPr>
              <a:t> thermal neutrinos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F96D8C-2396-C8A3-70AF-905FC00CA1D4}"/>
              </a:ext>
            </a:extLst>
          </p:cNvPr>
          <p:cNvSpPr txBox="1"/>
          <p:nvPr/>
        </p:nvSpPr>
        <p:spPr>
          <a:xfrm>
            <a:off x="1196715" y="2016091"/>
            <a:ext cx="91125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/>
                <a:cs typeface="Helvetica"/>
              </a:rPr>
              <a:t>below the shock  matter falls on the surface of the proto-neutron star (PNS), accreting it</a:t>
            </a:r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C8C6BE-E689-F62B-41D5-EFBA78BEBBEC}"/>
              </a:ext>
            </a:extLst>
          </p:cNvPr>
          <p:cNvGrpSpPr/>
          <p:nvPr/>
        </p:nvGrpSpPr>
        <p:grpSpPr>
          <a:xfrm>
            <a:off x="844598" y="2548919"/>
            <a:ext cx="10064135" cy="370555"/>
            <a:chOff x="937667" y="2851392"/>
            <a:chExt cx="10064135" cy="37055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E89A4F5-2413-CEF7-449C-FEF066E1DE2D}"/>
                </a:ext>
              </a:extLst>
            </p:cNvPr>
            <p:cNvSpPr txBox="1"/>
            <p:nvPr/>
          </p:nvSpPr>
          <p:spPr>
            <a:xfrm>
              <a:off x="937667" y="2851392"/>
              <a:ext cx="474417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Helvetica"/>
                  <a:cs typeface="Helvetica"/>
                </a:rPr>
                <a:t> Nuclear Fe </a:t>
              </a:r>
              <a:r>
                <a:rPr lang="en-US" err="1">
                  <a:latin typeface="Helvetica"/>
                  <a:cs typeface="Helvetica"/>
                </a:rPr>
                <a:t>dissosaction</a:t>
              </a:r>
              <a:r>
                <a:rPr lang="en-US">
                  <a:latin typeface="Helvetica"/>
                  <a:cs typeface="Helvetica"/>
                </a:rPr>
                <a:t> goes on</a:t>
              </a:r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D55228F-54C5-204A-9641-E59FB2B0B81D}"/>
                </a:ext>
              </a:extLst>
            </p:cNvPr>
            <p:cNvSpPr txBox="1"/>
            <p:nvPr/>
          </p:nvSpPr>
          <p:spPr>
            <a:xfrm>
              <a:off x="6606634" y="2852615"/>
              <a:ext cx="4395168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Helvetica"/>
                  <a:cs typeface="Helvetica"/>
                </a:rPr>
                <a:t>shock stalls outside the </a:t>
              </a:r>
              <a:r>
                <a:rPr lang="en-US" err="1">
                  <a:latin typeface="Helvetica"/>
                  <a:cs typeface="Helvetica"/>
                </a:rPr>
                <a:t>neutrinospheres</a:t>
              </a:r>
              <a:r>
                <a:rPr lang="en-US" sz="1500">
                  <a:latin typeface="Helvetica"/>
                  <a:cs typeface="Helvetica"/>
                </a:rPr>
                <a:t> </a:t>
              </a:r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F591FC4-F03F-60F8-1F90-876F07BA4128}"/>
                </a:ext>
              </a:extLst>
            </p:cNvPr>
            <p:cNvCxnSpPr/>
            <p:nvPr/>
          </p:nvCxnSpPr>
          <p:spPr>
            <a:xfrm>
              <a:off x="5679130" y="3067090"/>
              <a:ext cx="923676" cy="139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C045CA-85E3-1C08-D8D0-1BA475D66A45}"/>
              </a:ext>
            </a:extLst>
          </p:cNvPr>
          <p:cNvGrpSpPr/>
          <p:nvPr/>
        </p:nvGrpSpPr>
        <p:grpSpPr>
          <a:xfrm>
            <a:off x="681728" y="3683193"/>
            <a:ext cx="10142162" cy="369333"/>
            <a:chOff x="652644" y="4020567"/>
            <a:chExt cx="10142162" cy="36933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315019-1477-D3E7-EF14-D61FD07FB911}"/>
                </a:ext>
              </a:extLst>
            </p:cNvPr>
            <p:cNvSpPr txBox="1"/>
            <p:nvPr/>
          </p:nvSpPr>
          <p:spPr>
            <a:xfrm>
              <a:off x="652644" y="4020567"/>
              <a:ext cx="555271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Arial"/>
                  <a:cs typeface="Arial"/>
                </a:rPr>
                <a:t>neutrino-mediated energy transfer in the gain region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A617D2-FB8F-7352-A6E2-4FD71C89055F}"/>
                </a:ext>
              </a:extLst>
            </p:cNvPr>
            <p:cNvSpPr txBox="1"/>
            <p:nvPr/>
          </p:nvSpPr>
          <p:spPr>
            <a:xfrm>
              <a:off x="6841713" y="4020568"/>
              <a:ext cx="1597292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Helvetica"/>
                  <a:cs typeface="Helvetica"/>
                </a:rPr>
                <a:t>shock revives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5E66235-DCC8-2AE7-7742-C523BD25C9E0}"/>
                </a:ext>
              </a:extLst>
            </p:cNvPr>
            <p:cNvSpPr txBox="1"/>
            <p:nvPr/>
          </p:nvSpPr>
          <p:spPr>
            <a:xfrm>
              <a:off x="9174247" y="4020568"/>
              <a:ext cx="1620559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Arial"/>
                  <a:cs typeface="Arial"/>
                </a:rPr>
                <a:t>SN explosion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52738C4-730A-4733-15E1-A0CD0ED221F4}"/>
                </a:ext>
              </a:extLst>
            </p:cNvPr>
            <p:cNvCxnSpPr/>
            <p:nvPr/>
          </p:nvCxnSpPr>
          <p:spPr>
            <a:xfrm flipV="1">
              <a:off x="6093286" y="4198104"/>
              <a:ext cx="720089" cy="442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113EF4D-BA5F-62FE-40DB-239423CE60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0720" y="4209737"/>
              <a:ext cx="720089" cy="442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0" name="Picture 29" descr="A white rectangular sign with black arrows&#10;&#10;AI-generated content may be incorrect.">
            <a:extLst>
              <a:ext uri="{FF2B5EF4-FFF2-40B4-BE49-F238E27FC236}">
                <a16:creationId xmlns:a16="http://schemas.microsoft.com/office/drawing/2014/main" id="{11C65A86-30E1-A4B1-CC64-6003E8D67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152" y="3100891"/>
            <a:ext cx="2239467" cy="394461"/>
          </a:xfrm>
          <a:prstGeom prst="rect">
            <a:avLst/>
          </a:prstGeom>
        </p:spPr>
      </p:pic>
      <p:pic>
        <p:nvPicPr>
          <p:cNvPr id="31" name="Picture 30" descr="A black and white sign with a letter and arrow&#10;&#10;AI-generated content may be incorrect.">
            <a:extLst>
              <a:ext uri="{FF2B5EF4-FFF2-40B4-BE49-F238E27FC236}">
                <a16:creationId xmlns:a16="http://schemas.microsoft.com/office/drawing/2014/main" id="{D3C4F734-934B-158B-657D-9B37A3420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6045" y="3099260"/>
            <a:ext cx="1899911" cy="39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32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D7E31-1400-7BA7-1E5D-A36F3351C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F93CA0-A2A4-682F-1534-E3E64EF89C57}"/>
                  </a:ext>
                </a:extLst>
              </p:cNvPr>
              <p:cNvSpPr txBox="1"/>
              <p:nvPr/>
            </p:nvSpPr>
            <p:spPr>
              <a:xfrm>
                <a:off x="836520" y="1777005"/>
                <a:ext cx="12314424" cy="148896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/>
                  <a:t>The total number of background events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The angular efficiency of IMB (1+0.1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/>
                  <a:t>) </a:t>
                </a:r>
              </a:p>
              <a:p>
                <a:r>
                  <a:rPr lang="en-US"/>
                  <a:t>       at the time of the burst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The contribution from electron-positron</a:t>
                </a:r>
              </a:p>
              <a:p>
                <a:r>
                  <a:rPr lang="en-US"/>
                  <a:t>       annihilation to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b="0" i="1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/>
                  <a:t> for </a:t>
                </a:r>
                <a:r>
                  <a:rPr lang="en-US" err="1"/>
                  <a:t>Baksan</a:t>
                </a:r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F93CA0-A2A4-682F-1534-E3E64EF89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520" y="1777005"/>
                <a:ext cx="12314424" cy="1488961"/>
              </a:xfrm>
              <a:prstGeom prst="rect">
                <a:avLst/>
              </a:prstGeom>
              <a:blipFill>
                <a:blip r:embed="rId2"/>
                <a:stretch>
                  <a:fillRect l="-297" t="-2049" b="-532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FBA9828-EAB8-6056-4048-5A497FCE02C1}"/>
              </a:ext>
            </a:extLst>
          </p:cNvPr>
          <p:cNvSpPr txBox="1"/>
          <p:nvPr/>
        </p:nvSpPr>
        <p:spPr>
          <a:xfrm>
            <a:off x="1101989" y="1423295"/>
            <a:ext cx="75957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We account for </a:t>
            </a:r>
          </a:p>
        </p:txBody>
      </p:sp>
      <p:pic>
        <p:nvPicPr>
          <p:cNvPr id="6" name="Picture 9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C24D7851-64EA-6004-941D-DD7CE1E79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901" y="1366318"/>
            <a:ext cx="5242560" cy="1708877"/>
          </a:xfrm>
          <a:prstGeom prst="rect">
            <a:avLst/>
          </a:prstGeom>
        </p:spPr>
      </p:pic>
      <p:pic>
        <p:nvPicPr>
          <p:cNvPr id="12" name="Picture 20" descr="A table with mathematical equations&#10;&#10;AI-generated content may be incorrect.">
            <a:extLst>
              <a:ext uri="{FF2B5EF4-FFF2-40B4-BE49-F238E27FC236}">
                <a16:creationId xmlns:a16="http://schemas.microsoft.com/office/drawing/2014/main" id="{4ACF1546-77E2-C033-2F68-6C975809C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078" y="3896787"/>
            <a:ext cx="5899530" cy="21216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3C38CA2-2875-43A4-1A55-A151524E6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627" y="3441621"/>
            <a:ext cx="5886451" cy="3162585"/>
          </a:xfrm>
          <a:prstGeom prst="rect">
            <a:avLst/>
          </a:prstGeom>
        </p:spPr>
      </p:pic>
      <p:sp>
        <p:nvSpPr>
          <p:cNvPr id="15" name="TextBox 9">
            <a:extLst>
              <a:ext uri="{FF2B5EF4-FFF2-40B4-BE49-F238E27FC236}">
                <a16:creationId xmlns:a16="http://schemas.microsoft.com/office/drawing/2014/main" id="{41676112-3402-05D3-FBE1-93B4587C09C5}"/>
              </a:ext>
            </a:extLst>
          </p:cNvPr>
          <p:cNvSpPr txBox="1"/>
          <p:nvPr/>
        </p:nvSpPr>
        <p:spPr>
          <a:xfrm>
            <a:off x="580798" y="702309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E787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 panose="020B0503020202020204" pitchFamily="34" charset="0"/>
              </a:rPr>
              <a:t>Modeling the signal and detectors response</a:t>
            </a:r>
            <a:endParaRPr lang="en-US">
              <a:solidFill>
                <a:srgbClr val="E787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641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76E02-A016-D104-FF01-B8C3E3FF3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CEB0C6E-6DAE-719D-57BB-F030DDF4B6C6}"/>
              </a:ext>
            </a:extLst>
          </p:cNvPr>
          <p:cNvSpPr txBox="1"/>
          <p:nvPr/>
        </p:nvSpPr>
        <p:spPr>
          <a:xfrm>
            <a:off x="791808" y="3846313"/>
            <a:ext cx="4890251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accent2">
                    <a:lumMod val="76000"/>
                  </a:schemeClr>
                </a:solidFill>
              </a:rPr>
              <a:t>Priors</a:t>
            </a:r>
            <a:r>
              <a:rPr lang="en-US" dirty="0"/>
              <a:t> on other reactions: </a:t>
            </a:r>
            <a:r>
              <a:rPr lang="en-US" dirty="0">
                <a:solidFill>
                  <a:srgbClr val="000000"/>
                </a:solidFill>
              </a:rPr>
              <a:t>  </a:t>
            </a:r>
            <a:endParaRPr lang="en-US" sz="1200" dirty="0">
              <a:solidFill>
                <a:schemeClr val="tx2">
                  <a:lumMod val="49000"/>
                  <a:lumOff val="51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/>
              <a:t>15.11 MeV photon from C12 de-excitation: expected events 0.05-0.12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5-6 MeV photon from N15 or O15 de-excitation: expected events 0.03-0.07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Elastic Scattering in </a:t>
            </a:r>
            <a:r>
              <a:rPr lang="en-US" dirty="0" err="1"/>
              <a:t>Kamiokande</a:t>
            </a:r>
            <a:r>
              <a:rPr lang="en-US" dirty="0"/>
              <a:t>-II: 30% for the event K1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770BB0-2A84-3BC0-C972-30ADBC8DFF13}"/>
              </a:ext>
            </a:extLst>
          </p:cNvPr>
          <p:cNvSpPr txBox="1"/>
          <p:nvPr/>
        </p:nvSpPr>
        <p:spPr>
          <a:xfrm>
            <a:off x="6053135" y="4974539"/>
            <a:ext cx="6065500" cy="560193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/>
              <a:t>Figure:</a:t>
            </a:r>
            <a:r>
              <a:rPr lang="en-US" b="1" dirty="0"/>
              <a:t> </a:t>
            </a:r>
            <a:r>
              <a:rPr lang="en-US" sz="1200" dirty="0"/>
              <a:t>Cross section of the processes relevant for the SN1987A neutrino burst inside a water Cherenkov detector (1 </a:t>
            </a:r>
            <a:r>
              <a:rPr lang="en-US" sz="1200" dirty="0" err="1"/>
              <a:t>Kton</a:t>
            </a:r>
            <a:r>
              <a:rPr lang="en-US" sz="1200" dirty="0"/>
              <a:t> of water)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8DC4D-3E02-70AC-C59D-0A48CB343E95}"/>
              </a:ext>
            </a:extLst>
          </p:cNvPr>
          <p:cNvSpPr txBox="1"/>
          <p:nvPr/>
        </p:nvSpPr>
        <p:spPr>
          <a:xfrm>
            <a:off x="848627" y="5877638"/>
            <a:ext cx="44121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tx2">
                    <a:lumMod val="49000"/>
                    <a:lumOff val="51000"/>
                  </a:schemeClr>
                </a:solidFill>
              </a:rPr>
              <a:t>F. </a:t>
            </a:r>
            <a:r>
              <a:rPr lang="en-US" sz="1200" dirty="0" err="1">
                <a:solidFill>
                  <a:schemeClr val="tx2">
                    <a:lumMod val="49000"/>
                    <a:lumOff val="51000"/>
                  </a:schemeClr>
                </a:solidFill>
              </a:rPr>
              <a:t>Vissani</a:t>
            </a:r>
            <a:r>
              <a:rPr lang="en-US" sz="1200" dirty="0">
                <a:solidFill>
                  <a:schemeClr val="tx2">
                    <a:lumMod val="49000"/>
                    <a:lumOff val="51000"/>
                  </a:schemeClr>
                </a:solidFill>
              </a:rPr>
              <a:t>, Comparative analysis of SN1987A antineutrino fluence, J. Phys. G 42 (2015) 013001 [1409.4710].</a:t>
            </a:r>
            <a:endParaRPr lang="en-US" dirty="0">
              <a:solidFill>
                <a:schemeClr val="tx2">
                  <a:lumMod val="49000"/>
                  <a:lumOff val="51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3BA813-451B-DD40-7398-4CEC90CE70EB}"/>
              </a:ext>
            </a:extLst>
          </p:cNvPr>
          <p:cNvSpPr txBox="1"/>
          <p:nvPr/>
        </p:nvSpPr>
        <p:spPr>
          <a:xfrm>
            <a:off x="658251" y="6059947"/>
            <a:ext cx="262513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>
                <a:solidFill>
                  <a:schemeClr val="bg1"/>
                </a:solidFill>
                <a:latin typeface="Arabic Typesetting"/>
                <a:cs typeface="Arabic Typesetting"/>
              </a:rPr>
              <a:t>A new cross-section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26C2FFE-B30A-1113-4C98-51FE5E773648}"/>
              </a:ext>
            </a:extLst>
          </p:cNvPr>
          <p:cNvSpPr txBox="1"/>
          <p:nvPr/>
        </p:nvSpPr>
        <p:spPr>
          <a:xfrm>
            <a:off x="798073" y="2977810"/>
            <a:ext cx="45630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ea typeface="+mn-lt"/>
                <a:cs typeface="+mn-lt"/>
              </a:rPr>
              <a:t>G. Ricciardi, N. </a:t>
            </a:r>
            <a:r>
              <a:rPr lang="en-US" sz="1200" dirty="0" err="1">
                <a:solidFill>
                  <a:srgbClr val="00B050"/>
                </a:solidFill>
                <a:ea typeface="+mn-lt"/>
                <a:cs typeface="+mn-lt"/>
              </a:rPr>
              <a:t>Vignaroli</a:t>
            </a:r>
            <a:r>
              <a:rPr lang="en-US" sz="1200" dirty="0">
                <a:solidFill>
                  <a:srgbClr val="00B050"/>
                </a:solidFill>
                <a:ea typeface="+mn-lt"/>
                <a:cs typeface="+mn-lt"/>
              </a:rPr>
              <a:t> and F. </a:t>
            </a:r>
            <a:r>
              <a:rPr lang="en-US" sz="1200" dirty="0" err="1">
                <a:solidFill>
                  <a:srgbClr val="00B050"/>
                </a:solidFill>
                <a:ea typeface="+mn-lt"/>
                <a:cs typeface="+mn-lt"/>
              </a:rPr>
              <a:t>Vissani</a:t>
            </a:r>
            <a:r>
              <a:rPr lang="en-US" sz="1200" dirty="0">
                <a:solidFill>
                  <a:srgbClr val="00B050"/>
                </a:solidFill>
                <a:ea typeface="+mn-lt"/>
                <a:cs typeface="+mn-lt"/>
              </a:rPr>
              <a:t>, An accurate evaluation of electron anti-neutrino scattering on nucleons, JHEP 08 (2022) 212 [2206.05567].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E82F157-1B66-37C4-F158-4287965F30DC}"/>
              </a:ext>
            </a:extLst>
          </p:cNvPr>
          <p:cNvSpPr txBox="1"/>
          <p:nvPr/>
        </p:nvSpPr>
        <p:spPr>
          <a:xfrm>
            <a:off x="751107" y="1553261"/>
            <a:ext cx="48902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We exploit a new refined computation of the Inverse Beta Decay  (IBD) cross section, electron antineutrinos on protons, yielding </a:t>
            </a:r>
            <a:r>
              <a:rPr lang="en-US" dirty="0" err="1"/>
              <a:t>positron+neutron</a:t>
            </a:r>
            <a:endParaRPr lang="en-US" dirty="0"/>
          </a:p>
        </p:txBody>
      </p:sp>
      <p:sp>
        <p:nvSpPr>
          <p:cNvPr id="3" name="Google Shape;213;p25">
            <a:extLst>
              <a:ext uri="{FF2B5EF4-FFF2-40B4-BE49-F238E27FC236}">
                <a16:creationId xmlns:a16="http://schemas.microsoft.com/office/drawing/2014/main" id="{3B9F981E-647D-F90F-9969-E33B263D09BE}"/>
              </a:ext>
            </a:extLst>
          </p:cNvPr>
          <p:cNvSpPr txBox="1">
            <a:spLocks/>
          </p:cNvSpPr>
          <p:nvPr/>
        </p:nvSpPr>
        <p:spPr>
          <a:xfrm>
            <a:off x="702120" y="161925"/>
            <a:ext cx="10515600" cy="1325563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defPPr>
              <a:defRPr lang="it-IT"/>
            </a:defPPr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4"/>
                </a:solidFill>
              </a:rPr>
              <a:t>Assumption on the interactions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D3D81D0-3A73-10D5-0636-CE89C41CA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5343" y="1660867"/>
            <a:ext cx="6566657" cy="334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1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0C97D-9871-8B9C-8163-F961F8B05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6CC7FBE-9E7D-16E1-C3FA-8C5070C4D522}"/>
              </a:ext>
            </a:extLst>
          </p:cNvPr>
          <p:cNvSpPr txBox="1"/>
          <p:nvPr/>
        </p:nvSpPr>
        <p:spPr>
          <a:xfrm>
            <a:off x="772983" y="904219"/>
            <a:ext cx="5803939" cy="61863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Oscillation in the dense supernova environment is still an open topic </a:t>
            </a:r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M.C. Volpe, Neutrinos from dense environments: Flavor mechanisms, theoretical approaches,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observations, and new directions, Rev. Mod. Phys. 96 (2024) 025004 [2301.11814].</a:t>
            </a:r>
          </a:p>
          <a:p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Limited statistics and astrophysical uncertainties hinder the ability to draw firm conclusions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M. </a:t>
            </a:r>
            <a:r>
              <a:rPr lang="en-US" sz="12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Kachelriess</a:t>
            </a:r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, A. </a:t>
            </a:r>
            <a:r>
              <a:rPr lang="en-US" sz="12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Strumia</a:t>
            </a:r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, R. Tomas and J.W.F. Valle, SN1987A and the status of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oscillation solutions to the solar neutrino problem, Phys. Rev. D 65 (2002) 073016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[hep-</a:t>
            </a:r>
            <a:r>
              <a:rPr lang="en-US" sz="12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ph</a:t>
            </a:r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/0108100].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/>
              <a:t>Limited effect for normal ordering, relevant effects for the inverse ordering during the accretion but the question remains open</a:t>
            </a:r>
          </a:p>
          <a:p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 marL="285750" indent="-285750">
              <a:buFont typeface="Arial"/>
              <a:buChar char="•"/>
            </a:pPr>
            <a:endParaRPr lang="en-US" i="1" dirty="0"/>
          </a:p>
          <a:p>
            <a:pPr marL="285750" indent="-285750">
              <a:buFont typeface="Arial"/>
              <a:buChar char="•"/>
            </a:pPr>
            <a:endParaRPr lang="en-US" i="1" dirty="0"/>
          </a:p>
          <a:p>
            <a:endParaRPr lang="en-US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EA624-7DE2-8A97-DCFF-33EAADF11F15}"/>
              </a:ext>
            </a:extLst>
          </p:cNvPr>
          <p:cNvSpPr txBox="1"/>
          <p:nvPr/>
        </p:nvSpPr>
        <p:spPr>
          <a:xfrm>
            <a:off x="772982" y="5492116"/>
            <a:ext cx="580393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</a:rPr>
              <a:t>P. </a:t>
            </a:r>
            <a:r>
              <a:rPr lang="en-US" sz="120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Dedin</a:t>
            </a:r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</a:rPr>
              <a:t> Neto, M.V. dos Santos, P.C. de Holanda and E. Kemp, SN1987A neutrino burst:</a:t>
            </a:r>
          </a:p>
          <a:p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</a:rPr>
              <a:t>Limits on flavor conversion, Eur. Phys. J. C 83 (2023) 459 [2301.11407].</a:t>
            </a:r>
            <a:endParaRPr lang="en-US" sz="1200"/>
          </a:p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EB2E3E-DECA-4D54-1840-E6DC459FA0F9}"/>
              </a:ext>
            </a:extLst>
          </p:cNvPr>
          <p:cNvSpPr txBox="1"/>
          <p:nvPr/>
        </p:nvSpPr>
        <p:spPr>
          <a:xfrm>
            <a:off x="6799666" y="2501586"/>
            <a:ext cx="4863714" cy="2092881"/>
          </a:xfrm>
          <a:prstGeom prst="rect">
            <a:avLst/>
          </a:prstGeom>
          <a:noFill/>
          <a:ln cap="rnd">
            <a:solidFill>
              <a:schemeClr val="accent1"/>
            </a:solidFill>
            <a:prstDash val="lgDashDot"/>
            <a:miter lim="800000"/>
            <a:extLst>
              <a:ext uri="{C807C97D-BFC1-408E-A445-0C87EB9F89A2}">
                <ask:lineSketchStyleProps xmlns:ask="http://schemas.microsoft.com/office/drawing/2018/sketchyshapes" sd="1660082848">
                  <a:custGeom>
                    <a:avLst/>
                    <a:gdLst>
                      <a:gd name="connsiteX0" fmla="*/ 0 w 4863714"/>
                      <a:gd name="connsiteY0" fmla="*/ 0 h 2092881"/>
                      <a:gd name="connsiteX1" fmla="*/ 4863714 w 4863714"/>
                      <a:gd name="connsiteY1" fmla="*/ 0 h 2092881"/>
                      <a:gd name="connsiteX2" fmla="*/ 4863714 w 4863714"/>
                      <a:gd name="connsiteY2" fmla="*/ 2092881 h 2092881"/>
                      <a:gd name="connsiteX3" fmla="*/ 0 w 4863714"/>
                      <a:gd name="connsiteY3" fmla="*/ 2092881 h 2092881"/>
                      <a:gd name="connsiteX4" fmla="*/ 0 w 4863714"/>
                      <a:gd name="connsiteY4" fmla="*/ 0 h 2092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63714" h="2092881" extrusionOk="0">
                        <a:moveTo>
                          <a:pt x="0" y="0"/>
                        </a:moveTo>
                        <a:cubicBezTo>
                          <a:pt x="1009728" y="4523"/>
                          <a:pt x="3741807" y="-145062"/>
                          <a:pt x="4863714" y="0"/>
                        </a:cubicBezTo>
                        <a:cubicBezTo>
                          <a:pt x="4892187" y="486051"/>
                          <a:pt x="4856672" y="1404404"/>
                          <a:pt x="4863714" y="2092881"/>
                        </a:cubicBezTo>
                        <a:cubicBezTo>
                          <a:pt x="3998000" y="2013061"/>
                          <a:pt x="1254149" y="1963167"/>
                          <a:pt x="0" y="2092881"/>
                        </a:cubicBezTo>
                        <a:cubicBezTo>
                          <a:pt x="156379" y="1793202"/>
                          <a:pt x="-151687" y="100081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Helvetica"/>
                <a:cs typeface="Helvetica"/>
              </a:rPr>
              <a:t>In view of the current uncertainties, we do not model oscillations: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>
              <a:latin typeface="Helvetica"/>
              <a:cs typeface="Helvetic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>
                <a:latin typeface="Aptos"/>
                <a:cs typeface="Helvetica"/>
              </a:rPr>
              <a:t>Limited effect for normal ordering, which is favored and we assume it.</a:t>
            </a:r>
          </a:p>
          <a:p>
            <a:pPr marL="457200" indent="-457200">
              <a:buFont typeface="+mj-lt"/>
              <a:buAutoNum type="arabicPeriod"/>
            </a:pPr>
            <a:r>
              <a:rPr lang="en-US">
                <a:latin typeface="Helvetica"/>
                <a:cs typeface="Helvetica"/>
              </a:rPr>
              <a:t>Our fit can be interpreted as a flux effectively including oscillations</a:t>
            </a:r>
          </a:p>
        </p:txBody>
      </p:sp>
      <p:sp>
        <p:nvSpPr>
          <p:cNvPr id="2" name="Google Shape;235;p27">
            <a:extLst>
              <a:ext uri="{FF2B5EF4-FFF2-40B4-BE49-F238E27FC236}">
                <a16:creationId xmlns:a16="http://schemas.microsoft.com/office/drawing/2014/main" id="{9C7922F9-45A8-A97D-2271-1A59178C69D7}"/>
              </a:ext>
            </a:extLst>
          </p:cNvPr>
          <p:cNvSpPr txBox="1">
            <a:spLocks/>
          </p:cNvSpPr>
          <p:nvPr/>
        </p:nvSpPr>
        <p:spPr>
          <a:xfrm>
            <a:off x="600487" y="0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endParaRPr lang="it-IT">
              <a:solidFill>
                <a:schemeClr val="accent4"/>
              </a:solidFill>
            </a:endParaRP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4EE05A85-440F-4F61-7796-5866476EA117}"/>
              </a:ext>
            </a:extLst>
          </p:cNvPr>
          <p:cNvSpPr txBox="1"/>
          <p:nvPr/>
        </p:nvSpPr>
        <p:spPr>
          <a:xfrm>
            <a:off x="600487" y="431967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E787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 panose="020B0503020202020204" pitchFamily="34" charset="0"/>
              </a:rPr>
              <a:t>The role of oscillations</a:t>
            </a:r>
            <a:endParaRPr lang="en-US">
              <a:solidFill>
                <a:srgbClr val="E787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976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A18B3-7CEA-0ADF-028A-E8D628D37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E99FE7-2984-3382-F398-D4CAFC7F3E82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F67C440C-5DB7-EFC0-91DB-445ACE6F31F9}"/>
              </a:ext>
            </a:extLst>
          </p:cNvPr>
          <p:cNvSpPr txBox="1"/>
          <p:nvPr/>
        </p:nvSpPr>
        <p:spPr>
          <a:xfrm>
            <a:off x="580798" y="702309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E787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 panose="020B0503020202020204" pitchFamily="34" charset="0"/>
              </a:rPr>
              <a:t>Likelihood analysis results</a:t>
            </a:r>
            <a:endParaRPr lang="en-US">
              <a:solidFill>
                <a:srgbClr val="E787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vers" panose="020B0503020202020204" pitchFamily="34" charset="0"/>
            </a:endParaRPr>
          </a:p>
        </p:txBody>
      </p:sp>
      <p:pic>
        <p:nvPicPr>
          <p:cNvPr id="17" name="Immagine 16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245DD1A9-E987-E0FD-B4C4-E8567C7EE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548" y="1395617"/>
            <a:ext cx="5032639" cy="429540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CCD42C5E-AA10-9322-EBE5-E159F71C9E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70399" y="1299995"/>
            <a:ext cx="4889977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023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28EBF-C91C-7B7A-7545-0D51C1A14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8BC1C69-62E8-BC5B-1254-C6DE5727C0FB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AC8C54B-B85E-2630-C2CF-C48E348E5C9E}"/>
              </a:ext>
            </a:extLst>
          </p:cNvPr>
          <p:cNvSpPr txBox="1"/>
          <p:nvPr/>
        </p:nvSpPr>
        <p:spPr>
          <a:xfrm>
            <a:off x="580798" y="702309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E787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 panose="020B0503020202020204" pitchFamily="34" charset="0"/>
              </a:rPr>
              <a:t>Likelihood analysis results</a:t>
            </a:r>
            <a:endParaRPr lang="en-US">
              <a:solidFill>
                <a:srgbClr val="E787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vers" panose="020B0503020202020204" pitchFamily="34" charset="0"/>
            </a:endParaRPr>
          </a:p>
        </p:txBody>
      </p:sp>
      <p:pic>
        <p:nvPicPr>
          <p:cNvPr id="15" name="Immagine 14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A1CDFEDB-4885-8F9F-1826-23D914F18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66" y="1572188"/>
            <a:ext cx="4772034" cy="4295403"/>
          </a:xfrm>
          <a:prstGeom prst="rect">
            <a:avLst/>
          </a:prstGeom>
        </p:spPr>
      </p:pic>
      <p:pic>
        <p:nvPicPr>
          <p:cNvPr id="3" name="Immagine 2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9ACB471C-7F48-10A2-4029-7B9D2F6DF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030" y="1549755"/>
            <a:ext cx="4773355" cy="431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37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3BD44-3AF7-02D1-22A7-C57C42A46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D869D25-F2C0-7852-5BE7-30B9AD043603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BCB070F1-EE45-BDDD-264C-E62D96C37017}"/>
              </a:ext>
            </a:extLst>
          </p:cNvPr>
          <p:cNvSpPr txBox="1"/>
          <p:nvPr/>
        </p:nvSpPr>
        <p:spPr>
          <a:xfrm>
            <a:off x="580798" y="702309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E787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 panose="020B0503020202020204" pitchFamily="34" charset="0"/>
              </a:rPr>
              <a:t>Likelihood analysis results</a:t>
            </a:r>
            <a:endParaRPr lang="en-US">
              <a:solidFill>
                <a:srgbClr val="E787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vers" panose="020B0503020202020204" pitchFamily="34" charset="0"/>
            </a:endParaRPr>
          </a:p>
        </p:txBody>
      </p:sp>
      <p:pic>
        <p:nvPicPr>
          <p:cNvPr id="2" name="Immagine 1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8BD3ED53-9407-A181-3FCA-BAACDE224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411" y="1653830"/>
            <a:ext cx="4772034" cy="4295403"/>
          </a:xfrm>
          <a:prstGeom prst="rect">
            <a:avLst/>
          </a:prstGeom>
        </p:spPr>
      </p:pic>
      <p:pic>
        <p:nvPicPr>
          <p:cNvPr id="7" name="Immagine 6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EBDE5497-7A0E-460A-1C51-29B657D9E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947" y="1653829"/>
            <a:ext cx="4772034" cy="429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56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8A55E-C6A2-C6A7-04CE-766FBCDC4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E199EB-F4B2-AF70-71F1-F43780DB14A3}"/>
              </a:ext>
            </a:extLst>
          </p:cNvPr>
          <p:cNvSpPr txBox="1"/>
          <p:nvPr/>
        </p:nvSpPr>
        <p:spPr>
          <a:xfrm>
            <a:off x="506909" y="2910035"/>
            <a:ext cx="5238064" cy="11076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CC6CAABF-D45D-0DFB-C997-27C9A39A3B5A}"/>
              </a:ext>
            </a:extLst>
          </p:cNvPr>
          <p:cNvSpPr txBox="1"/>
          <p:nvPr/>
        </p:nvSpPr>
        <p:spPr>
          <a:xfrm>
            <a:off x="580798" y="702309"/>
            <a:ext cx="693389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E787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 panose="020B0503020202020204" pitchFamily="34" charset="0"/>
              </a:rPr>
              <a:t>Likelihood analysis results</a:t>
            </a:r>
            <a:endParaRPr lang="en-US">
              <a:solidFill>
                <a:srgbClr val="E787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nivers" panose="020B0503020202020204" pitchFamily="34" charset="0"/>
            </a:endParaRPr>
          </a:p>
        </p:txBody>
      </p:sp>
      <p:pic>
        <p:nvPicPr>
          <p:cNvPr id="9" name="Immagine 8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6C2A1B19-7D9C-BB77-4525-E9899383F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966" y="1565475"/>
            <a:ext cx="4772034" cy="4295403"/>
          </a:xfrm>
          <a:prstGeom prst="rect">
            <a:avLst/>
          </a:prstGeom>
        </p:spPr>
      </p:pic>
      <p:pic>
        <p:nvPicPr>
          <p:cNvPr id="11" name="Immagine 10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80146C70-9928-F000-3D30-CCD6E21EC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570" y="1565476"/>
            <a:ext cx="4772034" cy="429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69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C5D7E-8AEA-B2B7-0A0B-31DEC47F9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4C37E3-3DEB-6C11-AF0B-C4232564BCBF}"/>
              </a:ext>
            </a:extLst>
          </p:cNvPr>
          <p:cNvSpPr txBox="1"/>
          <p:nvPr/>
        </p:nvSpPr>
        <p:spPr>
          <a:xfrm>
            <a:off x="1038032" y="1468031"/>
            <a:ext cx="91645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  SN1987A </a:t>
            </a:r>
            <a:r>
              <a:rPr lang="en-US" b="1">
                <a:ea typeface="+mn-lt"/>
                <a:cs typeface="+mn-lt"/>
              </a:rPr>
              <a:t>only case of a measured neutrino signa</a:t>
            </a:r>
            <a:r>
              <a:rPr lang="en-US">
                <a:ea typeface="+mn-lt"/>
                <a:cs typeface="+mn-lt"/>
              </a:rPr>
              <a:t>l from stellar core collapse.</a:t>
            </a:r>
          </a:p>
          <a:p>
            <a:pPr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endParaRPr lang="en-US"/>
          </a:p>
          <a:p>
            <a:pPr algn="l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1C8957-D4CE-3EDA-161C-BF8E39203029}"/>
              </a:ext>
            </a:extLst>
          </p:cNvPr>
          <p:cNvCxnSpPr/>
          <p:nvPr/>
        </p:nvCxnSpPr>
        <p:spPr>
          <a:xfrm flipV="1">
            <a:off x="833740" y="3523734"/>
            <a:ext cx="9352657" cy="10490"/>
          </a:xfrm>
          <a:prstGeom prst="straightConnector1">
            <a:avLst/>
          </a:prstGeom>
          <a:ln>
            <a:solidFill>
              <a:srgbClr val="ADBA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E0012CE-A768-4210-179F-F90E638510AC}"/>
              </a:ext>
            </a:extLst>
          </p:cNvPr>
          <p:cNvSpPr txBox="1"/>
          <p:nvPr/>
        </p:nvSpPr>
        <p:spPr>
          <a:xfrm>
            <a:off x="1040411" y="4643327"/>
            <a:ext cx="920269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addressing the time structure of the neutrino emission (accretion and cooling)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operating in the context of a parameterized model</a:t>
            </a:r>
            <a:endParaRPr lang="en-US"/>
          </a:p>
        </p:txBody>
      </p:sp>
      <p:sp>
        <p:nvSpPr>
          <p:cNvPr id="12" name="Google Shape;213;p25">
            <a:extLst>
              <a:ext uri="{FF2B5EF4-FFF2-40B4-BE49-F238E27FC236}">
                <a16:creationId xmlns:a16="http://schemas.microsoft.com/office/drawing/2014/main" id="{8A206CC7-9F2B-243A-05F7-9645B1003FE8}"/>
              </a:ext>
            </a:extLst>
          </p:cNvPr>
          <p:cNvSpPr txBox="1">
            <a:spLocks/>
          </p:cNvSpPr>
          <p:nvPr/>
        </p:nvSpPr>
        <p:spPr>
          <a:xfrm>
            <a:off x="783765" y="161925"/>
            <a:ext cx="10515600" cy="1325563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defPPr>
              <a:defRPr lang="it-IT"/>
            </a:defPPr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accent4"/>
                </a:solidFill>
              </a:rPr>
              <a:t>Motivations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463D5-A990-630A-7EDE-80730750CCCD}"/>
              </a:ext>
            </a:extLst>
          </p:cNvPr>
          <p:cNvSpPr txBox="1"/>
          <p:nvPr/>
        </p:nvSpPr>
        <p:spPr>
          <a:xfrm>
            <a:off x="1037671" y="1719032"/>
            <a:ext cx="915650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,Sans-Serif"/>
              <a:buChar char="•"/>
            </a:pPr>
            <a:endParaRPr lang="en-US"/>
          </a:p>
          <a:p>
            <a:pPr marL="285750" indent="-285750">
              <a:buFont typeface="Arial,Sans-Serif"/>
              <a:buChar char="•"/>
            </a:pPr>
            <a:r>
              <a:rPr lang="en-US"/>
              <a:t>many large-scale detectors running or </a:t>
            </a:r>
            <a:r>
              <a:rPr lang="en-US" b="1"/>
              <a:t>in preparation to provide a high-statistics data</a:t>
            </a:r>
            <a:r>
              <a:rPr lang="en-US"/>
              <a:t> from next nearby supernova.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12333C-4125-3A97-862C-E9EBCF0F23D6}"/>
              </a:ext>
            </a:extLst>
          </p:cNvPr>
          <p:cNvSpPr txBox="1"/>
          <p:nvPr/>
        </p:nvSpPr>
        <p:spPr>
          <a:xfrm>
            <a:off x="1043797" y="2783457"/>
            <a:ext cx="921301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/>
              <a:t>progress in theory and simulations</a:t>
            </a:r>
            <a:r>
              <a:rPr lang="en-US" dirty="0"/>
              <a:t> with respect to original analysis of SN1987A - need to revisit data and enhance precision.</a:t>
            </a:r>
          </a:p>
        </p:txBody>
      </p:sp>
    </p:spTree>
    <p:extLst>
      <p:ext uri="{BB962C8B-B14F-4D97-AF65-F5344CB8AC3E}">
        <p14:creationId xmlns:p14="http://schemas.microsoft.com/office/powerpoint/2010/main" val="395139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CFEF2-7807-B961-AA41-DCAE24C79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D222F7C-B687-34EE-72F5-D1026D36D56C}"/>
              </a:ext>
            </a:extLst>
          </p:cNvPr>
          <p:cNvSpPr txBox="1"/>
          <p:nvPr/>
        </p:nvSpPr>
        <p:spPr>
          <a:xfrm>
            <a:off x="5994399" y="-63829"/>
            <a:ext cx="774146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4FB9E9-A760-67C1-A0E9-B5173E995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561" y="1160070"/>
            <a:ext cx="6715156" cy="287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A2F7836-97C6-996E-179D-7D475ACBD881}"/>
              </a:ext>
            </a:extLst>
          </p:cNvPr>
          <p:cNvSpPr txBox="1"/>
          <p:nvPr/>
        </p:nvSpPr>
        <p:spPr>
          <a:xfrm>
            <a:off x="899462" y="1166408"/>
            <a:ext cx="4787945" cy="222632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1" i="0" u="none" strike="noStrike" cap="none" normalizeH="0" baseline="0">
                <a:ln>
                  <a:noFill/>
                </a:ln>
                <a:solidFill>
                  <a:schemeClr val="accent1"/>
                </a:solidFill>
                <a:effectLst/>
                <a:latin typeface="Arial"/>
                <a:cs typeface="Arial"/>
              </a:rPr>
              <a:t>First </a:t>
            </a:r>
            <a:r>
              <a:rPr kumimoji="0" lang="it-IT" altLang="it-IT" sz="1800" b="1" i="0" u="none" strike="noStrike" cap="none" normalizeH="0" baseline="0" err="1">
                <a:ln>
                  <a:noFill/>
                </a:ln>
                <a:solidFill>
                  <a:schemeClr val="accent1"/>
                </a:solidFill>
                <a:effectLst/>
                <a:latin typeface="Arial"/>
                <a:cs typeface="Arial"/>
              </a:rPr>
              <a:t>Detection</a:t>
            </a:r>
            <a:r>
              <a:rPr kumimoji="0" lang="it-IT" altLang="it-IT" sz="1800" b="1" i="0" u="none" strike="noStrike" cap="none" normalizeH="0" baseline="0">
                <a:ln>
                  <a:noFill/>
                </a:ln>
                <a:solidFill>
                  <a:schemeClr val="accent1"/>
                </a:solidFill>
                <a:effectLst/>
                <a:latin typeface="Arial"/>
                <a:cs typeface="Arial"/>
              </a:rPr>
              <a:t> of Neutrino </a:t>
            </a:r>
            <a:r>
              <a:rPr kumimoji="0" lang="it-IT" altLang="it-IT" sz="1800" b="1" i="0" u="none" strike="noStrike" cap="none" normalizeH="0" baseline="0" err="1">
                <a:ln>
                  <a:noFill/>
                </a:ln>
                <a:solidFill>
                  <a:schemeClr val="accent1"/>
                </a:solidFill>
                <a:effectLst/>
                <a:latin typeface="Arial"/>
                <a:cs typeface="Arial"/>
              </a:rPr>
              <a:t>Emission</a:t>
            </a:r>
            <a:r>
              <a:rPr lang="it-IT" altLang="it-IT" b="1">
                <a:solidFill>
                  <a:schemeClr val="accent1"/>
                </a:solidFill>
                <a:latin typeface="Arial"/>
                <a:cs typeface="Arial"/>
              </a:rPr>
              <a:t>:</a:t>
            </a:r>
            <a:endParaRPr kumimoji="0" lang="it-IT" altLang="it-IT" sz="1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it-IT" altLang="it-IT" b="1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400">
                <a:latin typeface="Arial"/>
                <a:cs typeface="Arial"/>
              </a:rPr>
              <a:t>  </a:t>
            </a:r>
            <a:r>
              <a:rPr kumimoji="0" lang="it-IT" altLang="it-IT" sz="1400" b="0" i="0" u="none" strike="noStrike" cap="none" normalizeH="0" baseline="0">
                <a:ln>
                  <a:noFill/>
                </a:ln>
                <a:effectLst/>
                <a:latin typeface="Arial"/>
                <a:cs typeface="Arial"/>
              </a:rPr>
              <a:t>29 neutrino events </a:t>
            </a:r>
            <a:r>
              <a:rPr kumimoji="0" lang="it-IT" altLang="it-IT" sz="1400" b="0" i="0" u="none" strike="noStrike" cap="none" normalizeH="0" baseline="0" err="1">
                <a:ln>
                  <a:noFill/>
                </a:ln>
                <a:effectLst/>
                <a:latin typeface="Arial"/>
                <a:cs typeface="Arial"/>
              </a:rPr>
              <a:t>were</a:t>
            </a:r>
            <a:r>
              <a:rPr kumimoji="0" lang="it-IT" altLang="it-IT" sz="1400" b="0" i="0" u="none" strike="noStrike" cap="none" normalizeH="0" baseline="0">
                <a:ln>
                  <a:noFill/>
                </a:ln>
                <a:effectLst/>
                <a:latin typeface="Arial"/>
                <a:cs typeface="Arial"/>
              </a:rPr>
              <a:t> </a:t>
            </a:r>
            <a:r>
              <a:rPr kumimoji="0" lang="it-IT" altLang="it-IT" sz="1400" b="0" i="0" u="none" strike="noStrike" cap="none" normalizeH="0" baseline="0" err="1">
                <a:ln>
                  <a:noFill/>
                </a:ln>
                <a:effectLst/>
                <a:latin typeface="Arial"/>
                <a:cs typeface="Arial"/>
              </a:rPr>
              <a:t>recorded</a:t>
            </a:r>
            <a:r>
              <a:rPr kumimoji="0" lang="it-IT" altLang="it-IT" sz="1400" b="0" i="0" u="none" strike="noStrike" cap="none" normalizeH="0" baseline="0">
                <a:ln>
                  <a:noFill/>
                </a:ln>
                <a:effectLst/>
                <a:latin typeface="Arial"/>
                <a:cs typeface="Arial"/>
              </a:rPr>
              <a:t> by 3 detectors:</a:t>
            </a:r>
            <a:endParaRPr lang="it-IT" altLang="it-IT" sz="14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it-IT" altLang="it-IT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Kamiokande</a:t>
            </a:r>
            <a:r>
              <a:rPr kumimoji="0" lang="it-IT" altLang="it-IT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II (Japan)</a:t>
            </a:r>
          </a:p>
          <a:p>
            <a:pPr lvl="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it-IT" altLang="it-IT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IMB (USA)</a:t>
            </a:r>
          </a:p>
          <a:p>
            <a:pPr lvl="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it-IT" altLang="it-IT" sz="1400" b="0" i="0" u="none" strike="noStrike" cap="none" normalizeH="0" baseline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Baksan</a:t>
            </a:r>
            <a:r>
              <a:rPr kumimoji="0" lang="it-IT" altLang="it-IT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(Soviet Union)</a:t>
            </a:r>
          </a:p>
          <a:p>
            <a:pPr lvl="6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it-IT" altLang="it-IT" sz="1400">
              <a:latin typeface="Arial" panose="020B0604020202020204" pitchFamily="34" charset="0"/>
            </a:endParaRPr>
          </a:p>
          <a:p>
            <a:pPr lvl="6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it-IT" altLang="it-IT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it-IT" altLang="it-IT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64CFEF8-49FC-A37B-4EFD-2BDD82414FCC}"/>
              </a:ext>
            </a:extLst>
          </p:cNvPr>
          <p:cNvSpPr txBox="1"/>
          <p:nvPr/>
        </p:nvSpPr>
        <p:spPr>
          <a:xfrm>
            <a:off x="928913" y="5839531"/>
            <a:ext cx="555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Different reactions can produce neutrinos</a:t>
            </a:r>
            <a:endParaRPr lang="it-IT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2E1C4F36-4C1D-446A-9D82-A34F10A8130C}"/>
              </a:ext>
            </a:extLst>
          </p:cNvPr>
          <p:cNvSpPr/>
          <p:nvPr/>
        </p:nvSpPr>
        <p:spPr>
          <a:xfrm>
            <a:off x="5704114" y="5956281"/>
            <a:ext cx="783772" cy="13062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BCCF21E-711A-B898-7DD3-41A1CBA0DE44}"/>
              </a:ext>
            </a:extLst>
          </p:cNvPr>
          <p:cNvSpPr txBox="1"/>
          <p:nvPr/>
        </p:nvSpPr>
        <p:spPr>
          <a:xfrm>
            <a:off x="6640285" y="5559930"/>
            <a:ext cx="49421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We adopt the IBD hypothesis (the favored one) with a newly refined computation of the cross-section.</a:t>
            </a:r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27AF778-76C7-1549-2CB7-681B66D6DE5B}"/>
              </a:ext>
            </a:extLst>
          </p:cNvPr>
          <p:cNvSpPr txBox="1"/>
          <p:nvPr/>
        </p:nvSpPr>
        <p:spPr>
          <a:xfrm>
            <a:off x="6640285" y="6483260"/>
            <a:ext cx="4942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G. Ricciardi, N. </a:t>
            </a:r>
            <a:r>
              <a:rPr lang="en-US" sz="900" b="1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Vignaroli</a:t>
            </a:r>
            <a:r>
              <a:rPr lang="en-US" sz="900" b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 and F. </a:t>
            </a:r>
            <a:r>
              <a:rPr lang="en-US" sz="900" b="1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Vissani</a:t>
            </a:r>
            <a:r>
              <a:rPr lang="en-US" sz="900" b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, An accurate evaluation of electron (anti-)neutrino scattering on nucleons, JHEP 08 (2022) 212 [2206.05567].</a:t>
            </a:r>
            <a:endParaRPr lang="en-US" sz="900" b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356EE0-9674-F10A-5055-E0EB2E3E840B}"/>
              </a:ext>
            </a:extLst>
          </p:cNvPr>
          <p:cNvSpPr txBox="1"/>
          <p:nvPr/>
        </p:nvSpPr>
        <p:spPr>
          <a:xfrm>
            <a:off x="923436" y="3387715"/>
            <a:ext cx="9744562" cy="1846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it-IT">
              <a:latin typeface="Arial"/>
              <a:cs typeface="Arial"/>
            </a:endParaRPr>
          </a:p>
          <a:p>
            <a:pPr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it-IT" b="1" err="1">
                <a:solidFill>
                  <a:schemeClr val="accent1"/>
                </a:solidFill>
                <a:latin typeface="Arial"/>
                <a:cs typeface="Arial"/>
              </a:rPr>
              <a:t>Importance</a:t>
            </a:r>
            <a:r>
              <a:rPr lang="it-IT" b="1">
                <a:solidFill>
                  <a:schemeClr val="accent1"/>
                </a:solidFill>
                <a:latin typeface="Arial"/>
                <a:cs typeface="Arial"/>
              </a:rPr>
              <a:t> of </a:t>
            </a:r>
            <a:r>
              <a:rPr lang="it-IT" b="1" err="1">
                <a:solidFill>
                  <a:schemeClr val="accent1"/>
                </a:solidFill>
                <a:latin typeface="Arial"/>
                <a:cs typeface="Arial"/>
              </a:rPr>
              <a:t>Studying</a:t>
            </a:r>
            <a:r>
              <a:rPr lang="it-IT" b="1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it-IT" b="1" err="1">
                <a:solidFill>
                  <a:schemeClr val="accent1"/>
                </a:solidFill>
                <a:latin typeface="Arial"/>
                <a:cs typeface="Arial"/>
              </a:rPr>
              <a:t>Neutrinos</a:t>
            </a:r>
            <a:r>
              <a:rPr lang="it-IT" b="1">
                <a:solidFill>
                  <a:schemeClr val="accent1"/>
                </a:solidFill>
                <a:latin typeface="Arial"/>
                <a:cs typeface="Arial"/>
              </a:rPr>
              <a:t>:</a:t>
            </a:r>
            <a:endParaRPr lang="it-IT">
              <a:solidFill>
                <a:schemeClr val="accent1"/>
              </a:solidFill>
              <a:latin typeface="Arial"/>
              <a:cs typeface="Arial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it-IT">
              <a:latin typeface="Arial"/>
              <a:cs typeface="Arial"/>
            </a:endParaRPr>
          </a:p>
          <a:p>
            <a:pPr marL="742950" lvl="1" indent="-28575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it-IT" sz="1400" err="1">
                <a:latin typeface="Arial"/>
                <a:cs typeface="Arial"/>
              </a:rPr>
              <a:t>Neutrinos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provide</a:t>
            </a:r>
            <a:r>
              <a:rPr lang="it-IT" sz="1400">
                <a:latin typeface="Arial"/>
                <a:cs typeface="Arial"/>
              </a:rPr>
              <a:t> a </a:t>
            </a:r>
            <a:r>
              <a:rPr lang="it-IT" sz="1400" err="1">
                <a:latin typeface="Arial"/>
                <a:cs typeface="Arial"/>
              </a:rPr>
              <a:t>direct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glimpse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into</a:t>
            </a:r>
            <a:r>
              <a:rPr lang="it-IT" sz="1400">
                <a:latin typeface="Arial"/>
                <a:cs typeface="Arial"/>
              </a:rPr>
              <a:t> the core </a:t>
            </a:r>
            <a:r>
              <a:rPr lang="it-IT" sz="1400" err="1">
                <a:latin typeface="Arial"/>
                <a:cs typeface="Arial"/>
              </a:rPr>
              <a:t>collapse</a:t>
            </a:r>
            <a:r>
              <a:rPr lang="it-IT" sz="1400">
                <a:latin typeface="Arial"/>
                <a:cs typeface="Arial"/>
              </a:rPr>
              <a:t> of a supernova, </a:t>
            </a:r>
            <a:r>
              <a:rPr lang="it-IT" sz="1400" err="1">
                <a:latin typeface="Arial"/>
                <a:cs typeface="Arial"/>
              </a:rPr>
              <a:t>occurring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before</a:t>
            </a:r>
            <a:r>
              <a:rPr lang="it-IT" sz="1400">
                <a:latin typeface="Arial"/>
                <a:cs typeface="Arial"/>
              </a:rPr>
              <a:t> the </a:t>
            </a:r>
            <a:r>
              <a:rPr lang="it-IT" sz="1400" err="1">
                <a:latin typeface="Arial"/>
                <a:cs typeface="Arial"/>
              </a:rPr>
              <a:t>visible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explosion</a:t>
            </a:r>
            <a:r>
              <a:rPr lang="it-IT" sz="1400">
                <a:latin typeface="Arial"/>
                <a:cs typeface="Arial"/>
              </a:rPr>
              <a:t>.</a:t>
            </a:r>
            <a:endParaRPr lang="en-US" sz="1400">
              <a:latin typeface="Arial"/>
              <a:cs typeface="Arial"/>
            </a:endParaRPr>
          </a:p>
          <a:p>
            <a:pPr marL="742950" lvl="1" indent="-28575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it-IT" sz="1400" err="1">
                <a:latin typeface="Arial"/>
                <a:cs typeface="Arial"/>
              </a:rPr>
              <a:t>They</a:t>
            </a:r>
            <a:r>
              <a:rPr lang="it-IT" sz="1400">
                <a:latin typeface="Arial"/>
                <a:cs typeface="Arial"/>
              </a:rPr>
              <a:t> help </a:t>
            </a:r>
            <a:r>
              <a:rPr lang="it-IT" sz="1400" err="1">
                <a:latin typeface="Arial"/>
                <a:cs typeface="Arial"/>
              </a:rPr>
              <a:t>confirm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theoretical</a:t>
            </a:r>
            <a:r>
              <a:rPr lang="it-IT" sz="1400">
                <a:latin typeface="Arial"/>
                <a:cs typeface="Arial"/>
              </a:rPr>
              <a:t> models of stellar </a:t>
            </a:r>
            <a:r>
              <a:rPr lang="it-IT" sz="1400" err="1">
                <a:latin typeface="Arial"/>
                <a:cs typeface="Arial"/>
              </a:rPr>
              <a:t>evolution</a:t>
            </a:r>
            <a:r>
              <a:rPr lang="it-IT" sz="1400">
                <a:latin typeface="Arial"/>
                <a:cs typeface="Arial"/>
              </a:rPr>
              <a:t> and supernova </a:t>
            </a:r>
            <a:r>
              <a:rPr lang="it-IT" sz="1400" err="1">
                <a:latin typeface="Arial"/>
                <a:cs typeface="Arial"/>
              </a:rPr>
              <a:t>mechanisms</a:t>
            </a:r>
            <a:r>
              <a:rPr lang="it-IT" sz="1400">
                <a:latin typeface="Arial"/>
                <a:cs typeface="Arial"/>
              </a:rPr>
              <a:t>.</a:t>
            </a:r>
            <a:endParaRPr lang="en-US" sz="1400">
              <a:latin typeface="Arial"/>
              <a:cs typeface="Arial"/>
            </a:endParaRPr>
          </a:p>
          <a:p>
            <a:pPr marL="742950" lvl="1" indent="-285750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it-IT" sz="1400" err="1">
                <a:latin typeface="Arial"/>
                <a:cs typeface="Arial"/>
              </a:rPr>
              <a:t>Their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detection</a:t>
            </a:r>
            <a:r>
              <a:rPr lang="it-IT" sz="1400">
                <a:latin typeface="Arial"/>
                <a:cs typeface="Arial"/>
              </a:rPr>
              <a:t> supports the </a:t>
            </a:r>
            <a:r>
              <a:rPr lang="it-IT" sz="1400" err="1">
                <a:latin typeface="Arial"/>
                <a:cs typeface="Arial"/>
              </a:rPr>
              <a:t>understanding</a:t>
            </a:r>
            <a:r>
              <a:rPr lang="it-IT" sz="1400">
                <a:latin typeface="Arial"/>
                <a:cs typeface="Arial"/>
              </a:rPr>
              <a:t> of </a:t>
            </a:r>
            <a:r>
              <a:rPr lang="it-IT" sz="1400" err="1">
                <a:latin typeface="Arial"/>
                <a:cs typeface="Arial"/>
              </a:rPr>
              <a:t>weak</a:t>
            </a:r>
            <a:r>
              <a:rPr lang="it-IT" sz="1400">
                <a:latin typeface="Arial"/>
                <a:cs typeface="Arial"/>
              </a:rPr>
              <a:t> </a:t>
            </a:r>
            <a:r>
              <a:rPr lang="it-IT" sz="1400" err="1">
                <a:latin typeface="Arial"/>
                <a:cs typeface="Arial"/>
              </a:rPr>
              <a:t>nuclear</a:t>
            </a:r>
            <a:r>
              <a:rPr lang="it-IT" sz="1400">
                <a:latin typeface="Arial"/>
                <a:cs typeface="Arial"/>
              </a:rPr>
              <a:t> interactions and neutrino </a:t>
            </a:r>
            <a:r>
              <a:rPr lang="it-IT" sz="1400" err="1">
                <a:latin typeface="Arial"/>
                <a:cs typeface="Arial"/>
              </a:rPr>
              <a:t>physics</a:t>
            </a:r>
          </a:p>
          <a:p>
            <a:endParaRPr lang="en-US"/>
          </a:p>
        </p:txBody>
      </p:sp>
      <p:sp>
        <p:nvSpPr>
          <p:cNvPr id="4" name="Google Shape;213;p25">
            <a:extLst>
              <a:ext uri="{FF2B5EF4-FFF2-40B4-BE49-F238E27FC236}">
                <a16:creationId xmlns:a16="http://schemas.microsoft.com/office/drawing/2014/main" id="{CEF24831-2F56-7490-30BE-4FF4230FD03A}"/>
              </a:ext>
            </a:extLst>
          </p:cNvPr>
          <p:cNvSpPr txBox="1">
            <a:spLocks/>
          </p:cNvSpPr>
          <p:nvPr/>
        </p:nvSpPr>
        <p:spPr>
          <a:xfrm>
            <a:off x="725978" y="94811"/>
            <a:ext cx="12189922" cy="1325563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defPPr>
              <a:defRPr lang="it-IT"/>
            </a:defPPr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4"/>
                </a:solidFill>
              </a:rPr>
              <a:t>SN1987A (electron anti-) neutrino detection</a:t>
            </a:r>
          </a:p>
        </p:txBody>
      </p:sp>
    </p:spTree>
    <p:extLst>
      <p:ext uri="{BB962C8B-B14F-4D97-AF65-F5344CB8AC3E}">
        <p14:creationId xmlns:p14="http://schemas.microsoft.com/office/powerpoint/2010/main" val="400429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1" grpId="0"/>
      <p:bldP spid="13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>
            <a:spLocks noGrp="1"/>
          </p:cNvSpPr>
          <p:nvPr>
            <p:ph type="title" idx="4294967295"/>
          </p:nvPr>
        </p:nvSpPr>
        <p:spPr>
          <a:xfrm>
            <a:off x="783765" y="161925"/>
            <a:ext cx="10515600" cy="1325563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r>
              <a:rPr lang="it" dirty="0">
                <a:solidFill>
                  <a:schemeClr val="accent4"/>
                </a:solidFill>
              </a:rPr>
              <a:t>A </a:t>
            </a:r>
            <a:r>
              <a:rPr lang="it" dirty="0">
                <a:solidFill>
                  <a:srgbClr val="FF9022"/>
                </a:solidFill>
              </a:rPr>
              <a:t>Model</a:t>
            </a:r>
            <a:r>
              <a:rPr lang="it" dirty="0">
                <a:solidFill>
                  <a:schemeClr val="accent4"/>
                </a:solidFill>
              </a:rPr>
              <a:t> for the Time Evolution</a:t>
            </a:r>
            <a:endParaRPr dirty="0">
              <a:solidFill>
                <a:schemeClr val="accent4"/>
              </a:solidFill>
            </a:endParaRPr>
          </a:p>
        </p:txBody>
      </p:sp>
      <p:sp>
        <p:nvSpPr>
          <p:cNvPr id="214" name="Google Shape;214;p25"/>
          <p:cNvSpPr txBox="1">
            <a:spLocks noGrp="1"/>
          </p:cNvSpPr>
          <p:nvPr>
            <p:ph type="body" idx="4294967295"/>
          </p:nvPr>
        </p:nvSpPr>
        <p:spPr>
          <a:xfrm>
            <a:off x="783765" y="1073150"/>
            <a:ext cx="10334625" cy="714375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marL="0" indent="0">
              <a:buNone/>
            </a:pPr>
            <a:r>
              <a:rPr lang="it" sz="1850" dirty="0"/>
              <a:t>The </a:t>
            </a:r>
            <a:r>
              <a:rPr lang="it" sz="1850" dirty="0" err="1"/>
              <a:t>simplest</a:t>
            </a:r>
            <a:r>
              <a:rPr lang="it" sz="1850" dirty="0"/>
              <a:t> </a:t>
            </a:r>
            <a:r>
              <a:rPr lang="it" sz="1850" dirty="0" err="1"/>
              <a:t>approximation</a:t>
            </a:r>
            <a:r>
              <a:rPr lang="it" sz="1850" dirty="0"/>
              <a:t> of the </a:t>
            </a:r>
            <a:r>
              <a:rPr lang="it" sz="1850" dirty="0" err="1"/>
              <a:t>instantaneous</a:t>
            </a:r>
            <a:r>
              <a:rPr lang="it" sz="1850" dirty="0"/>
              <a:t> neutrino </a:t>
            </a:r>
            <a:r>
              <a:rPr lang="it" sz="1850" dirty="0" err="1"/>
              <a:t>spectrum</a:t>
            </a:r>
            <a:r>
              <a:rPr lang="it" sz="1850" dirty="0"/>
              <a:t> </a:t>
            </a:r>
            <a:r>
              <a:rPr lang="it" sz="1850" dirty="0" err="1"/>
              <a:t>emitted</a:t>
            </a:r>
            <a:r>
              <a:rPr lang="it" sz="1850" dirty="0"/>
              <a:t> by supernova </a:t>
            </a:r>
            <a:r>
              <a:rPr lang="it" sz="1850" dirty="0" err="1"/>
              <a:t>is</a:t>
            </a:r>
            <a:r>
              <a:rPr lang="it" sz="1850" dirty="0"/>
              <a:t> the </a:t>
            </a:r>
            <a:r>
              <a:rPr lang="it" sz="1850" dirty="0" err="1"/>
              <a:t>thermal</a:t>
            </a:r>
            <a:r>
              <a:rPr lang="it" sz="1850" dirty="0"/>
              <a:t> </a:t>
            </a:r>
            <a:r>
              <a:rPr lang="it" sz="1850" dirty="0" err="1"/>
              <a:t>distribution</a:t>
            </a:r>
            <a:r>
              <a:rPr lang="it" sz="1850" dirty="0"/>
              <a:t> (i.e. black body model) also called (Kelvin-Helmholtz) cooling.</a:t>
            </a:r>
            <a:endParaRPr sz="1850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lang="it-IT" sz="1850" dirty="0">
              <a:solidFill>
                <a:srgbClr val="000000"/>
              </a:solidFill>
              <a:latin typeface="Univers"/>
              <a:ea typeface="Open Sans"/>
              <a:cs typeface="Open Sans"/>
            </a:endParaRPr>
          </a:p>
          <a:p>
            <a:pPr marL="0" indent="0">
              <a:buNone/>
            </a:pPr>
            <a:endParaRPr sz="1867" dirty="0"/>
          </a:p>
          <a:p>
            <a:pPr marL="0" indent="0">
              <a:buNone/>
            </a:pPr>
            <a:endParaRPr dirty="0"/>
          </a:p>
        </p:txBody>
      </p:sp>
      <p:cxnSp>
        <p:nvCxnSpPr>
          <p:cNvPr id="215" name="Google Shape;215;p25"/>
          <p:cNvCxnSpPr/>
          <p:nvPr/>
        </p:nvCxnSpPr>
        <p:spPr>
          <a:xfrm rot="-5400000">
            <a:off x="5692343" y="3327316"/>
            <a:ext cx="16000" cy="10128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7" name="Google Shape;217;p25"/>
          <p:cNvSpPr txBox="1"/>
          <p:nvPr/>
        </p:nvSpPr>
        <p:spPr>
          <a:xfrm>
            <a:off x="786460" y="3011951"/>
            <a:ext cx="4301135" cy="1091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just">
              <a:lnSpc>
                <a:spcPct val="90000"/>
              </a:lnSpc>
              <a:spcBef>
                <a:spcPts val="1067"/>
              </a:spcBef>
              <a:buClr>
                <a:schemeClr val="dk1"/>
              </a:buClr>
              <a:buSzPts val="1100"/>
            </a:pPr>
            <a:r>
              <a:rPr lang="it" sz="2250" b="1" u="sng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BUT</a:t>
            </a:r>
            <a:r>
              <a:rPr lang="it" sz="225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it" sz="225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simulations</a:t>
            </a:r>
            <a:r>
              <a:rPr lang="it" sz="225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show </a:t>
            </a:r>
            <a:r>
              <a:rPr lang="it" sz="225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that</a:t>
            </a:r>
            <a:r>
              <a:rPr lang="it" sz="225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the </a:t>
            </a:r>
            <a:r>
              <a:rPr lang="it" sz="225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initial</a:t>
            </a:r>
            <a:r>
              <a:rPr lang="it" sz="225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it" sz="225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emission</a:t>
            </a:r>
            <a:r>
              <a:rPr lang="it" sz="225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it" sz="225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is</a:t>
            </a:r>
            <a:r>
              <a:rPr lang="it" sz="225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it" sz="225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much</a:t>
            </a:r>
            <a:r>
              <a:rPr lang="it" sz="225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more intense: </a:t>
            </a:r>
            <a:endParaRPr lang="it" sz="2250" dirty="0">
              <a:solidFill>
                <a:schemeClr val="dk1"/>
              </a:solidFill>
              <a:latin typeface="Open Sans"/>
              <a:ea typeface="Open Sans"/>
              <a:cs typeface="Open Sans"/>
            </a:endParaRPr>
          </a:p>
        </p:txBody>
      </p:sp>
      <p:pic>
        <p:nvPicPr>
          <p:cNvPr id="218" name="Google Shape;21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5596" y="2113521"/>
            <a:ext cx="2611620" cy="5888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dashDot"/>
            <a:round/>
            <a:headEnd type="none" w="sm" len="sm"/>
            <a:tailEnd type="none" w="sm" len="sm"/>
          </a:ln>
        </p:spPr>
      </p:pic>
      <p:sp>
        <p:nvSpPr>
          <p:cNvPr id="219" name="Google Shape;219;p25"/>
          <p:cNvSpPr txBox="1"/>
          <p:nvPr/>
        </p:nvSpPr>
        <p:spPr>
          <a:xfrm>
            <a:off x="6553423" y="6110319"/>
            <a:ext cx="4243867" cy="630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it" sz="1200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Open Sans"/>
              </a:rPr>
              <a:t>Vissani</a:t>
            </a:r>
            <a:r>
              <a:rPr lang="it" sz="1200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F.; Gallo Rosso, A. On the Time Distribution of Supernova Antineutrino Flux. </a:t>
            </a:r>
            <a:r>
              <a:rPr lang="it" sz="1200" i="1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Symmetry</a:t>
            </a:r>
            <a:r>
              <a:rPr lang="it" sz="1200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it" sz="1200" b="1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2021</a:t>
            </a:r>
            <a:r>
              <a:rPr lang="it" sz="1200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it" sz="1200" i="1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13</a:t>
            </a:r>
            <a:r>
              <a:rPr lang="it" sz="1200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1851.</a:t>
            </a:r>
            <a:endParaRPr sz="2800" dirty="0">
              <a:solidFill>
                <a:schemeClr val="accent1">
                  <a:lumMod val="60000"/>
                  <a:lumOff val="40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Google Shape;225;p26">
            <a:extLst>
              <a:ext uri="{FF2B5EF4-FFF2-40B4-BE49-F238E27FC236}">
                <a16:creationId xmlns:a16="http://schemas.microsoft.com/office/drawing/2014/main" id="{B699FA1F-8147-909D-9F0F-8753AA6EA5C3}"/>
              </a:ext>
            </a:extLst>
          </p:cNvPr>
          <p:cNvSpPr txBox="1">
            <a:spLocks/>
          </p:cNvSpPr>
          <p:nvPr/>
        </p:nvSpPr>
        <p:spPr>
          <a:xfrm>
            <a:off x="7418926" y="1694355"/>
            <a:ext cx="10700400" cy="1004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>
            <a:defPPr>
              <a:defRPr lang="it-IT"/>
            </a:defPPr>
            <a:lvl1pPr marL="609585" lvl="0" indent="-457189" algn="l" defTabSz="914400" rtl="0" eaLnBrk="1" latinLnBrk="0" hangingPunct="1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lang="it-IT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170" lvl="1" indent="-431789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  <a:defRPr lang="it-IT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754" lvl="2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lang="it-IT"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339" lvl="3" indent="-406390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  <a:defRPr lang="it-IT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924" lvl="4" indent="-406390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  <a:defRPr lang="it-IT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509" lvl="5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7093" lvl="6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678" lvl="7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263" lvl="8" indent="-423323" algn="l" defTabSz="914400" rtl="0" eaLnBrk="1" latinLnBrk="0" hangingPunct="1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</a:rPr>
              <a:t>Sketch from the simulation by </a:t>
            </a:r>
            <a:r>
              <a:rPr lang="en-US" sz="1200" err="1">
                <a:solidFill>
                  <a:schemeClr val="bg1">
                    <a:lumMod val="50000"/>
                  </a:schemeClr>
                </a:solidFill>
              </a:rPr>
              <a:t>Garching</a:t>
            </a:r>
            <a:r>
              <a:rPr lang="en-US" sz="1200">
                <a:solidFill>
                  <a:schemeClr val="bg1">
                    <a:lumMod val="50000"/>
                  </a:schemeClr>
                </a:solidFill>
              </a:rPr>
              <a:t> Group </a:t>
            </a:r>
          </a:p>
        </p:txBody>
      </p:sp>
      <p:pic>
        <p:nvPicPr>
          <p:cNvPr id="3" name="Google Shape;227;p26">
            <a:extLst>
              <a:ext uri="{FF2B5EF4-FFF2-40B4-BE49-F238E27FC236}">
                <a16:creationId xmlns:a16="http://schemas.microsoft.com/office/drawing/2014/main" id="{8063F7D4-ADF2-009B-4E13-B1B41F30F4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430" t="5123" r="1429" b="8475"/>
          <a:stretch/>
        </p:blipFill>
        <p:spPr>
          <a:xfrm>
            <a:off x="6273742" y="2113521"/>
            <a:ext cx="5330145" cy="328595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29;p26">
            <a:extLst>
              <a:ext uri="{FF2B5EF4-FFF2-40B4-BE49-F238E27FC236}">
                <a16:creationId xmlns:a16="http://schemas.microsoft.com/office/drawing/2014/main" id="{DE206ABE-8BDA-82FA-16CD-0F0A94D6A7E4}"/>
              </a:ext>
            </a:extLst>
          </p:cNvPr>
          <p:cNvSpPr txBox="1"/>
          <p:nvPr/>
        </p:nvSpPr>
        <p:spPr>
          <a:xfrm>
            <a:off x="783765" y="4532390"/>
            <a:ext cx="5588074" cy="2163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just">
              <a:buClr>
                <a:schemeClr val="dk1"/>
              </a:buClr>
              <a:buSzPts val="1100"/>
            </a:pP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a </a:t>
            </a:r>
            <a:r>
              <a:rPr lang="it" b="1" u="sng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fast growth phase</a:t>
            </a: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(red), a</a:t>
            </a:r>
            <a:r>
              <a:rPr lang="it" b="1" u="sng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very intense emission</a:t>
            </a: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of a fraction of a second (in orange) there is a </a:t>
            </a:r>
            <a:r>
              <a:rPr lang="it" b="1" u="sng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less intense</a:t>
            </a: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slowly decreasing and much longer-lasting emission (from yellow to blue).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endParaRPr sz="2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A3AAA0-ED21-A05D-76C6-A0839CA1B309}"/>
              </a:ext>
            </a:extLst>
          </p:cNvPr>
          <p:cNvSpPr txBox="1"/>
          <p:nvPr/>
        </p:nvSpPr>
        <p:spPr>
          <a:xfrm>
            <a:off x="6553423" y="5408106"/>
            <a:ext cx="4770782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" sz="2300" b="1" u="sng" dirty="0"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The initial phase is missing! </a:t>
            </a:r>
            <a:r>
              <a:rPr lang="it" sz="2300" b="1" u="sng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We</a:t>
            </a:r>
            <a:r>
              <a:rPr lang="it" sz="2300" b="1" u="sng" dirty="0"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it" sz="2300" b="1" u="sng" dirty="0" err="1"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need</a:t>
            </a:r>
            <a:r>
              <a:rPr lang="it" sz="2300" b="1" u="sng" dirty="0"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 a more elaborate model</a:t>
            </a:r>
            <a:r>
              <a:rPr lang="it" sz="2300" dirty="0">
                <a:solidFill>
                  <a:schemeClr val="dk1"/>
                </a:solidFill>
                <a:latin typeface="Open Sans"/>
                <a:ea typeface="Open Sans"/>
                <a:cs typeface="Open Sans"/>
              </a:rPr>
              <a:t>.</a:t>
            </a:r>
            <a:endParaRPr lang="en-US" sz="2300" dirty="0">
              <a:solidFill>
                <a:schemeClr val="dk1"/>
              </a:solidFill>
              <a:latin typeface="Open Sans"/>
              <a:ea typeface="Open Sans"/>
              <a:cs typeface="Open Sans"/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build="p"/>
      <p:bldP spid="217" grpId="0"/>
      <p:bldP spid="219" grpId="0"/>
      <p:bldP spid="2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6"/>
          <p:cNvSpPr txBox="1"/>
          <p:nvPr/>
        </p:nvSpPr>
        <p:spPr>
          <a:xfrm>
            <a:off x="1867633" y="1583767"/>
            <a:ext cx="8606000" cy="10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2267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Google Shape;216;p25"/>
          <p:cNvSpPr txBox="1"/>
          <p:nvPr/>
        </p:nvSpPr>
        <p:spPr>
          <a:xfrm>
            <a:off x="1346405" y="1302170"/>
            <a:ext cx="10028762" cy="1125719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just"/>
            <a:r>
              <a:rPr lang="it" sz="2000" b="1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Proposal: </a:t>
            </a:r>
            <a:r>
              <a:rPr lang="it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 our model  we include a </a:t>
            </a:r>
            <a:r>
              <a:rPr lang="it" sz="20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surface</a:t>
            </a:r>
            <a:r>
              <a:rPr lang="it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(black-body) emission, but also a </a:t>
            </a:r>
            <a:r>
              <a:rPr lang="it" sz="20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volume</a:t>
            </a:r>
            <a:r>
              <a:rPr lang="it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emission, resulting from reactions occurring in the initial moments following the onset of gravitational collapse. </a:t>
            </a:r>
            <a:endParaRPr sz="2667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just"/>
            <a:endParaRPr sz="2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Google Shape;235;p27"/>
          <p:cNvSpPr txBox="1">
            <a:spLocks/>
          </p:cNvSpPr>
          <p:nvPr/>
        </p:nvSpPr>
        <p:spPr>
          <a:xfrm>
            <a:off x="859567" y="164592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Two </a:t>
            </a:r>
            <a:r>
              <a:rPr lang="it-IT" err="1">
                <a:solidFill>
                  <a:schemeClr val="accent4"/>
                </a:solidFill>
              </a:rPr>
              <a:t>phased</a:t>
            </a:r>
            <a:r>
              <a:rPr lang="it-IT">
                <a:solidFill>
                  <a:schemeClr val="accent4"/>
                </a:solidFill>
              </a:rPr>
              <a:t> model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DE1776-164B-72DE-5ACF-81AD22490DD8}"/>
              </a:ext>
            </a:extLst>
          </p:cNvPr>
          <p:cNvSpPr txBox="1"/>
          <p:nvPr/>
        </p:nvSpPr>
        <p:spPr>
          <a:xfrm>
            <a:off x="912833" y="2681342"/>
            <a:ext cx="105156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We describe the electronic antineutrino emission with a </a:t>
            </a:r>
            <a:r>
              <a:rPr lang="en-US" b="1" dirty="0"/>
              <a:t>parametric model</a:t>
            </a:r>
            <a:endParaRPr lang="en-US" dirty="0"/>
          </a:p>
          <a:p>
            <a:pPr algn="ctr"/>
            <a:endParaRPr lang="en-US" dirty="0"/>
          </a:p>
          <a:p>
            <a:pPr marL="285750" indent="-285750" algn="ctr">
              <a:buFont typeface="Arial"/>
              <a:buChar char="•"/>
            </a:pPr>
            <a:r>
              <a:rPr lang="en-US" dirty="0"/>
              <a:t>Motivated on physical basis</a:t>
            </a:r>
          </a:p>
          <a:p>
            <a:pPr marL="285750" indent="-285750" algn="ctr">
              <a:buFont typeface="Arial"/>
              <a:buChar char="•"/>
            </a:pPr>
            <a:r>
              <a:rPr lang="en-US" u="sng" dirty="0"/>
              <a:t>Easily adaptable to future observations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2822FA6-43BB-81BE-EB50-3AC6E3DDDEC4}"/>
              </a:ext>
            </a:extLst>
          </p:cNvPr>
          <p:cNvSpPr txBox="1"/>
          <p:nvPr/>
        </p:nvSpPr>
        <p:spPr>
          <a:xfrm>
            <a:off x="859566" y="3999562"/>
            <a:ext cx="102551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 spectrum is given by the superposition of two contributions:</a:t>
            </a:r>
            <a:endParaRPr lang="en-US" i="1" dirty="0"/>
          </a:p>
        </p:txBody>
      </p:sp>
      <p:sp>
        <p:nvSpPr>
          <p:cNvPr id="237" name="Google Shape;237;p27"/>
          <p:cNvSpPr txBox="1"/>
          <p:nvPr/>
        </p:nvSpPr>
        <p:spPr>
          <a:xfrm>
            <a:off x="2123009" y="4582646"/>
            <a:ext cx="4047624" cy="260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b="1" u="sng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Accretion phase (initial) 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0256">
              <a:buClr>
                <a:schemeClr val="dk1"/>
              </a:buClr>
              <a:buSzPts val="1600"/>
              <a:buFont typeface="Open Sans"/>
              <a:buChar char="●"/>
            </a:pP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 thermal emission;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0256">
              <a:buClr>
                <a:schemeClr val="dk1"/>
              </a:buClr>
              <a:buSzPts val="1600"/>
              <a:buFont typeface="Open Sans"/>
              <a:buChar char="●"/>
            </a:pP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brief duration ∼O(100ms);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0256">
              <a:buClr>
                <a:schemeClr val="dk1"/>
              </a:buClr>
              <a:buSzPts val="1600"/>
              <a:buFont typeface="Open Sans"/>
              <a:buChar char="●"/>
            </a:pP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due to the interaction between thermal e</a:t>
            </a:r>
            <a:r>
              <a:rPr lang="it" baseline="30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</a:t>
            </a: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it" baseline="30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</a:t>
            </a: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and free nucleons: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/>
            <a:r>
              <a:rPr lang="it" sz="2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endParaRPr sz="2133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p27"/>
          <p:cNvSpPr txBox="1"/>
          <p:nvPr/>
        </p:nvSpPr>
        <p:spPr>
          <a:xfrm>
            <a:off x="7067065" y="4582646"/>
            <a:ext cx="4047624" cy="24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it" b="1" u="sng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Cooling phase (final)</a:t>
            </a:r>
            <a:endParaRPr u="sng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0256">
              <a:buClr>
                <a:schemeClr val="dk1"/>
              </a:buClr>
              <a:buSzPts val="1600"/>
              <a:buFont typeface="Open Sans"/>
              <a:buChar char="●"/>
            </a:pP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Thermal emission;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0256">
              <a:buClr>
                <a:schemeClr val="dk1"/>
              </a:buClr>
              <a:buSzPts val="1600"/>
              <a:buFont typeface="Open Sans"/>
              <a:buChar char="●"/>
            </a:pPr>
            <a:r>
              <a:rPr lang="it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longer duration ∼O(10s);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09585" indent="-440256">
              <a:buClr>
                <a:schemeClr val="dk1"/>
              </a:buClr>
              <a:buSzPts val="1600"/>
              <a:buFont typeface="Open Sans"/>
              <a:buChar char="●"/>
            </a:pPr>
            <a:r>
              <a:rPr lang="it" dirty="0">
                <a:solidFill>
                  <a:schemeClr val="dk1"/>
                </a:solidFill>
              </a:rPr>
              <a:t>due to the surface of the black body</a:t>
            </a:r>
            <a:endParaRPr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11" grpId="0"/>
      <p:bldP spid="8" grpId="0"/>
      <p:bldP spid="237" grpId="0"/>
      <p:bldP spid="2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30630-D76C-96EC-9EF8-90887F23E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277018-4CFA-9F01-31E6-FD87702C5267}"/>
              </a:ext>
            </a:extLst>
          </p:cNvPr>
          <p:cNvSpPr txBox="1"/>
          <p:nvPr/>
        </p:nvSpPr>
        <p:spPr>
          <a:xfrm>
            <a:off x="737352" y="1270302"/>
            <a:ext cx="7605048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 the </a:t>
            </a:r>
            <a:r>
              <a:rPr lang="en-US" i="1" dirty="0"/>
              <a:t>accretion spectrum (positron capture)</a:t>
            </a:r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 marL="285750" indent="-285750">
              <a:buFont typeface="Arial"/>
              <a:buChar char="•"/>
            </a:pPr>
            <a:endParaRPr lang="en-US" i="1" dirty="0"/>
          </a:p>
          <a:p>
            <a:pPr marL="285750" indent="-285750">
              <a:buFont typeface="Arial"/>
              <a:buChar char="•"/>
            </a:pPr>
            <a:endParaRPr lang="en-US" i="1" dirty="0"/>
          </a:p>
          <a:p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67B1511-C2C3-5FB1-676D-310D28241594}"/>
                  </a:ext>
                </a:extLst>
              </p:cNvPr>
              <p:cNvSpPr txBox="1"/>
              <p:nvPr/>
            </p:nvSpPr>
            <p:spPr>
              <a:xfrm>
                <a:off x="1357553" y="3423462"/>
                <a:ext cx="5350710" cy="203132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= the temperature of the positron-electron population during the accretion phase.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it-IT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= the fraction of the mass of neutrons contained in one solar mass </a:t>
                </a:r>
                <a:r>
                  <a:rPr lang="en-US" dirty="0" err="1"/>
                  <a:t>partecipating</a:t>
                </a:r>
                <a:r>
                  <a:rPr lang="en-US" dirty="0"/>
                  <a:t> to the positron capture.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67B1511-C2C3-5FB1-676D-310D28241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553" y="3423462"/>
                <a:ext cx="5350710" cy="2031325"/>
              </a:xfrm>
              <a:prstGeom prst="rect">
                <a:avLst/>
              </a:prstGeom>
              <a:blipFill>
                <a:blip r:embed="rId2"/>
                <a:stretch>
                  <a:fillRect l="-1188" t="-12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532A18F-1FDE-2CBF-495F-8EC543CE6A44}"/>
              </a:ext>
            </a:extLst>
          </p:cNvPr>
          <p:cNvSpPr txBox="1"/>
          <p:nvPr/>
        </p:nvSpPr>
        <p:spPr>
          <a:xfrm>
            <a:off x="1469373" y="5722188"/>
            <a:ext cx="48820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Vissani</a:t>
            </a:r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 and A. Gallo Rosso, On the time distribution of supernova antineutrino flux, Symmetry 13 (2021) .</a:t>
            </a:r>
            <a:endParaRPr lang="en-US" sz="1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3395826D-7A72-9618-9CEE-8488249C1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397" y="1999627"/>
            <a:ext cx="8977732" cy="914400"/>
          </a:xfrm>
          <a:prstGeom prst="rect">
            <a:avLst/>
          </a:prstGeom>
        </p:spPr>
      </p:pic>
      <p:sp>
        <p:nvSpPr>
          <p:cNvPr id="2" name="Google Shape;235;p27">
            <a:extLst>
              <a:ext uri="{FF2B5EF4-FFF2-40B4-BE49-F238E27FC236}">
                <a16:creationId xmlns:a16="http://schemas.microsoft.com/office/drawing/2014/main" id="{F05DA60A-019A-3117-30A7-99A92B4E7FE1}"/>
              </a:ext>
            </a:extLst>
          </p:cNvPr>
          <p:cNvSpPr txBox="1">
            <a:spLocks/>
          </p:cNvSpPr>
          <p:nvPr/>
        </p:nvSpPr>
        <p:spPr>
          <a:xfrm>
            <a:off x="859567" y="164592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time-</a:t>
            </a:r>
            <a:r>
              <a:rPr lang="it-IT" err="1">
                <a:solidFill>
                  <a:schemeClr val="accent4"/>
                </a:solidFill>
              </a:rPr>
              <a:t>structure</a:t>
            </a:r>
            <a:endParaRPr lang="it-IT">
              <a:solidFill>
                <a:schemeClr val="accent4"/>
              </a:solidFill>
            </a:endParaRPr>
          </a:p>
        </p:txBody>
      </p:sp>
      <p:pic>
        <p:nvPicPr>
          <p:cNvPr id="240" name="Google Shape;24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17504" y="3093136"/>
            <a:ext cx="3849600" cy="318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539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205290-0822-0040-66C8-6F3A16FC23B0}"/>
              </a:ext>
            </a:extLst>
          </p:cNvPr>
          <p:cNvSpPr txBox="1"/>
          <p:nvPr/>
        </p:nvSpPr>
        <p:spPr>
          <a:xfrm>
            <a:off x="816833" y="1258587"/>
            <a:ext cx="73427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i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the</a:t>
            </a:r>
            <a:r>
              <a:rPr lang="en-US" i="1" dirty="0"/>
              <a:t> cooling spectrum (neutrino-antineutrino production)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0C0A1A5F-D14B-EE70-7E12-8EF0317AC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069" y="2086156"/>
            <a:ext cx="6709551" cy="914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3F15231-AD55-BB38-9DAA-A8AF686AA3CA}"/>
                  </a:ext>
                </a:extLst>
              </p:cNvPr>
              <p:cNvSpPr txBox="1"/>
              <p:nvPr/>
            </p:nvSpPr>
            <p:spPr>
              <a:xfrm>
                <a:off x="859567" y="3541129"/>
                <a:ext cx="609337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= the temperature at the proto-neutron star surface.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𝑛𝑠</m:t>
                        </m:r>
                      </m:sub>
                    </m:sSub>
                  </m:oMath>
                </a14:m>
                <a:r>
                  <a:rPr lang="en-US" dirty="0"/>
                  <a:t>= the radius of the proto-neutron star.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93F15231-AD55-BB38-9DAA-A8AF686AA3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67" y="3541129"/>
                <a:ext cx="6093372" cy="923330"/>
              </a:xfrm>
              <a:prstGeom prst="rect">
                <a:avLst/>
              </a:prstGeom>
              <a:blipFill>
                <a:blip r:embed="rId3"/>
                <a:stretch>
                  <a:fillRect t="-2703"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Google Shape;235;p27">
            <a:extLst>
              <a:ext uri="{FF2B5EF4-FFF2-40B4-BE49-F238E27FC236}">
                <a16:creationId xmlns:a16="http://schemas.microsoft.com/office/drawing/2014/main" id="{CB7FEDFF-AB18-D721-037B-520E05472BC2}"/>
              </a:ext>
            </a:extLst>
          </p:cNvPr>
          <p:cNvSpPr txBox="1">
            <a:spLocks/>
          </p:cNvSpPr>
          <p:nvPr/>
        </p:nvSpPr>
        <p:spPr>
          <a:xfrm>
            <a:off x="859567" y="164592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time-</a:t>
            </a:r>
            <a:r>
              <a:rPr lang="it-IT" err="1">
                <a:solidFill>
                  <a:schemeClr val="accent4"/>
                </a:solidFill>
              </a:rPr>
              <a:t>structure</a:t>
            </a:r>
            <a:endParaRPr lang="it-IT">
              <a:solidFill>
                <a:schemeClr val="accent4"/>
              </a:solidFill>
            </a:endParaRPr>
          </a:p>
        </p:txBody>
      </p:sp>
      <p:pic>
        <p:nvPicPr>
          <p:cNvPr id="239" name="Google Shape;239;p27"/>
          <p:cNvPicPr preferRelativeResize="0"/>
          <p:nvPr/>
        </p:nvPicPr>
        <p:blipFill rotWithShape="1">
          <a:blip r:embed="rId4">
            <a:alphaModFix/>
          </a:blip>
          <a:srcRect t="-2120" b="2119"/>
          <a:stretch/>
        </p:blipFill>
        <p:spPr>
          <a:xfrm>
            <a:off x="7523102" y="3092750"/>
            <a:ext cx="3850432" cy="3184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66734A8D-D0A7-8A55-EA2B-57D3CC986BB9}"/>
              </a:ext>
            </a:extLst>
          </p:cNvPr>
          <p:cNvSpPr txBox="1"/>
          <p:nvPr/>
        </p:nvSpPr>
        <p:spPr>
          <a:xfrm>
            <a:off x="859567" y="5599413"/>
            <a:ext cx="491469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Vissani</a:t>
            </a:r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 and A. Gallo Rosso, On the time distribution of supernova antineutrino flux, Symmetry 13 (2021) 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78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DEE6E-E469-5A2E-FB55-6D3FB2F8E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8F39F82F-949F-EE3C-C48D-9B7F294EB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289" y="1617571"/>
            <a:ext cx="4151620" cy="1186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AB4397-4DD5-AB48-CE17-BFA0CD8CD98D}"/>
                  </a:ext>
                </a:extLst>
              </p:cNvPr>
              <p:cNvSpPr txBox="1"/>
              <p:nvPr/>
            </p:nvSpPr>
            <p:spPr>
              <a:xfrm>
                <a:off x="1007112" y="1190711"/>
                <a:ext cx="10616852" cy="923330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We describe the variation in time of the spectrum by means of the function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where: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=1 </m:t>
                    </m:r>
                  </m:oMath>
                </a14:m>
                <a:r>
                  <a:rPr lang="it-IT" b="0" dirty="0"/>
                  <a:t> for </a:t>
                </a:r>
                <a:r>
                  <a:rPr lang="it-IT" b="0" dirty="0" err="1"/>
                  <a:t>cooling</a:t>
                </a:r>
                <a:r>
                  <a:rPr lang="it-IT" dirty="0"/>
                  <a:t>,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r>
                  <a:rPr lang="it-IT" b="0" dirty="0"/>
                  <a:t>for </a:t>
                </a:r>
                <a:r>
                  <a:rPr lang="it-IT" b="0" dirty="0" err="1"/>
                  <a:t>accretio</a:t>
                </a:r>
                <a:r>
                  <a:rPr lang="it-IT" dirty="0" err="1"/>
                  <a:t>n</a:t>
                </a:r>
                <a:r>
                  <a:rPr lang="it-IT" dirty="0"/>
                  <a:t>.</a:t>
                </a:r>
                <a:br>
                  <a:rPr lang="it-IT" b="0" dirty="0"/>
                </a:br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AB4397-4DD5-AB48-CE17-BFA0CD8CD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112" y="1190711"/>
                <a:ext cx="10616852" cy="923330"/>
              </a:xfrm>
              <a:prstGeom prst="rect">
                <a:avLst/>
              </a:prstGeom>
              <a:blipFill>
                <a:blip r:embed="rId3"/>
                <a:stretch>
                  <a:fillRect l="-459" t="-26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751E831-5F31-9CAB-D654-AC30C3E91236}"/>
              </a:ext>
            </a:extLst>
          </p:cNvPr>
          <p:cNvSpPr txBox="1"/>
          <p:nvPr/>
        </p:nvSpPr>
        <p:spPr>
          <a:xfrm>
            <a:off x="6598920" y="2873651"/>
            <a:ext cx="533057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err="1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Vissani</a:t>
            </a:r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 and A. Gallo Rosso, On the time distribution of supernova antineutrino flux, Symmetry 13 (2021) </a:t>
            </a:r>
            <a:endParaRPr lang="en-US" sz="12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D636116-D249-5FFC-653E-97A5F2A919E4}"/>
                  </a:ext>
                </a:extLst>
              </p:cNvPr>
              <p:cNvSpPr txBox="1"/>
              <p:nvPr/>
            </p:nvSpPr>
            <p:spPr>
              <a:xfrm>
                <a:off x="6248178" y="3764823"/>
                <a:ext cx="6092551" cy="175432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 dirty="0"/>
                  <a:t>An initial increasing signal until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/>
                  <a:t>A decreasing signal after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it-IT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/>
                  <a:t>Two different time scales for the accretion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/>
                  <a:t>and the cooling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) emissions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dirty="0"/>
                  <a:t>A more rapidly decreasing of the accretion emission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D636116-D249-5FFC-653E-97A5F2A91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178" y="3764823"/>
                <a:ext cx="6092551" cy="1754326"/>
              </a:xfrm>
              <a:prstGeom prst="rect">
                <a:avLst/>
              </a:prstGeom>
              <a:blipFill>
                <a:blip r:embed="rId4"/>
                <a:stretch>
                  <a:fillRect l="-625" t="-1439" b="-431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C9E4BF7A-6571-6CA7-CC32-2C9A5E469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345" y="2601259"/>
            <a:ext cx="5587193" cy="329184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769D7D1-B002-9DC0-6BA1-45787CA1B8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5791499"/>
            <a:ext cx="3198454" cy="73152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3A8902F-A80E-A19E-1C1D-36E74681DA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1694" y="5882939"/>
            <a:ext cx="2117186" cy="640080"/>
          </a:xfrm>
          <a:prstGeom prst="rect">
            <a:avLst/>
          </a:prstGeom>
        </p:spPr>
      </p:pic>
      <p:sp>
        <p:nvSpPr>
          <p:cNvPr id="12" name="Google Shape;235;p27">
            <a:extLst>
              <a:ext uri="{FF2B5EF4-FFF2-40B4-BE49-F238E27FC236}">
                <a16:creationId xmlns:a16="http://schemas.microsoft.com/office/drawing/2014/main" id="{40C4FA64-BFEA-D010-D0F0-FE5947F2B8B3}"/>
              </a:ext>
            </a:extLst>
          </p:cNvPr>
          <p:cNvSpPr txBox="1">
            <a:spLocks/>
          </p:cNvSpPr>
          <p:nvPr/>
        </p:nvSpPr>
        <p:spPr>
          <a:xfrm>
            <a:off x="838200" y="170988"/>
            <a:ext cx="1051560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>
                <a:solidFill>
                  <a:schemeClr val="accent4"/>
                </a:solidFill>
              </a:rPr>
              <a:t>The time-</a:t>
            </a:r>
            <a:r>
              <a:rPr lang="it-IT" err="1">
                <a:solidFill>
                  <a:schemeClr val="accent4"/>
                </a:solidFill>
              </a:rPr>
              <a:t>structure</a:t>
            </a:r>
            <a:endParaRPr lang="it-IT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8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649C7-42F0-C55E-4E3E-253EF1158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63CFA15-2927-39B5-7EF4-29A491CFA362}"/>
              </a:ext>
            </a:extLst>
          </p:cNvPr>
          <p:cNvSpPr txBox="1"/>
          <p:nvPr/>
        </p:nvSpPr>
        <p:spPr>
          <a:xfrm>
            <a:off x="836520" y="1248736"/>
            <a:ext cx="1080575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An ideal detector would measure the following signal, triply differential in </a:t>
            </a:r>
            <a:r>
              <a:rPr lang="en-US" b="1" dirty="0"/>
              <a:t>time, energy </a:t>
            </a:r>
            <a:r>
              <a:rPr lang="en-US" dirty="0"/>
              <a:t>and </a:t>
            </a:r>
            <a:r>
              <a:rPr lang="en-US" b="1" dirty="0"/>
              <a:t>cosine </a:t>
            </a:r>
            <a:r>
              <a:rPr lang="en-US" dirty="0"/>
              <a:t>of the scattering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2EF95D2-C40B-9695-8AE2-E268C874BE22}"/>
                  </a:ext>
                </a:extLst>
              </p:cNvPr>
              <p:cNvSpPr txBox="1"/>
              <p:nvPr/>
            </p:nvSpPr>
            <p:spPr>
              <a:xfrm>
                <a:off x="836520" y="3843972"/>
                <a:ext cx="7408320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US"/>
                  <a:t>The intrinsic efficiency function </a:t>
                </a:r>
                <a14:m>
                  <m:oMath xmlns:m="http://schemas.openxmlformats.org/officeDocument/2006/math">
                    <m:r>
                      <m:rPr>
                        <m:lit/>
                      </m:rPr>
                      <a:rPr lang="it-IT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  <a:p>
                <a:pPr marL="285750" indent="-285750">
                  <a:buFont typeface="Arial"/>
                  <a:buChar char="•"/>
                </a:pPr>
                <a:r>
                  <a:rPr lang="en-US"/>
                  <a:t>The convolution with a gaussian kernel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))</m:t>
                        </m:r>
                      </m:e>
                    </m: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2EF95D2-C40B-9695-8AE2-E268C874B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520" y="3843972"/>
                <a:ext cx="7408320" cy="646331"/>
              </a:xfrm>
              <a:prstGeom prst="rect">
                <a:avLst/>
              </a:prstGeom>
              <a:blipFill>
                <a:blip r:embed="rId3"/>
                <a:stretch>
                  <a:fillRect l="-411" t="-3704" b="-13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3EC7016-FD96-BD34-DDA3-D07FFAE4A129}"/>
              </a:ext>
            </a:extLst>
          </p:cNvPr>
          <p:cNvSpPr txBox="1"/>
          <p:nvPr/>
        </p:nvSpPr>
        <p:spPr>
          <a:xfrm>
            <a:off x="836520" y="3228567"/>
            <a:ext cx="68139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We account for non-ideal </a:t>
            </a:r>
            <a:r>
              <a:rPr lang="en-US" err="1"/>
              <a:t>behaviour</a:t>
            </a:r>
            <a:r>
              <a:rPr lang="en-US"/>
              <a:t> by means of</a:t>
            </a:r>
            <a:r>
              <a:rPr lang="en-US" dirty="0"/>
              <a:t> :</a:t>
            </a:r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EC3DCBC-47A9-96DE-6B5A-BBA4FE561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454" y="1939703"/>
            <a:ext cx="8618830" cy="82296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EF5D68D-12D3-C37B-7FA8-CA3C88678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726" y="4703438"/>
            <a:ext cx="5284532" cy="10166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A44AFA5-6969-A07E-6FC8-9A8BAA6DF351}"/>
              </a:ext>
            </a:extLst>
          </p:cNvPr>
          <p:cNvSpPr txBox="1"/>
          <p:nvPr/>
        </p:nvSpPr>
        <p:spPr>
          <a:xfrm>
            <a:off x="3015155" y="3228568"/>
            <a:ext cx="612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>
                <a:effectLst/>
              </a:rPr>
              <a:t> </a:t>
            </a:r>
            <a:endParaRPr lang="it-IT"/>
          </a:p>
        </p:txBody>
      </p:sp>
      <p:sp>
        <p:nvSpPr>
          <p:cNvPr id="11" name="Google Shape;235;p27">
            <a:extLst>
              <a:ext uri="{FF2B5EF4-FFF2-40B4-BE49-F238E27FC236}">
                <a16:creationId xmlns:a16="http://schemas.microsoft.com/office/drawing/2014/main" id="{B44BA026-1D57-5CBF-7342-E2E10FC0D910}"/>
              </a:ext>
            </a:extLst>
          </p:cNvPr>
          <p:cNvSpPr txBox="1">
            <a:spLocks/>
          </p:cNvSpPr>
          <p:nvPr/>
        </p:nvSpPr>
        <p:spPr>
          <a:xfrm>
            <a:off x="836520" y="164592"/>
            <a:ext cx="10936380" cy="1325600"/>
          </a:xfrm>
          <a:prstGeom prst="rect">
            <a:avLst/>
          </a:prstGeom>
          <a:effectLst>
            <a:outerShdw blurRad="171450" dist="19050" dir="5400000" algn="bl" rotWithShape="0">
              <a:srgbClr val="CC4125">
                <a:alpha val="51000"/>
              </a:srgbClr>
            </a:outerShdw>
          </a:effectLst>
        </p:spPr>
        <p:txBody>
          <a:bodyPr spcFirstLastPara="1" vert="horz" wrap="square" lIns="91433" tIns="45700" rIns="91433" bIns="45700" rtlCol="0" anchor="ctr" anchorCtr="0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lang="it-IT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 err="1">
                <a:solidFill>
                  <a:schemeClr val="accent4"/>
                </a:solidFill>
              </a:rPr>
              <a:t>Modeling</a:t>
            </a:r>
            <a:r>
              <a:rPr lang="it-IT">
                <a:solidFill>
                  <a:schemeClr val="accent4"/>
                </a:solidFill>
              </a:rPr>
              <a:t> the </a:t>
            </a:r>
            <a:r>
              <a:rPr lang="it-IT" err="1">
                <a:solidFill>
                  <a:schemeClr val="accent4"/>
                </a:solidFill>
              </a:rPr>
              <a:t>signal</a:t>
            </a:r>
            <a:r>
              <a:rPr lang="it-IT">
                <a:solidFill>
                  <a:schemeClr val="accent4"/>
                </a:solidFill>
              </a:rPr>
              <a:t> and detectors </a:t>
            </a:r>
            <a:r>
              <a:rPr lang="it-IT" err="1">
                <a:solidFill>
                  <a:schemeClr val="accent4"/>
                </a:solidFill>
              </a:rPr>
              <a:t>response</a:t>
            </a:r>
            <a:endParaRPr lang="it-IT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C8A2AB1-2BA8-849E-64DF-4D874E828D9B}"/>
                  </a:ext>
                </a:extLst>
              </p:cNvPr>
              <p:cNvSpPr txBox="1"/>
              <p:nvPr/>
            </p:nvSpPr>
            <p:spPr>
              <a:xfrm>
                <a:off x="1637607" y="6005122"/>
                <a:ext cx="100046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it-IT"/>
                  <a:t> </a:t>
                </a:r>
                <a:r>
                  <a:rPr lang="it-IT" u="sng"/>
                  <a:t>𝑜𝑏𝑡𝑎𝑖𝑛𝑒𝑑 𝑓𝑖𝑡𝑡𝑖𝑛𝑔 𝑜𝑛 𝑡ℎ𝑒 𝑒𝑛𝑒𝑟𝑔𝑖𝑒𝑠 𝑢𝑛𝑐𝑒𝑟𝑡𝑎𝑖𝑛𝑖𝑡𝑖𝑒𝑠 𝑚𝑒𝑠𝑎𝑢𝑟𝑒𝑑 𝑏𝑦 𝑡ℎ𝑒 𝑐𝑜𝑙𝑙𝑎𝑏𝑜𝑟𝑎𝑡𝑖𝑜𝑛𝑠 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C8A2AB1-2BA8-849E-64DF-4D874E828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7607" y="6005122"/>
                <a:ext cx="10004664" cy="369332"/>
              </a:xfrm>
              <a:prstGeom prst="rect">
                <a:avLst/>
              </a:prstGeom>
              <a:blipFill>
                <a:blip r:embed="rId6"/>
                <a:stretch>
                  <a:fillRect t="-9836" b="-229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858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24" grpId="0"/>
      <p:bldP spid="2" grpId="0"/>
    </p:bldLst>
  </p:timing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2892863_TF89338750_Win32" id="{67303D53-E497-4E8A-A1B0-F8D4DA913DFF}" vid="{0B2B8082-CFD4-436D-9CB1-F42DAFFE77E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207ff34-3743-463f-9dbd-a51e05628c3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5525D67BA834FA1DAF790569B7267" ma:contentTypeVersion="13" ma:contentTypeDescription="Create a new document." ma:contentTypeScope="" ma:versionID="f9a19540f5d3371a5174c363c0e6b963">
  <xsd:schema xmlns:xsd="http://www.w3.org/2001/XMLSchema" xmlns:xs="http://www.w3.org/2001/XMLSchema" xmlns:p="http://schemas.microsoft.com/office/2006/metadata/properties" xmlns:ns3="5207ff34-3743-463f-9dbd-a51e05628c3b" xmlns:ns4="2050b3c5-dea8-480d-a7f2-677a4223c29a" targetNamespace="http://schemas.microsoft.com/office/2006/metadata/properties" ma:root="true" ma:fieldsID="5a19218456eb811505c9ad5fcba538ea" ns3:_="" ns4:_="">
    <xsd:import namespace="5207ff34-3743-463f-9dbd-a51e05628c3b"/>
    <xsd:import namespace="2050b3c5-dea8-480d-a7f2-677a4223c2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7ff34-3743-463f-9dbd-a51e05628c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50b3c5-dea8-480d-a7f2-677a4223c29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BD9919-8F5A-4B99-83E1-E90FE1DCF2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E87F72-70BF-43BC-A0D4-53665DC12672}">
  <ds:schemaRefs>
    <ds:schemaRef ds:uri="http://schemas.microsoft.com/office/2006/metadata/properties"/>
    <ds:schemaRef ds:uri="http://www.w3.org/2000/xmlns/"/>
    <ds:schemaRef ds:uri="5207ff34-3743-463f-9dbd-a51e05628c3b"/>
    <ds:schemaRef ds:uri="http://www.w3.org/2001/XMLSchema-instance"/>
  </ds:schemaRefs>
</ds:datastoreItem>
</file>

<file path=customXml/itemProps3.xml><?xml version="1.0" encoding="utf-8"?>
<ds:datastoreItem xmlns:ds="http://schemas.openxmlformats.org/officeDocument/2006/customXml" ds:itemID="{04C965B4-8C5B-4A38-B533-D87F890E7958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5207ff34-3743-463f-9dbd-a51e05628c3b"/>
    <ds:schemaRef ds:uri="2050b3c5-dea8-480d-a7f2-677a4223c29a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{A250CFBA-9169-4C9C-99C8-CE0419536BFE}tf89338750_win32</Template>
  <TotalTime>1372</TotalTime>
  <Words>2053</Words>
  <Application>Microsoft Office PowerPoint</Application>
  <PresentationFormat>Widescreen</PresentationFormat>
  <Paragraphs>252</Paragraphs>
  <Slides>28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GradientVTI</vt:lpstr>
      <vt:lpstr>The flux of electron antineutrinos from SN1987A data</vt:lpstr>
      <vt:lpstr>Presentazione standard di PowerPoint</vt:lpstr>
      <vt:lpstr>Presentazione standard di PowerPoint</vt:lpstr>
      <vt:lpstr>A Model for the Time Evolution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Back-up slides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flux of electron antineutrinos from supernova 1987A data</dc:title>
  <dc:creator>VERONICA OLIVIERO</dc:creator>
  <cp:lastModifiedBy>Veronica Oliviero</cp:lastModifiedBy>
  <cp:revision>145</cp:revision>
  <dcterms:created xsi:type="dcterms:W3CDTF">2025-03-18T17:10:57Z</dcterms:created>
  <dcterms:modified xsi:type="dcterms:W3CDTF">2025-07-20T22:49:17Z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0x0101006775525D67BA834FA1DAF790569B7267</vt:lpwstr>
  </property>
</Properties>
</file>