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4"/>
  </p:notesMasterIdLst>
  <p:sldIdLst>
    <p:sldId id="263" r:id="rId2"/>
    <p:sldId id="369" r:id="rId3"/>
    <p:sldId id="411" r:id="rId4"/>
    <p:sldId id="412" r:id="rId5"/>
    <p:sldId id="419" r:id="rId6"/>
    <p:sldId id="420" r:id="rId7"/>
    <p:sldId id="361" r:id="rId8"/>
    <p:sldId id="424" r:id="rId9"/>
    <p:sldId id="421" r:id="rId10"/>
    <p:sldId id="423" r:id="rId11"/>
    <p:sldId id="431" r:id="rId12"/>
    <p:sldId id="432" r:id="rId13"/>
    <p:sldId id="408" r:id="rId14"/>
    <p:sldId id="409" r:id="rId15"/>
    <p:sldId id="414" r:id="rId16"/>
    <p:sldId id="410" r:id="rId17"/>
    <p:sldId id="313" r:id="rId18"/>
    <p:sldId id="356" r:id="rId19"/>
    <p:sldId id="428" r:id="rId20"/>
    <p:sldId id="429" r:id="rId21"/>
    <p:sldId id="426" r:id="rId22"/>
    <p:sldId id="43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8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990" userDrawn="1">
          <p15:clr>
            <a:srgbClr val="A4A3A4"/>
          </p15:clr>
        </p15:guide>
        <p15:guide id="4" pos="30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19F7"/>
    <a:srgbClr val="000000"/>
    <a:srgbClr val="FFFF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1035" y="33"/>
      </p:cViewPr>
      <p:guideLst>
        <p:guide orient="horz" pos="2198"/>
        <p:guide pos="2880"/>
        <p:guide pos="2990"/>
        <p:guide pos="30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D6B66-9662-4C77-BB5D-E51044FC0366}" type="datetimeFigureOut">
              <a:rPr lang="zh-CN" altLang="en-US" smtClean="0"/>
              <a:t>2025/7/21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B6D19-36EB-4AC3-BCCE-E18E66D309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1E343-E526-1E4B-A513-9238A5BD915A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1E343-E526-1E4B-A513-9238A5BD915A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1E343-E526-1E4B-A513-9238A5BD915A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1E343-E526-1E4B-A513-9238A5BD915A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1E343-E526-1E4B-A513-9238A5BD915A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1E343-E526-1E4B-A513-9238A5BD915A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1E343-E526-1E4B-A513-9238A5BD915A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1E343-E526-1E4B-A513-9238A5BD915A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Jie Cheng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SPSC2024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948A3-14A7-490A-B0EF-1EDF5F5A9E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8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8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9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7.png"/><Relationship Id="rId5" Type="http://schemas.openxmlformats.org/officeDocument/2006/relationships/tags" Target="../tags/tag5.xml"/><Relationship Id="rId10" Type="http://schemas.openxmlformats.org/officeDocument/2006/relationships/image" Target="../media/image16.png"/><Relationship Id="rId4" Type="http://schemas.openxmlformats.org/officeDocument/2006/relationships/tags" Target="../tags/tag4.xml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crr.utokyo.ac.jp/~mhonda/nflx2014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26420"/>
            <a:ext cx="7772400" cy="1370444"/>
          </a:xfrm>
          <a:solidFill>
            <a:schemeClr val="bg1">
              <a:alpha val="50000"/>
            </a:schemeClr>
          </a:solidFill>
        </p:spPr>
        <p:txBody>
          <a:bodyPr>
            <a:noAutofit/>
          </a:bodyPr>
          <a:lstStyle/>
          <a:p>
            <a:r>
              <a:rPr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微软雅黑" panose="020B0503020204020204" pitchFamily="34" charset="-122"/>
              </a:rPr>
              <a:t>Atmospheric Neutrino Flux Calculation in Low Energies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873375"/>
            <a:ext cx="9143365" cy="1858645"/>
          </a:xfrm>
          <a:solidFill>
            <a:schemeClr val="bg1">
              <a:alpha val="50196"/>
            </a:schemeClr>
          </a:solidFill>
        </p:spPr>
        <p:txBody>
          <a:bodyPr>
            <a:normAutofit/>
          </a:bodyPr>
          <a:lstStyle/>
          <a:p>
            <a:r>
              <a:rPr lang="en-US" altLang="zh-CN" dirty="0" err="1">
                <a:ea typeface="微软雅黑" panose="020B0503020204020204" pitchFamily="34" charset="-122"/>
              </a:rPr>
              <a:t>Jie</a:t>
            </a:r>
            <a:r>
              <a:rPr lang="en-US" altLang="zh-CN" dirty="0">
                <a:ea typeface="微软雅黑" panose="020B0503020204020204" pitchFamily="34" charset="-122"/>
              </a:rPr>
              <a:t> Cheng,</a:t>
            </a:r>
            <a:r>
              <a:rPr lang="zh-CN" altLang="en-US" dirty="0">
                <a:ea typeface="微软雅黑" panose="020B0503020204020204" pitchFamily="34" charset="-122"/>
              </a:rPr>
              <a:t> </a:t>
            </a:r>
            <a:r>
              <a:rPr lang="en-US" altLang="zh-CN" sz="1800" i="1" dirty="0">
                <a:sym typeface="+mn-ea"/>
              </a:rPr>
              <a:t>North China Electric Power University</a:t>
            </a:r>
            <a:endParaRPr lang="en-US" altLang="zh-CN" i="1" dirty="0"/>
          </a:p>
          <a:p>
            <a:r>
              <a:rPr lang="en-US" altLang="zh-CN" u="sng" dirty="0"/>
              <a:t>Yu-Feng Li,</a:t>
            </a:r>
            <a:r>
              <a:rPr lang="zh-CN" altLang="en-US" u="sng" dirty="0"/>
              <a:t> </a:t>
            </a:r>
            <a:r>
              <a:rPr lang="en-US" altLang="zh-CN" sz="1800" i="1" u="sng" dirty="0"/>
              <a:t>Institute of High Energy Physics, Chinese Academy of Sciences</a:t>
            </a:r>
            <a:endParaRPr lang="en-US" altLang="zh-CN" sz="1800" i="1" dirty="0"/>
          </a:p>
          <a:p>
            <a:r>
              <a:rPr lang="en-US" altLang="zh-CN" sz="2000" b="1" i="1" dirty="0"/>
              <a:t>2025.07.22</a:t>
            </a:r>
            <a:endParaRPr lang="en-US" altLang="zh-CN" sz="2000" i="1" dirty="0">
              <a:ea typeface="微软雅黑" panose="020B0503020204020204" pitchFamily="34" charset="-122"/>
            </a:endParaRPr>
          </a:p>
          <a:p>
            <a:endParaRPr lang="zh-CN" altLang="en-US" sz="2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24985"/>
            <a:ext cx="9147810" cy="2133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99530"/>
            <a:ext cx="9144000" cy="4514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87"/>
          <a:stretch>
            <a:fillRect/>
          </a:stretch>
        </p:blipFill>
        <p:spPr>
          <a:xfrm>
            <a:off x="0" y="45720"/>
            <a:ext cx="1200150" cy="11137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0150" y="46355"/>
            <a:ext cx="1585595" cy="111315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103" y="952121"/>
            <a:ext cx="4497391" cy="2537519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63" y="960763"/>
            <a:ext cx="4497391" cy="2520237"/>
          </a:xfrm>
          <a:prstGeom prst="rect">
            <a:avLst/>
          </a:prstGeom>
          <a:ln>
            <a:solidFill>
              <a:schemeClr val="accent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60960" y="27940"/>
                <a:ext cx="9051290" cy="99441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altLang="zh-CN" sz="2800" b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Link between Primary CR and Atm. </a:t>
                </a:r>
                <a14:m>
                  <m:oMath xmlns:m="http://schemas.openxmlformats.org/officeDocument/2006/math">
                    <m:r>
                      <a:rPr lang="en-US" altLang="zh-CN" sz="2800" b="1" i="1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微软雅黑" panose="020B0503020204020204" pitchFamily="34" charset="-122"/>
                        <a:cs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altLang="zh-CN" sz="2800" b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Flux </a:t>
                </a:r>
                <a:endParaRPr lang="zh-CN" altLang="en-US" sz="2800" b="1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标题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" y="27940"/>
                <a:ext cx="9051290" cy="994410"/>
              </a:xfr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03F6E1-A6AC-402A-A746-B6F317D36692}" type="slidenum">
              <a:rPr lang="zh-CN" altLang="en-US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fld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 rot="1916501">
            <a:off x="1582098" y="1650735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1916501">
            <a:off x="6271266" y="1806577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52505" y="905849"/>
            <a:ext cx="4572000" cy="275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i="1" dirty="0">
                <a:solidFill>
                  <a:srgbClr val="C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All direction averaged flux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918954" y="902673"/>
            <a:ext cx="95059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downward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65" y="3530896"/>
            <a:ext cx="4565227" cy="255420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2228427" y="3501092"/>
            <a:ext cx="90741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4748" y="3539378"/>
            <a:ext cx="4497391" cy="253825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1" name="文本框 20"/>
          <p:cNvSpPr txBox="1"/>
          <p:nvPr/>
        </p:nvSpPr>
        <p:spPr>
          <a:xfrm rot="1916501">
            <a:off x="1727725" y="4729206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916501">
            <a:off x="6303095" y="4197500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rot="152345">
            <a:off x="7061198" y="3493310"/>
            <a:ext cx="1031051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upward</a:t>
            </a:r>
            <a:endParaRPr lang="zh-CN" altLang="en-US" sz="1400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219710" y="6163945"/>
                <a:ext cx="885063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zh-CN" sz="1600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zh-CN" altLang="en-US" sz="160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zh-CN" sz="1600" dirty="0"/>
                  <a:t>&lt;10 GeV, contributions from primary CR with energy&lt;1 </a:t>
                </a:r>
                <a:r>
                  <a:rPr lang="en-US" altLang="zh-CN" sz="1600" dirty="0" err="1"/>
                  <a:t>TeV: </a:t>
                </a:r>
                <a:r>
                  <a:rPr lang="en-US" altLang="zh-CN" sz="1600" dirty="0"/>
                  <a:t>dominant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zh-CN" sz="1600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zh-CN" altLang="en-US" sz="160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zh-CN" sz="1600" dirty="0"/>
                  <a:t>&lt;100 GeV, primary CR with energy&lt;10 </a:t>
                </a:r>
                <a:r>
                  <a:rPr lang="en-US" altLang="zh-CN" sz="1600" dirty="0" err="1"/>
                  <a:t>TeV</a:t>
                </a:r>
                <a:r>
                  <a:rPr lang="en-US" altLang="zh-CN" sz="1600" dirty="0"/>
                  <a:t>: dominant</a:t>
                </a:r>
              </a:p>
              <a:p>
                <a:pPr marL="285750" indent="-285750" algn="ctr">
                  <a:buFont typeface="Wingdings" panose="05000000000000000000" pitchFamily="2" charset="2"/>
                  <a:buChar char="Ø"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710" y="6163945"/>
                <a:ext cx="8850630" cy="861774"/>
              </a:xfrm>
              <a:prstGeom prst="rect">
                <a:avLst/>
              </a:prstGeom>
              <a:blipFill>
                <a:blip r:embed="rId7"/>
                <a:stretch>
                  <a:fillRect l="-275" t="-21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053"/>
            <a:ext cx="9144000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ighlight>
                  <a:srgbClr val="FFFF00"/>
                </a:highlight>
                <a:latin typeface="+mn-lt"/>
                <a:ea typeface="微软雅黑" panose="020B0503020204020204" pitchFamily="34" charset="-122"/>
              </a:rPr>
              <a:t>The possible physical processes of muons inside the Earth   </a:t>
            </a:r>
            <a:endParaRPr lang="zh-CN" altLang="en-US" sz="2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highlight>
                <a:srgbClr val="FFFF00"/>
              </a:highlight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477" y="1022225"/>
            <a:ext cx="6383045" cy="572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9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0125" y="28053"/>
            <a:ext cx="8734568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Flux Calculation below 100 MeV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962461" y="3284136"/>
            <a:ext cx="29224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u"/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74" y="923220"/>
            <a:ext cx="3309042" cy="4721831"/>
          </a:xfrm>
          <a:prstGeom prst="rect">
            <a:avLst/>
          </a:prstGeom>
        </p:spPr>
      </p:pic>
      <p:sp>
        <p:nvSpPr>
          <p:cNvPr id="15" name="灯片编号占位符 6"/>
          <p:cNvSpPr txBox="1"/>
          <p:nvPr/>
        </p:nvSpPr>
        <p:spPr>
          <a:xfrm>
            <a:off x="6610350" y="6508751"/>
            <a:ext cx="20574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950" y="979177"/>
            <a:ext cx="3309042" cy="461123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4716" y="5646546"/>
            <a:ext cx="8734568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600" b="1" dirty="0"/>
              <a:t>Because of lower geomagnetic intensity in SK, more low energies cosmic rays can pass the cutoff rigidity</a:t>
            </a:r>
          </a:p>
          <a:p>
            <a:pPr marL="285750" indent="-285750" fontAlgn="auto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600" b="1" dirty="0"/>
              <a:t>The magnetic field effect can be verified by comparing the different sites  </a:t>
            </a:r>
            <a:endParaRPr lang="zh-CN" altLang="en-US" sz="1600" b="1" dirty="0"/>
          </a:p>
        </p:txBody>
      </p:sp>
      <p:sp>
        <p:nvSpPr>
          <p:cNvPr id="10" name="文本框 9"/>
          <p:cNvSpPr txBox="1"/>
          <p:nvPr/>
        </p:nvSpPr>
        <p:spPr>
          <a:xfrm rot="1916501">
            <a:off x="1656604" y="1640862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1916501">
            <a:off x="5392085" y="1793262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9991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/>
          <a:srcRect r="5558"/>
          <a:stretch>
            <a:fillRect/>
          </a:stretch>
        </p:blipFill>
        <p:spPr>
          <a:xfrm>
            <a:off x="6188888" y="2992434"/>
            <a:ext cx="2763614" cy="2792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1432" y="924272"/>
            <a:ext cx="2951070" cy="2255380"/>
          </a:xfrm>
          <a:prstGeom prst="rect">
            <a:avLst/>
          </a:prstGeom>
        </p:spPr>
      </p:pic>
      <p:sp>
        <p:nvSpPr>
          <p:cNvPr id="15" name="内容占位符 2"/>
          <p:cNvSpPr txBox="1"/>
          <p:nvPr/>
        </p:nvSpPr>
        <p:spPr>
          <a:xfrm>
            <a:off x="342685" y="1030086"/>
            <a:ext cx="5960462" cy="5188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1800" dirty="0">
                <a:ea typeface="微软雅黑" panose="020B0503020204020204" pitchFamily="34" charset="-122"/>
                <a:cs typeface="Times" charset="0"/>
              </a:rPr>
              <a:t>Models of hadron production: </a:t>
            </a:r>
            <a:r>
              <a:rPr kumimoji="1" lang="en-US" altLang="zh-CN" sz="1800" dirty="0">
                <a:solidFill>
                  <a:srgbClr val="2919F7"/>
                </a:solidFill>
                <a:ea typeface="微软雅黑" panose="020B0503020204020204" pitchFamily="34" charset="-122"/>
                <a:cs typeface="Times" charset="0"/>
              </a:rPr>
              <a:t>based on accelerator data</a:t>
            </a:r>
          </a:p>
          <a:p>
            <a:pPr lvl="1"/>
            <a:r>
              <a:rPr kumimoji="1" lang="en-US" altLang="zh-CN" sz="1800" dirty="0">
                <a:ea typeface="微软雅黑" panose="020B0503020204020204" pitchFamily="34" charset="-122"/>
                <a:cs typeface="Times" charset="0"/>
              </a:rPr>
              <a:t>&lt; 32 GeV: JAM model</a:t>
            </a:r>
          </a:p>
          <a:p>
            <a:pPr lvl="1"/>
            <a:r>
              <a:rPr kumimoji="1" lang="en-US" altLang="zh-CN" sz="1800" dirty="0">
                <a:ea typeface="微软雅黑" panose="020B0503020204020204" pitchFamily="34" charset="-122"/>
                <a:cs typeface="Times" charset="0"/>
              </a:rPr>
              <a:t>&gt; 32 GeV: modified DPMJET-III</a:t>
            </a:r>
          </a:p>
          <a:p>
            <a:r>
              <a:rPr kumimoji="1" lang="en-US" altLang="zh-CN" sz="1800" dirty="0">
                <a:solidFill>
                  <a:srgbClr val="2919F7"/>
                </a:solidFill>
                <a:ea typeface="微软雅黑" panose="020B0503020204020204" pitchFamily="34" charset="-122"/>
                <a:cs typeface="Times" charset="0"/>
              </a:rPr>
              <a:t>Muon observations</a:t>
            </a:r>
            <a:r>
              <a:rPr kumimoji="1" lang="en-US" altLang="zh-CN" sz="1800" dirty="0">
                <a:solidFill>
                  <a:srgbClr val="FF0000"/>
                </a:solidFill>
                <a:ea typeface="微软雅黑" panose="020B0503020204020204" pitchFamily="34" charset="-122"/>
                <a:cs typeface="Times" charset="0"/>
              </a:rPr>
              <a:t> </a:t>
            </a:r>
            <a:r>
              <a:rPr kumimoji="1" lang="en-US" altLang="zh-CN" sz="1800" dirty="0">
                <a:solidFill>
                  <a:schemeClr val="tx1"/>
                </a:solidFill>
                <a:ea typeface="微软雅黑" panose="020B0503020204020204" pitchFamily="34" charset="-122"/>
                <a:cs typeface="Times" charset="0"/>
              </a:rPr>
              <a:t>used to calibrate the hadronic models and constraint the associated uncertainty</a:t>
            </a:r>
          </a:p>
          <a:p>
            <a:pPr lvl="1">
              <a:buFont typeface="Wingdings" panose="05000000000000000000" charset="0"/>
              <a:buChar char="Ø"/>
            </a:pPr>
            <a:r>
              <a:rPr kumimoji="1" lang="en-US" altLang="zh-CN" sz="1540" b="1" u="sng" dirty="0">
                <a:solidFill>
                  <a:srgbClr val="2919F7"/>
                </a:solidFill>
                <a:ea typeface="微软雅黑" panose="020B0503020204020204" pitchFamily="34" charset="-122"/>
                <a:cs typeface="Times" charset="0"/>
              </a:rPr>
              <a:t>Fine-tuning continues throughout the calculation process</a:t>
            </a:r>
          </a:p>
          <a:p>
            <a:pPr marL="0" indent="0">
              <a:buNone/>
            </a:pPr>
            <a:endParaRPr kumimoji="1"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kumimoji="1"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B72D-F261-6945-AC14-103478769F38}" type="slidenum">
              <a:rPr kumimoji="1" lang="zh-CN" altLang="en-US" sz="1400" b="1" smtClean="0">
                <a:solidFill>
                  <a:schemeClr val="tx1"/>
                </a:solidFill>
                <a:latin typeface="+mn-ea"/>
              </a:rPr>
              <a:t>13</a:t>
            </a:fld>
            <a:endParaRPr kumimoji="1" lang="zh-CN" altLang="en-US" sz="1400" b="1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897" y="3132401"/>
            <a:ext cx="4864806" cy="363671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303147" y="5869924"/>
            <a:ext cx="2498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Honda @ PANE 2018</a:t>
            </a:r>
            <a:endParaRPr lang="zh-CN" altLang="en-US" sz="1600" b="1" i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线连接符 8"/>
          <p:cNvCxnSpPr/>
          <p:nvPr/>
        </p:nvCxnSpPr>
        <p:spPr>
          <a:xfrm>
            <a:off x="150125" y="755753"/>
            <a:ext cx="8734568" cy="0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628650" y="28053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Hadronic Interaction Model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49365"/>
          <a:stretch>
            <a:fillRect/>
          </a:stretch>
        </p:blipFill>
        <p:spPr>
          <a:xfrm>
            <a:off x="219421" y="3462168"/>
            <a:ext cx="4352579" cy="3259308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B72D-F261-6945-AC14-103478769F38}" type="slidenum">
              <a:rPr kumimoji="1" lang="zh-CN" altLang="en-US" sz="1400" b="1" smtClean="0">
                <a:solidFill>
                  <a:schemeClr val="tx1"/>
                </a:solidFill>
                <a:latin typeface="+mn-ea"/>
              </a:rPr>
              <a:t>14</a:t>
            </a:fld>
            <a:endParaRPr kumimoji="1" lang="zh-CN" altLang="en-US" sz="1400" b="1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7" name="直线连接符 8"/>
          <p:cNvCxnSpPr/>
          <p:nvPr/>
        </p:nvCxnSpPr>
        <p:spPr>
          <a:xfrm>
            <a:off x="150125" y="755753"/>
            <a:ext cx="8734568" cy="0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628650" y="28053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Observation / Calculation Ratio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91065" y="837559"/>
            <a:ext cx="34028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Honda et al., PRD100,123022(2019)</a:t>
            </a:r>
          </a:p>
          <a:p>
            <a:pPr algn="r"/>
            <a:r>
              <a:rPr lang="en-US" altLang="zh-CN" sz="1600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PRD</a:t>
            </a:r>
            <a:r>
              <a:rPr lang="en-US" altLang="zh-CN" sz="1600" b="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75 (2007) 043005</a:t>
            </a:r>
          </a:p>
          <a:p>
            <a:pPr algn="r"/>
            <a:endParaRPr lang="zh-CN" altLang="en-US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226" y="1314000"/>
            <a:ext cx="5825044" cy="22170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/>
              <p:cNvSpPr txBox="1"/>
              <p:nvPr/>
            </p:nvSpPr>
            <p:spPr>
              <a:xfrm>
                <a:off x="6101624" y="1464665"/>
                <a:ext cx="2929819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zh-CN" sz="1400" dirty="0"/>
                  <a:t>Cosmic ray muons are mainly produced by pion decay </a:t>
                </a:r>
                <a:r>
                  <a:rPr lang="en-US" altLang="zh-CN" sz="1400" dirty="0">
                    <a:sym typeface="Wingdings" panose="05000000000000000000" pitchFamily="2" charset="2"/>
                  </a:rPr>
                  <a:t> </a:t>
                </a:r>
                <a:r>
                  <a:rPr lang="en-US" altLang="zh-CN" sz="1400" dirty="0"/>
                  <a:t>the measurement data of cosmic ray muons can be used to calibrate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400" b="1" i="1" smtClean="0">
                            <a:latin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zh-CN" altLang="en-US" sz="1400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sub>
                    </m:sSub>
                  </m:oMath>
                </a14:m>
                <a:r>
                  <a:rPr lang="en-US" altLang="zh-CN" sz="1400" dirty="0"/>
                  <a:t> (</a:t>
                </a:r>
                <a:r>
                  <a:rPr lang="en-US" altLang="zh-CN" sz="1400" b="1" dirty="0"/>
                  <a:t>the uncertainty of pion production in the hadronic interactions</a:t>
                </a:r>
                <a:r>
                  <a:rPr lang="en-US" altLang="zh-CN" sz="1400" dirty="0"/>
                  <a:t>) 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25" name="文本框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1624" y="1464665"/>
                <a:ext cx="2929819" cy="1600438"/>
              </a:xfrm>
              <a:prstGeom prst="rect">
                <a:avLst/>
              </a:prstGeom>
              <a:blipFill rotWithShape="1">
                <a:blip r:embed="rId5"/>
                <a:stretch>
                  <a:fillRect l="-19" t="-22" r="16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0750" y="3692208"/>
            <a:ext cx="3784600" cy="296908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517409" y="3475267"/>
            <a:ext cx="435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2919F7"/>
                </a:solidFill>
              </a:rPr>
              <a:t>New primary model + </a:t>
            </a:r>
            <a:r>
              <a:rPr lang="en-US" altLang="zh-CN" dirty="0">
                <a:solidFill>
                  <a:srgbClr val="C00000"/>
                </a:solidFill>
              </a:rPr>
              <a:t>previous Int. model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01302" y="5393335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</a:rPr>
              <a:t>Honda @ PANE 2018</a:t>
            </a:r>
            <a:endParaRPr lang="zh-CN" altLang="en-US" sz="1600" b="1" dirty="0">
              <a:solidFill>
                <a:schemeClr val="bg2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49365"/>
          <a:stretch>
            <a:fillRect/>
          </a:stretch>
        </p:blipFill>
        <p:spPr>
          <a:xfrm>
            <a:off x="219421" y="3462168"/>
            <a:ext cx="4352579" cy="3259308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B72D-F261-6945-AC14-103478769F38}" type="slidenum">
              <a:rPr kumimoji="1" lang="zh-CN" altLang="en-US" sz="1400" b="1" smtClean="0">
                <a:solidFill>
                  <a:schemeClr val="tx1"/>
                </a:solidFill>
                <a:latin typeface="+mn-ea"/>
              </a:rPr>
              <a:t>15</a:t>
            </a:fld>
            <a:endParaRPr kumimoji="1" lang="zh-CN" altLang="en-US" sz="1400" b="1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7" name="直线连接符 8"/>
          <p:cNvCxnSpPr/>
          <p:nvPr/>
        </p:nvCxnSpPr>
        <p:spPr>
          <a:xfrm>
            <a:off x="150125" y="755753"/>
            <a:ext cx="8734568" cy="0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628650" y="28053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Observation / Calculation Ratio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91065" y="837559"/>
            <a:ext cx="34028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Honda et al., PRD100,123022(2019)</a:t>
            </a:r>
          </a:p>
          <a:p>
            <a:pPr algn="r"/>
            <a:r>
              <a:rPr lang="en-US" altLang="zh-CN" sz="1600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PRD</a:t>
            </a:r>
            <a:r>
              <a:rPr lang="en-US" altLang="zh-CN" sz="1600" b="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75 (2007) 043005</a:t>
            </a:r>
          </a:p>
          <a:p>
            <a:pPr algn="r"/>
            <a:endParaRPr lang="zh-CN" altLang="en-US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226" y="1314000"/>
            <a:ext cx="5825044" cy="22170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/>
              <p:cNvSpPr txBox="1"/>
              <p:nvPr/>
            </p:nvSpPr>
            <p:spPr>
              <a:xfrm>
                <a:off x="6101624" y="1464665"/>
                <a:ext cx="2929819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zh-CN" sz="1400" dirty="0"/>
                  <a:t>Cosmic ray muons are mainly produced by pion decay </a:t>
                </a:r>
                <a:r>
                  <a:rPr lang="en-US" altLang="zh-CN" sz="1400" dirty="0">
                    <a:sym typeface="Wingdings" panose="05000000000000000000" pitchFamily="2" charset="2"/>
                  </a:rPr>
                  <a:t> </a:t>
                </a:r>
                <a:r>
                  <a:rPr lang="en-US" altLang="zh-CN" sz="1400" dirty="0"/>
                  <a:t>the measurement data of cosmic ray muons can be used to calibrate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400" b="1" i="1" smtClean="0">
                            <a:latin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zh-CN" altLang="en-US" sz="1400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sub>
                    </m:sSub>
                  </m:oMath>
                </a14:m>
                <a:r>
                  <a:rPr lang="en-US" altLang="zh-CN" sz="1400" dirty="0"/>
                  <a:t> (</a:t>
                </a:r>
                <a:r>
                  <a:rPr lang="en-US" altLang="zh-CN" sz="1400" b="1" dirty="0"/>
                  <a:t>the uncertainty of pion production in the hadronic interactions</a:t>
                </a:r>
                <a:r>
                  <a:rPr lang="en-US" altLang="zh-CN" sz="1400" dirty="0"/>
                  <a:t>) 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25" name="文本框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1624" y="1464665"/>
                <a:ext cx="2929819" cy="1600438"/>
              </a:xfrm>
              <a:prstGeom prst="rect">
                <a:avLst/>
              </a:prstGeom>
              <a:blipFill rotWithShape="1">
                <a:blip r:embed="rId5"/>
                <a:stretch>
                  <a:fillRect l="-19" t="-22" r="16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/>
          <p:cNvSpPr txBox="1"/>
          <p:nvPr/>
        </p:nvSpPr>
        <p:spPr>
          <a:xfrm>
            <a:off x="4517409" y="3475267"/>
            <a:ext cx="435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2919F7"/>
                </a:solidFill>
              </a:rPr>
              <a:t>New primary model + new Int. model</a:t>
            </a:r>
            <a:endParaRPr lang="zh-CN" altLang="en-US" dirty="0">
              <a:solidFill>
                <a:srgbClr val="2919F7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5359" y="3829823"/>
            <a:ext cx="3689256" cy="278673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401302" y="5393335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</a:rPr>
              <a:t>Honda @ PANE 2018</a:t>
            </a:r>
            <a:endParaRPr lang="zh-CN" altLang="en-US" sz="1600" b="1" dirty="0">
              <a:solidFill>
                <a:schemeClr val="bg2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39" y="5362297"/>
            <a:ext cx="4360085" cy="14857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465" y="3845279"/>
            <a:ext cx="4325535" cy="15478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465" y="2380065"/>
            <a:ext cx="4335809" cy="1485762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B72D-F261-6945-AC14-103478769F38}" type="slidenum">
              <a:rPr kumimoji="1" lang="zh-CN" altLang="en-US" sz="1400" b="1" smtClean="0">
                <a:solidFill>
                  <a:schemeClr val="tx1"/>
                </a:solidFill>
                <a:latin typeface="+mn-ea"/>
              </a:rPr>
              <a:t>16</a:t>
            </a:fld>
            <a:endParaRPr kumimoji="1" lang="zh-CN" altLang="en-US" sz="1400" b="1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7" name="直线连接符 8"/>
          <p:cNvCxnSpPr/>
          <p:nvPr/>
        </p:nvCxnSpPr>
        <p:spPr>
          <a:xfrm>
            <a:off x="150125" y="755753"/>
            <a:ext cx="8734568" cy="0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21525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Survey of Calibration Power at Muon Observation Site </a:t>
            </a:r>
            <a:endParaRPr lang="zh-CN" altLang="en-US" sz="2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191" y="801223"/>
            <a:ext cx="4335809" cy="1599390"/>
          </a:xfrm>
          <a:prstGeom prst="rect">
            <a:avLst/>
          </a:prstGeom>
        </p:spPr>
      </p:pic>
      <p:sp>
        <p:nvSpPr>
          <p:cNvPr id="12" name="箭头: 下 11"/>
          <p:cNvSpPr/>
          <p:nvPr/>
        </p:nvSpPr>
        <p:spPr>
          <a:xfrm>
            <a:off x="4616824" y="1388533"/>
            <a:ext cx="124509" cy="4775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 rot="5400000">
            <a:off x="4006775" y="2657775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2919F7"/>
                </a:solidFill>
              </a:rPr>
              <a:t>Altitude increases</a:t>
            </a:r>
            <a:endParaRPr lang="zh-CN" altLang="en-US" dirty="0">
              <a:solidFill>
                <a:srgbClr val="2919F7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6191" y="2380065"/>
            <a:ext cx="4360085" cy="3013054"/>
          </a:xfrm>
          <a:prstGeom prst="rect">
            <a:avLst/>
          </a:prstGeom>
          <a:noFill/>
          <a:ln w="19050">
            <a:solidFill>
              <a:srgbClr val="291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591065" y="837559"/>
            <a:ext cx="34028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Honda et al., PRD100,123022(2019)</a:t>
            </a:r>
          </a:p>
          <a:p>
            <a:pPr algn="r"/>
            <a:r>
              <a:rPr lang="en-US" altLang="zh-CN" sz="1600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PRD</a:t>
            </a:r>
            <a:r>
              <a:rPr lang="en-US" altLang="zh-CN" sz="1600" b="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75 (2007) 043005</a:t>
            </a:r>
          </a:p>
          <a:p>
            <a:pPr algn="r"/>
            <a:endParaRPr lang="zh-CN" altLang="en-US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/>
              <p:cNvSpPr txBox="1"/>
              <p:nvPr/>
            </p:nvSpPr>
            <p:spPr>
              <a:xfrm>
                <a:off x="5378027" y="1571415"/>
                <a:ext cx="3402810" cy="5463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zh-CN" dirty="0"/>
                  <a:t>Try to divide the neutrino flux uncertainty into 2 parts: related to atmospheric muon flux  or not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1" i="1" smtClean="0">
                            <a:latin typeface="Cambria Math" panose="02040503050406030204" pitchFamily="18" charset="0"/>
                          </a:rPr>
                          <m:t>𝝇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the atmospheric muon independent variation component of neutrino flux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zh-CN" dirty="0"/>
                  <a:t>For muon observation, the mountain site (3000 ~ 5000 m </a:t>
                </a:r>
                <a:r>
                  <a:rPr lang="en-US" altLang="zh-CN" dirty="0" err="1"/>
                  <a:t>a.s.l</a:t>
                </a:r>
                <a:r>
                  <a:rPr lang="en-US" altLang="zh-CN" dirty="0"/>
                  <a:t>.) works most efficiently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zh-CN" dirty="0"/>
                  <a:t>The other way used to reduce the uncertainty of neutrino flux: studied with accelerator data</a:t>
                </a:r>
              </a:p>
              <a:p>
                <a:pPr marL="742950" lvl="1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zh-CN" dirty="0"/>
                  <a:t>Nagoya group works on this topic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027" y="1571415"/>
                <a:ext cx="3402810" cy="5463034"/>
              </a:xfrm>
              <a:prstGeom prst="rect">
                <a:avLst/>
              </a:prstGeom>
              <a:blipFill rotWithShape="1">
                <a:blip r:embed="rId7"/>
                <a:stretch>
                  <a:fillRect l="-6" t="-8" r="2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100888" y="6025746"/>
            <a:ext cx="1671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 i="1" dirty="0"/>
              <a:t>Thanks</a:t>
            </a:r>
            <a:endParaRPr kumimoji="1" lang="zh-CN" altLang="en-US" sz="2800" b="1" i="1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628650" y="1190623"/>
            <a:ext cx="7886700" cy="4986340"/>
          </a:xfrm>
        </p:spPr>
        <p:txBody>
          <a:bodyPr>
            <a:normAutofit/>
          </a:bodyPr>
          <a:lstStyle/>
          <a:p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  <a:p>
            <a:pPr lvl="1"/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  <a:p>
            <a:pPr marL="457200" lvl="1" indent="0">
              <a:buNone/>
            </a:pP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639192" y="-140905"/>
            <a:ext cx="7876158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微软雅黑" panose="020B0503020204020204" pitchFamily="34" charset="-122"/>
              </a:rPr>
              <a:t>Summary 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noFill/>
        </p:spPr>
        <p:txBody>
          <a:bodyPr/>
          <a:lstStyle/>
          <a:p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443865" y="1052195"/>
            <a:ext cx="8256270" cy="54184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zh-CN" sz="1800" dirty="0">
                <a:solidFill>
                  <a:schemeClr val="tx1"/>
                </a:solidFill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57200" y="898158"/>
            <a:ext cx="8242821" cy="5572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altLang="zh-CN" b="1" dirty="0"/>
              <a:t>We provide a new atmospheric neutrino flux model, based on the previous HKKMS calculation</a:t>
            </a:r>
          </a:p>
          <a:p>
            <a:pPr marL="457200" indent="-457200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altLang="zh-CN" b="1" dirty="0"/>
              <a:t>Latest (preliminary) atmospheric neutrino flux, including neutrino energy &lt; 100 MeV, are presented</a:t>
            </a:r>
          </a:p>
          <a:p>
            <a:pPr marL="457200" indent="-457200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altLang="zh-CN" b="1" dirty="0"/>
              <a:t>Deeply understand the geomagnetic effects on neutrino flux and the link between the primary cosmic ray and atmospheric neutrino flux</a:t>
            </a:r>
          </a:p>
          <a:p>
            <a:pPr marL="457200" indent="-457200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altLang="zh-CN" b="1" dirty="0"/>
              <a:t>Compared to HKKMS15, major changes are because the updated primary cosmic ray models (CR flux model closer to measurements)</a:t>
            </a:r>
          </a:p>
          <a:p>
            <a:pPr marL="457200" indent="-457200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altLang="zh-CN" b="1" dirty="0">
                <a:ea typeface="微软雅黑" panose="020B0503020204020204" pitchFamily="34" charset="-122"/>
                <a:sym typeface="Wingdings" panose="05000000000000000000" pitchFamily="2" charset="2"/>
              </a:rPr>
              <a:t>To improve the precision of atmospheric neutrino flux calculation, the most challenge part is how to constraint the uncertainty from the hadronic interaction model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b="1" dirty="0">
                <a:ea typeface="微软雅黑" panose="020B0503020204020204" pitchFamily="34" charset="-122"/>
                <a:sym typeface="Wingdings" panose="05000000000000000000" pitchFamily="2" charset="2"/>
              </a:rPr>
              <a:t>Atmospheric muon flux measurement still works at low energy range, more measurements at high mountain are required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b="1" dirty="0">
                <a:ea typeface="微软雅黑" panose="020B0503020204020204" pitchFamily="34" charset="-122"/>
                <a:sym typeface="Wingdings" panose="05000000000000000000" pitchFamily="2" charset="2"/>
              </a:rPr>
              <a:t>Using acceleration data and build a good cooperation with accelerator study 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Backup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线连接符 8"/>
          <p:cNvCxnSpPr/>
          <p:nvPr/>
        </p:nvCxnSpPr>
        <p:spPr>
          <a:xfrm>
            <a:off x="150125" y="3587740"/>
            <a:ext cx="8734568" cy="0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0125" y="28053"/>
            <a:ext cx="8734568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Neutrino Produced Position Zone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962461" y="3284136"/>
            <a:ext cx="29224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u"/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2809"/>
            <a:ext cx="4504948" cy="27042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28" y="3920482"/>
            <a:ext cx="3969678" cy="270420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4075" y="1020402"/>
            <a:ext cx="3878912" cy="261660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896533" y="2634827"/>
            <a:ext cx="480907" cy="270933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2377440" y="2783840"/>
            <a:ext cx="2790613" cy="0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161628" y="2624672"/>
            <a:ext cx="480907" cy="270933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stCxn id="19" idx="2"/>
          </p:cNvCxnSpPr>
          <p:nvPr/>
        </p:nvCxnSpPr>
        <p:spPr>
          <a:xfrm>
            <a:off x="1402082" y="2895605"/>
            <a:ext cx="0" cy="1002184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 rot="1916501">
            <a:off x="918311" y="1672486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1916501">
            <a:off x="5656239" y="2095817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1916501">
            <a:off x="1466951" y="5102023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8053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微软雅黑" panose="020B0503020204020204" pitchFamily="34" charset="-122"/>
              </a:rPr>
              <a:t>Atmospheric Neutrino 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03F6E1-A6AC-402A-A746-B6F317D36692}" type="slidenum">
              <a:rPr lang="zh-CN" altLang="en-US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fld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3" r="13520"/>
          <a:stretch>
            <a:fillRect/>
          </a:stretch>
        </p:blipFill>
        <p:spPr>
          <a:xfrm>
            <a:off x="5106329" y="1154103"/>
            <a:ext cx="3773010" cy="504231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954395" y="5880352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©</a:t>
            </a:r>
            <a:r>
              <a:rPr lang="en-US" altLang="zh-CN" dirty="0" err="1"/>
              <a:t>cern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279646" y="998836"/>
                <a:ext cx="4658431" cy="61085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b="1" u="sng" dirty="0">
                    <a:solidFill>
                      <a:srgbClr val="FF0000"/>
                    </a:solidFill>
                    <a:ea typeface="微软雅黑" panose="020B0503020204020204" pitchFamily="34" charset="-122"/>
                  </a:rPr>
                  <a:t>Atm-v sources: </a:t>
                </a:r>
              </a:p>
              <a:p>
                <a:pPr marL="285750" indent="-285750">
                  <a:buFont typeface="Wingdings" panose="05000000000000000000" pitchFamily="2" charset="2"/>
                  <a:buChar char="n"/>
                </a:pPr>
                <a:r>
                  <a:rPr lang="en-US" altLang="zh-CN" dirty="0">
                    <a:ea typeface="微软雅黑" panose="020B0503020204020204" pitchFamily="34" charset="-122"/>
                  </a:rPr>
                  <a:t>interactions of </a:t>
                </a:r>
                <a:r>
                  <a:rPr lang="en-US" altLang="zh-CN" dirty="0">
                    <a:solidFill>
                      <a:srgbClr val="0070C0"/>
                    </a:solidFill>
                    <a:ea typeface="微软雅黑" panose="020B0503020204020204" pitchFamily="34" charset="-122"/>
                  </a:rPr>
                  <a:t>cosmic rays </a:t>
                </a:r>
                <a:r>
                  <a:rPr lang="en-US" altLang="zh-CN" dirty="0">
                    <a:ea typeface="微软雅黑" panose="020B0503020204020204" pitchFamily="34" charset="-122"/>
                  </a:rPr>
                  <a:t>with</a:t>
                </a:r>
                <a:r>
                  <a:rPr lang="en-US" altLang="zh-CN" dirty="0">
                    <a:solidFill>
                      <a:srgbClr val="0070C0"/>
                    </a:solidFill>
                    <a:ea typeface="微软雅黑" panose="020B0503020204020204" pitchFamily="34" charset="-122"/>
                  </a:rPr>
                  <a:t> nuclei </a:t>
                </a:r>
                <a:r>
                  <a:rPr lang="en-US" altLang="zh-CN" dirty="0">
                    <a:ea typeface="微软雅黑" panose="020B0503020204020204" pitchFamily="34" charset="-122"/>
                  </a:rPr>
                  <a:t>in Earth’s atmosphere, in the presence of </a:t>
                </a:r>
                <a:r>
                  <a:rPr lang="en-US" altLang="zh-CN" dirty="0">
                    <a:solidFill>
                      <a:srgbClr val="0070C0"/>
                    </a:solidFill>
                    <a:ea typeface="微软雅黑" panose="020B0503020204020204" pitchFamily="34" charset="-122"/>
                  </a:rPr>
                  <a:t>geomagnetic field effect</a:t>
                </a:r>
              </a:p>
              <a:p>
                <a:pPr marL="285750" indent="-285750">
                  <a:buFont typeface="Wingdings" panose="05000000000000000000" pitchFamily="2" charset="2"/>
                  <a:buChar char="n"/>
                </a:pPr>
                <a:endParaRPr lang="en-US" altLang="zh-CN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  <a:p>
                <a:r>
                  <a:rPr lang="en-US" altLang="zh-CN" b="1" u="sng" dirty="0">
                    <a:solidFill>
                      <a:srgbClr val="FF0000"/>
                    </a:solidFill>
                    <a:ea typeface="微软雅黑" panose="020B0503020204020204" pitchFamily="34" charset="-122"/>
                  </a:rPr>
                  <a:t>3D Atm-v calculation: </a:t>
                </a:r>
              </a:p>
              <a:p>
                <a:pPr algn="ctr"/>
                <a:endParaRPr kumimoji="1" lang="en-US" altLang="zh-CN" i="1" dirty="0">
                  <a:cs typeface="Times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i="1">
                            <a:latin typeface="Cambria Math" panose="02040503050406030204" pitchFamily="18" charset="0"/>
                            <a:cs typeface="Times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1"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Φ</m:t>
                        </m:r>
                      </m:e>
                      <m:sub>
                        <m:r>
                          <a:rPr kumimoji="1" lang="zh-CN" altLang="en-US" i="1">
                            <a:latin typeface="Cambria Math" panose="02040503050406030204" pitchFamily="18" charset="0"/>
                            <a:cs typeface="Times" charset="0"/>
                          </a:rPr>
                          <m:t>𝜈</m:t>
                        </m:r>
                      </m:sub>
                    </m:sSub>
                    <m:r>
                      <a:rPr kumimoji="1" lang="en-US" altLang="zh-CN" i="1">
                        <a:latin typeface="Cambria Math" panose="02040503050406030204" pitchFamily="18" charset="0"/>
                        <a:cs typeface="Times" charset="0"/>
                      </a:rPr>
                      <m:t>=</m:t>
                    </m:r>
                    <m:sSub>
                      <m:sSubPr>
                        <m:ctrlPr>
                          <a:rPr kumimoji="1" lang="en-US" altLang="zh-CN" i="1">
                            <a:latin typeface="Cambria Math" panose="02040503050406030204" pitchFamily="18" charset="0"/>
                            <a:cs typeface="Times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1"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Φ</m:t>
                        </m:r>
                      </m:e>
                      <m:sub>
                        <m:r>
                          <a:rPr kumimoji="1" lang="en-US" altLang="zh-CN" i="1">
                            <a:latin typeface="Cambria Math" panose="02040503050406030204" pitchFamily="18" charset="0"/>
                            <a:cs typeface="Times" charset="0"/>
                          </a:rPr>
                          <m:t>𝑝𝑟𝑖𝑚𝑎𝑟𝑦</m:t>
                        </m:r>
                      </m:sub>
                    </m:sSub>
                    <m:r>
                      <a:rPr kumimoji="1"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⨂</m:t>
                    </m:r>
                    <m:sSub>
                      <m:sSubPr>
                        <m:ctrlPr>
                          <a:rPr kumimoji="1"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</m:ctrlPr>
                      </m:sSubPr>
                      <m:e>
                        <m:r>
                          <a:rPr kumimoji="1"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𝑐𝑢𝑡</m:t>
                        </m:r>
                      </m:sub>
                    </m:sSub>
                    <m:r>
                      <a:rPr kumimoji="1"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⨂</m:t>
                    </m:r>
                    <m:sSub>
                      <m:sSubPr>
                        <m:ctrlPr>
                          <a:rPr kumimoji="1"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</m:ctrlPr>
                      </m:sSubPr>
                      <m:e>
                        <m:r>
                          <a:rPr kumimoji="1"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𝑌</m:t>
                        </m:r>
                      </m:e>
                      <m:sub>
                        <m:r>
                          <a:rPr kumimoji="1" lang="zh-CN" alt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kumimoji="1" lang="en-US" altLang="zh-CN" dirty="0">
                    <a:ea typeface="微软雅黑" panose="020B0503020204020204" pitchFamily="34" charset="-122"/>
                    <a:cs typeface="Times" charset="0"/>
                  </a:rPr>
                  <a:t> </a:t>
                </a:r>
                <a:r>
                  <a:rPr kumimoji="1" lang="en-US" altLang="zh-CN" dirty="0">
                    <a:solidFill>
                      <a:srgbClr val="FF0000"/>
                    </a:solidFill>
                    <a:ea typeface="微软雅黑" panose="020B0503020204020204" pitchFamily="34" charset="-122"/>
                    <a:cs typeface="Times" charset="0"/>
                  </a:rPr>
                  <a:t>(neutrino) </a:t>
                </a:r>
              </a:p>
              <a:p>
                <a:pPr lvl="1"/>
                <a:endParaRPr kumimoji="1" lang="en-US" altLang="zh-CN" sz="1600" dirty="0">
                  <a:solidFill>
                    <a:srgbClr val="FF0000"/>
                  </a:solidFill>
                  <a:ea typeface="微软雅黑" panose="020B0503020204020204" pitchFamily="34" charset="-122"/>
                  <a:cs typeface="Times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b="1" i="1">
                            <a:latin typeface="Cambria Math" panose="02040503050406030204" pitchFamily="18" charset="0"/>
                            <a:cs typeface="Times" charset="0"/>
                          </a:rPr>
                        </m:ctrlPr>
                      </m:sSubPr>
                      <m:e>
                        <m:r>
                          <a:rPr kumimoji="1" lang="el-GR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𝜱</m:t>
                        </m:r>
                      </m:e>
                      <m:sub>
                        <m:r>
                          <a:rPr kumimoji="1" lang="en-US" altLang="zh-CN" sz="2000" b="1" i="1">
                            <a:latin typeface="Cambria Math" panose="02040503050406030204" pitchFamily="18" charset="0"/>
                            <a:cs typeface="Times" charset="0"/>
                          </a:rPr>
                          <m:t>𝒑𝒓𝒊𝒎𝒂𝒓𝒚</m:t>
                        </m:r>
                      </m:sub>
                    </m:sSub>
                  </m:oMath>
                </a14:m>
                <a:r>
                  <a:rPr kumimoji="1" lang="en-US" altLang="zh-CN" b="1" dirty="0">
                    <a:ea typeface="微软雅黑" panose="020B0503020204020204" pitchFamily="34" charset="-122"/>
                    <a:cs typeface="Times" charset="0"/>
                  </a:rPr>
                  <a:t>:  </a:t>
                </a:r>
                <a:r>
                  <a:rPr kumimoji="1" lang="en-US" altLang="zh-CN" sz="1600" dirty="0">
                    <a:solidFill>
                      <a:srgbClr val="FF0000"/>
                    </a:solidFill>
                    <a:ea typeface="微软雅黑" panose="020B0503020204020204" pitchFamily="34" charset="-122"/>
                    <a:cs typeface="Times" charset="0"/>
                  </a:rPr>
                  <a:t>Primary cosmic ray flux</a:t>
                </a:r>
                <a:endParaRPr kumimoji="1" lang="en-US" altLang="zh-CN" dirty="0">
                  <a:solidFill>
                    <a:srgbClr val="FF0000"/>
                  </a:solidFill>
                  <a:ea typeface="微软雅黑" panose="020B0503020204020204" pitchFamily="34" charset="-122"/>
                  <a:cs typeface="Times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kumimoji="1" lang="en-US" altLang="zh-CN" sz="1050" i="1" dirty="0">
                  <a:ea typeface="Cambria Math" panose="02040503050406030204" pitchFamily="18" charset="0"/>
                  <a:cs typeface="Times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</m:ctrlPr>
                      </m:sSubPr>
                      <m:e>
                        <m:r>
                          <a:rPr kumimoji="1"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𝑹</m:t>
                        </m:r>
                      </m:e>
                      <m:sub>
                        <m:r>
                          <a:rPr kumimoji="1"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𝒄𝒖𝒕</m:t>
                        </m:r>
                      </m:sub>
                    </m:sSub>
                    <m:r>
                      <a:rPr kumimoji="1" lang="en-US" altLang="zh-CN" sz="20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=</m:t>
                    </m:r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𝑐𝑢𝑡</m:t>
                        </m:r>
                      </m:sub>
                    </m:sSub>
                    <m:d>
                      <m:d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" charset="0"/>
                              </a:rPr>
                              <m:t>𝑅</m:t>
                            </m:r>
                          </m:e>
                          <m:sub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" charset="0"/>
                              </a:rPr>
                              <m:t>𝑐𝑟</m:t>
                            </m:r>
                          </m:sub>
                        </m:sSub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, </m:t>
                        </m:r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𝑙𝑎𝑡𝑖𝑡𝑢𝑑𝑒</m:t>
                        </m:r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, </m:t>
                        </m:r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𝑙𝑜𝑛𝑔𝑖𝑡𝑢𝑑𝑒</m:t>
                        </m:r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, </m:t>
                        </m:r>
                        <m:r>
                          <a:rPr kumimoji="1" lang="zh-CN" alt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𝜃</m:t>
                        </m:r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,</m:t>
                        </m:r>
                        <m:r>
                          <a:rPr kumimoji="1" lang="zh-CN" alt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kumimoji="1" lang="en-US" altLang="zh-CN" dirty="0">
                    <a:ea typeface="微软雅黑" panose="020B0503020204020204" pitchFamily="34" charset="-122"/>
                    <a:cs typeface="Times" charset="0"/>
                  </a:rPr>
                  <a:t>:  </a:t>
                </a:r>
                <a:r>
                  <a:rPr kumimoji="1" lang="en-US" altLang="zh-CN" sz="1600" dirty="0">
                    <a:ea typeface="微软雅黑" panose="020B0503020204020204" pitchFamily="34" charset="-122"/>
                    <a:cs typeface="Times" charset="0"/>
                  </a:rPr>
                  <a:t>depend on </a:t>
                </a:r>
                <a:r>
                  <a:rPr kumimoji="1" lang="en-US" altLang="zh-CN" sz="1600" dirty="0">
                    <a:solidFill>
                      <a:srgbClr val="FF0000"/>
                    </a:solidFill>
                    <a:ea typeface="微软雅黑" panose="020B0503020204020204" pitchFamily="34" charset="-122"/>
                    <a:cs typeface="Times" charset="0"/>
                  </a:rPr>
                  <a:t>geomagnetic field </a:t>
                </a:r>
                <a:r>
                  <a:rPr kumimoji="1" lang="en-US" altLang="zh-CN" sz="1600" dirty="0">
                    <a:ea typeface="微软雅黑" panose="020B0503020204020204" pitchFamily="34" charset="-122"/>
                    <a:cs typeface="Times" charset="0"/>
                  </a:rPr>
                  <a:t>and  rigidity of cosmic ray particle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𝑐𝑟</m:t>
                        </m:r>
                      </m:sub>
                    </m:sSub>
                    <m:r>
                      <a:rPr kumimoji="1" lang="en-US" altLang="zh-CN" sz="16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≡</m:t>
                    </m:r>
                    <m:f>
                      <m:fPr>
                        <m:ctrlPr>
                          <a:rPr kumimoji="1" lang="en-US" altLang="zh-CN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</m:ctrlPr>
                      </m:fPr>
                      <m:num>
                        <m:r>
                          <a:rPr kumimoji="1" lang="en-US" altLang="zh-CN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𝑃</m:t>
                        </m:r>
                      </m:num>
                      <m:den>
                        <m:r>
                          <a:rPr kumimoji="1" lang="en-US" altLang="zh-CN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𝑍𝑒</m:t>
                        </m:r>
                      </m:den>
                    </m:f>
                  </m:oMath>
                </a14:m>
                <a:r>
                  <a:rPr kumimoji="1" lang="en-US" altLang="zh-CN" sz="1600" dirty="0">
                    <a:ea typeface="微软雅黑" panose="020B0503020204020204" pitchFamily="34" charset="-122"/>
                    <a:cs typeface="Times" charset="0"/>
                  </a:rPr>
                  <a:t>)</a:t>
                </a:r>
                <a:endParaRPr kumimoji="1" lang="en-US" altLang="zh-CN" sz="1200" dirty="0">
                  <a:ea typeface="微软雅黑" panose="020B0503020204020204" pitchFamily="34" charset="-122"/>
                  <a:cs typeface="Times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kumimoji="1" lang="en-US" altLang="zh-CN" sz="1000" i="1" dirty="0">
                  <a:ea typeface="Cambria Math" panose="02040503050406030204" pitchFamily="18" charset="0"/>
                  <a:cs typeface="Times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</m:ctrlPr>
                      </m:sSubPr>
                      <m:e>
                        <m:r>
                          <a:rPr kumimoji="1"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𝒀</m:t>
                        </m:r>
                      </m:e>
                      <m:sub>
                        <m:r>
                          <a:rPr kumimoji="1" lang="zh-CN" alt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𝝂</m:t>
                        </m:r>
                      </m:sub>
                    </m:sSub>
                    <m:r>
                      <a:rPr kumimoji="1"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=</m:t>
                    </m:r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𝑌𝑖𝑒𝑙𝑑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𝑣</m:t>
                        </m:r>
                      </m:sub>
                    </m:sSub>
                    <m:r>
                      <a:rPr kumimoji="1"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(</m:t>
                    </m:r>
                    <m:r>
                      <a:rPr kumimoji="1"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h</m:t>
                    </m:r>
                    <m:r>
                      <a:rPr kumimoji="1"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,</m:t>
                    </m:r>
                    <m:r>
                      <a:rPr kumimoji="1" lang="zh-CN" alt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𝜃</m:t>
                    </m:r>
                    <m:r>
                      <a:rPr kumimoji="1"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)</m:t>
                    </m:r>
                  </m:oMath>
                </a14:m>
                <a:r>
                  <a:rPr kumimoji="1" lang="en-US" altLang="zh-CN" dirty="0">
                    <a:ea typeface="微软雅黑" panose="020B0503020204020204" pitchFamily="34" charset="-122"/>
                    <a:cs typeface="Times" charset="0"/>
                  </a:rPr>
                  <a:t>: </a:t>
                </a:r>
                <a:r>
                  <a:rPr kumimoji="1" lang="en-US" altLang="zh-CN" sz="1600" dirty="0">
                    <a:solidFill>
                      <a:srgbClr val="FF0000"/>
                    </a:solidFill>
                    <a:ea typeface="微软雅黑" panose="020B0503020204020204" pitchFamily="34" charset="-122"/>
                    <a:cs typeface="Times" charset="0"/>
                  </a:rPr>
                  <a:t>Hadronic Interaction Model</a:t>
                </a:r>
                <a:r>
                  <a:rPr kumimoji="1" lang="en-US" altLang="zh-CN" sz="1600" dirty="0">
                    <a:ea typeface="微软雅黑" panose="020B0503020204020204" pitchFamily="34" charset="-122"/>
                    <a:cs typeface="Times" charset="0"/>
                  </a:rPr>
                  <a:t>, </a:t>
                </a:r>
                <a:r>
                  <a:rPr kumimoji="1" lang="en-US" altLang="zh-CN" sz="1600" dirty="0">
                    <a:solidFill>
                      <a:srgbClr val="0066FF"/>
                    </a:solidFill>
                    <a:ea typeface="微软雅黑" panose="020B0503020204020204" pitchFamily="34" charset="-122"/>
                    <a:cs typeface="Times" charset="0"/>
                  </a:rPr>
                  <a:t>Air Profile</a:t>
                </a:r>
                <a:r>
                  <a:rPr kumimoji="1" lang="en-US" altLang="zh-CN" sz="1600" dirty="0">
                    <a:ea typeface="微软雅黑" panose="020B0503020204020204" pitchFamily="34" charset="-122"/>
                    <a:cs typeface="Times" charset="0"/>
                  </a:rPr>
                  <a:t>, and </a:t>
                </a:r>
                <a:r>
                  <a:rPr kumimoji="1" lang="en-US" altLang="zh-CN" sz="1600" dirty="0">
                    <a:solidFill>
                      <a:srgbClr val="0066FF"/>
                    </a:solidFill>
                    <a:ea typeface="微软雅黑" panose="020B0503020204020204" pitchFamily="34" charset="-122"/>
                    <a:cs typeface="Times" charset="0"/>
                  </a:rPr>
                  <a:t>meson-muon decay</a:t>
                </a:r>
                <a:endParaRPr kumimoji="1" lang="en-US" altLang="zh-CN" dirty="0">
                  <a:solidFill>
                    <a:srgbClr val="0066FF"/>
                  </a:solidFill>
                  <a:ea typeface="微软雅黑" panose="020B0503020204020204" pitchFamily="34" charset="-122"/>
                  <a:cs typeface="Times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kumimoji="1" lang="en-US" altLang="zh-CN" sz="1600" dirty="0">
                  <a:ea typeface="微软雅黑" panose="020B0503020204020204" pitchFamily="34" charset="-122"/>
                  <a:cs typeface="Times" charset="0"/>
                </a:endParaRPr>
              </a:p>
              <a:p>
                <a:endParaRPr lang="en-US" altLang="zh-CN" dirty="0">
                  <a:ea typeface="微软雅黑" panose="020B0503020204020204" pitchFamily="34" charset="-122"/>
                </a:endParaRPr>
              </a:p>
              <a:p>
                <a:pPr marL="285750" indent="-285750">
                  <a:buFont typeface="Wingdings" panose="05000000000000000000" pitchFamily="2" charset="2"/>
                  <a:buChar char="n"/>
                </a:pPr>
                <a:endParaRPr lang="en-US" altLang="zh-CN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  <a:p>
                <a:endParaRPr lang="en-US" altLang="zh-CN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46" y="998836"/>
                <a:ext cx="4658431" cy="6108532"/>
              </a:xfrm>
              <a:prstGeom prst="rect">
                <a:avLst/>
              </a:prstGeom>
              <a:blipFill rotWithShape="1">
                <a:blip r:embed="rId3"/>
                <a:stretch>
                  <a:fillRect l="-5" t="-10" r="7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068" y="1103049"/>
            <a:ext cx="3852264" cy="26147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67" y="1041906"/>
            <a:ext cx="4460332" cy="261478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0125" y="28053"/>
            <a:ext cx="8734568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Neutrino Produced Position Zone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962461" y="3284136"/>
            <a:ext cx="29224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u"/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1840" y="1296181"/>
            <a:ext cx="2953173" cy="105899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3784761" y="1330048"/>
            <a:ext cx="1395307" cy="559712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751840" y="2194101"/>
            <a:ext cx="2953173" cy="105900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stCxn id="19" idx="2"/>
          </p:cNvCxnSpPr>
          <p:nvPr/>
        </p:nvCxnSpPr>
        <p:spPr>
          <a:xfrm>
            <a:off x="2228427" y="2300001"/>
            <a:ext cx="0" cy="1610965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 rot="1285637">
            <a:off x="4175763" y="1281980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C00000"/>
                </a:solidFill>
              </a:rPr>
              <a:t>downward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125" y="4057839"/>
            <a:ext cx="3880008" cy="2619623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228427" y="3717834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C00000"/>
                </a:solidFill>
              </a:rPr>
              <a:t>horizontal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1142" y="4077687"/>
            <a:ext cx="3852264" cy="2571772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728135" y="3159300"/>
            <a:ext cx="2953173" cy="105900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箭头连接符 27"/>
          <p:cNvCxnSpPr/>
          <p:nvPr/>
        </p:nvCxnSpPr>
        <p:spPr>
          <a:xfrm rot="529156">
            <a:off x="3596797" y="3453330"/>
            <a:ext cx="1896136" cy="1056594"/>
          </a:xfrm>
          <a:prstGeom prst="straightConnector1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 rot="2194168">
            <a:off x="4223182" y="3743922"/>
            <a:ext cx="1031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C00000"/>
                </a:solidFill>
              </a:rPr>
              <a:t>upward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 rot="1916501">
            <a:off x="918311" y="1672486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916501">
            <a:off x="914925" y="5048981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rot="1916501">
            <a:off x="6878820" y="5214927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 rot="1916501">
            <a:off x="6787381" y="2718963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0125" y="28053"/>
            <a:ext cx="8734568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Asymmetry in Up-to-Down Ratio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999" y="1063320"/>
            <a:ext cx="6484002" cy="4330577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95605" y="5434965"/>
            <a:ext cx="8489315" cy="1353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dirty="0">
                <a:ea typeface="微软雅黑" panose="020B0503020204020204" pitchFamily="34" charset="-122"/>
              </a:rPr>
              <a:t>Average all azimuth angles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b="1" dirty="0">
                <a:ea typeface="微软雅黑" panose="020B0503020204020204" pitchFamily="34" charset="-122"/>
              </a:rPr>
              <a:t>Downward direction flux: dependent on local geomagnetic field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b="1" dirty="0">
                <a:ea typeface="微软雅黑" panose="020B0503020204020204" pitchFamily="34" charset="-122"/>
              </a:rPr>
              <a:t>Upward direction flux: quite similar for these 4 sites, neutrinos from a wide range</a:t>
            </a:r>
          </a:p>
        </p:txBody>
      </p:sp>
      <p:sp>
        <p:nvSpPr>
          <p:cNvPr id="9" name="文本框 8"/>
          <p:cNvSpPr txBox="1"/>
          <p:nvPr/>
        </p:nvSpPr>
        <p:spPr>
          <a:xfrm rot="1916501">
            <a:off x="2896120" y="2026942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167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971" y="216027"/>
            <a:ext cx="8548876" cy="6140324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B72D-F261-6945-AC14-103478769F38}" type="slidenum">
              <a:rPr kumimoji="1" lang="zh-CN" altLang="en-US" sz="1400" b="1" smtClean="0">
                <a:solidFill>
                  <a:schemeClr val="tx1"/>
                </a:solidFill>
                <a:latin typeface="+mn-ea"/>
              </a:rPr>
              <a:t>22</a:t>
            </a:fld>
            <a:endParaRPr kumimoji="1" lang="zh-CN" altLang="en-US" sz="1400" b="1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7" name="直线连接符 8"/>
          <p:cNvCxnSpPr/>
          <p:nvPr/>
        </p:nvCxnSpPr>
        <p:spPr>
          <a:xfrm>
            <a:off x="150125" y="755753"/>
            <a:ext cx="8734568" cy="0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6708564" y="1058241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</a:rPr>
              <a:t>Honda @ PANE 2018</a:t>
            </a:r>
            <a:endParaRPr lang="zh-CN" altLang="en-US" sz="1600" b="1" dirty="0">
              <a:solidFill>
                <a:schemeClr val="bg2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2202"/>
            <a:ext cx="7886700" cy="959271"/>
          </a:xfrm>
        </p:spPr>
        <p:txBody>
          <a:bodyPr>
            <a:normAutofit/>
          </a:bodyPr>
          <a:lstStyle/>
          <a:p>
            <a:pPr algn="ctr"/>
            <a:r>
              <a:rPr kumimoji="1"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微软雅黑" panose="020B0503020204020204" pitchFamily="34" charset="-122"/>
                <a:cs typeface="Times" charset="0"/>
              </a:rPr>
              <a:t>A Full 3D Calculation </a:t>
            </a:r>
            <a:endParaRPr kumimoji="1" lang="zh-CN" altLang="en-US" sz="3600" b="1" baseline="-25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  <a:ea typeface="微软雅黑" panose="020B0503020204020204" pitchFamily="34" charset="-122"/>
              <a:cs typeface="Times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B72D-F261-6945-AC14-103478769F38}" type="slidenum">
              <a:rPr kumimoji="1" lang="zh-CN" altLang="en-US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fld>
            <a:endParaRPr kumimoji="1"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688965" y="968829"/>
            <a:ext cx="345503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HKKMS11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Phys. Rev. D 83, 123001 (2011)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kern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MR10"/>
              </a:rPr>
              <a:t>HKKMS15</a:t>
            </a: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MR10"/>
              </a:rPr>
              <a:t>：</a:t>
            </a:r>
            <a:r>
              <a:rPr lang="en-US" altLang="zh-CN" sz="1400" kern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MR10"/>
              </a:rPr>
              <a:t>Phys. Rev. D 92, 023004 (2015)</a:t>
            </a:r>
          </a:p>
          <a:p>
            <a:pPr lvl="1"/>
            <a:endParaRPr lang="en-US" altLang="zh-CN" sz="1400" b="1" i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9429" y="1022161"/>
            <a:ext cx="57248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zh-CN" dirty="0">
                <a:ea typeface="微软雅黑" panose="020B0503020204020204" pitchFamily="34" charset="-122"/>
                <a:cs typeface="Times" charset="0"/>
              </a:rPr>
              <a:t>Based on the calculation scheme by Honda-san</a:t>
            </a:r>
          </a:p>
        </p:txBody>
      </p:sp>
      <p:cxnSp>
        <p:nvCxnSpPr>
          <p:cNvPr id="19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6697"/>
          <a:stretch>
            <a:fillRect/>
          </a:stretch>
        </p:blipFill>
        <p:spPr>
          <a:xfrm>
            <a:off x="218796" y="1514764"/>
            <a:ext cx="4751908" cy="476909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4893611" y="2850828"/>
            <a:ext cx="440385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ea typeface="微软雅黑" panose="020B0503020204020204" pitchFamily="34" charset="-122"/>
                <a:cs typeface="Times" charset="0"/>
              </a:rPr>
              <a:t>2. Simulation sphere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1" dirty="0">
                <a:solidFill>
                  <a:srgbClr val="FF0000"/>
                </a:solidFill>
                <a:ea typeface="微软雅黑" panose="020B0503020204020204" pitchFamily="34" charset="-122"/>
                <a:cs typeface="Times" charset="0"/>
              </a:rPr>
              <a:t>Propagation of cosmic rays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1" dirty="0">
                <a:solidFill>
                  <a:srgbClr val="FF0000"/>
                </a:solidFill>
                <a:ea typeface="微软雅黑" panose="020B0503020204020204" pitchFamily="34" charset="-122"/>
                <a:cs typeface="Times" charset="0"/>
              </a:rPr>
              <a:t>Rigidity cutoff test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/>
              <p:cNvSpPr txBox="1"/>
              <p:nvPr/>
            </p:nvSpPr>
            <p:spPr>
              <a:xfrm>
                <a:off x="4893542" y="2191781"/>
                <a:ext cx="4645469" cy="596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>
                    <a:solidFill>
                      <a:schemeClr val="accent6">
                        <a:lumMod val="50000"/>
                      </a:schemeClr>
                    </a:solidFill>
                    <a:ea typeface="微软雅黑" panose="020B0503020204020204" pitchFamily="34" charset="-122"/>
                    <a:cs typeface="Times" charset="0"/>
                  </a:rPr>
                  <a:t>1. Injection sphere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1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en-US" altLang="zh-CN" sz="1600" b="1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𝐢𝐧𝐣</m:t>
                        </m:r>
                      </m:sub>
                    </m:sSub>
                    <m:r>
                      <a:rPr lang="en-US" altLang="zh-CN" sz="1600" b="1" i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1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en-US" altLang="zh-CN" sz="1600" b="1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𝐞</m:t>
                        </m:r>
                      </m:sub>
                    </m:sSub>
                    <m:r>
                      <a:rPr lang="en-US" altLang="zh-CN" sz="1600" b="1" i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1600" b="1" i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𝟏𝟎𝟎𝐤𝐦</m:t>
                    </m:r>
                  </m:oMath>
                </a14:m>
                <a:r>
                  <a:rPr lang="en-US" altLang="zh-CN" sz="1600" b="1" dirty="0">
                    <a:solidFill>
                      <a:schemeClr val="accent6">
                        <a:lumMod val="50000"/>
                      </a:schemeClr>
                    </a:solidFill>
                    <a:ea typeface="微软雅黑" panose="020B0503020204020204" pitchFamily="34" charset="-122"/>
                    <a:cs typeface="Times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b="1" dirty="0">
                    <a:solidFill>
                      <a:schemeClr val="accent6">
                        <a:lumMod val="50000"/>
                      </a:schemeClr>
                    </a:solidFill>
                    <a:ea typeface="微软雅黑" panose="020B0503020204020204" pitchFamily="34" charset="-122"/>
                    <a:cs typeface="Times" charset="0"/>
                  </a:rPr>
                  <a:t>Randomly sample primary cosmic ray</a:t>
                </a:r>
              </a:p>
            </p:txBody>
          </p:sp>
        </mc:Choice>
        <mc:Fallback xmlns="">
          <p:sp>
            <p:nvSpPr>
              <p:cNvPr id="26" name="文本框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3542" y="2191781"/>
                <a:ext cx="4645469" cy="596900"/>
              </a:xfrm>
              <a:prstGeom prst="rect">
                <a:avLst/>
              </a:prstGeom>
              <a:blipFill>
                <a:blip r:embed="rId4"/>
                <a:stretch>
                  <a:fillRect l="-787" t="-3093" b="-154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文本框 26"/>
          <p:cNvSpPr txBox="1"/>
          <p:nvPr/>
        </p:nvSpPr>
        <p:spPr>
          <a:xfrm>
            <a:off x="4898012" y="3822864"/>
            <a:ext cx="4246304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ea typeface="微软雅黑" panose="020B0503020204020204" pitchFamily="34" charset="-122"/>
                <a:cs typeface="Times" charset="0"/>
              </a:rPr>
              <a:t>3. Virtual detector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1" dirty="0">
                <a:ea typeface="微软雅黑" panose="020B0503020204020204" pitchFamily="34" charset="-122"/>
                <a:cs typeface="Times" charset="0"/>
              </a:rPr>
              <a:t>Collect neutrinos passing through the virtual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1" dirty="0">
                <a:ea typeface="微软雅黑" panose="020B0503020204020204" pitchFamily="34" charset="-122"/>
                <a:cs typeface="Times" charset="0"/>
              </a:rPr>
              <a:t>Around true detector</a:t>
            </a:r>
            <a:endParaRPr lang="zh-CN" altLang="en-US" sz="1600" b="1" dirty="0">
              <a:ea typeface="微软雅黑" panose="020B0503020204020204" pitchFamily="34" charset="-122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文本框 27"/>
              <p:cNvSpPr txBox="1"/>
              <p:nvPr/>
            </p:nvSpPr>
            <p:spPr>
              <a:xfrm>
                <a:off x="4893149" y="5041240"/>
                <a:ext cx="743255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>
                    <a:solidFill>
                      <a:srgbClr val="0000FF"/>
                    </a:solidFill>
                    <a:ea typeface="微软雅黑" panose="020B0503020204020204" pitchFamily="34" charset="-122"/>
                  </a:rPr>
                  <a:t>One major update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bPr>
                      <m:e>
                        <m:r>
                          <a:rPr lang="en-US" altLang="zh-CN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𝑬</m:t>
                        </m:r>
                      </m:e>
                      <m:sub>
                        <m:r>
                          <a:rPr lang="zh-CN" alt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zh-CN" sz="1600" b="1" dirty="0">
                    <a:solidFill>
                      <a:srgbClr val="0000FF"/>
                    </a:solidFill>
                    <a:ea typeface="微软雅黑" panose="020B0503020204020204" pitchFamily="34" charset="-122"/>
                  </a:rPr>
                  <a:t>&lt;100 MeV:</a:t>
                </a:r>
              </a:p>
              <a:p>
                <a:pPr marL="285750" indent="-285750">
                  <a:buFont typeface="Wingdings" panose="05000000000000000000" pitchFamily="2" charset="2"/>
                  <a:buChar char="è"/>
                </a:pPr>
                <a:r>
                  <a:rPr lang="en-US" altLang="zh-CN" sz="1600" dirty="0">
                    <a:solidFill>
                      <a:srgbClr val="0000FF"/>
                    </a:solidFill>
                    <a:ea typeface="微软雅黑" panose="020B0503020204020204" pitchFamily="34" charset="-122"/>
                    <a:sym typeface="Wingdings" panose="05000000000000000000" pitchFamily="2" charset="2"/>
                  </a:rPr>
                  <a:t>include propagation of muons inside earth</a:t>
                </a:r>
              </a:p>
              <a:p>
                <a:r>
                  <a:rPr lang="en-US" altLang="zh-CN" sz="1600" dirty="0">
                    <a:ea typeface="微软雅黑" panose="020B0503020204020204" pitchFamily="34" charset="-122"/>
                    <a:sym typeface="Wingdings" panose="05000000000000000000" pitchFamily="2" charset="2"/>
                  </a:rPr>
                  <a:t> </a:t>
                </a:r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8" name="文本框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3149" y="5041240"/>
                <a:ext cx="7432554" cy="830997"/>
              </a:xfrm>
              <a:prstGeom prst="rect">
                <a:avLst/>
              </a:prstGeom>
              <a:blipFill>
                <a:blip r:embed="rId5"/>
                <a:stretch>
                  <a:fillRect l="-492" t="-22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580" y="4370705"/>
            <a:ext cx="2169160" cy="2419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2202"/>
            <a:ext cx="7886700" cy="959271"/>
          </a:xfrm>
        </p:spPr>
        <p:txBody>
          <a:bodyPr>
            <a:normAutofit/>
          </a:bodyPr>
          <a:lstStyle/>
          <a:p>
            <a:pPr algn="ctr"/>
            <a:r>
              <a:rPr kumimoji="1"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微软雅黑" panose="020B0503020204020204" pitchFamily="34" charset="-122"/>
                <a:cs typeface="Times" charset="0"/>
              </a:rPr>
              <a:t>Overview of Previous HKKMS Flux and Current Calculation </a:t>
            </a:r>
            <a:endParaRPr kumimoji="1" lang="zh-CN" altLang="en-US" sz="3600" b="1" baseline="-25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  <a:ea typeface="微软雅黑" panose="020B0503020204020204" pitchFamily="34" charset="-122"/>
              <a:cs typeface="Times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B72D-F261-6945-AC14-103478769F38}" type="slidenum">
              <a:rPr kumimoji="1" lang="zh-CN" altLang="en-US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fld>
            <a:endParaRPr kumimoji="1"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895350"/>
            <a:ext cx="856932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HKKMS Flux Calculations: Phys. Rev. D 83, 123001 (2011)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400" kern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MR10"/>
              </a:rPr>
              <a:t>Phys. Rev. D 92, 023004 (2015)</a:t>
            </a:r>
          </a:p>
          <a:p>
            <a:pPr lvl="1"/>
            <a:endParaRPr lang="en-US" altLang="zh-CN" sz="1400" b="1" i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547" y="1244128"/>
            <a:ext cx="8474356" cy="3233358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409575" y="1735455"/>
            <a:ext cx="8205470" cy="754380"/>
          </a:xfrm>
          <a:prstGeom prst="roundRect">
            <a:avLst/>
          </a:prstGeom>
          <a:ln w="38100">
            <a:solidFill>
              <a:srgbClr val="2919F7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409575" y="3604895"/>
            <a:ext cx="8205470" cy="719455"/>
          </a:xfrm>
          <a:prstGeom prst="roundRect">
            <a:avLst/>
          </a:prstGeom>
          <a:ln w="38100">
            <a:solidFill>
              <a:srgbClr val="2919F7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033905" y="4582160"/>
            <a:ext cx="6886575" cy="1828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fontAlgn="auto">
              <a:lnSpc>
                <a:spcPct val="125000"/>
              </a:lnSpc>
              <a:buFont typeface="Wingdings" panose="05000000000000000000" charset="0"/>
              <a:buChar char="n"/>
            </a:pPr>
            <a:r>
              <a:rPr lang="en-US" altLang="zh-CN"/>
              <a:t>definitions of arrival zenith angle and azimuth angle of neutrino</a:t>
            </a:r>
          </a:p>
          <a:p>
            <a:pPr marL="742950" lvl="1" indent="-285750" fontAlgn="auto">
              <a:lnSpc>
                <a:spcPct val="125000"/>
              </a:lnSpc>
              <a:buFont typeface="Wingdings" panose="05000000000000000000" charset="0"/>
              <a:buChar char="Ø"/>
            </a:pPr>
            <a:r>
              <a:rPr lang="en-US" altLang="zh-CN" b="1" u="sng"/>
              <a:t>zenith angle</a:t>
            </a:r>
            <a:r>
              <a:rPr lang="en-US" altLang="zh-CN"/>
              <a:t>:  angle between two directions: one pointing downward vertically and the other representing neutrino arrives</a:t>
            </a:r>
          </a:p>
          <a:p>
            <a:pPr marL="742950" lvl="1" indent="-285750" fontAlgn="auto">
              <a:lnSpc>
                <a:spcPct val="125000"/>
              </a:lnSpc>
              <a:buFont typeface="Wingdings" panose="05000000000000000000" charset="0"/>
              <a:buChar char="Ø"/>
            </a:pPr>
            <a:r>
              <a:rPr lang="en-US" altLang="zh-CN" b="1" u="sng"/>
              <a:t>azimuth angle</a:t>
            </a:r>
            <a:r>
              <a:rPr lang="en-US" altLang="zh-CN"/>
              <a:t>: counter-clockwise from the south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50" y="1068852"/>
            <a:ext cx="8084657" cy="330103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8053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Primary Cosmic Ray Model 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03F6E1-A6AC-402A-A746-B6F317D36692}" type="slidenum">
              <a:rPr lang="zh-CN" altLang="en-US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fld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20849" y="3964575"/>
            <a:ext cx="8102302" cy="3569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  <a:sym typeface="Wingdings" panose="05000000000000000000" pitchFamily="2" charset="2"/>
              </a:rPr>
              <a:t> Left plot: present 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cosmic ray model</a:t>
            </a:r>
            <a:endParaRPr lang="en-US" altLang="zh-CN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Based on recent AMS02 and other measurements, looking forward to more future measurements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New fitting method is used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è"/>
            </a:pP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  <a:sym typeface="Wingdings" panose="05000000000000000000" pitchFamily="2" charset="2"/>
              </a:rPr>
              <a:t>Right plot: present 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model vs. previous model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Previous model used in HKKMS15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 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 rot="1916501">
            <a:off x="1656604" y="1650735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1916501">
            <a:off x="5343320" y="1803135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8053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Geomagnetic Effects 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03F6E1-A6AC-402A-A746-B6F317D36692}" type="slidenum">
              <a:rPr lang="zh-CN" altLang="en-US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fld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279918" y="914028"/>
            <a:ext cx="8651018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fontAlgn="auto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Geomagnetic field model: International Geomagnetic Reference Field </a:t>
            </a:r>
          </a:p>
          <a:p>
            <a:pPr marL="285750" indent="-285750" fontAlgn="auto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IGRF2020 (latest version)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is used in current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本框 34" descr="7b0a202020202262756c6c6574223a20227b5c2263617465676f727949645c223a5c225c222c5c2274656d706c61746549645c223a32303233313638347d220a7d0a"/>
              <p:cNvSpPr txBox="1"/>
              <p:nvPr/>
            </p:nvSpPr>
            <p:spPr>
              <a:xfrm>
                <a:off x="345440" y="5652770"/>
                <a:ext cx="8546465" cy="107950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fontAlgn="auto">
                  <a:lnSpc>
                    <a:spcPct val="150000"/>
                  </a:lnSpc>
                </a:pPr>
                <a:r>
                  <a:rPr lang="en-US" altLang="zh-CN" sz="1800" b="1" i="1" dirty="0" err="1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B</a:t>
                </a:r>
                <a:r>
                  <a:rPr lang="en-US" altLang="zh-CN" sz="1800" b="1" i="1" baseline="-25000" dirty="0" err="1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h</a:t>
                </a:r>
                <a:r>
                  <a:rPr lang="en-US" altLang="zh-CN" sz="1800" b="1" i="1" baseline="-25000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 </a:t>
                </a:r>
                <a:r>
                  <a:rPr lang="en-US" altLang="zh-CN" sz="1800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(</a:t>
                </a:r>
                <a:r>
                  <a:rPr lang="en-US" altLang="zh-CN" dirty="0">
                    <a:solidFill>
                      <a:srgbClr val="2919F7"/>
                    </a:solidFill>
                  </a:rPr>
                  <a:t>SK</a:t>
                </a:r>
                <a:r>
                  <a:rPr lang="en-US" altLang="zh-CN" sz="1800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) &lt; </a:t>
                </a:r>
                <a:r>
                  <a:rPr lang="en-US" altLang="zh-CN" sz="1800" b="1" i="1" dirty="0" err="1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B</a:t>
                </a:r>
                <a:r>
                  <a:rPr lang="en-US" altLang="zh-CN" sz="1800" b="1" i="1" baseline="-25000" dirty="0" err="1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h</a:t>
                </a:r>
                <a:r>
                  <a:rPr lang="en-US" altLang="zh-CN" sz="1800" b="1" i="1" baseline="-25000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 </a:t>
                </a:r>
                <a:r>
                  <a:rPr lang="en-US" altLang="zh-CN" sz="1800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(</a:t>
                </a:r>
                <a:r>
                  <a:rPr lang="en-US" altLang="zh-CN" dirty="0">
                    <a:solidFill>
                      <a:srgbClr val="2919F7"/>
                    </a:solidFill>
                  </a:rPr>
                  <a:t>CJPL</a:t>
                </a:r>
                <a:r>
                  <a:rPr lang="en-US" altLang="zh-CN" sz="1800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) &lt; </a:t>
                </a:r>
                <a:r>
                  <a:rPr lang="en-US" altLang="zh-CN" sz="1800" b="1" i="1" dirty="0" err="1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B</a:t>
                </a:r>
                <a:r>
                  <a:rPr lang="en-US" altLang="zh-CN" sz="1800" b="1" i="1" baseline="-25000" dirty="0" err="1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h</a:t>
                </a:r>
                <a:r>
                  <a:rPr lang="en-US" altLang="zh-CN" sz="1800" b="1" i="1" baseline="-25000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 </a:t>
                </a:r>
                <a:r>
                  <a:rPr lang="en-US" altLang="zh-CN" sz="1800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(</a:t>
                </a:r>
                <a:r>
                  <a:rPr lang="en-US" altLang="zh-CN" dirty="0">
                    <a:solidFill>
                      <a:srgbClr val="2919F7"/>
                    </a:solidFill>
                  </a:rPr>
                  <a:t>JUNO</a:t>
                </a:r>
                <a:r>
                  <a:rPr lang="en-US" altLang="zh-CN" sz="1800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) &lt;</a:t>
                </a:r>
                <a:r>
                  <a:rPr lang="en-US" altLang="zh-CN" sz="1800" b="1" i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 </a:t>
                </a:r>
                <a:r>
                  <a:rPr lang="en-US" altLang="zh-CN" sz="1800" b="1" i="1" dirty="0" err="1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B</a:t>
                </a:r>
                <a:r>
                  <a:rPr lang="en-US" altLang="zh-CN" sz="1800" b="1" i="1" baseline="-25000" dirty="0" err="1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h</a:t>
                </a:r>
                <a:r>
                  <a:rPr lang="en-US" altLang="zh-CN" sz="1800" b="1" i="1" baseline="-25000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 </a:t>
                </a:r>
                <a:r>
                  <a:rPr lang="en-US" altLang="zh-CN" sz="1800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(</a:t>
                </a:r>
                <a:r>
                  <a:rPr lang="en-US" altLang="zh-CN" dirty="0">
                    <a:solidFill>
                      <a:srgbClr val="2919F7"/>
                    </a:solidFill>
                  </a:rPr>
                  <a:t>TRIDENT</a:t>
                </a:r>
                <a:r>
                  <a:rPr lang="en-US" altLang="zh-CN" sz="1800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)</a:t>
                </a:r>
              </a:p>
              <a:p>
                <a:pPr marL="742950" lvl="1" indent="-285750" fontAlgn="auto">
                  <a:lnSpc>
                    <a:spcPct val="150000"/>
                  </a:lnSpc>
                  <a:buFont typeface="Wingdings" panose="05000000000000000000" charset="0"/>
                  <a:buChar char="Ø"/>
                </a:pPr>
                <a:r>
                  <a:rPr lang="en-US" altLang="zh-CN" sz="1800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r>
                          <a:rPr lang="en-US" altLang="zh-CN" sz="1800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zh-CN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(</a:t>
                </a:r>
                <a:r>
                  <a:rPr lang="en-US" altLang="zh-CN" dirty="0">
                    <a:solidFill>
                      <a:srgbClr val="2919F7"/>
                    </a:solidFill>
                    <a:sym typeface="+mn-ea"/>
                  </a:rPr>
                  <a:t>SK</a:t>
                </a:r>
                <a:r>
                  <a:rPr lang="en-US" altLang="zh-CN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)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r>
                          <a:rPr lang="en-US" altLang="zh-CN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zh-CN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(</a:t>
                </a:r>
                <a:r>
                  <a:rPr lang="en-US" altLang="zh-CN" dirty="0">
                    <a:solidFill>
                      <a:srgbClr val="2919F7"/>
                    </a:solidFill>
                    <a:sym typeface="+mn-ea"/>
                  </a:rPr>
                  <a:t>CJPL</a:t>
                </a:r>
                <a:r>
                  <a:rPr lang="en-US" altLang="zh-CN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)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r>
                          <a:rPr lang="en-US" altLang="zh-CN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zh-CN" b="1" i="1" baseline="-25000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 </a:t>
                </a:r>
                <a:r>
                  <a:rPr lang="en-US" altLang="zh-CN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(</a:t>
                </a:r>
                <a:r>
                  <a:rPr lang="en-US" altLang="zh-CN" dirty="0">
                    <a:solidFill>
                      <a:srgbClr val="2919F7"/>
                    </a:solidFill>
                    <a:sym typeface="+mn-ea"/>
                  </a:rPr>
                  <a:t>JUNO</a:t>
                </a:r>
                <a:r>
                  <a:rPr lang="en-US" altLang="zh-CN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) &gt;</a:t>
                </a:r>
                <a:r>
                  <a:rPr lang="en-US" altLang="zh-CN" b="1" i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r>
                          <a:rPr lang="en-US" altLang="zh-CN" b="1" i="1" dirty="0">
                            <a:solidFill>
                              <a:srgbClr val="2919F7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zh-CN" b="1" i="1" baseline="-25000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 </a:t>
                </a:r>
                <a:r>
                  <a:rPr lang="en-US" altLang="zh-CN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(</a:t>
                </a:r>
                <a:r>
                  <a:rPr lang="en-US" altLang="zh-CN" dirty="0">
                    <a:solidFill>
                      <a:srgbClr val="2919F7"/>
                    </a:solidFill>
                    <a:sym typeface="+mn-ea"/>
                  </a:rPr>
                  <a:t>TRIDENT</a:t>
                </a:r>
                <a:r>
                  <a:rPr lang="en-US" altLang="zh-CN" b="1" dirty="0">
                    <a:solidFill>
                      <a:srgbClr val="2919F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" charset="0"/>
                    <a:sym typeface="+mn-ea"/>
                  </a:rPr>
                  <a:t>) in low energies</a:t>
                </a:r>
                <a:endParaRPr lang="en-US" altLang="zh-CN" b="1" dirty="0">
                  <a:solidFill>
                    <a:srgbClr val="2919F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" charset="0"/>
                </a:endParaRPr>
              </a:p>
              <a:p>
                <a:pPr marL="285750" indent="-285750">
                  <a:buFont typeface="Wingdings" panose="05000000000000000000" charset="0"/>
                  <a:buChar char="Ø"/>
                </a:pPr>
                <a:endParaRPr lang="zh-CN" altLang="en-US" dirty="0">
                  <a:solidFill>
                    <a:srgbClr val="2919F7"/>
                  </a:solidFill>
                </a:endParaRPr>
              </a:p>
            </p:txBody>
          </p:sp>
        </mc:Choice>
        <mc:Fallback xmlns="">
          <p:sp>
            <p:nvSpPr>
              <p:cNvPr id="35" name="文本框 34" descr="7b0a202020202262756c6c6574223a20227b5c2263617465676f727949645c223a5c225c222c5c2274656d706c61746549645c223a32303233313638347d220a7d0a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440" y="5652770"/>
                <a:ext cx="8546465" cy="1079500"/>
              </a:xfrm>
              <a:prstGeom prst="rect">
                <a:avLst/>
              </a:prstGeom>
              <a:blipFill rotWithShape="1">
                <a:blip r:embed="rId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23" y="1635215"/>
            <a:ext cx="7426289" cy="410754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423456" y="1752694"/>
            <a:ext cx="665078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IGRF2020 Geomagnetic Horizontal Field Strength (</a:t>
            </a:r>
            <a:r>
              <a:rPr lang="en-US" altLang="zh-CN" sz="1800" b="1" i="1" dirty="0" err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B</a:t>
            </a:r>
            <a:r>
              <a:rPr lang="en-US" altLang="zh-CN" sz="1800" b="1" i="1" baseline="-25000" dirty="0" err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h</a:t>
            </a:r>
            <a:r>
              <a:rPr lang="en-US" altLang="zh-CN" sz="1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" charset="0"/>
              </a:rPr>
              <a:t>)</a:t>
            </a:r>
            <a:endParaRPr lang="zh-CN" altLang="en-US" sz="18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86409" y="750359"/>
            <a:ext cx="3962298" cy="45786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165" y="-34290"/>
            <a:ext cx="8902065" cy="994410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微软雅黑" panose="020B0503020204020204" pitchFamily="34" charset="-122"/>
              </a:rPr>
              <a:t>Current Atmospheric Neutrino Flux (&gt;100 MeV) </a:t>
            </a:r>
            <a:endParaRPr lang="zh-CN" alt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" name="灯片编号占位符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F6E1-A6AC-402A-A746-B6F317D36692}" type="slidenum">
              <a:rPr lang="zh-CN" altLang="en-US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fld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446662" y="5361991"/>
            <a:ext cx="8392725" cy="1211803"/>
          </a:xfrm>
        </p:spPr>
        <p:txBody>
          <a:bodyPr>
            <a:normAutofit lnSpcReduction="10000"/>
          </a:bodyPr>
          <a:lstStyle/>
          <a:p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differences in &lt;10 GeV for 4 site: related to different local </a:t>
            </a:r>
            <a:r>
              <a:rPr lang="en-US" altLang="zh-CN" sz="1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geomagnetic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field strength</a:t>
            </a:r>
          </a:p>
          <a:p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Assuming all mesons and muons decay: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buNone/>
            </a:pP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线连接符 8"/>
          <p:cNvCxnSpPr/>
          <p:nvPr>
            <p:custDataLst>
              <p:tags r:id="rId2"/>
            </p:custDataLst>
          </p:nvPr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613095" y="892008"/>
            <a:ext cx="3881256" cy="4444364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4758233" y="3490526"/>
            <a:ext cx="550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endParaRPr lang="zh-CN" altLang="en-US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5"/>
            </p:custDataLst>
          </p:nvPr>
        </p:nvSpPr>
        <p:spPr>
          <a:xfrm>
            <a:off x="4855971" y="2850916"/>
            <a:ext cx="550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/>
              <p:cNvSpPr txBox="1"/>
              <p:nvPr/>
            </p:nvSpPr>
            <p:spPr>
              <a:xfrm>
                <a:off x="3136187" y="5891371"/>
                <a:ext cx="4628508" cy="6586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800" i="1" smtClean="0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80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</m:ctrlPr>
                            </m:sSubPr>
                            <m:e>
                              <m:r>
                                <a:rPr lang="zh-CN" altLang="en-US" sz="180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zh-CN" altLang="en-US" sz="180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1800" b="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zh-CN" sz="1800" b="0" i="1" smtClean="0"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1800" b="0" i="1" smtClean="0"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1800" b="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80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</m:ctrlPr>
                            </m:sSubPr>
                            <m:e>
                              <m:r>
                                <a:rPr lang="zh-CN" altLang="en-US" sz="180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1800" b="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zh-CN" sz="1800" b="0" i="1" smtClean="0"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1800" b="0" i="1" smtClean="0"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en-US" altLang="zh-CN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altLang="zh-CN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altLang="zh-CN" sz="1800" b="0" dirty="0">
                  <a:latin typeface="微软雅黑" panose="020B0503020204020204" pitchFamily="34" charset="-122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6187" y="5891371"/>
                <a:ext cx="4628508" cy="658642"/>
              </a:xfrm>
              <a:prstGeom prst="rect">
                <a:avLst/>
              </a:prstGeom>
              <a:blipFill rotWithShape="1">
                <a:blip r:embed="rId11"/>
                <a:stretch>
                  <a:fillRect l="-12" t="-72" r="12" b="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/>
              <p:cNvSpPr txBox="1"/>
              <p:nvPr/>
            </p:nvSpPr>
            <p:spPr>
              <a:xfrm>
                <a:off x="4367817" y="5913973"/>
                <a:ext cx="4628508" cy="6134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800" i="1" smtClean="0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800" i="1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</m:ctrlPr>
                            </m:sSubPr>
                            <m:e>
                              <m:r>
                                <a:rPr lang="zh-CN" altLang="en-US" sz="1800" i="1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80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zh-CN" sz="1800" i="1"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en-US" altLang="zh-CN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altLang="zh-CN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altLang="zh-CN" sz="1800" b="0" dirty="0">
                  <a:latin typeface="微软雅黑" panose="020B0503020204020204" pitchFamily="34" charset="-122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817" y="5913973"/>
                <a:ext cx="4628508" cy="613438"/>
              </a:xfrm>
              <a:prstGeom prst="rect">
                <a:avLst/>
              </a:prstGeom>
              <a:blipFill rotWithShape="1">
                <a:blip r:embed="rId12"/>
                <a:stretch>
                  <a:fillRect l="-6" t="-36" r="6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/>
              <p:cNvSpPr txBox="1"/>
              <p:nvPr/>
            </p:nvSpPr>
            <p:spPr>
              <a:xfrm>
                <a:off x="5350043" y="5904594"/>
                <a:ext cx="4628508" cy="6527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800" i="1" smtClean="0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800" i="1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</m:ctrlPr>
                            </m:sSubPr>
                            <m:e>
                              <m:r>
                                <a:rPr lang="zh-CN" altLang="en-US" sz="1800" i="1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zh-CN" altLang="en-US" sz="180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800" i="1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zh-CN" sz="1800" i="1"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1800" i="1" smtClean="0"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en-US" altLang="zh-CN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~1</m:t>
                      </m:r>
                    </m:oMath>
                  </m:oMathPara>
                </a14:m>
                <a:endParaRPr lang="en-US" altLang="zh-CN" sz="1800" dirty="0">
                  <a:latin typeface="微软雅黑" panose="020B0503020204020204" pitchFamily="34" charset="-122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文本框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043" y="5904594"/>
                <a:ext cx="4628508" cy="652743"/>
              </a:xfrm>
              <a:prstGeom prst="rect">
                <a:avLst/>
              </a:prstGeom>
              <a:blipFill rotWithShape="1">
                <a:blip r:embed="rId13"/>
                <a:stretch>
                  <a:fillRect l="-4" t="-56" r="3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文本框 17"/>
          <p:cNvSpPr txBox="1"/>
          <p:nvPr>
            <p:custDataLst>
              <p:tags r:id="rId6"/>
            </p:custDataLst>
          </p:nvPr>
        </p:nvSpPr>
        <p:spPr>
          <a:xfrm rot="1916501">
            <a:off x="2300062" y="1909549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7"/>
            </p:custDataLst>
          </p:nvPr>
        </p:nvSpPr>
        <p:spPr>
          <a:xfrm rot="1916501">
            <a:off x="5358212" y="1953576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6030" y="4452620"/>
            <a:ext cx="4572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600" i="1" dirty="0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All direction averaged flux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0125" y="28053"/>
            <a:ext cx="8734568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Atmospheric Neutrino Flux at Different Directions</a:t>
            </a:r>
            <a:endParaRPr lang="zh-CN" altLang="en-US" sz="2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962461" y="3284136"/>
            <a:ext cx="29224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u"/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2809"/>
            <a:ext cx="4504948" cy="270420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022224"/>
            <a:ext cx="4460332" cy="261478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74" y="3637009"/>
            <a:ext cx="4460332" cy="260927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0904" y="3673920"/>
            <a:ext cx="4441426" cy="261478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92813" y="6326121"/>
            <a:ext cx="7435560" cy="36830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dirty="0">
                <a:ea typeface="微软雅黑" panose="020B0503020204020204" pitchFamily="34" charset="-122"/>
              </a:rPr>
              <a:t>In neutrino energy range (&lt;10 GeV), 3D structures are obvious </a:t>
            </a:r>
          </a:p>
        </p:txBody>
      </p:sp>
      <p:sp>
        <p:nvSpPr>
          <p:cNvPr id="13" name="文本框 12"/>
          <p:cNvSpPr txBox="1"/>
          <p:nvPr/>
        </p:nvSpPr>
        <p:spPr>
          <a:xfrm rot="1916501">
            <a:off x="5541092" y="1723284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 rot="1916501">
            <a:off x="918311" y="1672486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 rot="1916501">
            <a:off x="718498" y="4331012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 rot="1916501">
            <a:off x="5436104" y="4347946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67" y="879858"/>
            <a:ext cx="4122568" cy="45833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600" y="773697"/>
            <a:ext cx="3832328" cy="589121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053"/>
            <a:ext cx="9144000" cy="994172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Comparison between Current Calculation and HKKMS15 </a:t>
            </a:r>
            <a:endParaRPr lang="zh-CN" altLang="en-US" sz="2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03F6E1-A6AC-402A-A746-B6F317D36692}" type="slidenum">
              <a:rPr lang="zh-CN" altLang="en-US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fld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8"/>
          <p:cNvCxnSpPr/>
          <p:nvPr/>
        </p:nvCxnSpPr>
        <p:spPr>
          <a:xfrm>
            <a:off x="150125" y="826777"/>
            <a:ext cx="8734568" cy="0"/>
          </a:xfrm>
          <a:prstGeom prst="line">
            <a:avLst/>
          </a:prstGeom>
          <a:ln w="63500" cap="flat">
            <a:solidFill>
              <a:schemeClr val="accent1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5630245" y="4818580"/>
            <a:ext cx="0" cy="565078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630245" y="49164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B050"/>
                </a:solidFill>
              </a:rPr>
              <a:t>15%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 flipH="1">
            <a:off x="2035604" y="3631937"/>
            <a:ext cx="1392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JUNO</a:t>
            </a:r>
            <a:endParaRPr lang="zh-CN" altLang="en-US" sz="16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2346" y="5400281"/>
            <a:ext cx="458741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Dash line: flux provided in the following </a:t>
            </a:r>
            <a:r>
              <a:rPr lang="en-US" altLang="zh-CN" sz="20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6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http://www.icrr.utokyo.ac.jp/~mhonda/nflx2014/index.html</a:t>
            </a:r>
            <a:r>
              <a:rPr lang="en-US" altLang="zh-CN" sz="20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</a:t>
            </a:r>
          </a:p>
          <a:p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Solid line: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Current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calculation</a:t>
            </a:r>
          </a:p>
        </p:txBody>
      </p:sp>
      <p:sp>
        <p:nvSpPr>
          <p:cNvPr id="12" name="文本框 11"/>
          <p:cNvSpPr txBox="1"/>
          <p:nvPr/>
        </p:nvSpPr>
        <p:spPr>
          <a:xfrm rot="1916501">
            <a:off x="1656604" y="1640862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rot="1916501">
            <a:off x="5602056" y="1949048"/>
            <a:ext cx="1928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Preliminary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97280" y="421195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All direction averaged flux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1.1033858267716,&quot;left&quot;:11.820866141732283,&quot;top&quot;:59.083385826771654,&quot;width&quot;:687.7612598425196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1.1033858267716,&quot;left&quot;:11.820866141732283,&quot;top&quot;:59.083385826771654,&quot;width&quot;:687.7612598425196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1.1033858267716,&quot;left&quot;:11.820866141732283,&quot;top&quot;:59.083385826771654,&quot;width&quot;:687.7612598425196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1.1033858267716,&quot;left&quot;:11.820866141732283,&quot;top&quot;:59.083385826771654,&quot;width&quot;:687.7612598425196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1.1033858267716,&quot;left&quot;:11.820866141732283,&quot;top&quot;:59.083385826771654,&quot;width&quot;:687.7612598425196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1.1033858267716,&quot;left&quot;:11.820866141732283,&quot;top&quot;:59.083385826771654,&quot;width&quot;:687.7612598425196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61.1033858267716,&quot;left&quot;:11.820866141732283,&quot;top&quot;:59.083385826771654,&quot;width&quot;:687.7612598425196}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1092</Words>
  <Application>Microsoft Office PowerPoint</Application>
  <PresentationFormat>全屏显示(4:3)</PresentationFormat>
  <Paragraphs>194</Paragraphs>
  <Slides>22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等线</vt:lpstr>
      <vt:lpstr>黑体</vt:lpstr>
      <vt:lpstr>微软雅黑</vt:lpstr>
      <vt:lpstr>Arial</vt:lpstr>
      <vt:lpstr>Calibri</vt:lpstr>
      <vt:lpstr>Cambria Math</vt:lpstr>
      <vt:lpstr>Wingdings</vt:lpstr>
      <vt:lpstr>Office 主题​​</vt:lpstr>
      <vt:lpstr>Atmospheric Neutrino Flux Calculation in Low Energies</vt:lpstr>
      <vt:lpstr>Atmospheric Neutrino </vt:lpstr>
      <vt:lpstr>A Full 3D Calculation </vt:lpstr>
      <vt:lpstr>Overview of Previous HKKMS Flux and Current Calculation </vt:lpstr>
      <vt:lpstr>Primary Cosmic Ray Model </vt:lpstr>
      <vt:lpstr>Geomagnetic Effects </vt:lpstr>
      <vt:lpstr>Current Atmospheric Neutrino Flux (&gt;100 MeV) </vt:lpstr>
      <vt:lpstr>Atmospheric Neutrino Flux at Different Directions</vt:lpstr>
      <vt:lpstr>Comparison between Current Calculation and HKKMS15 </vt:lpstr>
      <vt:lpstr>Link between Primary CR and Atm. ν Flux </vt:lpstr>
      <vt:lpstr>The possible physical processes of muons inside the Earth   </vt:lpstr>
      <vt:lpstr>Flux Calculation below 100 MeV</vt:lpstr>
      <vt:lpstr>Hadronic Interaction Model</vt:lpstr>
      <vt:lpstr>Observation / Calculation Ratio</vt:lpstr>
      <vt:lpstr>Observation / Calculation Ratio</vt:lpstr>
      <vt:lpstr>Survey of Calibration Power at Muon Observation Site </vt:lpstr>
      <vt:lpstr>Summary </vt:lpstr>
      <vt:lpstr>Backup</vt:lpstr>
      <vt:lpstr>Neutrino Produced Position Zone</vt:lpstr>
      <vt:lpstr>Neutrino Produced Position Zone</vt:lpstr>
      <vt:lpstr>Asymmetry in Up-to-Down Ratio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Atmospheric Neutrino Flux Calculations at Low Energies</dc:title>
  <dc:creator>捷 程</dc:creator>
  <cp:lastModifiedBy>admin</cp:lastModifiedBy>
  <cp:revision>232</cp:revision>
  <dcterms:created xsi:type="dcterms:W3CDTF">2019-10-31T06:57:00Z</dcterms:created>
  <dcterms:modified xsi:type="dcterms:W3CDTF">2025-07-21T09:17:56Z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89B2451F51EE4BC38936192CFE4131FC_13</vt:lpwstr>
  </property>
  <property fmtid="{D5CDD505-2E9C-101B-9397-08002B2CF9AE}" pid="3" name="KSOProductBuildVer">
    <vt:lpwstr>2052-12.1.0.21915</vt:lpwstr>
  </property>
</Properties>
</file>