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14947-5B4E-4396-B855-73BD9793D82E}" type="datetimeFigureOut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81D0E-BB09-4F34-B0DC-51F5702D12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50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D01772-3657-A994-3701-58C5C67C6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9D6DCE8-A7E3-910C-5600-2DF3D0B8E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78779D-698A-8397-2368-E543D3D52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8FDB-847C-40C3-B2F0-41A36685DDD6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1CA13F-949F-9C39-F3D2-39833F519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29D01E-4122-FD20-EAAB-3C2BA7B9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7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A07A02-2D5C-CA54-6656-E4ACBC8E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63DD12D-A688-6303-13DE-91B6BC41F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33F99-87A1-41E9-9D45-35827A2BDA98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E292F48-E536-F903-DC39-61A438F3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CA8FAA9-14CE-779F-C42F-85594A620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44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4C0F40-EC54-3956-B828-779864ADB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36FC62C-8745-A6EC-6E14-5B45B5A0B5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9DAC2A-5917-7B9A-7A81-197DBAB56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4595-FF01-4D75-8C3E-22295DFF25AF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98A7095-AE50-BE1C-0AFD-1BACF9EFE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645071-02EA-4D2D-4008-BD4BA186C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98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CCA1A1-B5EB-AE15-2D3F-46C8120F0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BB1439-E30B-571F-8810-908802DAA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BCABCAA-85C3-3DE5-85B3-36E3D5AEE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73D1-EC55-4048-BAC9-2AB095861BC2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B1E910-AB86-8A39-2EAF-FA604AA74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A7D68-CA39-7BDD-E029-4A1077AAE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6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D3FED8-93ED-2367-44CD-12BE47E43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2FED81-F11F-30D2-14BE-112D9BD4A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AC3697-018F-3DD2-2FEE-900E6F01E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4392BB-5331-B209-1441-5B659289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750F-7839-4C91-9DCF-B772CEB54F4D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2B9470-B250-388F-50F9-AAC4F567F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202D094-77E7-4AF0-2B5C-14BFF582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7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自制母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50290C-03FE-488D-35E2-B35DBC4D4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591" y="-56355"/>
            <a:ext cx="7871951" cy="101232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B639695-340D-98FC-4CBA-6D3E2279E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13FCF21-1AD4-4037-976C-3B980C1E5E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947B2C4-9FA2-AA0F-3428-8A0FF8ACC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EEE0BD6-BB00-2D63-FDAC-2D19B1BF07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D91B825-7412-A5BE-6200-59E1A572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62F2-AC3E-4107-B3E4-B0B3BA5528D9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F2DA217-74E6-BA7E-5457-697E439E9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AD9E889-1084-578D-D71E-D29DB2DB9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68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1A5D7A4-5835-F3C8-D5F6-28364F25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81A427D-9D3E-DA8B-3AFB-E6CFE9734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8E688CB-C361-715B-AEB8-4967CF17E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8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201FE4-96F2-931B-5D01-7CCF8FCC8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70" y="128817"/>
            <a:ext cx="10515600" cy="794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98FB52A-F6FF-0F6B-E639-F701A9BEC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77E4E3-2B8C-F019-75C1-A8BAD89B7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C20A8-9443-429F-8404-5A7B0825CE7F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D477D3-E56F-A24C-FE2B-370112B8A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altLang="zh-CN"/>
              <a:t>ICRC2025, Geneva, Switzerland, 14–24 Jul 2025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FCFAE1-04FB-0FFE-2F54-26C43E956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1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183B120-CF32-AAD2-D700-6CD92FDDFB1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" t="19118" r="61902" b="30063"/>
          <a:stretch/>
        </p:blipFill>
        <p:spPr>
          <a:xfrm>
            <a:off x="11172180" y="121082"/>
            <a:ext cx="949312" cy="922381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:a16="http://schemas.microsoft.com/office/drawing/2014/main" id="{4651C64E-BD9D-0D77-716B-597791568DA9}"/>
              </a:ext>
            </a:extLst>
          </p:cNvPr>
          <p:cNvSpPr/>
          <p:nvPr userDrawn="1"/>
        </p:nvSpPr>
        <p:spPr>
          <a:xfrm>
            <a:off x="0" y="0"/>
            <a:ext cx="302508" cy="6858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85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49" r:id="rId3"/>
    <p:sldLayoutId id="2147483650" r:id="rId4"/>
    <p:sldLayoutId id="2147483652" r:id="rId5"/>
    <p:sldLayoutId id="2147483653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1AA87C-44D3-FCCE-03E1-49838DBE0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8FAF-1059-4FC8-B323-CC583251B0B1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30B015A-D3BE-4044-AF60-87882463E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C778866-7E17-FDE6-C249-B7BEA48D3C8C}"/>
              </a:ext>
            </a:extLst>
          </p:cNvPr>
          <p:cNvSpPr txBox="1"/>
          <p:nvPr/>
        </p:nvSpPr>
        <p:spPr>
          <a:xfrm>
            <a:off x="749423" y="1719470"/>
            <a:ext cx="1082444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Segoe UI Black" panose="020B0A02040204020203" pitchFamily="34" charset="0"/>
                <a:cs typeface="Times New Roman" panose="02020603050405020304" pitchFamily="18" charset="0"/>
              </a:rPr>
              <a:t>Measurement of All-Particle Energy Spectrum and Mean Logarithmic Mass of Cosmic Rays up to hundreds of </a:t>
            </a:r>
            <a:r>
              <a:rPr lang="en-US" altLang="zh-CN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Segoe UI Black" panose="020B0A02040204020203" pitchFamily="34" charset="0"/>
                <a:cs typeface="Times New Roman" panose="02020603050405020304" pitchFamily="18" charset="0"/>
              </a:rPr>
              <a:t>PeV</a:t>
            </a:r>
            <a:endParaRPr lang="en-US" altLang="zh-CN" sz="3600" b="1" dirty="0">
              <a:solidFill>
                <a:srgbClr val="002060"/>
              </a:solidFill>
              <a:latin typeface="Times New Roman" panose="02020603050405020304" pitchFamily="18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231FE00-51E2-1BEA-D1B4-517CD519ECCA}"/>
              </a:ext>
            </a:extLst>
          </p:cNvPr>
          <p:cNvSpPr txBox="1"/>
          <p:nvPr/>
        </p:nvSpPr>
        <p:spPr>
          <a:xfrm>
            <a:off x="2954677" y="3756537"/>
            <a:ext cx="6413935" cy="1883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Heng-Ying Zhang (Yunnan University)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Co-authors: Hui-Hai He,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Cun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-Feng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Feng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, Ling-Ling Ma 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(On behalf of  the LHAASO Collaboration)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2025.07.23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45548D2-277D-BD59-F235-29188F8E7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07" y="0"/>
            <a:ext cx="3497801" cy="1165095"/>
          </a:xfrm>
          <a:prstGeom prst="rect">
            <a:avLst/>
          </a:prstGeom>
        </p:spPr>
      </p:pic>
      <p:sp>
        <p:nvSpPr>
          <p:cNvPr id="13" name="页脚占位符 12">
            <a:extLst>
              <a:ext uri="{FF2B5EF4-FFF2-40B4-BE49-F238E27FC236}">
                <a16:creationId xmlns:a16="http://schemas.microsoft.com/office/drawing/2014/main" id="{177EDA02-DA6D-9902-31DA-0DDEF8FFD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69AAE65-0377-5DFC-96B6-9EDDA8D542A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698" y="4955533"/>
            <a:ext cx="2726302" cy="19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9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45E7762-F0FF-FD53-F258-E70A690B3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F25CCF-94F1-61EF-F69D-6468B50AF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B471CC-FE61-91DE-A208-8CC7FF90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7B0AB28D-818E-F30E-870C-E18A75869A0C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0D3FDC-9E14-60A1-4C79-DC465DD68AB8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58867F6-0754-E147-8E0A-401E09CCC09C}"/>
              </a:ext>
            </a:extLst>
          </p:cNvPr>
          <p:cNvSpPr txBox="1"/>
          <p:nvPr/>
        </p:nvSpPr>
        <p:spPr>
          <a:xfrm>
            <a:off x="600335" y="1029738"/>
            <a:ext cx="70513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ea"/>
              <a:buAutoNum type="circleNumDbPlain" startAt="3"/>
            </a:pP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Measurement of muon content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325C2F3-37FD-2E5C-9447-699C9CCBE164}"/>
              </a:ext>
            </a:extLst>
          </p:cNvPr>
          <p:cNvSpPr txBox="1"/>
          <p:nvPr/>
        </p:nvSpPr>
        <p:spPr>
          <a:xfrm>
            <a:off x="600335" y="1491403"/>
            <a:ext cx="11297264" cy="118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Muons are the direct messengers of the hadronic processes occurring in the shower.</a:t>
            </a:r>
            <a:r>
              <a:rPr lang="en-US" altLang="zh-CN" sz="2000" i="0" dirty="0">
                <a:solidFill>
                  <a:srgbClr val="2A2B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number of muon is a sensitive parameter to study the </a:t>
            </a:r>
            <a:r>
              <a:rPr lang="en-US" altLang="zh-CN" sz="20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cosmic rays </a:t>
            </a:r>
            <a:r>
              <a:rPr lang="en-US" altLang="zh-CN" sz="2000" i="0" dirty="0">
                <a:solidFill>
                  <a:srgbClr val="2A2B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0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test hadronic interaction model</a:t>
            </a:r>
            <a:r>
              <a:rPr lang="en-US" altLang="zh-CN" sz="2000" i="0" dirty="0">
                <a:solidFill>
                  <a:srgbClr val="2A2B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B6CFAA2-E46F-CD8D-E3AA-BACFE9C0A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95" y="2829348"/>
            <a:ext cx="3837452" cy="299891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FABC5DD6-13D0-665F-C23E-54E640C81717}"/>
              </a:ext>
            </a:extLst>
          </p:cNvPr>
          <p:cNvSpPr/>
          <p:nvPr/>
        </p:nvSpPr>
        <p:spPr>
          <a:xfrm>
            <a:off x="911859" y="5682360"/>
            <a:ext cx="30379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zh-CN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EPJ Web Conf. 210 (2019) 02004</a:t>
            </a:r>
            <a:endParaRPr lang="zh-CN" altLang="en-US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762CE9A-AD39-85D3-7B5F-3C3E64224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159" y="2479163"/>
            <a:ext cx="3824807" cy="2673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E359C1D-2E3C-7B54-DE34-0A7E2568A27B}"/>
                  </a:ext>
                </a:extLst>
              </p:cNvPr>
              <p:cNvSpPr txBox="1"/>
              <p:nvPr/>
            </p:nvSpPr>
            <p:spPr>
              <a:xfrm>
                <a:off x="4691255" y="3042277"/>
                <a:ext cx="3115423" cy="1481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f>
                                  <m:fPr>
                                    <m:type m:val="lin"/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den>
                                </m:f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 </a:t>
                </a:r>
              </a:p>
              <a:p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muon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number depends on cosmic ray energy and mass </a:t>
                </a:r>
                <a:r>
                  <a:rPr lang="en-US" altLang="zh-CN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</a:p>
              <a:p>
                <a:endPara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E359C1D-2E3C-7B54-DE34-0A7E2568A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255" y="3042277"/>
                <a:ext cx="3115423" cy="1481624"/>
              </a:xfrm>
              <a:prstGeom prst="rect">
                <a:avLst/>
              </a:prstGeom>
              <a:blipFill>
                <a:blip r:embed="rId4"/>
                <a:stretch>
                  <a:fillRect l="-1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311C10F-DEA8-4543-18CF-95778FDBF606}"/>
                  </a:ext>
                </a:extLst>
              </p:cNvPr>
              <p:cNvSpPr txBox="1"/>
              <p:nvPr/>
            </p:nvSpPr>
            <p:spPr>
              <a:xfrm>
                <a:off x="4235544" y="4884143"/>
                <a:ext cx="2858294" cy="3974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funcPr>
                        <m:fNam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zh-CN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</m:ctrlPr>
                                </m:funcPr>
                                <m:fName>
                                  <m:r>
                                    <a:rPr lang="en-US" altLang="zh-CN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𝐥𝐧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zh-CN" alt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fName>
                        <m:e>
                          <m:r>
                            <a:rPr lang="en-US" altLang="zh-CN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𝟏</m:t>
                              </m:r>
                            </m:sub>
                          </m:sSub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zh-CN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</m:ctrlPr>
                                </m:funcPr>
                                <m:fName>
                                  <m:r>
                                    <a:rPr lang="en-US" altLang="zh-CN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𝐥𝐧</m:t>
                                  </m:r>
                                </m:fName>
                                <m:e>
                                  <m:r>
                                    <a:rPr lang="en-US" altLang="zh-CN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𝑨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311C10F-DEA8-4543-18CF-95778FDBF6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544" y="4884143"/>
                <a:ext cx="2858294" cy="397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7BFD680-D386-6805-A3DE-B57474AD5E3F}"/>
                  </a:ext>
                </a:extLst>
              </p:cNvPr>
              <p:cNvSpPr txBox="1"/>
              <p:nvPr/>
            </p:nvSpPr>
            <p:spPr>
              <a:xfrm>
                <a:off x="8257132" y="5311656"/>
                <a:ext cx="1386598" cy="353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zh-CN" alt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7BFD680-D386-6805-A3DE-B57474AD5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7132" y="5311656"/>
                <a:ext cx="1386598" cy="353879"/>
              </a:xfrm>
              <a:prstGeom prst="rect">
                <a:avLst/>
              </a:prstGeom>
              <a:blipFill>
                <a:blip r:embed="rId6"/>
                <a:stretch>
                  <a:fillRect l="-1762" r="-881" b="-172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B4B8572E-F85A-5CB1-C7B3-3ECD0DDD381D}"/>
                  </a:ext>
                </a:extLst>
              </p:cNvPr>
              <p:cNvSpPr txBox="1"/>
              <p:nvPr/>
            </p:nvSpPr>
            <p:spPr>
              <a:xfrm>
                <a:off x="8315653" y="5819424"/>
                <a:ext cx="11326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=1−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B4B8572E-F85A-5CB1-C7B3-3ECD0DDD3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5653" y="5819424"/>
                <a:ext cx="1132682" cy="276999"/>
              </a:xfrm>
              <a:prstGeom prst="rect">
                <a:avLst/>
              </a:prstGeom>
              <a:blipFill>
                <a:blip r:embed="rId7"/>
                <a:stretch>
                  <a:fillRect l="-2151" t="-2222" r="-5914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205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0D58CAD-3FB7-7FC7-60B7-674264833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E34B23-B1A2-B674-6759-46B6C898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/>
              <a:t>ICRC2025, Geneva, Switzerland, 14–24 Jul 2025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6D98CD-20DA-0AFA-A1F8-4029D8004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A6577B7B-D3F5-3BA6-05AC-C3003E33DCDA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0FEA947-C2DD-D139-5D14-BB6ACF22D88A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7CAFC33-F0EE-B131-0C30-86970A7DDC46}"/>
              </a:ext>
            </a:extLst>
          </p:cNvPr>
          <p:cNvSpPr txBox="1"/>
          <p:nvPr/>
        </p:nvSpPr>
        <p:spPr>
          <a:xfrm>
            <a:off x="600335" y="1029738"/>
            <a:ext cx="97067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ea"/>
              <a:buAutoNum type="circleNumDbPlain" startAt="4"/>
            </a:pP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Check the derived mean mass method with assumption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1A75C48-9A82-FA62-7007-36D002961A60}"/>
                  </a:ext>
                </a:extLst>
              </p:cNvPr>
              <p:cNvSpPr txBox="1"/>
              <p:nvPr/>
            </p:nvSpPr>
            <p:spPr>
              <a:xfrm>
                <a:off x="1132475" y="5537786"/>
                <a:ext cx="92994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Line</a:t>
                </a:r>
                <a:r>
                  <a:rPr lang="zh-CN" altLang="en-US" dirty="0"/>
                  <a:t>：</a:t>
                </a:r>
                <a:r>
                  <a:rPr lang="en-US" altLang="zh-CN" dirty="0"/>
                  <a:t>primary  </a:t>
                </a:r>
                <a:r>
                  <a:rPr lang="en-US" altLang="zh-CN" dirty="0" err="1"/>
                  <a:t>lnA</a:t>
                </a:r>
                <a:r>
                  <a:rPr lang="en-US" altLang="zh-CN" dirty="0"/>
                  <a:t> spectrum : </a:t>
                </a:r>
                <a:r>
                  <a:rPr lang="en-US" altLang="zh-CN" dirty="0" err="1"/>
                  <a:t>Gaisser</a:t>
                </a:r>
                <a:r>
                  <a:rPr lang="en-US" altLang="zh-CN" dirty="0"/>
                  <a:t> model and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Horandel</a:t>
                </a:r>
                <a:r>
                  <a:rPr lang="en-US" altLang="zh-CN" dirty="0"/>
                  <a:t> model</a:t>
                </a:r>
              </a:p>
              <a:p>
                <a:r>
                  <a:rPr lang="en-US" altLang="zh-CN" dirty="0"/>
                  <a:t>Point: Results of measuring the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func>
                      </m:e>
                    </m:d>
                  </m:oMath>
                </a14:m>
                <a:r>
                  <a:rPr lang="en-US" altLang="zh-CN" dirty="0"/>
                  <a:t> based on simulation data </a:t>
                </a: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1A75C48-9A82-FA62-7007-36D002961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475" y="5537786"/>
                <a:ext cx="9299447" cy="646331"/>
              </a:xfrm>
              <a:prstGeom prst="rect">
                <a:avLst/>
              </a:prstGeom>
              <a:blipFill>
                <a:blip r:embed="rId2"/>
                <a:stretch>
                  <a:fillRect l="-590" t="-6604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组合 18">
            <a:extLst>
              <a:ext uri="{FF2B5EF4-FFF2-40B4-BE49-F238E27FC236}">
                <a16:creationId xmlns:a16="http://schemas.microsoft.com/office/drawing/2014/main" id="{98A39C84-3822-010B-469E-772F16A34802}"/>
              </a:ext>
            </a:extLst>
          </p:cNvPr>
          <p:cNvGrpSpPr/>
          <p:nvPr/>
        </p:nvGrpSpPr>
        <p:grpSpPr>
          <a:xfrm>
            <a:off x="600335" y="1686003"/>
            <a:ext cx="5003108" cy="3570032"/>
            <a:chOff x="600335" y="1686003"/>
            <a:chExt cx="5003108" cy="357003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316657FA-A2A7-F97A-B6EA-18BCEEBAC045}"/>
                </a:ext>
              </a:extLst>
            </p:cNvPr>
            <p:cNvGrpSpPr/>
            <p:nvPr/>
          </p:nvGrpSpPr>
          <p:grpSpPr>
            <a:xfrm>
              <a:off x="600335" y="1686003"/>
              <a:ext cx="5003108" cy="3570032"/>
              <a:chOff x="600335" y="1604113"/>
              <a:chExt cx="5003108" cy="3570032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57D7C356-E7B7-8647-4EE5-FAE9A71853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335" y="1604113"/>
                <a:ext cx="5003108" cy="3570032"/>
              </a:xfrm>
              <a:prstGeom prst="rect">
                <a:avLst/>
              </a:prstGeom>
            </p:spPr>
          </p:pic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1332239B-BBEB-5CEF-D024-A557ED810222}"/>
                  </a:ext>
                </a:extLst>
              </p:cNvPr>
              <p:cNvSpPr/>
              <p:nvPr/>
            </p:nvSpPr>
            <p:spPr>
              <a:xfrm rot="19960762">
                <a:off x="1584188" y="3228893"/>
                <a:ext cx="3456520" cy="830997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800" dirty="0">
                    <a:ln w="0"/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preliminary</a:t>
                </a:r>
                <a:endParaRPr lang="zh-CN" altLang="en-US" sz="4800" dirty="0">
                  <a:ln w="0"/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19B36F9-273E-142A-85A7-AB7252B014FE}"/>
                </a:ext>
              </a:extLst>
            </p:cNvPr>
            <p:cNvSpPr txBox="1"/>
            <p:nvPr/>
          </p:nvSpPr>
          <p:spPr>
            <a:xfrm>
              <a:off x="1417435" y="1935071"/>
              <a:ext cx="15847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Gaisser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model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09C61C6-1B19-5A1D-890A-E9A95BB9EE98}"/>
              </a:ext>
            </a:extLst>
          </p:cNvPr>
          <p:cNvGrpSpPr/>
          <p:nvPr/>
        </p:nvGrpSpPr>
        <p:grpSpPr>
          <a:xfrm>
            <a:off x="5603443" y="1722683"/>
            <a:ext cx="5222991" cy="3682742"/>
            <a:chOff x="5766574" y="2479008"/>
            <a:chExt cx="5222991" cy="3682742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26E8E6D4-7FC9-87E6-A4CD-F71B2C739779}"/>
                </a:ext>
              </a:extLst>
            </p:cNvPr>
            <p:cNvGrpSpPr/>
            <p:nvPr/>
          </p:nvGrpSpPr>
          <p:grpSpPr>
            <a:xfrm>
              <a:off x="5766574" y="2479008"/>
              <a:ext cx="5222991" cy="3682742"/>
              <a:chOff x="5844907" y="1604113"/>
              <a:chExt cx="5222991" cy="3682742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E7D07975-BF01-E39F-6777-FCDB612E43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44907" y="1604113"/>
                <a:ext cx="5222991" cy="3682742"/>
              </a:xfrm>
              <a:prstGeom prst="rect">
                <a:avLst/>
              </a:prstGeom>
            </p:spPr>
          </p:pic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A0E703C-891B-9CDC-50FA-DA552A93D46C}"/>
                  </a:ext>
                </a:extLst>
              </p:cNvPr>
              <p:cNvSpPr/>
              <p:nvPr/>
            </p:nvSpPr>
            <p:spPr>
              <a:xfrm rot="19960762">
                <a:off x="7308659" y="3228892"/>
                <a:ext cx="3456520" cy="830997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800" dirty="0">
                    <a:ln w="0"/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preliminary</a:t>
                </a:r>
                <a:endParaRPr lang="zh-CN" altLang="en-US" sz="4800" dirty="0">
                  <a:ln w="0"/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EB140BD6-6397-A89C-B31E-6F99878D009E}"/>
                </a:ext>
              </a:extLst>
            </p:cNvPr>
            <p:cNvSpPr txBox="1"/>
            <p:nvPr/>
          </p:nvSpPr>
          <p:spPr>
            <a:xfrm>
              <a:off x="6723501" y="2973344"/>
              <a:ext cx="1781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Horandel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model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2923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5DAB070-FEF5-16AC-B757-18C3EB8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ED7ADB-1B80-97B5-1AFE-35AF538D3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4FCACA-2A2C-0C3C-086A-01C51F70F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67601CE-0C17-A1DA-909E-6D8E60941C87}"/>
              </a:ext>
            </a:extLst>
          </p:cNvPr>
          <p:cNvSpPr txBox="1"/>
          <p:nvPr/>
        </p:nvSpPr>
        <p:spPr>
          <a:xfrm>
            <a:off x="600335" y="1029738"/>
            <a:ext cx="97067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ea"/>
              <a:buAutoNum type="circleNumDbPlain" startAt="5"/>
            </a:pP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Mean logarithmic mass ⟨</a:t>
            </a:r>
            <a:r>
              <a:rPr lang="zh-CN" altLang="en-US" sz="2400" b="1" i="0" u="none" strike="noStrike" baseline="0" dirty="0">
                <a:solidFill>
                  <a:srgbClr val="0070C0"/>
                </a:solidFill>
              </a:rPr>
              <a:t>𝐥𝐧⁡𝑨 </a:t>
            </a: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⟩ of cosmic rays</a:t>
            </a:r>
          </a:p>
        </p:txBody>
      </p:sp>
      <p:sp>
        <p:nvSpPr>
          <p:cNvPr id="8" name="文本占位符 1">
            <a:extLst>
              <a:ext uri="{FF2B5EF4-FFF2-40B4-BE49-F238E27FC236}">
                <a16:creationId xmlns:a16="http://schemas.microsoft.com/office/drawing/2014/main" id="{28AD4701-97D0-4774-2899-8B8BB7A56FC6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E40158A-B597-3A82-8EB1-C591A925FEAB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AFE5ACEB-6123-222F-6935-90E115FBBDB9}"/>
              </a:ext>
            </a:extLst>
          </p:cNvPr>
          <p:cNvGrpSpPr/>
          <p:nvPr/>
        </p:nvGrpSpPr>
        <p:grpSpPr>
          <a:xfrm>
            <a:off x="600335" y="1815800"/>
            <a:ext cx="5761039" cy="4012462"/>
            <a:chOff x="600335" y="1815800"/>
            <a:chExt cx="5761039" cy="401246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81901854-2D57-6D0C-6194-70F6DD506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335" y="1815800"/>
              <a:ext cx="5761039" cy="4012462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569CCF8-886E-DF9B-691B-68237E5FF31E}"/>
                </a:ext>
              </a:extLst>
            </p:cNvPr>
            <p:cNvSpPr/>
            <p:nvPr/>
          </p:nvSpPr>
          <p:spPr>
            <a:xfrm rot="19960762">
              <a:off x="1324825" y="3185000"/>
              <a:ext cx="3456520" cy="830997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4800" dirty="0">
                  <a:ln w="0"/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preliminary</a:t>
              </a:r>
              <a:endParaRPr lang="zh-CN" altLang="en-US" sz="48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49DCAB29-1DD6-136D-79EB-BDA0A7DCF3CC}"/>
              </a:ext>
            </a:extLst>
          </p:cNvPr>
          <p:cNvSpPr txBox="1"/>
          <p:nvPr/>
        </p:nvSpPr>
        <p:spPr>
          <a:xfrm>
            <a:off x="6764731" y="2139929"/>
            <a:ext cx="4826933" cy="1289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 dot</a:t>
            </a:r>
            <a:r>
              <a:rPr lang="zh-CN" altLang="en-US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2021.09-2024.06 data measured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ean logarithmic mass ⟨</a:t>
            </a:r>
            <a:r>
              <a:rPr lang="zh-CN" altLang="en-US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𝐥𝐧⁡𝑨 </a:t>
            </a: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⟩ of cosmic rays</a:t>
            </a:r>
          </a:p>
          <a:p>
            <a:pPr algn="l">
              <a:lnSpc>
                <a:spcPct val="150000"/>
              </a:lnSpc>
            </a:pPr>
            <a:endParaRPr lang="en-US" altLang="zh-CN" sz="1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E483AAC-5591-30CE-8F54-36239952C95B}"/>
              </a:ext>
            </a:extLst>
          </p:cNvPr>
          <p:cNvSpPr txBox="1"/>
          <p:nvPr/>
        </p:nvSpPr>
        <p:spPr>
          <a:xfrm>
            <a:off x="6516014" y="3490293"/>
            <a:ext cx="5605272" cy="1856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 New Roman" panose="02020603050405020304" pitchFamily="18" charset="0"/>
                <a:ea typeface="宋体" panose="02010600030101010101" pitchFamily="2" charset="-122"/>
              </a:rPr>
              <a:t>Above “knee” region, the cosmic ray component becomes heavier and then flattens at 100 </a:t>
            </a:r>
            <a:r>
              <a:rPr lang="en-US" altLang="zh-CN" sz="18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PeV</a:t>
            </a:r>
            <a:r>
              <a:rPr lang="en-US" altLang="zh-CN" sz="1800" dirty="0">
                <a:latin typeface="Times New Roman" panose="02020603050405020304" pitchFamily="18" charset="0"/>
                <a:ea typeface="宋体" panose="02010600030101010101" pitchFamily="2" charset="-122"/>
              </a:rPr>
              <a:t> and shows a decreasing trend with increasing energy, suggesting that the cut-off of the all-particle energy spectrum is heavy components.</a:t>
            </a:r>
          </a:p>
        </p:txBody>
      </p:sp>
    </p:spTree>
    <p:extLst>
      <p:ext uri="{BB962C8B-B14F-4D97-AF65-F5344CB8AC3E}">
        <p14:creationId xmlns:p14="http://schemas.microsoft.com/office/powerpoint/2010/main" val="2217919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BA5290-255B-D034-3792-C299ACC52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4D671F2-004B-27F5-0CC7-95F8091E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C6DC5ED-00D6-536C-577E-96C39BB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00109D88-D8BC-5745-76F5-79B5ED0AD316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Preliminary Conclusion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D178B99-9B6E-3DC2-5F90-871D04749570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F159B8B-D276-429F-22E3-1A4C5D9A031E}"/>
                  </a:ext>
                </a:extLst>
              </p:cNvPr>
              <p:cNvSpPr txBox="1"/>
              <p:nvPr/>
            </p:nvSpPr>
            <p:spPr>
              <a:xfrm>
                <a:off x="782572" y="1424390"/>
                <a:ext cx="10738869" cy="3747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A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𝒆</m:t>
                        </m:r>
                        <m:r>
                          <a:rPr lang="zh-CN" alt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, combining the number of  electromagnetic particles and muons, that shows very weak dependency on primary compositions;</a:t>
                </a:r>
              </a:p>
              <a:p>
                <a:pPr marL="342900" indent="-342900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The all-particle energy spectrum in the knee region and that in the second knee region are consistently connected in their overlapping area</a:t>
                </a:r>
              </a:p>
              <a:p>
                <a:pPr marL="342900" indent="-342900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The structure of the second knee can be observed in the all-particle energy spectrum.</a:t>
                </a:r>
              </a:p>
              <a:p>
                <a:pPr marL="342900" indent="-342900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Above “knee” region, the cosmic ray component becomes heavier and then flattens at 100 </a:t>
                </a:r>
                <a:r>
                  <a:rPr lang="en-US" altLang="zh-CN" sz="2000" dirty="0" err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PeV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and shows a decreasing trend with increasing energy, suggesting that the cut-off of the all-particle energy spectrum is heavy components.</a:t>
                </a: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F159B8B-D276-429F-22E3-1A4C5D9A0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572" y="1424390"/>
                <a:ext cx="10738869" cy="3747244"/>
              </a:xfrm>
              <a:prstGeom prst="rect">
                <a:avLst/>
              </a:prstGeom>
              <a:blipFill>
                <a:blip r:embed="rId2"/>
                <a:stretch>
                  <a:fillRect l="-511" b="-2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id="{1E5EF6FB-6E69-7050-5F40-9DDAD6543F89}"/>
              </a:ext>
            </a:extLst>
          </p:cNvPr>
          <p:cNvSpPr/>
          <p:nvPr/>
        </p:nvSpPr>
        <p:spPr>
          <a:xfrm>
            <a:off x="2797530" y="5433610"/>
            <a:ext cx="67089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Thanks for your attention!</a:t>
            </a:r>
            <a:endParaRPr lang="zh-CN" alt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539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B98CC82-33AB-C1EC-E143-E18CADDD6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FFAEEB-B04B-FF47-FEF2-FAA43F786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4D4DDF-8EDC-0F87-AA5C-5C01124A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2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AC2955E-5480-3588-30CF-982CB49B8501}"/>
              </a:ext>
            </a:extLst>
          </p:cNvPr>
          <p:cNvGrpSpPr/>
          <p:nvPr/>
        </p:nvGrpSpPr>
        <p:grpSpPr>
          <a:xfrm>
            <a:off x="684532" y="1174844"/>
            <a:ext cx="4175772" cy="4207504"/>
            <a:chOff x="301426" y="938615"/>
            <a:chExt cx="4175772" cy="4207504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7F2F4B0A-733F-6A4C-ED97-84CDB244D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255" b="96287" l="5596" r="97337"/>
                      </a14:imgEffect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426" y="1001265"/>
              <a:ext cx="4175772" cy="2783848"/>
            </a:xfrm>
            <a:prstGeom prst="rect">
              <a:avLst/>
            </a:prstGeom>
          </p:spPr>
        </p:pic>
        <p:sp>
          <p:nvSpPr>
            <p:cNvPr id="7" name="矩形: 单圆角 6">
              <a:extLst>
                <a:ext uri="{FF2B5EF4-FFF2-40B4-BE49-F238E27FC236}">
                  <a16:creationId xmlns:a16="http://schemas.microsoft.com/office/drawing/2014/main" id="{278B17F7-136D-C7F0-8B3B-8CC44341E32D}"/>
                </a:ext>
              </a:extLst>
            </p:cNvPr>
            <p:cNvSpPr/>
            <p:nvPr/>
          </p:nvSpPr>
          <p:spPr>
            <a:xfrm rot="10800000">
              <a:off x="565207" y="938615"/>
              <a:ext cx="3112543" cy="4207504"/>
            </a:xfrm>
            <a:prstGeom prst="round1Rect">
              <a:avLst>
                <a:gd name="adj" fmla="val 23650"/>
              </a:avLst>
            </a:prstGeom>
            <a:gradFill>
              <a:gsLst>
                <a:gs pos="0">
                  <a:schemeClr val="accent4">
                    <a:alpha val="70000"/>
                  </a:schemeClr>
                </a:gs>
                <a:gs pos="100000">
                  <a:schemeClr val="accent1">
                    <a:lumMod val="84000"/>
                    <a:lumOff val="16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dist="76200" dir="8100000" algn="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DABC0260-C183-0E37-4753-F138A9BBE1A7}"/>
              </a:ext>
            </a:extLst>
          </p:cNvPr>
          <p:cNvSpPr/>
          <p:nvPr/>
        </p:nvSpPr>
        <p:spPr>
          <a:xfrm>
            <a:off x="4060856" y="1174846"/>
            <a:ext cx="7182832" cy="42485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28600" dir="2700000" sx="97000" sy="97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43384BCE-FEED-DD4B-E809-530DE775FFB3}"/>
              </a:ext>
            </a:extLst>
          </p:cNvPr>
          <p:cNvGrpSpPr/>
          <p:nvPr/>
        </p:nvGrpSpPr>
        <p:grpSpPr>
          <a:xfrm>
            <a:off x="4385602" y="1434630"/>
            <a:ext cx="1071288" cy="661253"/>
            <a:chOff x="6706438" y="1978548"/>
            <a:chExt cx="1051669" cy="634558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EF9F107C-E239-DEF3-4B63-2217DF6CE47A}"/>
                </a:ext>
              </a:extLst>
            </p:cNvPr>
            <p:cNvSpPr/>
            <p:nvPr userDrawn="1"/>
          </p:nvSpPr>
          <p:spPr>
            <a:xfrm>
              <a:off x="6706438" y="2493288"/>
              <a:ext cx="850670" cy="1198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endPara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CD5C3266-2450-4913-570F-79006EEB33C9}"/>
                </a:ext>
              </a:extLst>
            </p:cNvPr>
            <p:cNvSpPr txBox="1"/>
            <p:nvPr userDrawn="1"/>
          </p:nvSpPr>
          <p:spPr>
            <a:xfrm>
              <a:off x="6918128" y="1978548"/>
              <a:ext cx="839979" cy="62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1</a:t>
              </a:r>
              <a:endParaRPr lang="zh-CN" altLang="en-US" sz="3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B8352C3B-512A-621B-78BF-89B58A6E96CC}"/>
              </a:ext>
            </a:extLst>
          </p:cNvPr>
          <p:cNvCxnSpPr>
            <a:cxnSpLocks/>
          </p:cNvCxnSpPr>
          <p:nvPr/>
        </p:nvCxnSpPr>
        <p:spPr>
          <a:xfrm>
            <a:off x="4311369" y="2216568"/>
            <a:ext cx="68385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9E591D0-1CA6-E9E7-0DA4-71289E369955}"/>
              </a:ext>
            </a:extLst>
          </p:cNvPr>
          <p:cNvCxnSpPr>
            <a:cxnSpLocks/>
          </p:cNvCxnSpPr>
          <p:nvPr/>
        </p:nvCxnSpPr>
        <p:spPr>
          <a:xfrm>
            <a:off x="4311369" y="3151084"/>
            <a:ext cx="68385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4D0E34E-CD38-C709-9966-ADB2CD5182C5}"/>
              </a:ext>
            </a:extLst>
          </p:cNvPr>
          <p:cNvCxnSpPr>
            <a:cxnSpLocks/>
          </p:cNvCxnSpPr>
          <p:nvPr/>
        </p:nvCxnSpPr>
        <p:spPr>
          <a:xfrm>
            <a:off x="4311369" y="4067313"/>
            <a:ext cx="68385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B981571C-C8C1-8307-8D60-D1620291846E}"/>
              </a:ext>
            </a:extLst>
          </p:cNvPr>
          <p:cNvSpPr txBox="1"/>
          <p:nvPr/>
        </p:nvSpPr>
        <p:spPr>
          <a:xfrm>
            <a:off x="5498564" y="1558869"/>
            <a:ext cx="3656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Introduction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AFE20B2-E90D-DF3F-52AE-719FC6E0B208}"/>
              </a:ext>
            </a:extLst>
          </p:cNvPr>
          <p:cNvSpPr txBox="1"/>
          <p:nvPr/>
        </p:nvSpPr>
        <p:spPr>
          <a:xfrm>
            <a:off x="5498324" y="2529068"/>
            <a:ext cx="593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LHAASO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6E9949B-2622-3117-EDE0-712AD2824478}"/>
              </a:ext>
            </a:extLst>
          </p:cNvPr>
          <p:cNvSpPr txBox="1"/>
          <p:nvPr/>
        </p:nvSpPr>
        <p:spPr>
          <a:xfrm>
            <a:off x="5501185" y="3364787"/>
            <a:ext cx="5007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Analysis and Result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102E7E2-1D0B-CF84-CAD0-8BA968615081}"/>
              </a:ext>
            </a:extLst>
          </p:cNvPr>
          <p:cNvSpPr txBox="1"/>
          <p:nvPr/>
        </p:nvSpPr>
        <p:spPr>
          <a:xfrm>
            <a:off x="5498324" y="4456748"/>
            <a:ext cx="6338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Preliminary Conclusion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BD6C070-C636-8FA1-A056-2F679299B965}"/>
              </a:ext>
            </a:extLst>
          </p:cNvPr>
          <p:cNvCxnSpPr>
            <a:cxnSpLocks/>
          </p:cNvCxnSpPr>
          <p:nvPr/>
        </p:nvCxnSpPr>
        <p:spPr>
          <a:xfrm>
            <a:off x="4311369" y="5142563"/>
            <a:ext cx="68385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0FF5D93-9892-79F9-0417-C491E7F7BCD3}"/>
              </a:ext>
            </a:extLst>
          </p:cNvPr>
          <p:cNvGrpSpPr/>
          <p:nvPr/>
        </p:nvGrpSpPr>
        <p:grpSpPr>
          <a:xfrm>
            <a:off x="4385602" y="2339655"/>
            <a:ext cx="1071288" cy="663640"/>
            <a:chOff x="6706438" y="1984776"/>
            <a:chExt cx="1051669" cy="636849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FD06148E-AC2B-0236-BF34-DABD55712E7A}"/>
                </a:ext>
              </a:extLst>
            </p:cNvPr>
            <p:cNvSpPr/>
            <p:nvPr userDrawn="1"/>
          </p:nvSpPr>
          <p:spPr>
            <a:xfrm>
              <a:off x="6706438" y="2501807"/>
              <a:ext cx="850670" cy="1198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endParaRPr lang="zh-CN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326D1299-B485-6BA1-D197-CB3F65A24668}"/>
                </a:ext>
              </a:extLst>
            </p:cNvPr>
            <p:cNvSpPr txBox="1"/>
            <p:nvPr userDrawn="1"/>
          </p:nvSpPr>
          <p:spPr>
            <a:xfrm>
              <a:off x="6918128" y="1984776"/>
              <a:ext cx="839979" cy="62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2</a:t>
              </a:r>
              <a:endParaRPr lang="zh-CN" altLang="en-US" sz="3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404BB421-F030-D67A-B651-E04A021EF9E0}"/>
              </a:ext>
            </a:extLst>
          </p:cNvPr>
          <p:cNvGrpSpPr/>
          <p:nvPr/>
        </p:nvGrpSpPr>
        <p:grpSpPr>
          <a:xfrm>
            <a:off x="4385601" y="3244665"/>
            <a:ext cx="1097783" cy="663769"/>
            <a:chOff x="6706438" y="1984653"/>
            <a:chExt cx="1077679" cy="636972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7FF0CDBF-70C9-ABE9-E516-4F2007F650D2}"/>
                </a:ext>
              </a:extLst>
            </p:cNvPr>
            <p:cNvSpPr/>
            <p:nvPr userDrawn="1"/>
          </p:nvSpPr>
          <p:spPr>
            <a:xfrm>
              <a:off x="6706438" y="2501807"/>
              <a:ext cx="850670" cy="1198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endParaRPr lang="zh-CN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A232AD03-2E96-E56B-C1BD-BC2F2CECD85A}"/>
                </a:ext>
              </a:extLst>
            </p:cNvPr>
            <p:cNvSpPr txBox="1"/>
            <p:nvPr userDrawn="1"/>
          </p:nvSpPr>
          <p:spPr>
            <a:xfrm>
              <a:off x="6944138" y="1984653"/>
              <a:ext cx="839979" cy="62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3</a:t>
              </a:r>
              <a:endParaRPr lang="zh-CN" altLang="en-US" sz="3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335A6BD1-7420-2120-C119-3F4032591325}"/>
              </a:ext>
            </a:extLst>
          </p:cNvPr>
          <p:cNvGrpSpPr/>
          <p:nvPr/>
        </p:nvGrpSpPr>
        <p:grpSpPr>
          <a:xfrm>
            <a:off x="4385602" y="4253846"/>
            <a:ext cx="1071287" cy="646331"/>
            <a:chOff x="6706438" y="1965599"/>
            <a:chExt cx="1051668" cy="620238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D6C73ED6-FF6B-CFC8-BB45-7A00FF2E5457}"/>
                </a:ext>
              </a:extLst>
            </p:cNvPr>
            <p:cNvSpPr/>
            <p:nvPr userDrawn="1"/>
          </p:nvSpPr>
          <p:spPr>
            <a:xfrm>
              <a:off x="6706438" y="2459210"/>
              <a:ext cx="850670" cy="1198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endParaRPr lang="zh-CN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DF4F127-52F9-6959-9636-FF6FC6FCF1E4}"/>
                </a:ext>
              </a:extLst>
            </p:cNvPr>
            <p:cNvSpPr txBox="1"/>
            <p:nvPr userDrawn="1"/>
          </p:nvSpPr>
          <p:spPr>
            <a:xfrm>
              <a:off x="6918127" y="1965599"/>
              <a:ext cx="839979" cy="62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4</a:t>
              </a:r>
              <a:endParaRPr lang="zh-CN" altLang="en-US" sz="3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矩形: 圆角 32">
            <a:extLst>
              <a:ext uri="{FF2B5EF4-FFF2-40B4-BE49-F238E27FC236}">
                <a16:creationId xmlns:a16="http://schemas.microsoft.com/office/drawing/2014/main" id="{A2B63FCE-67D0-4EEA-D900-F7B0BAA34694}"/>
              </a:ext>
            </a:extLst>
          </p:cNvPr>
          <p:cNvSpPr/>
          <p:nvPr/>
        </p:nvSpPr>
        <p:spPr>
          <a:xfrm rot="16200000">
            <a:off x="2131005" y="1681110"/>
            <a:ext cx="953453" cy="32469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square" rtlCol="0" anchor="ctr">
            <a:spAutoFit/>
          </a:bodyPr>
          <a:lstStyle/>
          <a:p>
            <a:pPr algn="ctr"/>
            <a:r>
              <a:rPr lang="en-US" altLang="zh-CN" sz="4400" b="1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tx1"/>
                </a:solidFill>
                <a:ea typeface="+mj-ea"/>
              </a:rPr>
              <a:t>Outline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37DDF2E2-8251-D9DE-ACA4-53D773E33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51" y="0"/>
            <a:ext cx="3338003" cy="111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75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D06448-5EC1-DD9C-78CE-46D24912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F019E54-AE15-F182-9C60-888FDF485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BF0D97-C706-21ED-E52E-FEABC895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9DEEEAF-BABD-7096-4C77-8C04BFFEA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843" y="1480655"/>
            <a:ext cx="4808831" cy="33542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7CE12C5-2528-2C51-8C6E-C455CC6CF028}"/>
              </a:ext>
            </a:extLst>
          </p:cNvPr>
          <p:cNvSpPr txBox="1"/>
          <p:nvPr/>
        </p:nvSpPr>
        <p:spPr>
          <a:xfrm>
            <a:off x="7506734" y="4974887"/>
            <a:ext cx="413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Astrophysical Journal 865:74 (18pp), 2018</a:t>
            </a:r>
            <a:r>
              <a:rPr lang="en-US" altLang="zh-CN" dirty="0"/>
              <a:t>.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6869DF6-3AF6-7ECD-8413-EB477CB0AAB5}"/>
                  </a:ext>
                </a:extLst>
              </p:cNvPr>
              <p:cNvSpPr txBox="1"/>
              <p:nvPr/>
            </p:nvSpPr>
            <p:spPr>
              <a:xfrm>
                <a:off x="247835" y="1352682"/>
                <a:ext cx="6297346" cy="5224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u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all-particle energy spectrum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exhibits two interesting structures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eV, the “knee” and the “second knee”. An explanation of these features is thought to be an important step in understanding the origin of the high-energy particles. </a:t>
                </a:r>
              </a:p>
              <a:p>
                <a:pPr>
                  <a:lnSpc>
                    <a:spcPct val="120000"/>
                  </a:lnSpc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2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u"/>
                </a:pPr>
                <a:r>
                  <a:rPr lang="en-US" altLang="zh-CN" sz="2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Interrelationship between cosmic-ray </a:t>
                </a:r>
                <a:r>
                  <a:rPr lang="en-US" altLang="zh-CN" sz="20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primary energy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cosmic-ray composition,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 </a:t>
                </a:r>
                <a:r>
                  <a:rPr lang="en-US" altLang="zh-CN" sz="2000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hadronic interaction models.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u"/>
                </a:pPr>
                <a:endParaRPr lang="en-US" altLang="zh-CN" sz="2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2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u"/>
                </a:pPr>
                <a:r>
                  <a:rPr lang="en-US" altLang="zh-CN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zh-CN" alt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problem</a:t>
                </a:r>
                <a:r>
                  <a:rPr lang="zh-CN" alt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composition dependence on energy reconstruction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be solved to measure cosmic ray energy spectra accurately.</a:t>
                </a:r>
              </a:p>
              <a:p>
                <a:pPr marL="285750" indent="-285750">
                  <a:lnSpc>
                    <a:spcPct val="135000"/>
                  </a:lnSpc>
                  <a:buFont typeface="Wingdings" panose="05000000000000000000" pitchFamily="2" charset="2"/>
                  <a:buChar char="u"/>
                </a:pPr>
                <a:endParaRPr lang="en-US" altLang="zh-CN" dirty="0">
                  <a:latin typeface="Arial Rounded MT Bold" panose="020F0704030504030204" pitchFamily="34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6869DF6-3AF6-7ECD-8413-EB477CB0A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5" y="1352682"/>
                <a:ext cx="6297346" cy="5224572"/>
              </a:xfrm>
              <a:prstGeom prst="rect">
                <a:avLst/>
              </a:prstGeom>
              <a:blipFill>
                <a:blip r:embed="rId3"/>
                <a:stretch>
                  <a:fillRect l="-871" t="-117" r="-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占位符 1">
            <a:extLst>
              <a:ext uri="{FF2B5EF4-FFF2-40B4-BE49-F238E27FC236}">
                <a16:creationId xmlns:a16="http://schemas.microsoft.com/office/drawing/2014/main" id="{92DE081A-764A-EC1E-7AC3-7936A4D1AC35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Introduction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1254225-3DA3-4EBD-CCB1-3FA57BDA1DC4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763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E0AA010-A6D2-5BBE-2354-47857AB66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7A7C858-87AF-C667-01E2-26FA4655C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F6E696-1FEA-D363-E2AE-690136C4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1FEF561E-9E0C-4D6D-F4FC-48A2CA20B833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Introduction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9539E49-8089-5388-268B-42E40414ED87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4BFC203-9811-F178-CA9B-17EF5E33941F}"/>
                  </a:ext>
                </a:extLst>
              </p:cNvPr>
              <p:cNvSpPr txBox="1"/>
              <p:nvPr/>
            </p:nvSpPr>
            <p:spPr>
              <a:xfrm>
                <a:off x="4088862" y="1045216"/>
                <a:ext cx="7864175" cy="45305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A new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0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  <m:r>
                          <a:rPr lang="zh-CN" alt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, combining the number of  electromagnetic particles and muons, that shows very 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weak dependency on primary compositions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;</a:t>
                </a:r>
              </a:p>
              <a:p>
                <a:pPr marL="342900" indent="-34290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From 0.3 </a:t>
                </a:r>
                <a:r>
                  <a:rPr lang="en-US" altLang="zh-CN" sz="2000" dirty="0" err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PeV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to 3 </a:t>
                </a:r>
                <a:r>
                  <a:rPr lang="en-US" altLang="zh-CN" sz="2000" dirty="0" err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PeV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, there is a decreasing trend in the mean logarithmic mass, following a power law with an index of -0.1200;</a:t>
                </a:r>
              </a:p>
              <a:p>
                <a:pPr marL="342900" indent="-34290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Making a groundbreaking discovery of 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an elbow-like feature, a reversal to the spectrum knee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, in the mean logarithmic mass for the first time</a:t>
                </a:r>
                <a:r>
                  <a:rPr lang="zh-CN" altLang="en-US" sz="20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；</a:t>
                </a:r>
                <a:endParaRPr lang="en-US" altLang="zh-CN" sz="20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The </a:t>
                </a:r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knee of all-particle energy spectrum is the knee of light components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, instead of the medium-heavy components;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20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4BFC203-9811-F178-CA9B-17EF5E339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862" y="1045216"/>
                <a:ext cx="7864175" cy="4530599"/>
              </a:xfrm>
              <a:prstGeom prst="rect">
                <a:avLst/>
              </a:prstGeom>
              <a:blipFill>
                <a:blip r:embed="rId2"/>
                <a:stretch>
                  <a:fillRect l="-698" r="-8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4C82E9F4-7D8F-9540-162D-DBB314ED5D03}"/>
              </a:ext>
            </a:extLst>
          </p:cNvPr>
          <p:cNvSpPr txBox="1"/>
          <p:nvPr/>
        </p:nvSpPr>
        <p:spPr>
          <a:xfrm>
            <a:off x="1182639" y="6047228"/>
            <a:ext cx="20543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132, 131002 (2024)</a:t>
            </a:r>
            <a:endParaRPr lang="zh-CN" altLang="en-US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9D78E40-5F31-7D21-777B-3D55957A8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99" y="940599"/>
            <a:ext cx="3502602" cy="24546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A614FD5-EA85-9F88-9EFA-C158C6EA8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99" y="3518606"/>
            <a:ext cx="3630363" cy="251902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F871D0E9-22D1-B198-393F-80648AD3E5CE}"/>
              </a:ext>
            </a:extLst>
          </p:cNvPr>
          <p:cNvSpPr/>
          <p:nvPr/>
        </p:nvSpPr>
        <p:spPr>
          <a:xfrm>
            <a:off x="5760098" y="5277786"/>
            <a:ext cx="4139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Second knee?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7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72273A5-045E-155F-FC35-B125B2558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C75F6C3-DDFE-60B1-0452-DA66E2C28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F71902-802B-1FE5-0E37-32F364C89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6" name="文本占位符 1">
            <a:extLst>
              <a:ext uri="{FF2B5EF4-FFF2-40B4-BE49-F238E27FC236}">
                <a16:creationId xmlns:a16="http://schemas.microsoft.com/office/drawing/2014/main" id="{9427AF67-A3A8-B0CA-50FC-CDD6724AEE91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LHAASO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F5E3A9D-72DC-19B8-2365-DEB85BD72A2F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AE2E2D0-9090-38A9-D953-14101CD61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288" y="946927"/>
            <a:ext cx="4362699" cy="29277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B80B489-EAB6-10F7-58AE-95E1FF179353}"/>
                  </a:ext>
                </a:extLst>
              </p:cNvPr>
              <p:cNvSpPr txBox="1"/>
              <p:nvPr/>
            </p:nvSpPr>
            <p:spPr>
              <a:xfrm>
                <a:off x="644665" y="1399070"/>
                <a:ext cx="6008559" cy="3226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t-BR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e>
                      <m:sup>
                        <m:r>
                          <a:rPr lang="pt-BR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sSup>
                      <m:sSupPr>
                        <m:ctrlPr>
                          <a:rPr lang="pt-BR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pt-BR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pt-BR" altLang="zh-CN" sz="2000" dirty="0">
                    <a:solidFill>
                      <a:schemeClr val="tx1"/>
                    </a:solidFill>
                  </a:rPr>
                  <a:t> 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  <m:sup>
                        <m:r>
                          <a:rPr lang="pt-BR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sSup>
                      <m:sSupPr>
                        <m:ctrlPr>
                          <a:rPr lang="pt-BR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08</m:t>
                        </m:r>
                      </m:e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pt-BR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e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altLang="zh-CN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BR" altLang="zh-CN" sz="2000" dirty="0">
                    <a:solidFill>
                      <a:schemeClr val="tx1"/>
                    </a:solidFill>
                  </a:rPr>
                  <a:t>E</a:t>
                </a:r>
              </a:p>
              <a:p>
                <a:pPr marL="285750" indent="-28575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pt-BR" altLang="zh-CN" sz="2000" dirty="0">
                    <a:solidFill>
                      <a:schemeClr val="tx1"/>
                    </a:solidFill>
                  </a:rPr>
                  <a:t>4410 m a.s.l.</a:t>
                </a:r>
                <a:endParaRPr lang="en-US" altLang="zh-CN" sz="20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pt-BR" altLang="zh-CN" sz="2000" dirty="0">
                    <a:solidFill>
                      <a:schemeClr val="tx1"/>
                    </a:solidFill>
                  </a:rPr>
                  <a:t>~600 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t-BR" altLang="zh-CN" sz="20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25000"/>
                  </a:lnSpc>
                  <a:buFont typeface="Wingdings" panose="05000000000000000000" pitchFamily="2" charset="2"/>
                  <a:buChar char="Ø"/>
                </a:pPr>
                <a:r>
                  <a:rPr lang="pt-BR" altLang="zh-CN" sz="2000" dirty="0">
                    <a:solidFill>
                      <a:schemeClr val="tx1"/>
                    </a:solidFill>
                  </a:rPr>
                  <a:t>Kilometer-square Array (KM2A)</a:t>
                </a:r>
              </a:p>
              <a:p>
                <a:pPr>
                  <a:lnSpc>
                    <a:spcPct val="125000"/>
                  </a:lnSpc>
                </a:pPr>
                <a:r>
                  <a:rPr lang="pt-BR" altLang="zh-CN" sz="2000" dirty="0">
                    <a:solidFill>
                      <a:schemeClr val="tx1"/>
                    </a:solidFill>
                  </a:rPr>
                  <a:t>    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Water Cherenkov Detector Array (WCDA)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</a:rPr>
                  <a:t>    Wide-Field air Cherenkov/fluorescence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</a:rPr>
                  <a:t>    Telescopes Array (WFCTA)</a:t>
                </a:r>
                <a:endParaRPr lang="pt-BR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B80B489-EAB6-10F7-58AE-95E1FF179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65" y="1399070"/>
                <a:ext cx="6008559" cy="3226909"/>
              </a:xfrm>
              <a:prstGeom prst="rect">
                <a:avLst/>
              </a:prstGeom>
              <a:blipFill>
                <a:blip r:embed="rId3"/>
                <a:stretch>
                  <a:fillRect l="-9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B8652E2-0A9F-501D-C991-4D625F589221}"/>
                  </a:ext>
                </a:extLst>
              </p:cNvPr>
              <p:cNvSpPr txBox="1"/>
              <p:nvPr/>
            </p:nvSpPr>
            <p:spPr>
              <a:xfrm>
                <a:off x="6216926" y="4023161"/>
                <a:ext cx="5557422" cy="2364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2000" b="1" dirty="0"/>
                  <a:t>KM2A (1.3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latin typeface="Cambria Math" panose="02040503050406030204" pitchFamily="18" charset="0"/>
                          </a:rPr>
                          <m:t>𝐤𝐦</m:t>
                        </m:r>
                      </m:e>
                      <m:sup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dirty="0"/>
                  <a:t>)</a:t>
                </a:r>
              </a:p>
              <a:p>
                <a:pPr marL="285750" indent="-285750">
                  <a:lnSpc>
                    <a:spcPct val="125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2000" b="1" dirty="0"/>
                  <a:t>Electromagnetic particle detector (ED): 5216</a:t>
                </a:r>
              </a:p>
              <a:p>
                <a:pPr marL="285750" indent="-285750">
                  <a:lnSpc>
                    <a:spcPct val="125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2000" b="1" dirty="0"/>
                  <a:t>Muon detector (MD): 1188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000" dirty="0"/>
                  <a:t>The KM2A array can simultaneously measure </a:t>
                </a:r>
                <a:r>
                  <a:rPr lang="en-US" altLang="zh-CN" sz="2000" dirty="0">
                    <a:solidFill>
                      <a:srgbClr val="0070C0"/>
                    </a:solidFill>
                  </a:rPr>
                  <a:t>electromagnetic particles </a:t>
                </a:r>
                <a:r>
                  <a:rPr lang="en-US" altLang="zh-CN" sz="2000" dirty="0"/>
                  <a:t>and </a:t>
                </a:r>
                <a:r>
                  <a:rPr lang="en-US" altLang="zh-CN" sz="2000" dirty="0">
                    <a:solidFill>
                      <a:srgbClr val="0070C0"/>
                    </a:solidFill>
                  </a:rPr>
                  <a:t>muon particles </a:t>
                </a:r>
                <a:r>
                  <a:rPr lang="en-US" altLang="zh-CN" sz="2000" dirty="0"/>
                  <a:t>in extensive air shower events.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B8652E2-0A9F-501D-C991-4D625F5892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6926" y="4023161"/>
                <a:ext cx="5557422" cy="2364558"/>
              </a:xfrm>
              <a:prstGeom prst="rect">
                <a:avLst/>
              </a:prstGeom>
              <a:blipFill>
                <a:blip r:embed="rId4"/>
                <a:stretch>
                  <a:fillRect l="-1207" b="-4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3931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3ED9439-CBE2-B972-66C3-F45B5FA4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6FA9203-3258-61BF-55E4-142DA70E5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31F191-1B7B-EEFD-2A2E-F4CC5B94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27053518-843A-95C3-7EF8-33698A0C245F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428C81B-AB63-A58B-5ABF-6F3866B97333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5409EF7-E053-0AF3-3B39-722B570008EA}"/>
              </a:ext>
            </a:extLst>
          </p:cNvPr>
          <p:cNvSpPr txBox="1"/>
          <p:nvPr/>
        </p:nvSpPr>
        <p:spPr>
          <a:xfrm>
            <a:off x="528897" y="911940"/>
            <a:ext cx="5401386" cy="2346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KM2A full array simulation data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QGSJETII-04_fluka</a:t>
            </a:r>
            <a:r>
              <a:rPr lang="zh-CN" alt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and</a:t>
            </a:r>
            <a:r>
              <a:rPr lang="zh-CN" alt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EPOS-</a:t>
            </a: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LHC_fluka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 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幼圆" panose="02010509060101010101" pitchFamily="49" charset="-122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Proton  He CNO </a:t>
            </a:r>
            <a:r>
              <a:rPr kumimoji="0" lang="en-US" altLang="zh-CN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MgAlSi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  Fe</a:t>
            </a: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ea typeface="幼圆" panose="02010509060101010101" pitchFamily="49" charset="-122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Theta:0-40°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Slope: -2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Sample Radius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200-480m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7C598CA-33AB-3F37-D39B-B598F5266C94}"/>
                  </a:ext>
                </a:extLst>
              </p:cNvPr>
              <p:cNvSpPr txBox="1"/>
              <p:nvPr/>
            </p:nvSpPr>
            <p:spPr>
              <a:xfrm>
                <a:off x="6978294" y="1078076"/>
                <a:ext cx="3943515" cy="2106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 Selection:</a:t>
                </a:r>
              </a:p>
              <a:p>
                <a14:m>
                  <m:oMath xmlns:m="http://schemas.openxmlformats.org/officeDocument/2006/math">
                    <m:r>
                      <a:rPr lang="zh-CN" alt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22-38°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650-760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zh-CN" sz="20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  </m:t>
                    </m:r>
                    <m:r>
                      <a:rPr lang="el-GR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𝛺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=0.75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sr</a:t>
                </a:r>
              </a:p>
              <a:p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300-450m</a:t>
                </a:r>
              </a:p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Aperture=2.65e5</a:t>
                </a:r>
                <a:r>
                  <a:rPr lang="en-US" altLang="zh-CN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</a:p>
              <a:p>
                <a:r>
                  <a:rPr lang="en-US" altLang="zh-CN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&gt;100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7C598CA-33AB-3F37-D39B-B598F5266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294" y="1078076"/>
                <a:ext cx="3943515" cy="2106859"/>
              </a:xfrm>
              <a:prstGeom prst="rect">
                <a:avLst/>
              </a:prstGeom>
              <a:blipFill>
                <a:blip r:embed="rId2"/>
                <a:stretch>
                  <a:fillRect l="-1700" r="-1546" b="-37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3CC1F1BE-CEAD-F423-D261-00D54D1B8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483" y="3366031"/>
            <a:ext cx="4391233" cy="311460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E0F5ED1-030E-9A06-7531-95DA9B7F6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18" y="3258801"/>
            <a:ext cx="3528428" cy="346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6F97A0A-249D-1842-076B-AA2674C0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0D7CCF-541D-195D-E37A-8944BA1B7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136" y="6492875"/>
            <a:ext cx="4114800" cy="365125"/>
          </a:xfrm>
        </p:spPr>
        <p:txBody>
          <a:bodyPr/>
          <a:lstStyle/>
          <a:p>
            <a:r>
              <a:rPr lang="de-DE" altLang="zh-CN" dirty="0"/>
              <a:t>ICRC2025, Geneva, Switzerland, 14–24 Jul 2025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32D7DA-7821-7EE0-0568-3F8925C06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6C8C698-C9F7-3E6D-6203-DD4F96A7EE38}"/>
              </a:ext>
            </a:extLst>
          </p:cNvPr>
          <p:cNvSpPr txBox="1"/>
          <p:nvPr/>
        </p:nvSpPr>
        <p:spPr>
          <a:xfrm>
            <a:off x="528897" y="1421131"/>
            <a:ext cx="114349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Heitler’s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 model and Matthews’ hadronic showers model  introduced that the primary energy is finally divided between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pions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electromagnetic particles in sub-showers.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8ED113E-697D-623A-D937-6F6B7FD5A461}"/>
                  </a:ext>
                </a:extLst>
              </p:cNvPr>
              <p:cNvSpPr txBox="1"/>
              <p:nvPr/>
            </p:nvSpPr>
            <p:spPr>
              <a:xfrm flipH="1">
                <a:off x="484239" y="2262786"/>
                <a:ext cx="30971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zh-CN" altLang="en-US" sz="2000" b="1" dirty="0">
                  <a:solidFill>
                    <a:prstClr val="black"/>
                  </a:solidFill>
                  <a:latin typeface="Arial Rounded MT Bold" panose="020F0704030504030204" pitchFamily="34" charset="0"/>
                  <a:ea typeface="幼圆" panose="02010509060101010101" pitchFamily="49" charset="-122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8ED113E-697D-623A-D937-6F6B7FD5A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84239" y="2262786"/>
                <a:ext cx="3097161" cy="400110"/>
              </a:xfrm>
              <a:prstGeom prst="rect">
                <a:avLst/>
              </a:prstGeom>
              <a:blipFill>
                <a:blip r:embed="rId2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36009409-3853-986B-A81D-3516B707A7A4}"/>
              </a:ext>
            </a:extLst>
          </p:cNvPr>
          <p:cNvSpPr txBox="1"/>
          <p:nvPr/>
        </p:nvSpPr>
        <p:spPr>
          <a:xfrm>
            <a:off x="528897" y="2941690"/>
            <a:ext cx="111792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combined variable to reconstruct the cosmic ray energy weakly dependent on the components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D214391D-9F7F-56CF-9C6D-8887573ED25A}"/>
                  </a:ext>
                </a:extLst>
              </p:cNvPr>
              <p:cNvSpPr txBox="1"/>
              <p:nvPr/>
            </p:nvSpPr>
            <p:spPr>
              <a:xfrm>
                <a:off x="1135546" y="3300661"/>
                <a:ext cx="2578511" cy="524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sz="20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altLang="zh-CN" sz="2000" b="1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  <m:r>
                                <a:rPr lang="zh-CN" altLang="en-US" sz="20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r>
                        <a:rPr lang="en-US" altLang="zh-CN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𝟐</m:t>
                      </m:r>
                      <m:r>
                        <a:rPr lang="en-US" altLang="zh-CN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.</m:t>
                      </m:r>
                      <m:r>
                        <a:rPr lang="en-US" altLang="zh-CN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𝟖</m:t>
                      </m:r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∗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𝑵</m:t>
                          </m:r>
                        </m:e>
                        <m:sub>
                          <m:r>
                            <a:rPr lang="zh-CN" altLang="en-US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lang="zh-CN" altLang="en-US" sz="20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D214391D-9F7F-56CF-9C6D-8887573ED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546" y="3300661"/>
                <a:ext cx="2578511" cy="5247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44F41C6-47EC-3A42-7B17-AFBFBC424639}"/>
                  </a:ext>
                </a:extLst>
              </p:cNvPr>
              <p:cNvSpPr txBox="1"/>
              <p:nvPr/>
            </p:nvSpPr>
            <p:spPr>
              <a:xfrm>
                <a:off x="3112074" y="2218461"/>
                <a:ext cx="4340188" cy="524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𝑬</m:t>
                          </m:r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𝟎</m:t>
                          </m:r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.</m:t>
                          </m:r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𝟖𝟓</m:t>
                          </m:r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𝑮𝒆𝑽</m:t>
                          </m:r>
                          <m:r>
                            <a:rPr lang="en-US" altLang="zh-CN" sz="2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(</m:t>
                          </m:r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r>
                        <a:rPr lang="en-US" altLang="zh-CN" sz="20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𝟐𝟓</m:t>
                      </m:r>
                      <m:r>
                        <a:rPr lang="en-US" altLang="zh-CN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∗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𝑵</m:t>
                          </m:r>
                        </m:e>
                        <m:sub>
                          <m:r>
                            <a:rPr lang="zh-CN" altLang="en-US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𝝁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0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44F41C6-47EC-3A42-7B17-AFBFBC424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074" y="2218461"/>
                <a:ext cx="4340188" cy="5247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C5C0B82A-74AC-D521-E162-57999F7D9699}"/>
              </a:ext>
            </a:extLst>
          </p:cNvPr>
          <p:cNvSpPr txBox="1"/>
          <p:nvPr/>
        </p:nvSpPr>
        <p:spPr>
          <a:xfrm>
            <a:off x="7328296" y="2327487"/>
            <a:ext cx="4572001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Matthews </a:t>
            </a:r>
            <a:r>
              <a:rPr lang="fr-FR" altLang="zh-CN" sz="14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 Physics 22 (2005) 387–397</a:t>
            </a:r>
            <a:endParaRPr lang="zh-CN" altLang="en-US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E4A3350-D0B5-CDF1-5106-8F5567480032}"/>
              </a:ext>
            </a:extLst>
          </p:cNvPr>
          <p:cNvSpPr txBox="1"/>
          <p:nvPr/>
        </p:nvSpPr>
        <p:spPr>
          <a:xfrm>
            <a:off x="4038600" y="3443998"/>
            <a:ext cx="47692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H.Y. Zhang, H.H. He and C.F. Feng PRD 106, 123028 (2022)</a:t>
            </a:r>
            <a:endParaRPr lang="zh-CN" altLang="en-US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占位符 1">
            <a:extLst>
              <a:ext uri="{FF2B5EF4-FFF2-40B4-BE49-F238E27FC236}">
                <a16:creationId xmlns:a16="http://schemas.microsoft.com/office/drawing/2014/main" id="{79275531-A953-4EB5-6ACA-9A75FC022DB8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572036-FACF-7566-00A2-0F9A06BD60DA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7C36430-5201-0F8E-2025-BD25E7FE9AC6}"/>
              </a:ext>
            </a:extLst>
          </p:cNvPr>
          <p:cNvSpPr txBox="1"/>
          <p:nvPr/>
        </p:nvSpPr>
        <p:spPr>
          <a:xfrm>
            <a:off x="528897" y="911940"/>
            <a:ext cx="5401386" cy="872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anose="02020603050405020304" pitchFamily="18" charset="0"/>
              </a:rPr>
              <a:t>Energy reconstruction</a:t>
            </a:r>
          </a:p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幼圆" panose="020105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ABB8650-6B8E-39E3-D5EC-561755021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97" y="3936354"/>
            <a:ext cx="3397101" cy="241999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91FA065-A28F-B769-94F1-D13E531F81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6968" y="3936354"/>
            <a:ext cx="3397101" cy="246094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AC9BEB1-4329-3503-D21B-B8F3E5EE1F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4974" y="3936354"/>
            <a:ext cx="3274451" cy="248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88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55296F1-E3E5-A213-7CAB-85CDDA8CE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A5FC25-4B5B-F08C-6673-EEDB9DCD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3723" y="6340748"/>
            <a:ext cx="4114800" cy="365125"/>
          </a:xfrm>
        </p:spPr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A4051A5-F4B6-1681-06D7-5B845B80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文本占位符 1">
            <a:extLst>
              <a:ext uri="{FF2B5EF4-FFF2-40B4-BE49-F238E27FC236}">
                <a16:creationId xmlns:a16="http://schemas.microsoft.com/office/drawing/2014/main" id="{4BABBAC6-8609-A2D4-9967-28404F9F4AAD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70E79FB-8386-7B33-A848-D44DDD70724F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ED6D843-F801-9620-F11C-0B056DA49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248" y="2340079"/>
            <a:ext cx="4429793" cy="30489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0543072-5165-73CB-5BA8-0938FC6B1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931" y="2324934"/>
            <a:ext cx="4537518" cy="32499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1647124-99AD-D90B-ABF9-75A2F94B8307}"/>
                  </a:ext>
                </a:extLst>
              </p:cNvPr>
              <p:cNvSpPr txBox="1"/>
              <p:nvPr/>
            </p:nvSpPr>
            <p:spPr>
              <a:xfrm>
                <a:off x="3146145" y="1576412"/>
                <a:ext cx="2758769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𝒇𝒍𝒖𝒙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num>
                        <m:den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𝑨𝒑𝒆𝒓𝒕𝒖𝒓𝒆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1647124-99AD-D90B-ABF9-75A2F94B8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145" y="1576412"/>
                <a:ext cx="2758769" cy="5670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C91401BC-5F82-F980-99D5-EB6A5228D7DE}"/>
              </a:ext>
            </a:extLst>
          </p:cNvPr>
          <p:cNvSpPr txBox="1"/>
          <p:nvPr/>
        </p:nvSpPr>
        <p:spPr>
          <a:xfrm>
            <a:off x="600335" y="1029738"/>
            <a:ext cx="115136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ea"/>
              <a:buAutoNum type="circleNumDbPlain"/>
            </a:pP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Check all-particle energy spectrum measurement method with assumption model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D11735A-BD3A-5F63-81EA-DB3E742F9208}"/>
              </a:ext>
            </a:extLst>
          </p:cNvPr>
          <p:cNvSpPr txBox="1"/>
          <p:nvPr/>
        </p:nvSpPr>
        <p:spPr>
          <a:xfrm>
            <a:off x="1117844" y="5674371"/>
            <a:ext cx="92994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Line</a:t>
            </a:r>
            <a:r>
              <a:rPr lang="zh-CN" altLang="en-US" dirty="0"/>
              <a:t>：</a:t>
            </a:r>
            <a:r>
              <a:rPr lang="en-US" altLang="zh-CN" dirty="0"/>
              <a:t>primary  spectrum : </a:t>
            </a:r>
            <a:r>
              <a:rPr lang="en-US" altLang="zh-CN" dirty="0" err="1"/>
              <a:t>Gaisser</a:t>
            </a:r>
            <a:r>
              <a:rPr lang="en-US" altLang="zh-CN" dirty="0"/>
              <a:t> model and</a:t>
            </a:r>
            <a:r>
              <a:rPr lang="zh-CN" altLang="en-US" dirty="0"/>
              <a:t> </a:t>
            </a:r>
            <a:r>
              <a:rPr lang="en-US" altLang="zh-CN" dirty="0" err="1"/>
              <a:t>Horandel</a:t>
            </a:r>
            <a:r>
              <a:rPr lang="en-US" altLang="zh-CN" dirty="0"/>
              <a:t> model</a:t>
            </a:r>
          </a:p>
          <a:p>
            <a:r>
              <a:rPr lang="en-US" altLang="zh-CN" dirty="0"/>
              <a:t>Point: Results of measuring the all-particle energy spectrum based on simulation data </a:t>
            </a:r>
          </a:p>
        </p:txBody>
      </p:sp>
    </p:spTree>
    <p:extLst>
      <p:ext uri="{BB962C8B-B14F-4D97-AF65-F5344CB8AC3E}">
        <p14:creationId xmlns:p14="http://schemas.microsoft.com/office/powerpoint/2010/main" val="19304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065B5558-EAA9-0A32-18E0-312BB66F1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02" y="1845599"/>
            <a:ext cx="5104598" cy="3525698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B4395F3-0499-3BC4-C28C-398FCD28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D03D-75B0-412F-826A-89D18E87605C}" type="datetime1">
              <a:rPr lang="zh-CN" altLang="en-US" smtClean="0"/>
              <a:t>2025/7/22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F970531-0178-4578-78FB-DA49A28B3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/>
              <a:t>ICRC2025, Geneva, Switzerland, 14–24 Jul 2025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6D712D-DBFB-0843-9FA5-9927CFCE7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0D9-2236-441C-BBAA-9CC643333509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7" name="文本占位符 1">
            <a:extLst>
              <a:ext uri="{FF2B5EF4-FFF2-40B4-BE49-F238E27FC236}">
                <a16:creationId xmlns:a16="http://schemas.microsoft.com/office/drawing/2014/main" id="{5EB237E7-4024-99E2-E237-913E27D9EEB4}"/>
              </a:ext>
            </a:extLst>
          </p:cNvPr>
          <p:cNvSpPr txBox="1">
            <a:spLocks/>
          </p:cNvSpPr>
          <p:nvPr/>
        </p:nvSpPr>
        <p:spPr>
          <a:xfrm>
            <a:off x="528897" y="136525"/>
            <a:ext cx="5567103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>
                <a:solidFill>
                  <a:srgbClr val="002060"/>
                </a:solidFill>
                <a:ea typeface="华文新魏" panose="02010800040101010101" pitchFamily="2" charset="-122"/>
              </a:rPr>
              <a:t>Analysis and Result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2E5A509-730F-8670-8F96-613BCB74BEA2}"/>
              </a:ext>
            </a:extLst>
          </p:cNvPr>
          <p:cNvSpPr/>
          <p:nvPr/>
        </p:nvSpPr>
        <p:spPr>
          <a:xfrm>
            <a:off x="319596" y="752739"/>
            <a:ext cx="665869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7396A04-85AD-34CF-85EF-0A013258E65E}"/>
              </a:ext>
            </a:extLst>
          </p:cNvPr>
          <p:cNvSpPr txBox="1"/>
          <p:nvPr/>
        </p:nvSpPr>
        <p:spPr>
          <a:xfrm>
            <a:off x="600335" y="1029738"/>
            <a:ext cx="70513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ea"/>
              <a:buAutoNum type="circleNumDbPlain" startAt="2"/>
            </a:pPr>
            <a:r>
              <a:rPr lang="en-US" altLang="zh-CN" sz="2400" b="1" i="0" u="none" strike="noStrike" baseline="0" dirty="0">
                <a:solidFill>
                  <a:srgbClr val="0070C0"/>
                </a:solidFill>
              </a:rPr>
              <a:t>All-Particle Energy Spectrum of cosmic ray 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24E1A0C-AE1D-7358-A081-72F0801E33F4}"/>
                  </a:ext>
                </a:extLst>
              </p:cNvPr>
              <p:cNvSpPr txBox="1"/>
              <p:nvPr/>
            </p:nvSpPr>
            <p:spPr>
              <a:xfrm>
                <a:off x="6489577" y="2163437"/>
                <a:ext cx="2758769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𝒇𝒍𝒖𝒙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num>
                        <m:den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𝑨𝒑𝒆𝒓𝒕𝒖𝒓𝒆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24E1A0C-AE1D-7358-A081-72F0801E3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577" y="2163437"/>
                <a:ext cx="2758769" cy="5670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F1FAAEE-ED89-7BF8-BCAB-81A60E73E17F}"/>
                  </a:ext>
                </a:extLst>
              </p:cNvPr>
              <p:cNvSpPr txBox="1"/>
              <p:nvPr/>
            </p:nvSpPr>
            <p:spPr>
              <a:xfrm>
                <a:off x="6479513" y="2781386"/>
                <a:ext cx="3108223" cy="6303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0" smtClean="0">
                          <a:latin typeface="Cambria Math" panose="02040503050406030204" pitchFamily="18" charset="0"/>
                        </a:rPr>
                        <m:t>𝐬𝐭𝐚𝐭</m:t>
                      </m:r>
                      <m:r>
                        <a:rPr lang="en-US" altLang="zh-CN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b="1" i="0" smtClean="0">
                          <a:latin typeface="Cambria Math" panose="02040503050406030204" pitchFamily="18" charset="0"/>
                        </a:rPr>
                        <m:t>𝐞𝐫𝐫</m:t>
                      </m:r>
                      <m:r>
                        <a:rPr lang="en-US" altLang="zh-CN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</m:e>
                          </m:rad>
                        </m:num>
                        <m:den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𝒑𝒆𝒓𝒕𝒖𝒓𝒆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F1FAAEE-ED89-7BF8-BCAB-81A60E73E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9513" y="2781386"/>
                <a:ext cx="3108223" cy="6303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15B0036D-327E-C600-1B68-D537E02F5B5F}"/>
              </a:ext>
            </a:extLst>
          </p:cNvPr>
          <p:cNvSpPr txBox="1"/>
          <p:nvPr/>
        </p:nvSpPr>
        <p:spPr>
          <a:xfrm>
            <a:off x="6446637" y="3565909"/>
            <a:ext cx="5328726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 dot</a:t>
            </a:r>
            <a:r>
              <a:rPr lang="zh-CN" altLang="en-US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2021.09-2024.06 data measured all-particle energy spectrum of cosmic ray</a:t>
            </a:r>
          </a:p>
          <a:p>
            <a:pPr algn="l">
              <a:lnSpc>
                <a:spcPct val="150000"/>
              </a:lnSpc>
            </a:pP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E600A2EC-AA86-6943-C603-83AB7EF5BC90}"/>
              </a:ext>
            </a:extLst>
          </p:cNvPr>
          <p:cNvSpPr/>
          <p:nvPr/>
        </p:nvSpPr>
        <p:spPr>
          <a:xfrm rot="19960762">
            <a:off x="2795411" y="3123587"/>
            <a:ext cx="345652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8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</a:rPr>
              <a:t>preliminary</a:t>
            </a:r>
            <a:endParaRPr lang="zh-CN" altLang="en-US" sz="4800" dirty="0">
              <a:ln w="0"/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974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自制母板</Template>
  <TotalTime>4240</TotalTime>
  <Words>997</Words>
  <Application>Microsoft Office PowerPoint</Application>
  <PresentationFormat>宽屏</PresentationFormat>
  <Paragraphs>140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等线</vt:lpstr>
      <vt:lpstr>华文新魏</vt:lpstr>
      <vt:lpstr>楷体</vt:lpstr>
      <vt:lpstr>Arial</vt:lpstr>
      <vt:lpstr>Arial Rounded MT Bold</vt:lpstr>
      <vt:lpstr>Cambria Math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张菲菲</dc:creator>
  <cp:lastModifiedBy>张菲菲</cp:lastModifiedBy>
  <cp:revision>39</cp:revision>
  <dcterms:created xsi:type="dcterms:W3CDTF">2025-06-05T09:19:06Z</dcterms:created>
  <dcterms:modified xsi:type="dcterms:W3CDTF">2025-07-21T20:14:41Z</dcterms:modified>
</cp:coreProperties>
</file>