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4" r:id="rId2"/>
  </p:sldMasterIdLst>
  <p:notesMasterIdLst>
    <p:notesMasterId r:id="rId30"/>
  </p:notesMasterIdLst>
  <p:sldIdLst>
    <p:sldId id="2344" r:id="rId3"/>
    <p:sldId id="286" r:id="rId4"/>
    <p:sldId id="2040" r:id="rId5"/>
    <p:sldId id="288" r:id="rId6"/>
    <p:sldId id="2039" r:id="rId7"/>
    <p:sldId id="2051" r:id="rId8"/>
    <p:sldId id="2049" r:id="rId9"/>
    <p:sldId id="281" r:id="rId10"/>
    <p:sldId id="2446" r:id="rId11"/>
    <p:sldId id="285" r:id="rId12"/>
    <p:sldId id="2448" r:id="rId13"/>
    <p:sldId id="2044" r:id="rId14"/>
    <p:sldId id="2045" r:id="rId15"/>
    <p:sldId id="2449" r:id="rId16"/>
    <p:sldId id="2046" r:id="rId17"/>
    <p:sldId id="2450" r:id="rId18"/>
    <p:sldId id="287" r:id="rId19"/>
    <p:sldId id="2451" r:id="rId20"/>
    <p:sldId id="2048" r:id="rId21"/>
    <p:sldId id="2447" r:id="rId22"/>
    <p:sldId id="2052" r:id="rId23"/>
    <p:sldId id="2050" r:id="rId24"/>
    <p:sldId id="2437" r:id="rId25"/>
    <p:sldId id="2443" r:id="rId26"/>
    <p:sldId id="2440" r:id="rId27"/>
    <p:sldId id="2047" r:id="rId28"/>
    <p:sldId id="284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2C22"/>
    <a:srgbClr val="87D8F4"/>
    <a:srgbClr val="AA9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52" autoAdjust="0"/>
    <p:restoredTop sz="91314" autoAdjust="0"/>
  </p:normalViewPr>
  <p:slideViewPr>
    <p:cSldViewPr snapToGrid="0">
      <p:cViewPr varScale="1">
        <p:scale>
          <a:sx n="84" d="100"/>
          <a:sy n="84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689D3-53E6-4356-BC68-395B15409247}" type="datetimeFigureOut">
              <a:rPr lang="zh-CN" altLang="en-US" smtClean="0"/>
              <a:t>2025/7/17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B498A-D83F-4359-99B3-69D3E6C1BC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040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B498A-D83F-4359-99B3-69D3E6C1BC2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800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B498A-D83F-4359-99B3-69D3E6C1BC2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970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B498A-D83F-4359-99B3-69D3E6C1BC2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656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1-order better than previous measurements!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B498A-D83F-4359-99B3-69D3E6C1BC2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645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MD</a:t>
            </a:r>
            <a:r>
              <a:rPr lang="zh-CN" altLang="en-US" dirty="0"/>
              <a:t>和</a:t>
            </a:r>
            <a:r>
              <a:rPr lang="en-US" altLang="zh-CN" dirty="0"/>
              <a:t>ED</a:t>
            </a:r>
            <a:r>
              <a:rPr lang="zh-CN" altLang="en-US" dirty="0"/>
              <a:t>的总面积比为</a:t>
            </a:r>
            <a:r>
              <a:rPr lang="en-US" altLang="zh-CN" dirty="0"/>
              <a:t>8.937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B498A-D83F-4359-99B3-69D3E6C1BC2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418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2338955608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B498A-D83F-4359-99B3-69D3E6C1BC2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073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DEF8E7-C5F7-49CA-9DE6-C1C70E1EB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33760E4-EA68-41DF-A7F0-40C232496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2B2D8B-45BA-4C3D-9529-FE7B8E00A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6619C81-3DF9-475F-AAAA-E02D85367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05ECE8-81F8-4C27-8BA7-22368329C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5418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6DDD25-A05F-472D-ACB4-DFA551DA5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FC3AF7-1170-4C24-AA79-C0F5FA481D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390997-A447-4D2B-89A9-AFB337EBD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F1D2F3-FCED-4083-A1CF-884860439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BDD273-FE1A-4207-9520-55E0D707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053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254A2DD-2114-47AA-B3F9-5C8E697FC7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AF2139F-9BED-43A4-8F6C-9D2BA4E184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F76347-D975-44A0-9548-C38B868F9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512D2F-041B-4512-B986-D6AEC7F27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FC50A0-7434-487B-8D4F-8AEC4E1DB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737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662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146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375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683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904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44049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229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472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A56191-2030-4D06-9CEB-42E7F58BD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9D27459-EBB3-4B0E-9237-750E6CCB53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1F033A-9551-4682-ADCB-84D1A59EC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B843FCA-C84A-42C9-BDE8-531BF742F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2E9379-DC8E-4C36-BE51-96E768DB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4121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0260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167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3795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66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63888B-34FB-44F9-BA9A-8FBC30D68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C339439-F920-41A8-9760-EAC5EE184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298FEC-CAE8-4955-AEB8-AE2C7DD3F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CF55105-A113-4079-AC71-5F16363B6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1A3B11F-B91A-4A91-94BD-246216068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89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370955-2BA3-4824-A974-E9AC66E77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970B4A5-76AC-4EFF-90D6-69E2E49C72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625C4F-6A1A-4541-B5FC-33E772F39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8D971BC-1973-447E-9636-83E4EBA84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F23FB5C-E057-4E81-ACB8-62F20741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C59C9FD-EB73-4D45-9821-23AA8D051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047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765DB4-0472-481F-8593-7F37913D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9AF7CDA-76F7-4C3B-91B3-402D22840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3F4265F-1DD4-4585-9452-F0FBDE281C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62A818D-E043-4702-A3A4-C55D475FAB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0E6CBC8-39B5-4E84-A7AC-4611D32E35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09A201C-27EF-4A90-A606-CA740F663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DAE6325-83E7-4B66-ABA7-F81082645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F601AAC-74AC-43D6-90AD-795FC4B1E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24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0E6051-1703-4BF1-A1F7-7CC79CC79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1F70F76-D8F3-42F9-BE49-212A74C73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E796456-8102-47C5-8ED8-92DAAFEEB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7B302F1-5349-4318-8C87-3BC078D8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56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7E4D8AC-C371-41ED-8BD6-E8FFE8D0A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7BC69C7-83FA-42ED-AD38-78BD8E552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4AC665A-ED48-44B7-80E7-C3FE3187C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145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7EB257-C096-44EE-84C8-5DFA471E8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1F9D28-65F3-4138-B8E4-0C035363A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6ADB390-86CF-485A-97ED-C98C63D0E2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CBFF6AC-58C6-4AC3-B166-8C90353DC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017D6B-7F7D-4656-8F10-A4EA7173C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C2F3BA4-93D0-4964-A74A-4765DCC36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884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57A3E7-22BC-4653-AC79-315AB88FE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C3546B8-079F-4FAC-9BB5-194D9111F7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DCB974C-7479-4864-A454-33FB9DFFC9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1FC7116-91CC-4D51-9BC3-0AFA17952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2095D71-D596-498E-8A32-92B26B24D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4CBCD8-4236-4431-BA1A-8D7D68C0D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742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88D7EDA-489E-4B82-9934-5C3E1F73F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2939E12-8FEC-41D8-8E89-3F0CB0374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6AE7E7-2F4E-4879-93F5-563D0C82A6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hhh@ihep.ac.cn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9C06B7-7E28-4030-B2B1-58D7505FD7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DAF4EB-BD8B-4240-AFDC-87DFF72D8A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15787-C41C-499B-B237-A88A5357E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7516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LHAASO Discoveries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923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0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0.png"/><Relationship Id="rId5" Type="http://schemas.openxmlformats.org/officeDocument/2006/relationships/image" Target="../media/image290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>
            <a:extLst>
              <a:ext uri="{FF2B5EF4-FFF2-40B4-BE49-F238E27FC236}">
                <a16:creationId xmlns:a16="http://schemas.microsoft.com/office/drawing/2014/main" id="{2C1E33A3-F3EC-44CA-A965-A7F14C42B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4599" y="2044065"/>
            <a:ext cx="9680593" cy="36933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800" dirty="0"/>
              <a:t>Unveiling the Nature of the Cosmic Ray All-particle Spectrum Knee by LHAASO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宋体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dirty="0" err="1">
                <a:solidFill>
                  <a:srgbClr val="FFFF00"/>
                </a:solidFill>
              </a:rPr>
              <a:t>Huihai</a:t>
            </a:r>
            <a:r>
              <a:rPr lang="en-US" altLang="zh-CN" b="1" dirty="0">
                <a:solidFill>
                  <a:srgbClr val="FFFF00"/>
                </a:solidFill>
              </a:rPr>
              <a:t> He</a:t>
            </a:r>
            <a:r>
              <a:rPr lang="en-US" altLang="zh-CN" b="1" baseline="30000" dirty="0">
                <a:solidFill>
                  <a:srgbClr val="FFFF00"/>
                </a:solidFill>
              </a:rPr>
              <a:t>1</a:t>
            </a:r>
            <a:r>
              <a:rPr lang="en-US" altLang="zh-CN" b="1" dirty="0">
                <a:solidFill>
                  <a:srgbClr val="FFFF00"/>
                </a:solidFill>
              </a:rPr>
              <a:t>, </a:t>
            </a:r>
            <a:r>
              <a:rPr lang="en-US" altLang="zh-CN" b="1" dirty="0" err="1">
                <a:solidFill>
                  <a:srgbClr val="FFFF00"/>
                </a:solidFill>
              </a:rPr>
              <a:t>Hengying</a:t>
            </a:r>
            <a:r>
              <a:rPr lang="en-US" altLang="zh-CN" b="1" dirty="0">
                <a:solidFill>
                  <a:srgbClr val="FFFF00"/>
                </a:solidFill>
              </a:rPr>
              <a:t> Zhang</a:t>
            </a:r>
            <a:r>
              <a:rPr lang="en-US" altLang="zh-CN" b="1" baseline="30000" dirty="0">
                <a:solidFill>
                  <a:srgbClr val="FFFF00"/>
                </a:solidFill>
              </a:rPr>
              <a:t>2</a:t>
            </a:r>
            <a:r>
              <a:rPr lang="en-US" altLang="zh-CN" b="1" dirty="0">
                <a:solidFill>
                  <a:srgbClr val="FFFF00"/>
                </a:solidFill>
              </a:rPr>
              <a:t>, </a:t>
            </a:r>
            <a:r>
              <a:rPr lang="en-US" altLang="zh-CN" b="1" dirty="0" err="1">
                <a:solidFill>
                  <a:srgbClr val="FFFF00"/>
                </a:solidFill>
              </a:rPr>
              <a:t>Qinyi</a:t>
            </a:r>
            <a:r>
              <a:rPr lang="en-US" altLang="zh-CN" b="1" dirty="0">
                <a:solidFill>
                  <a:srgbClr val="FFFF00"/>
                </a:solidFill>
              </a:rPr>
              <a:t> Cheng</a:t>
            </a:r>
            <a:r>
              <a:rPr lang="en-US" altLang="zh-CN" b="1" baseline="30000" dirty="0">
                <a:solidFill>
                  <a:srgbClr val="FFFF00"/>
                </a:solidFill>
              </a:rPr>
              <a:t>1</a:t>
            </a:r>
            <a:r>
              <a:rPr lang="en-US" altLang="zh-CN" b="1" dirty="0">
                <a:solidFill>
                  <a:srgbClr val="FFFF00"/>
                </a:solidFill>
              </a:rPr>
              <a:t>, </a:t>
            </a:r>
            <a:r>
              <a:rPr lang="en-US" altLang="zh-CN" b="1" dirty="0" err="1">
                <a:solidFill>
                  <a:srgbClr val="FFFF00"/>
                </a:solidFill>
              </a:rPr>
              <a:t>Lingling</a:t>
            </a:r>
            <a:r>
              <a:rPr lang="en-US" altLang="zh-CN" b="1" dirty="0">
                <a:solidFill>
                  <a:srgbClr val="FFFF00"/>
                </a:solidFill>
              </a:rPr>
              <a:t> Ma</a:t>
            </a:r>
            <a:r>
              <a:rPr lang="en-US" altLang="zh-CN" b="1" baseline="30000" dirty="0">
                <a:solidFill>
                  <a:srgbClr val="FFFF00"/>
                </a:solidFill>
              </a:rPr>
              <a:t>1</a:t>
            </a:r>
            <a:r>
              <a:rPr lang="en-US" altLang="zh-CN" b="1" dirty="0">
                <a:solidFill>
                  <a:srgbClr val="FFFF00"/>
                </a:solidFill>
              </a:rPr>
              <a:t>,</a:t>
            </a:r>
            <a:r>
              <a:rPr lang="zh-CN" altLang="en-US" b="1" dirty="0">
                <a:solidFill>
                  <a:srgbClr val="FFFF00"/>
                </a:solidFill>
              </a:rPr>
              <a:t> </a:t>
            </a:r>
            <a:r>
              <a:rPr lang="en-US" altLang="zh-CN" b="1" dirty="0" err="1">
                <a:solidFill>
                  <a:srgbClr val="FFFF00"/>
                </a:solidFill>
              </a:rPr>
              <a:t>Cunfeng</a:t>
            </a:r>
            <a:r>
              <a:rPr lang="zh-CN" altLang="en-US" b="1" dirty="0">
                <a:solidFill>
                  <a:srgbClr val="FFFF00"/>
                </a:solidFill>
              </a:rPr>
              <a:t> </a:t>
            </a:r>
            <a:r>
              <a:rPr lang="en-US" altLang="zh-CN" b="1" dirty="0">
                <a:solidFill>
                  <a:srgbClr val="FFFF00"/>
                </a:solidFill>
              </a:rPr>
              <a:t>Feng</a:t>
            </a:r>
            <a:r>
              <a:rPr lang="en-US" altLang="zh-CN" b="1" baseline="30000" dirty="0">
                <a:solidFill>
                  <a:srgbClr val="FFFF00"/>
                </a:solidFill>
              </a:rPr>
              <a:t>3</a:t>
            </a:r>
            <a:endParaRPr lang="en-US" altLang="zh-CN" b="1" dirty="0">
              <a:solidFill>
                <a:srgbClr val="FFFF00"/>
              </a:solidFill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buAutoNum type="arabicPeriod"/>
              <a:defRPr/>
            </a:pPr>
            <a:r>
              <a:rPr lang="en-US" altLang="zh-CN" b="1" dirty="0">
                <a:solidFill>
                  <a:srgbClr val="FFFF00"/>
                </a:solidFill>
              </a:rPr>
              <a:t>Institute of High Energy Physics, Beijing, China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buAutoNum type="arabicPeriod"/>
              <a:defRPr/>
            </a:pPr>
            <a:r>
              <a:rPr lang="en-US" altLang="zh-CN" b="1" dirty="0" err="1">
                <a:solidFill>
                  <a:srgbClr val="FFFF00"/>
                </a:solidFill>
              </a:rPr>
              <a:t>Yunan</a:t>
            </a:r>
            <a:r>
              <a:rPr lang="en-US" altLang="zh-CN" b="1" dirty="0">
                <a:solidFill>
                  <a:srgbClr val="FFFF00"/>
                </a:solidFill>
              </a:rPr>
              <a:t> University, Kunming, China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buAutoNum type="arabicPeriod"/>
              <a:defRPr/>
            </a:pPr>
            <a:r>
              <a:rPr lang="en-US" altLang="zh-CN" b="1" dirty="0">
                <a:solidFill>
                  <a:srgbClr val="FFFF00"/>
                </a:solidFill>
              </a:rPr>
              <a:t>Shandong University, Qingdao, China</a:t>
            </a:r>
          </a:p>
        </p:txBody>
      </p:sp>
    </p:spTree>
    <p:extLst>
      <p:ext uri="{BB962C8B-B14F-4D97-AF65-F5344CB8AC3E}">
        <p14:creationId xmlns:p14="http://schemas.microsoft.com/office/powerpoint/2010/main" val="2758241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12063F-B2B9-439B-9E2B-EEC509AA6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TLM: total logarithmic mass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09ECB38-2665-49E9-8572-5C98BFFEF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431" y="3680344"/>
            <a:ext cx="6414526" cy="2101390"/>
          </a:xfrm>
        </p:spPr>
        <p:txBody>
          <a:bodyPr>
            <a:normAutofit fontScale="92500"/>
          </a:bodyPr>
          <a:lstStyle/>
          <a:p>
            <a:r>
              <a:rPr lang="en-US" altLang="zh-CN" dirty="0"/>
              <a:t>More sensitive to structures of heavy nuclei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P (</a:t>
            </a:r>
            <a:r>
              <a:rPr lang="en-US" altLang="zh-CN" dirty="0" err="1">
                <a:solidFill>
                  <a:srgbClr val="FF0000"/>
                </a:solidFill>
              </a:rPr>
              <a:t>lnA</a:t>
            </a:r>
            <a:r>
              <a:rPr lang="en-US" altLang="zh-CN" dirty="0">
                <a:solidFill>
                  <a:srgbClr val="FF0000"/>
                </a:solidFill>
              </a:rPr>
              <a:t>=0) doesn’t contribute to TLM, thus TLM serves as a touchstone for testing if proton spectrum breaks at the knee</a:t>
            </a:r>
          </a:p>
          <a:p>
            <a:pPr lvl="1"/>
            <a:r>
              <a:rPr lang="en-US" altLang="zh-CN" dirty="0"/>
              <a:t>No  </a:t>
            </a:r>
            <a:r>
              <a:rPr lang="en-US" altLang="zh-CN" dirty="0">
                <a:sym typeface="Wingdings" panose="05000000000000000000" pitchFamily="2" charset="2"/>
              </a:rPr>
              <a:t> </a:t>
            </a:r>
            <a:r>
              <a:rPr lang="en-US" altLang="zh-CN" dirty="0"/>
              <a:t>a similar “knee” structure in TLM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4764D7B-55F5-4C98-94B6-69B2B5CAD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E443ECB-24E5-4720-8D4C-5CB0F7D29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10</a:t>
            </a:fld>
            <a:endParaRPr lang="zh-CN" altLang="en-US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6DB25345-F1A7-4538-A7E8-0417A58F59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405170"/>
              </p:ext>
            </p:extLst>
          </p:nvPr>
        </p:nvGraphicFramePr>
        <p:xfrm>
          <a:off x="1566351" y="2361525"/>
          <a:ext cx="4408487" cy="767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960">
                  <a:extLst>
                    <a:ext uri="{9D8B030D-6E8A-4147-A177-3AD203B41FA5}">
                      <a16:colId xmlns:a16="http://schemas.microsoft.com/office/drawing/2014/main" val="3106290419"/>
                    </a:ext>
                  </a:extLst>
                </a:gridCol>
                <a:gridCol w="540160">
                  <a:extLst>
                    <a:ext uri="{9D8B030D-6E8A-4147-A177-3AD203B41FA5}">
                      <a16:colId xmlns:a16="http://schemas.microsoft.com/office/drawing/2014/main" val="3352674070"/>
                    </a:ext>
                  </a:extLst>
                </a:gridCol>
                <a:gridCol w="691254">
                  <a:extLst>
                    <a:ext uri="{9D8B030D-6E8A-4147-A177-3AD203B41FA5}">
                      <a16:colId xmlns:a16="http://schemas.microsoft.com/office/drawing/2014/main" val="859802270"/>
                    </a:ext>
                  </a:extLst>
                </a:gridCol>
                <a:gridCol w="878371">
                  <a:extLst>
                    <a:ext uri="{9D8B030D-6E8A-4147-A177-3AD203B41FA5}">
                      <a16:colId xmlns:a16="http://schemas.microsoft.com/office/drawing/2014/main" val="3086233433"/>
                    </a:ext>
                  </a:extLst>
                </a:gridCol>
                <a:gridCol w="878371">
                  <a:extLst>
                    <a:ext uri="{9D8B030D-6E8A-4147-A177-3AD203B41FA5}">
                      <a16:colId xmlns:a16="http://schemas.microsoft.com/office/drawing/2014/main" val="3993224114"/>
                    </a:ext>
                  </a:extLst>
                </a:gridCol>
                <a:gridCol w="878371">
                  <a:extLst>
                    <a:ext uri="{9D8B030D-6E8A-4147-A177-3AD203B41FA5}">
                      <a16:colId xmlns:a16="http://schemas.microsoft.com/office/drawing/2014/main" val="2857954232"/>
                    </a:ext>
                  </a:extLst>
                </a:gridCol>
              </a:tblGrid>
              <a:tr h="347108"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P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He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CNO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/>
                        <a:t>MgAlSi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Fe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984335"/>
                  </a:ext>
                </a:extLst>
              </a:tr>
              <a:tr h="42077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/>
                        <a:t>lnA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1.39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2.64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3.30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4.03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746410"/>
                  </a:ext>
                </a:extLst>
              </a:tr>
            </a:tbl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C05B9A60-880E-4001-982C-6C4A6F7B7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3116" y="1282720"/>
            <a:ext cx="4068290" cy="554688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DD43ECFD-09B5-4FFE-AE6F-304EB3F337B9}"/>
              </a:ext>
            </a:extLst>
          </p:cNvPr>
          <p:cNvSpPr/>
          <p:nvPr/>
        </p:nvSpPr>
        <p:spPr>
          <a:xfrm>
            <a:off x="9616037" y="1421340"/>
            <a:ext cx="588819" cy="506585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2079DC9-CAC7-4D61-B718-B428A74E24FF}"/>
                  </a:ext>
                </a:extLst>
              </p:cNvPr>
              <p:cNvSpPr txBox="1"/>
              <p:nvPr/>
            </p:nvSpPr>
            <p:spPr>
              <a:xfrm>
                <a:off x="1566351" y="1730154"/>
                <a:ext cx="1817292" cy="3696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sz="2400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M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nary>
                      <m:naryPr>
                        <m:chr m:val="∑"/>
                        <m:supHide m:val="on"/>
                        <m:ctrlP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func>
                          <m:funcPr>
                            <m:ctrlPr>
                              <a:rPr lang="en-US" altLang="zh-CN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altLang="zh-CN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func>
                      </m:e>
                    </m:nary>
                  </m:oMath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2079DC9-CAC7-4D61-B718-B428A74E24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6351" y="1730154"/>
                <a:ext cx="1817292" cy="369653"/>
              </a:xfrm>
              <a:prstGeom prst="rect">
                <a:avLst/>
              </a:prstGeom>
              <a:blipFill>
                <a:blip r:embed="rId3"/>
                <a:stretch>
                  <a:fillRect l="-10403" t="-176667" r="-4362" b="-261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9229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12063F-B2B9-439B-9E2B-EEC509AA6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TLM by LHAASO-KM2A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4764D7B-55F5-4C98-94B6-69B2B5CAD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E443ECB-24E5-4720-8D4C-5CB0F7D29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0496DE5E-D1C4-4B8B-BB38-22F5D74AE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073" y="1394304"/>
            <a:ext cx="6328579" cy="5098571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376CCF82-49A9-4C31-9198-65FB8E1BD6E5}"/>
              </a:ext>
            </a:extLst>
          </p:cNvPr>
          <p:cNvSpPr/>
          <p:nvPr/>
        </p:nvSpPr>
        <p:spPr>
          <a:xfrm>
            <a:off x="5003643" y="1541319"/>
            <a:ext cx="2601212" cy="4319928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2707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1BD3C3-2198-4D94-B425-2BB587E65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Does proton spectrum break at the knee?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6B01BA6-B109-4DB9-948C-C09B6EE9E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Parameters fitted around the knee (1-10 </a:t>
            </a:r>
            <a:r>
              <a:rPr lang="en-US" altLang="zh-CN" dirty="0" err="1"/>
              <a:t>PeV</a:t>
            </a:r>
            <a:r>
              <a:rPr lang="en-US" altLang="zh-CN" dirty="0"/>
              <a:t>)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r>
              <a:rPr lang="en-US" altLang="zh-CN" dirty="0">
                <a:sym typeface="Wingdings" panose="05000000000000000000" pitchFamily="2" charset="2"/>
              </a:rPr>
              <a:t>Significance of rejecting H</a:t>
            </a:r>
            <a:r>
              <a:rPr lang="en-US" altLang="zh-CN" baseline="-25000" dirty="0">
                <a:sym typeface="Wingdings" panose="05000000000000000000" pitchFamily="2" charset="2"/>
              </a:rPr>
              <a:t>0</a:t>
            </a:r>
            <a:r>
              <a:rPr lang="en-US" altLang="zh-CN" dirty="0">
                <a:sym typeface="Wingdings" panose="05000000000000000000" pitchFamily="2" charset="2"/>
              </a:rPr>
              <a:t>: 12 </a:t>
            </a:r>
            <a:r>
              <a:rPr lang="el-GR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σ</a:t>
            </a:r>
            <a:endParaRPr lang="en-US" altLang="zh-CN" dirty="0">
              <a:sym typeface="Wingdings" panose="05000000000000000000" pitchFamily="2" charset="2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7FF692-F918-4F9C-80F0-A1907DB53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11F1627-395C-4A09-AC85-3782C4256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7DFA835-0A3E-4B87-AE22-0EF6C7AC5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2372" y="4258416"/>
            <a:ext cx="4050761" cy="249647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A3A78FD-F284-4591-85D4-FE5E21C26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2371" y="1627002"/>
            <a:ext cx="4050761" cy="2621374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2E16726C-2FD8-4489-8048-3D45F0F1B365}"/>
              </a:ext>
            </a:extLst>
          </p:cNvPr>
          <p:cNvSpPr/>
          <p:nvPr/>
        </p:nvSpPr>
        <p:spPr>
          <a:xfrm>
            <a:off x="838200" y="5203988"/>
            <a:ext cx="56861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altLang="zh-CN" sz="2800" dirty="0">
                <a:solidFill>
                  <a:srgbClr val="FF0000"/>
                </a:solidFill>
              </a:rPr>
              <a:t>Proton spectrum breaks at the knee!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A623955-1DC5-445B-966A-EB21AF28378E}"/>
                  </a:ext>
                </a:extLst>
              </p:cNvPr>
              <p:cNvSpPr txBox="1"/>
              <p:nvPr/>
            </p:nvSpPr>
            <p:spPr>
              <a:xfrm>
                <a:off x="10548611" y="5357876"/>
                <a:ext cx="100303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altLang="zh-CN" sz="1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altLang="zh-CN" sz="1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1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altLang="zh-CN" sz="1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CN" sz="1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z="1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zh-CN" altLang="en-US" sz="14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A623955-1DC5-445B-966A-EB21AF2837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8611" y="5357876"/>
                <a:ext cx="1003030" cy="215444"/>
              </a:xfrm>
              <a:prstGeom prst="rect">
                <a:avLst/>
              </a:prstGeom>
              <a:blipFill>
                <a:blip r:embed="rId4"/>
                <a:stretch>
                  <a:fillRect l="-3636" r="-2424" b="-8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EECFD484-D340-4DC7-A5D6-75986B6A8CC8}"/>
                  </a:ext>
                </a:extLst>
              </p:cNvPr>
              <p:cNvSpPr txBox="1"/>
              <p:nvPr/>
            </p:nvSpPr>
            <p:spPr>
              <a:xfrm>
                <a:off x="10548611" y="4782753"/>
                <a:ext cx="112498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altLang="zh-CN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altLang="zh-CN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altLang="zh-CN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CN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zh-CN" alt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EECFD484-D340-4DC7-A5D6-75986B6A8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8611" y="4782753"/>
                <a:ext cx="1124988" cy="215444"/>
              </a:xfrm>
              <a:prstGeom prst="rect">
                <a:avLst/>
              </a:prstGeom>
              <a:blipFill>
                <a:blip r:embed="rId5"/>
                <a:stretch>
                  <a:fillRect l="-3243" r="-2162" b="-8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D9DEBAC4-5026-4AC5-814B-6EE37969814A}"/>
                  </a:ext>
                </a:extLst>
              </p:cNvPr>
              <p:cNvSpPr txBox="1"/>
              <p:nvPr/>
            </p:nvSpPr>
            <p:spPr>
              <a:xfrm>
                <a:off x="1125985" y="2553306"/>
                <a:ext cx="4739952" cy="4033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altLang="zh-CN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num>
                        <m:den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  <m:r>
                        <a:rPr lang="en-US" altLang="zh-CN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altLang="zh-CN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en-US" altLang="zh-CN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a:rPr lang="en-US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  <m:r>
                        <a:rPr lang="en-US" altLang="zh-CN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en-US" altLang="zh-CN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</m:oMath>
                  </m:oMathPara>
                </a14:m>
                <a:endParaRPr lang="zh-CN" alt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D9DEBAC4-5026-4AC5-814B-6EE3796981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985" y="2553306"/>
                <a:ext cx="4739952" cy="403316"/>
              </a:xfrm>
              <a:prstGeom prst="rect">
                <a:avLst/>
              </a:prstGeom>
              <a:blipFill>
                <a:blip r:embed="rId6"/>
                <a:stretch>
                  <a:fillRect l="-129" b="-13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9E48152D-21D2-4E86-903B-373307E7F9EC}"/>
              </a:ext>
            </a:extLst>
          </p:cNvPr>
          <p:cNvSpPr txBox="1">
            <a:spLocks/>
          </p:cNvSpPr>
          <p:nvPr/>
        </p:nvSpPr>
        <p:spPr>
          <a:xfrm>
            <a:off x="1034627" y="3225748"/>
            <a:ext cx="2350346" cy="1032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H</a:t>
            </a:r>
            <a:r>
              <a:rPr lang="en-US" altLang="zh-CN" sz="2400" baseline="-25000" dirty="0"/>
              <a:t>0</a:t>
            </a:r>
            <a:r>
              <a:rPr lang="en-US" altLang="zh-CN" sz="2400" dirty="0"/>
              <a:t>:  no, </a:t>
            </a:r>
            <a:r>
              <a:rPr lang="en-US" altLang="zh-CN" sz="2400" dirty="0" err="1"/>
              <a:t>q</a:t>
            </a:r>
            <a:r>
              <a:rPr lang="en-US" altLang="zh-CN" sz="2400" baseline="-25000" dirty="0" err="1"/>
              <a:t>p</a:t>
            </a:r>
            <a:r>
              <a:rPr lang="en-US" altLang="zh-CN" sz="2400" dirty="0"/>
              <a:t>=0</a:t>
            </a:r>
            <a:endParaRPr lang="en-US" altLang="zh-CN" sz="2400" dirty="0">
              <a:sym typeface="Wingdings" panose="05000000000000000000" pitchFamily="2" charset="2"/>
            </a:endParaRPr>
          </a:p>
          <a:p>
            <a:r>
              <a:rPr lang="en-US" altLang="zh-CN" sz="2400" dirty="0"/>
              <a:t>H</a:t>
            </a:r>
            <a:r>
              <a:rPr lang="en-US" altLang="zh-CN" sz="2400" baseline="-25000" dirty="0"/>
              <a:t>1</a:t>
            </a:r>
            <a:r>
              <a:rPr lang="en-US" altLang="zh-CN" sz="2400" dirty="0"/>
              <a:t>: yes, </a:t>
            </a:r>
            <a:r>
              <a:rPr lang="en-US" altLang="zh-CN" sz="2400" dirty="0" err="1"/>
              <a:t>q</a:t>
            </a:r>
            <a:r>
              <a:rPr lang="en-US" altLang="zh-CN" sz="2400" baseline="-25000" dirty="0" err="1"/>
              <a:t>p</a:t>
            </a:r>
            <a:r>
              <a:rPr lang="en-US" altLang="zh-CN" sz="2400" dirty="0"/>
              <a:t>&gt;0</a:t>
            </a:r>
            <a:endParaRPr lang="en-US" altLang="zh-CN" sz="2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7003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77AAFA-5C9C-4421-9B8C-46645B357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Only proton spectrum breaks at the knee?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EEC75AB-6AE8-4B4A-8B3F-9701851B5B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H</a:t>
                </a:r>
                <a:r>
                  <a:rPr lang="en-US" altLang="zh-CN" baseline="-25000" dirty="0"/>
                  <a:t>0</a:t>
                </a:r>
                <a:r>
                  <a:rPr lang="en-US" altLang="zh-CN" dirty="0"/>
                  <a:t>: yes, </a:t>
                </a:r>
                <a:r>
                  <a:rPr lang="en-US" altLang="zh-CN" dirty="0" err="1"/>
                  <a:t>q</a:t>
                </a:r>
                <a:r>
                  <a:rPr lang="en-US" altLang="zh-CN" baseline="-25000" dirty="0" err="1"/>
                  <a:t>p</a:t>
                </a:r>
                <a:r>
                  <a:rPr lang="en-US" altLang="zh-CN" dirty="0"/>
                  <a:t>=1</a:t>
                </a:r>
                <a:endParaRPr lang="en-US" altLang="zh-CN" dirty="0">
                  <a:sym typeface="Wingdings" panose="05000000000000000000" pitchFamily="2" charset="2"/>
                </a:endParaRPr>
              </a:p>
              <a:p>
                <a:r>
                  <a:rPr lang="en-US" altLang="zh-CN" dirty="0"/>
                  <a:t>H</a:t>
                </a:r>
                <a:r>
                  <a:rPr lang="en-US" altLang="zh-CN" baseline="-25000" dirty="0"/>
                  <a:t>1</a:t>
                </a:r>
                <a:r>
                  <a:rPr lang="en-US" altLang="zh-CN" dirty="0"/>
                  <a:t>:  no, </a:t>
                </a:r>
                <a:r>
                  <a:rPr lang="en-US" altLang="zh-CN" dirty="0" err="1"/>
                  <a:t>q</a:t>
                </a:r>
                <a:r>
                  <a:rPr lang="en-US" altLang="zh-CN" baseline="-25000" dirty="0" err="1"/>
                  <a:t>p</a:t>
                </a:r>
                <a:r>
                  <a:rPr lang="en-US" altLang="zh-CN" dirty="0"/>
                  <a:t>&lt;1</a:t>
                </a:r>
                <a:endParaRPr lang="en-US" altLang="zh-CN" dirty="0">
                  <a:sym typeface="Wingdings" panose="05000000000000000000" pitchFamily="2" charset="2"/>
                </a:endParaRPr>
              </a:p>
              <a:p>
                <a:r>
                  <a:rPr lang="en-US" altLang="zh-CN" dirty="0">
                    <a:sym typeface="Wingdings" panose="05000000000000000000" pitchFamily="2" charset="2"/>
                  </a:rPr>
                  <a:t>Significance of rejecting H</a:t>
                </a:r>
                <a:r>
                  <a:rPr lang="en-US" altLang="zh-CN" baseline="-25000" dirty="0">
                    <a:sym typeface="Wingdings" panose="05000000000000000000" pitchFamily="2" charset="2"/>
                  </a:rPr>
                  <a:t>0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: 6.3</a:t>
                </a:r>
                <a:r>
                  <a:rPr lang="el-GR" altLang="zh-CN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σ</a:t>
                </a:r>
                <a:endParaRPr lang="en-US" altLang="zh-CN" dirty="0"/>
              </a:p>
              <a:p>
                <a:r>
                  <a:rPr lang="en-US" altLang="zh-CN" dirty="0"/>
                  <a:t>proton proportion @1-10 </a:t>
                </a:r>
                <a:r>
                  <a:rPr lang="en-US" altLang="zh-CN" dirty="0" err="1"/>
                  <a:t>PeV</a:t>
                </a:r>
                <a:r>
                  <a:rPr lang="en-US" altLang="zh-CN" dirty="0"/>
                  <a:t>: </a:t>
                </a:r>
              </a:p>
              <a:p>
                <a:pPr lvl="1"/>
                <a:r>
                  <a:rPr lang="en-US" altLang="zh-CN" dirty="0"/>
                  <a:t>72.6%±4.5%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altLang="zh-CN" dirty="0"/>
                  <a:t>q</a:t>
                </a:r>
                <a:r>
                  <a:rPr lang="en-US" altLang="zh-CN" baseline="-25000" dirty="0"/>
                  <a:t>p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altLang="zh-CN" dirty="0">
                    <a:sym typeface="Wingdings" panose="05000000000000000000" pitchFamily="2" charset="2"/>
                  </a:rPr>
                  <a:t>90.6%±1.5%</a:t>
                </a:r>
              </a:p>
              <a:p>
                <a:pPr lvl="1"/>
                <a:endParaRPr lang="en-US" altLang="zh-CN" dirty="0">
                  <a:sym typeface="Wingdings" panose="05000000000000000000" pitchFamily="2" charset="2"/>
                </a:endParaRPr>
              </a:p>
              <a:p>
                <a:endParaRPr lang="en-US" altLang="zh-CN" dirty="0">
                  <a:sym typeface="Wingdings" panose="05000000000000000000" pitchFamily="2" charset="2"/>
                </a:endParaRPr>
              </a:p>
              <a:p>
                <a:endParaRPr lang="en-US" altLang="zh-CN" dirty="0">
                  <a:sym typeface="Wingdings" panose="05000000000000000000" pitchFamily="2" charset="2"/>
                </a:endParaRP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EEC75AB-6AE8-4B4A-8B3F-9701851B5B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6341D8C-675E-42AC-8485-E90D3074C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16F0D89-1A1D-49B3-BB62-F6C332359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194CDA4-295A-4797-8587-952AEB24FA14}"/>
              </a:ext>
            </a:extLst>
          </p:cNvPr>
          <p:cNvSpPr/>
          <p:nvPr/>
        </p:nvSpPr>
        <p:spPr>
          <a:xfrm>
            <a:off x="1022311" y="4853740"/>
            <a:ext cx="6542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altLang="zh-CN" sz="2800" dirty="0">
                <a:solidFill>
                  <a:srgbClr val="FF0000"/>
                </a:solidFill>
              </a:rPr>
              <a:t>Proton dominates the knee but it’s not the only one whose spectrum breaks!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B8D24947-EB42-41DA-9CB7-493327F18AF2}"/>
                  </a:ext>
                </a:extLst>
              </p:cNvPr>
              <p:cNvSpPr txBox="1"/>
              <p:nvPr/>
            </p:nvSpPr>
            <p:spPr>
              <a:xfrm>
                <a:off x="3818674" y="1963339"/>
                <a:ext cx="3066545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num>
                        <m:den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B8D24947-EB42-41DA-9CB7-493327F18A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8674" y="1963339"/>
                <a:ext cx="3066545" cy="5186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B4187311-3EA8-43A2-B48E-24D4F8598B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2372" y="4258416"/>
            <a:ext cx="4050761" cy="249647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DC348D4-0EAB-46FC-9914-1E78010DF3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2371" y="1627002"/>
            <a:ext cx="4050761" cy="26213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422C19D4-1C09-437F-9FD1-786E68CE29E7}"/>
                  </a:ext>
                </a:extLst>
              </p:cNvPr>
              <p:cNvSpPr txBox="1"/>
              <p:nvPr/>
            </p:nvSpPr>
            <p:spPr>
              <a:xfrm>
                <a:off x="10548611" y="5357876"/>
                <a:ext cx="100303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altLang="zh-CN" sz="1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altLang="zh-CN" sz="1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1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altLang="zh-CN" sz="14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CN" sz="1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z="14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zh-CN" altLang="en-US" sz="14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422C19D4-1C09-437F-9FD1-786E68CE29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8611" y="5357876"/>
                <a:ext cx="1003030" cy="215444"/>
              </a:xfrm>
              <a:prstGeom prst="rect">
                <a:avLst/>
              </a:prstGeom>
              <a:blipFill>
                <a:blip r:embed="rId6"/>
                <a:stretch>
                  <a:fillRect l="-3636" r="-2424" b="-8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42E53C65-00FB-4C90-A8BE-B660D33E9056}"/>
                  </a:ext>
                </a:extLst>
              </p:cNvPr>
              <p:cNvSpPr txBox="1"/>
              <p:nvPr/>
            </p:nvSpPr>
            <p:spPr>
              <a:xfrm>
                <a:off x="10548611" y="4782753"/>
                <a:ext cx="112498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altLang="zh-CN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altLang="zh-CN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altLang="zh-CN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CN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zh-CN" alt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42E53C65-00FB-4C90-A8BE-B660D33E90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8611" y="4782753"/>
                <a:ext cx="1124988" cy="215444"/>
              </a:xfrm>
              <a:prstGeom prst="rect">
                <a:avLst/>
              </a:prstGeom>
              <a:blipFill>
                <a:blip r:embed="rId7"/>
                <a:stretch>
                  <a:fillRect l="-3243" r="-2162" b="-8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3419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2D395E-9A75-408E-9C3D-4B798959E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 cocktail method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41A4232-12F5-4F45-8486-DACFFE243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9343" y="1580256"/>
            <a:ext cx="3722425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dirty="0"/>
              <a:t>A light cocktail</a:t>
            </a:r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1683451-C4D6-4ECC-8AD6-FCAB0E609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5748F72-D9EE-48B7-862E-5769EF108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14</a:t>
            </a:fld>
            <a:endParaRPr lang="zh-CN" altLang="en-US" dirty="0"/>
          </a:p>
        </p:txBody>
      </p:sp>
      <p:pic>
        <p:nvPicPr>
          <p:cNvPr id="7" name="Picture 2" descr="鸡尾酒的制作图片-调制鸡尾酒的原料素材-高清图片-摄影照片-寻图免费打包下载">
            <a:extLst>
              <a:ext uri="{FF2B5EF4-FFF2-40B4-BE49-F238E27FC236}">
                <a16:creationId xmlns:a16="http://schemas.microsoft.com/office/drawing/2014/main" id="{BAD0F264-4B33-4478-8295-5A00C813B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234" y="1364000"/>
            <a:ext cx="3593535" cy="267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BA01A7A9-FC33-473D-88CB-45361DD4F656}"/>
                  </a:ext>
                </a:extLst>
              </p:cNvPr>
              <p:cNvSpPr txBox="1"/>
              <p:nvPr/>
            </p:nvSpPr>
            <p:spPr>
              <a:xfrm>
                <a:off x="5783584" y="2059747"/>
                <a:ext cx="331013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p"/>
                        </m:rPr>
                        <a:rPr lang="en-US" altLang="zh-CN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LL</m:t>
                      </m:r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TL</m:t>
                          </m:r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num>
                        <m:den>
                          <m:func>
                            <m:funcPr>
                              <m:ctrlPr>
                                <a:rPr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56</m:t>
                              </m:r>
                            </m:e>
                          </m:func>
                        </m:den>
                      </m:f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+0.655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BA01A7A9-FC33-473D-88CB-45361DD4F6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3584" y="2059747"/>
                <a:ext cx="3310137" cy="5186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FC54CD5B-5B8E-4159-A18F-81067FB25F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577545"/>
              </p:ext>
            </p:extLst>
          </p:nvPr>
        </p:nvGraphicFramePr>
        <p:xfrm>
          <a:off x="1071540" y="4068237"/>
          <a:ext cx="318007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630">
                  <a:extLst>
                    <a:ext uri="{9D8B030D-6E8A-4147-A177-3AD203B41FA5}">
                      <a16:colId xmlns:a16="http://schemas.microsoft.com/office/drawing/2014/main" val="1851943806"/>
                    </a:ext>
                  </a:extLst>
                </a:gridCol>
                <a:gridCol w="669288">
                  <a:extLst>
                    <a:ext uri="{9D8B030D-6E8A-4147-A177-3AD203B41FA5}">
                      <a16:colId xmlns:a16="http://schemas.microsoft.com/office/drawing/2014/main" val="2056954216"/>
                    </a:ext>
                  </a:extLst>
                </a:gridCol>
                <a:gridCol w="760730">
                  <a:extLst>
                    <a:ext uri="{9D8B030D-6E8A-4147-A177-3AD203B41FA5}">
                      <a16:colId xmlns:a16="http://schemas.microsoft.com/office/drawing/2014/main" val="1171396274"/>
                    </a:ext>
                  </a:extLst>
                </a:gridCol>
                <a:gridCol w="773430">
                  <a:extLst>
                    <a:ext uri="{9D8B030D-6E8A-4147-A177-3AD203B41FA5}">
                      <a16:colId xmlns:a16="http://schemas.microsoft.com/office/drawing/2014/main" val="221057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C62C22"/>
                          </a:solidFill>
                        </a:rPr>
                        <a:t>all</a:t>
                      </a:r>
                      <a:endParaRPr lang="zh-CN" altLang="en-US" dirty="0">
                        <a:solidFill>
                          <a:srgbClr val="C62C2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87D8F4"/>
                          </a:solidFill>
                        </a:rPr>
                        <a:t>TLM</a:t>
                      </a:r>
                      <a:endParaRPr lang="zh-CN" altLang="en-US" dirty="0">
                        <a:solidFill>
                          <a:srgbClr val="87D8F4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AA9367"/>
                          </a:solidFill>
                        </a:rPr>
                        <a:t>Light</a:t>
                      </a:r>
                      <a:endParaRPr lang="zh-CN" altLang="en-US" dirty="0">
                        <a:solidFill>
                          <a:srgbClr val="AA9367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29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C62C22"/>
                          </a:solidFill>
                        </a:rPr>
                        <a:t>1</a:t>
                      </a:r>
                      <a:endParaRPr lang="zh-CN" altLang="en-US" dirty="0">
                        <a:solidFill>
                          <a:srgbClr val="C62C2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87D8F4"/>
                          </a:solidFill>
                        </a:rPr>
                        <a:t>0</a:t>
                      </a:r>
                      <a:endParaRPr lang="zh-CN" altLang="en-US" dirty="0">
                        <a:solidFill>
                          <a:srgbClr val="87D8F4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AA9367"/>
                          </a:solidFill>
                        </a:rPr>
                        <a:t>1</a:t>
                      </a:r>
                      <a:endParaRPr lang="zh-CN" altLang="en-US" dirty="0">
                        <a:solidFill>
                          <a:srgbClr val="AA9367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853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He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C62C22"/>
                          </a:solidFill>
                        </a:rPr>
                        <a:t>1</a:t>
                      </a:r>
                      <a:endParaRPr lang="zh-CN" altLang="en-US" dirty="0">
                        <a:solidFill>
                          <a:srgbClr val="C62C2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87D8F4"/>
                          </a:solidFill>
                        </a:rPr>
                        <a:t>1.39</a:t>
                      </a:r>
                      <a:endParaRPr lang="zh-CN" altLang="en-US" dirty="0">
                        <a:solidFill>
                          <a:srgbClr val="87D8F4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AA9367"/>
                          </a:solidFill>
                        </a:rPr>
                        <a:t>0.655</a:t>
                      </a:r>
                      <a:endParaRPr lang="zh-CN" altLang="en-US" dirty="0">
                        <a:solidFill>
                          <a:srgbClr val="AA9367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4984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CNO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C62C22"/>
                          </a:solidFill>
                        </a:rPr>
                        <a:t>1</a:t>
                      </a:r>
                      <a:endParaRPr lang="zh-CN" altLang="en-US" dirty="0">
                        <a:solidFill>
                          <a:srgbClr val="C62C2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87D8F4"/>
                          </a:solidFill>
                        </a:rPr>
                        <a:t>2.64</a:t>
                      </a:r>
                      <a:endParaRPr lang="zh-CN" altLang="en-US" dirty="0">
                        <a:solidFill>
                          <a:srgbClr val="87D8F4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AA9367"/>
                          </a:solidFill>
                        </a:rPr>
                        <a:t>0.345</a:t>
                      </a:r>
                      <a:endParaRPr lang="zh-CN" altLang="en-US" dirty="0">
                        <a:solidFill>
                          <a:srgbClr val="AA9367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6441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solidFill>
                            <a:schemeClr val="tx1"/>
                          </a:solidFill>
                        </a:rPr>
                        <a:t>MgAlSi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C62C22"/>
                          </a:solidFill>
                        </a:rPr>
                        <a:t>1</a:t>
                      </a:r>
                      <a:endParaRPr lang="zh-CN" altLang="en-US" dirty="0">
                        <a:solidFill>
                          <a:srgbClr val="C62C2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87D8F4"/>
                          </a:solidFill>
                        </a:rPr>
                        <a:t>3.30</a:t>
                      </a:r>
                      <a:endParaRPr lang="zh-CN" altLang="en-US" dirty="0">
                        <a:solidFill>
                          <a:srgbClr val="87D8F4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AA9367"/>
                          </a:solidFill>
                        </a:rPr>
                        <a:t>0.181</a:t>
                      </a:r>
                      <a:endParaRPr lang="zh-CN" altLang="en-US" dirty="0">
                        <a:solidFill>
                          <a:srgbClr val="AA9367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813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Fe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C62C22"/>
                          </a:solidFill>
                        </a:rPr>
                        <a:t>1</a:t>
                      </a:r>
                      <a:endParaRPr lang="zh-CN" altLang="en-US" dirty="0">
                        <a:solidFill>
                          <a:srgbClr val="C62C2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87D8F4"/>
                          </a:solidFill>
                        </a:rPr>
                        <a:t>4.03</a:t>
                      </a:r>
                      <a:endParaRPr lang="zh-CN" altLang="en-US" dirty="0">
                        <a:solidFill>
                          <a:srgbClr val="87D8F4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rgbClr val="AA9367"/>
                          </a:solidFill>
                        </a:rPr>
                        <a:t>0</a:t>
                      </a:r>
                      <a:endParaRPr lang="zh-CN" altLang="en-US" dirty="0">
                        <a:solidFill>
                          <a:srgbClr val="AA9367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5750278"/>
                  </a:ext>
                </a:extLst>
              </a:tr>
            </a:tbl>
          </a:graphicData>
        </a:graphic>
      </p:graphicFrame>
      <p:pic>
        <p:nvPicPr>
          <p:cNvPr id="12" name="图片 11">
            <a:extLst>
              <a:ext uri="{FF2B5EF4-FFF2-40B4-BE49-F238E27FC236}">
                <a16:creationId xmlns:a16="http://schemas.microsoft.com/office/drawing/2014/main" id="{331EF12E-CA23-4FE9-B94E-EA06A5BC1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3551" y="2825588"/>
            <a:ext cx="4711542" cy="3466134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35D6DA1B-93F4-4EF6-BA37-CC25811834D9}"/>
              </a:ext>
            </a:extLst>
          </p:cNvPr>
          <p:cNvSpPr/>
          <p:nvPr/>
        </p:nvSpPr>
        <p:spPr>
          <a:xfrm>
            <a:off x="6521896" y="3985387"/>
            <a:ext cx="23001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</a:rPr>
              <a:t>GSF “Purity” &gt;85% (&lt;10 </a:t>
            </a:r>
            <a:r>
              <a:rPr lang="en-US" altLang="zh-CN" sz="1200" b="1" dirty="0" err="1">
                <a:solidFill>
                  <a:srgbClr val="FF0000"/>
                </a:solidFill>
              </a:rPr>
              <a:t>PeV</a:t>
            </a:r>
            <a:r>
              <a:rPr lang="en-US" altLang="zh-CN" sz="1200" b="1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44813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2D395E-9A75-408E-9C3D-4B798959E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Z/A dependent?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1683451-C4D6-4ECC-8AD6-FCAB0E609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5748F72-D9EE-48B7-862E-5769EF108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15</a:t>
            </a:fld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6F53587-AC38-49AF-813B-4486A54F3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3895" y="1690688"/>
            <a:ext cx="5086996" cy="40870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78C9A1F9-9620-4034-8C61-DC7CEF153F5D}"/>
                  </a:ext>
                </a:extLst>
              </p:cNvPr>
              <p:cNvSpPr txBox="1"/>
              <p:nvPr/>
            </p:nvSpPr>
            <p:spPr>
              <a:xfrm>
                <a:off x="754736" y="1628634"/>
                <a:ext cx="4852395" cy="5895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en-US" altLang="zh-CN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d>
                        <m:dPr>
                          <m:ctrlP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zh-CN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1 </m:t>
                                  </m:r>
                                  <m: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𝑃𝑒𝑉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zh-CN" alt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altLang="zh-CN" sz="12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altLang="zh-CN" sz="12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altLang="zh-CN" sz="12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US" altLang="zh-CN" sz="12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altLang="zh-CN" sz="12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altLang="zh-CN" sz="12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zh-CN" altLang="en-US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p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altLang="zh-CN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altLang="zh-CN" sz="12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sz="12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200" b="0" i="0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e>
                                  </m:func>
                                </m:num>
                                <m:den>
                                  <m:func>
                                    <m:funcPr>
                                      <m:ctrlP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200" b="0" i="0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56</m:t>
                                      </m:r>
                                    </m:e>
                                  </m:func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zh-CN" altLang="en-US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78C9A1F9-9620-4034-8C61-DC7CEF153F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736" y="1628634"/>
                <a:ext cx="4852395" cy="5895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2BD5C78B-FDBB-484A-8987-93ED0DF99C79}"/>
                  </a:ext>
                </a:extLst>
              </p:cNvPr>
              <p:cNvSpPr txBox="1"/>
              <p:nvPr/>
            </p:nvSpPr>
            <p:spPr>
              <a:xfrm>
                <a:off x="754737" y="2243894"/>
                <a:ext cx="6025536" cy="5895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en-US" altLang="zh-CN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d>
                        <m:dPr>
                          <m:ctrlP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zh-CN" sz="1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1 </m:t>
                                  </m:r>
                                  <m: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𝑃𝑒𝑉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zh-CN" alt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altLang="zh-CN" sz="12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altLang="zh-CN" sz="12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altLang="zh-CN" sz="1200" b="0" i="1" smtClean="0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US" altLang="zh-CN" sz="12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altLang="zh-CN" sz="12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altLang="zh-CN" sz="12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zh-CN" altLang="en-US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p>
                          <m:r>
                            <a:rPr lang="en-US" altLang="zh-CN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altLang="zh-CN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altLang="zh-CN" sz="12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sz="12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altLang="zh-CN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200" b="0" i="0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e>
                                  </m:func>
                                </m:num>
                                <m:den>
                                  <m:func>
                                    <m:funcPr>
                                      <m:ctrlP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200" b="0" i="0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n-US" altLang="zh-CN" sz="12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56</m:t>
                                      </m:r>
                                    </m:e>
                                  </m:func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altLang="zh-CN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altLang="zh-CN" sz="12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2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US" altLang="zh-CN" sz="12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altLang="zh-CN" sz="12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altLang="zh-CN" sz="12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altLang="zh-CN" sz="1200" i="1">
                                                  <a:solidFill>
                                                    <a:srgbClr val="00B05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US" altLang="zh-CN" sz="1200" i="1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altLang="zh-CN" sz="1200" b="0" i="1" smtClean="0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  <m:r>
                                                    <a:rPr lang="en-US" altLang="zh-CN" sz="1200" i="1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altLang="zh-CN" sz="1200" b="0" i="1" smtClean="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𝑃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altLang="zh-CN" sz="12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altLang="zh-CN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zh-CN" altLang="en-US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altLang="zh-CN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altLang="zh-CN" sz="1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zh-CN" altLang="en-US" sz="1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2BD5C78B-FDBB-484A-8987-93ED0DF99C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737" y="2243894"/>
                <a:ext cx="6025536" cy="5895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76ADCF7-0EC4-4157-955E-918C23069C8E}"/>
              </a:ext>
            </a:extLst>
          </p:cNvPr>
          <p:cNvSpPr txBox="1">
            <a:spLocks/>
          </p:cNvSpPr>
          <p:nvPr/>
        </p:nvSpPr>
        <p:spPr>
          <a:xfrm>
            <a:off x="754737" y="3848409"/>
            <a:ext cx="5646064" cy="9144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n=2.06±0.09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rules out A-dep with 22 </a:t>
            </a:r>
            <a:r>
              <a:rPr lang="el-GR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σ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agrees with Z-dep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15B472E5-4592-4E0D-AF07-1F8BDC5C0267}"/>
              </a:ext>
            </a:extLst>
          </p:cNvPr>
          <p:cNvSpPr txBox="1">
            <a:spLocks/>
          </p:cNvSpPr>
          <p:nvPr/>
        </p:nvSpPr>
        <p:spPr>
          <a:xfrm>
            <a:off x="838200" y="3147699"/>
            <a:ext cx="3980195" cy="66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Hypothesis test: </a:t>
            </a:r>
            <a:r>
              <a:rPr lang="en-US" altLang="zh-CN" sz="2400" dirty="0">
                <a:solidFill>
                  <a:srgbClr val="FF0000"/>
                </a:solidFill>
              </a:rPr>
              <a:t>5.2 </a:t>
            </a:r>
            <a:r>
              <a:rPr lang="el-GR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50234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2EB4F9-A2C4-434F-BC88-15D52F82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2669"/>
            <a:ext cx="10515600" cy="1325563"/>
          </a:xfrm>
        </p:spPr>
        <p:txBody>
          <a:bodyPr/>
          <a:lstStyle/>
          <a:p>
            <a:r>
              <a:rPr lang="en-US" altLang="zh-CN" dirty="0"/>
              <a:t>Discovery of an ankle-like structure due to Fe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DB5AC2-29DC-471A-A3CC-1FCE2F83D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9434"/>
            <a:ext cx="10515600" cy="4757529"/>
          </a:xfrm>
        </p:spPr>
        <p:txBody>
          <a:bodyPr/>
          <a:lstStyle/>
          <a:p>
            <a:r>
              <a:rPr lang="en-US" altLang="zh-CN" dirty="0"/>
              <a:t>Break energy: 9.7±0.2 </a:t>
            </a:r>
            <a:r>
              <a:rPr lang="en-US" altLang="zh-CN" dirty="0" err="1"/>
              <a:t>PeV</a:t>
            </a:r>
            <a:endParaRPr lang="en-US" altLang="zh-CN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9C9EB7-D0A9-438D-9666-3C199087B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498AB02-30F3-4A40-92EC-16A84B1F4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16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EFCE4C0-C4A0-4911-8A31-7B9AA52FD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100" y="2483965"/>
            <a:ext cx="4993942" cy="3988170"/>
          </a:xfrm>
          <a:prstGeom prst="rect">
            <a:avLst/>
          </a:prstGeom>
        </p:spPr>
      </p:pic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864CE1F1-BBB9-439E-9C4E-6AA9DBEC0F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415828" y="1419434"/>
          <a:ext cx="602221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068">
                  <a:extLst>
                    <a:ext uri="{9D8B030D-6E8A-4147-A177-3AD203B41FA5}">
                      <a16:colId xmlns:a16="http://schemas.microsoft.com/office/drawing/2014/main" val="4262855987"/>
                    </a:ext>
                  </a:extLst>
                </a:gridCol>
                <a:gridCol w="1252855">
                  <a:extLst>
                    <a:ext uri="{9D8B030D-6E8A-4147-A177-3AD203B41FA5}">
                      <a16:colId xmlns:a16="http://schemas.microsoft.com/office/drawing/2014/main" val="2912769096"/>
                    </a:ext>
                  </a:extLst>
                </a:gridCol>
                <a:gridCol w="1864614">
                  <a:extLst>
                    <a:ext uri="{9D8B030D-6E8A-4147-A177-3AD203B41FA5}">
                      <a16:colId xmlns:a16="http://schemas.microsoft.com/office/drawing/2014/main" val="2720597129"/>
                    </a:ext>
                  </a:extLst>
                </a:gridCol>
                <a:gridCol w="1729677">
                  <a:extLst>
                    <a:ext uri="{9D8B030D-6E8A-4147-A177-3AD203B41FA5}">
                      <a16:colId xmlns:a16="http://schemas.microsoft.com/office/drawing/2014/main" val="2695420081"/>
                    </a:ext>
                  </a:extLst>
                </a:gridCol>
              </a:tblGrid>
              <a:tr h="216705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significance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index before break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index after break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092040"/>
                  </a:ext>
                </a:extLst>
              </a:tr>
              <a:tr h="239689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TLM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25.9</a:t>
                      </a:r>
                      <a:r>
                        <a:rPr lang="el-GR" altLang="zh-CN" sz="1600" dirty="0"/>
                        <a:t>σ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2.950±0.005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2.65±0.01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6173307"/>
                  </a:ext>
                </a:extLst>
              </a:tr>
              <a:tr h="239689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All-particle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  5.9</a:t>
                      </a:r>
                      <a:r>
                        <a:rPr lang="el-GR" altLang="zh-CN" sz="1600" dirty="0"/>
                        <a:t>σ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3.25±0.05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3.08±0.01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016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5730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3A97A045-5D89-45B0-A33C-D1B024B77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833" y="2483965"/>
            <a:ext cx="4993941" cy="3995152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62EB4F9-A2C4-434F-BC88-15D52F82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2669"/>
            <a:ext cx="10515600" cy="1325563"/>
          </a:xfrm>
        </p:spPr>
        <p:txBody>
          <a:bodyPr/>
          <a:lstStyle/>
          <a:p>
            <a:r>
              <a:rPr lang="en-US" altLang="zh-CN" dirty="0"/>
              <a:t>Discovery of an ankle-like structure due to Fe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DB5AC2-29DC-471A-A3CC-1FCE2F83D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9434"/>
            <a:ext cx="10515600" cy="4757529"/>
          </a:xfrm>
        </p:spPr>
        <p:txBody>
          <a:bodyPr/>
          <a:lstStyle/>
          <a:p>
            <a:r>
              <a:rPr lang="en-US" altLang="zh-CN" dirty="0"/>
              <a:t>Break energy: 9.7±0.2 </a:t>
            </a:r>
            <a:r>
              <a:rPr lang="en-US" altLang="zh-CN" dirty="0" err="1"/>
              <a:t>PeV</a:t>
            </a:r>
            <a:endParaRPr lang="en-US" altLang="zh-CN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9C9EB7-D0A9-438D-9666-3C199087B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498AB02-30F3-4A40-92EC-16A84B1F4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EFCE4C0-C4A0-4911-8A31-7B9AA52FD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100" y="2483965"/>
            <a:ext cx="4993942" cy="3988170"/>
          </a:xfrm>
          <a:prstGeom prst="rect">
            <a:avLst/>
          </a:prstGeom>
        </p:spPr>
      </p:pic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864CE1F1-BBB9-439E-9C4E-6AA9DBEC0F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66355"/>
              </p:ext>
            </p:extLst>
          </p:nvPr>
        </p:nvGraphicFramePr>
        <p:xfrm>
          <a:off x="5415828" y="1419434"/>
          <a:ext cx="602221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068">
                  <a:extLst>
                    <a:ext uri="{9D8B030D-6E8A-4147-A177-3AD203B41FA5}">
                      <a16:colId xmlns:a16="http://schemas.microsoft.com/office/drawing/2014/main" val="4262855987"/>
                    </a:ext>
                  </a:extLst>
                </a:gridCol>
                <a:gridCol w="1252855">
                  <a:extLst>
                    <a:ext uri="{9D8B030D-6E8A-4147-A177-3AD203B41FA5}">
                      <a16:colId xmlns:a16="http://schemas.microsoft.com/office/drawing/2014/main" val="2912769096"/>
                    </a:ext>
                  </a:extLst>
                </a:gridCol>
                <a:gridCol w="1864614">
                  <a:extLst>
                    <a:ext uri="{9D8B030D-6E8A-4147-A177-3AD203B41FA5}">
                      <a16:colId xmlns:a16="http://schemas.microsoft.com/office/drawing/2014/main" val="2720597129"/>
                    </a:ext>
                  </a:extLst>
                </a:gridCol>
                <a:gridCol w="1729677">
                  <a:extLst>
                    <a:ext uri="{9D8B030D-6E8A-4147-A177-3AD203B41FA5}">
                      <a16:colId xmlns:a16="http://schemas.microsoft.com/office/drawing/2014/main" val="2695420081"/>
                    </a:ext>
                  </a:extLst>
                </a:gridCol>
              </a:tblGrid>
              <a:tr h="216705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significance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index before break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index after break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092040"/>
                  </a:ext>
                </a:extLst>
              </a:tr>
              <a:tr h="239689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TLM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25.9</a:t>
                      </a:r>
                      <a:r>
                        <a:rPr lang="el-GR" altLang="zh-CN" sz="1600" dirty="0"/>
                        <a:t>σ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2.950±0.005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2.65±0.01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6173307"/>
                  </a:ext>
                </a:extLst>
              </a:tr>
              <a:tr h="239689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All-particle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  5.9</a:t>
                      </a:r>
                      <a:r>
                        <a:rPr lang="el-GR" altLang="zh-CN" sz="1600" dirty="0"/>
                        <a:t>σ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3.25±0.05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3.08±0.01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016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849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3A97A045-5D89-45B0-A33C-D1B024B77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833" y="2483965"/>
            <a:ext cx="4993941" cy="3995152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62EB4F9-A2C4-434F-BC88-15D52F82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2669"/>
            <a:ext cx="10515600" cy="1325563"/>
          </a:xfrm>
        </p:spPr>
        <p:txBody>
          <a:bodyPr/>
          <a:lstStyle/>
          <a:p>
            <a:r>
              <a:rPr lang="en-US" altLang="zh-CN" dirty="0"/>
              <a:t>Discovery of an ankle-like structure due to Fe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DB5AC2-29DC-471A-A3CC-1FCE2F83D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9434"/>
            <a:ext cx="10515600" cy="4757529"/>
          </a:xfrm>
        </p:spPr>
        <p:txBody>
          <a:bodyPr/>
          <a:lstStyle/>
          <a:p>
            <a:r>
              <a:rPr lang="en-US" altLang="zh-CN" dirty="0"/>
              <a:t>Break energy: 9.7±0.2 </a:t>
            </a:r>
            <a:r>
              <a:rPr lang="en-US" altLang="zh-CN" dirty="0" err="1"/>
              <a:t>PeV</a:t>
            </a:r>
            <a:endParaRPr lang="en-US" altLang="zh-CN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9C9EB7-D0A9-438D-9666-3C199087B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498AB02-30F3-4A40-92EC-16A84B1F4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18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EFCE4C0-C4A0-4911-8A31-7B9AA52FD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100" y="2483965"/>
            <a:ext cx="4993942" cy="3988170"/>
          </a:xfrm>
          <a:prstGeom prst="rect">
            <a:avLst/>
          </a:prstGeom>
        </p:spPr>
      </p:pic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864CE1F1-BBB9-439E-9C4E-6AA9DBEC0F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415828" y="1419434"/>
          <a:ext cx="602221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068">
                  <a:extLst>
                    <a:ext uri="{9D8B030D-6E8A-4147-A177-3AD203B41FA5}">
                      <a16:colId xmlns:a16="http://schemas.microsoft.com/office/drawing/2014/main" val="4262855987"/>
                    </a:ext>
                  </a:extLst>
                </a:gridCol>
                <a:gridCol w="1252855">
                  <a:extLst>
                    <a:ext uri="{9D8B030D-6E8A-4147-A177-3AD203B41FA5}">
                      <a16:colId xmlns:a16="http://schemas.microsoft.com/office/drawing/2014/main" val="2912769096"/>
                    </a:ext>
                  </a:extLst>
                </a:gridCol>
                <a:gridCol w="1864614">
                  <a:extLst>
                    <a:ext uri="{9D8B030D-6E8A-4147-A177-3AD203B41FA5}">
                      <a16:colId xmlns:a16="http://schemas.microsoft.com/office/drawing/2014/main" val="2720597129"/>
                    </a:ext>
                  </a:extLst>
                </a:gridCol>
                <a:gridCol w="1729677">
                  <a:extLst>
                    <a:ext uri="{9D8B030D-6E8A-4147-A177-3AD203B41FA5}">
                      <a16:colId xmlns:a16="http://schemas.microsoft.com/office/drawing/2014/main" val="2695420081"/>
                    </a:ext>
                  </a:extLst>
                </a:gridCol>
              </a:tblGrid>
              <a:tr h="216705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significance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index before break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index after break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092040"/>
                  </a:ext>
                </a:extLst>
              </a:tr>
              <a:tr h="239689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TLM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25.9</a:t>
                      </a:r>
                      <a:r>
                        <a:rPr lang="el-GR" altLang="zh-CN" sz="1600" dirty="0"/>
                        <a:t>σ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2.950±0.005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2.65±0.01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6173307"/>
                  </a:ext>
                </a:extLst>
              </a:tr>
              <a:tr h="239689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All-particle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  5.9</a:t>
                      </a:r>
                      <a:r>
                        <a:rPr lang="el-GR" altLang="zh-CN" sz="1600" dirty="0"/>
                        <a:t>σ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3.25±0.05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3.08±0.01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016571"/>
                  </a:ext>
                </a:extLst>
              </a:tr>
            </a:tbl>
          </a:graphicData>
        </a:graphic>
      </p:graphicFrame>
      <p:grpSp>
        <p:nvGrpSpPr>
          <p:cNvPr id="12" name="组合 11">
            <a:extLst>
              <a:ext uri="{FF2B5EF4-FFF2-40B4-BE49-F238E27FC236}">
                <a16:creationId xmlns:a16="http://schemas.microsoft.com/office/drawing/2014/main" id="{60737BFC-C1C1-487E-BFB0-5E665B7D20AE}"/>
              </a:ext>
            </a:extLst>
          </p:cNvPr>
          <p:cNvGrpSpPr/>
          <p:nvPr/>
        </p:nvGrpSpPr>
        <p:grpSpPr>
          <a:xfrm>
            <a:off x="6486962" y="2483964"/>
            <a:ext cx="5251866" cy="3988171"/>
            <a:chOff x="1153908" y="2483965"/>
            <a:chExt cx="5251866" cy="398817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C9BDAC3C-5503-4D79-A927-A046A6B48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53908" y="2483965"/>
              <a:ext cx="5251866" cy="3988171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9E343F38-F0FF-4774-9EB0-264A62181D55}"/>
                </a:ext>
              </a:extLst>
            </p:cNvPr>
            <p:cNvSpPr/>
            <p:nvPr/>
          </p:nvSpPr>
          <p:spPr>
            <a:xfrm>
              <a:off x="3379587" y="2706668"/>
              <a:ext cx="19431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err="1">
                  <a:solidFill>
                    <a:srgbClr val="FF0000"/>
                  </a:solidFill>
                </a:rPr>
                <a:t>m</a:t>
              </a:r>
              <a:r>
                <a:rPr lang="en-US" altLang="zh-CN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ΔF</a:t>
              </a:r>
              <a:r>
                <a:rPr lang="en-US" altLang="zh-CN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=3.9±0.2</a:t>
              </a:r>
              <a:r>
                <a:rPr lang="en-US" altLang="zh-CN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Fe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4195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34E8A9-91FE-4E8A-9B49-95C8FA511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76EE9DD-2D94-4FE5-8A44-325150980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 calorimetric energy estimator is developed for the LHAASO-KM2A experiment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The all-particle energy spectrum and &lt;</a:t>
            </a:r>
            <a:r>
              <a:rPr lang="en-US" altLang="zh-CN" dirty="0" err="1">
                <a:solidFill>
                  <a:srgbClr val="FF0000"/>
                </a:solidFill>
              </a:rPr>
              <a:t>lnA</a:t>
            </a:r>
            <a:r>
              <a:rPr lang="en-US" altLang="zh-CN" dirty="0">
                <a:solidFill>
                  <a:srgbClr val="FF0000"/>
                </a:solidFill>
              </a:rPr>
              <a:t>&gt; is measured with unprecedent precision</a:t>
            </a:r>
          </a:p>
          <a:p>
            <a:r>
              <a:rPr lang="en-US" altLang="zh-CN" dirty="0"/>
              <a:t>The total logarithmic mass is introduced and a cocktail method is developed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The CR knee is attributed to P and He with rigidity-dependent cutoff energy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An ankle-like structure due to Fe at 9.2 </a:t>
            </a:r>
            <a:r>
              <a:rPr lang="en-US" altLang="zh-CN" dirty="0" err="1">
                <a:solidFill>
                  <a:srgbClr val="FF0000"/>
                </a:solidFill>
              </a:rPr>
              <a:t>PeV</a:t>
            </a:r>
            <a:r>
              <a:rPr lang="en-US" altLang="zh-CN" dirty="0">
                <a:solidFill>
                  <a:srgbClr val="FF0000"/>
                </a:solidFill>
              </a:rPr>
              <a:t> is discovered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AC80135-0685-4E5D-8F04-2C5408462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E00CBA6-F8F5-404F-B79F-B9B917976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733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CFC8B7-631D-4EB3-A4CA-31D87D96C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28A012C-56EF-4B66-88D8-2A0FC4F33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Introduction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A calorimetric energy estimator</a:t>
            </a:r>
          </a:p>
          <a:p>
            <a:r>
              <a:rPr lang="en-US" altLang="zh-CN" dirty="0"/>
              <a:t>The all particle energy spectrum and &lt;</a:t>
            </a:r>
            <a:r>
              <a:rPr lang="en-US" altLang="zh-CN" dirty="0" err="1"/>
              <a:t>lnA</a:t>
            </a:r>
            <a:r>
              <a:rPr lang="en-US" altLang="zh-CN" dirty="0"/>
              <a:t>&gt; in 0.3-30 </a:t>
            </a:r>
            <a:r>
              <a:rPr lang="en-US" altLang="zh-CN" dirty="0" err="1"/>
              <a:t>PeV</a:t>
            </a:r>
            <a:endParaRPr lang="en-US" altLang="zh-CN" dirty="0"/>
          </a:p>
          <a:p>
            <a:r>
              <a:rPr lang="en-US" altLang="zh-CN" dirty="0">
                <a:solidFill>
                  <a:srgbClr val="FF0000"/>
                </a:solidFill>
              </a:rPr>
              <a:t>TLM: the total logarithmic mass and a cocktail method</a:t>
            </a:r>
          </a:p>
          <a:p>
            <a:r>
              <a:rPr lang="en-US" altLang="zh-CN" dirty="0"/>
              <a:t>The nature of the cosmic ray spectrum knee</a:t>
            </a:r>
          </a:p>
          <a:p>
            <a:r>
              <a:rPr lang="en-US" altLang="zh-CN" dirty="0"/>
              <a:t>Discovery of an ankle-like structure</a:t>
            </a:r>
          </a:p>
          <a:p>
            <a:r>
              <a:rPr lang="en-US" altLang="zh-CN" dirty="0"/>
              <a:t>Summary</a:t>
            </a:r>
          </a:p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D00F92-5285-460A-82CC-8CD0058D9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9A8746F-36B7-4FFF-8DC2-B0DBD3358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7F18E727-6BDE-4B1D-87D5-563B36D252AB}"/>
              </a:ext>
            </a:extLst>
          </p:cNvPr>
          <p:cNvSpPr txBox="1">
            <a:spLocks/>
          </p:cNvSpPr>
          <p:nvPr/>
        </p:nvSpPr>
        <p:spPr>
          <a:xfrm>
            <a:off x="9573388" y="2316902"/>
            <a:ext cx="2501411" cy="493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PRD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106,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123028 (2022)</a:t>
            </a:r>
            <a:endParaRPr lang="en-US" altLang="zh-CN" sz="1800" dirty="0">
              <a:solidFill>
                <a:srgbClr val="FF0000"/>
              </a:solidFill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14C113F-1189-4FD8-9CA4-DC06C5E01C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3388" y="2931923"/>
            <a:ext cx="25109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PRL </a:t>
            </a:r>
            <a:r>
              <a:rPr lang="en-US" altLang="zh-CN" dirty="0">
                <a:solidFill>
                  <a:srgbClr val="FF0000"/>
                </a:solidFill>
              </a:rPr>
              <a:t>132, 131002 (2024) 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70745B31-3050-4DAE-8BD5-EF2F54F735B3}"/>
              </a:ext>
            </a:extLst>
          </p:cNvPr>
          <p:cNvSpPr/>
          <p:nvPr/>
        </p:nvSpPr>
        <p:spPr>
          <a:xfrm>
            <a:off x="9622667" y="3946661"/>
            <a:ext cx="21112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arXiv:2411.13793</a:t>
            </a:r>
          </a:p>
        </p:txBody>
      </p:sp>
    </p:spTree>
    <p:extLst>
      <p:ext uri="{BB962C8B-B14F-4D97-AF65-F5344CB8AC3E}">
        <p14:creationId xmlns:p14="http://schemas.microsoft.com/office/powerpoint/2010/main" val="22386611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6F39A4-01B9-4951-8AA7-B7601093F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2AF908-F273-4CE0-A9A2-0CF2227B8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1BD6D1-8D01-47BD-8775-98CB87E6A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360089B-1660-47CB-8246-79D9048B3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8166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F0C66D-8FA3-4623-A81D-45E22145E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CASA-MIA: 860 g/cm</a:t>
            </a:r>
            <a:r>
              <a:rPr lang="en-US" altLang="zh-CN" baseline="30000" dirty="0"/>
              <a:t>2</a:t>
            </a:r>
            <a:endParaRPr lang="zh-CN" altLang="en-US" baseline="300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54188E-0CA3-44C2-9479-FE5939062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9555406-8021-49B8-B74F-43464AC68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04E52A7-FD3E-489D-8E1E-49BE8C6D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21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C1DB409-A54A-46A9-A3A3-18A4EE920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247" y="1824743"/>
            <a:ext cx="5262257" cy="435310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C7013AF-41F6-42C0-9B30-048BCA15C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957" y="1824743"/>
            <a:ext cx="4505838" cy="434746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22DF360B-3651-495E-AEA9-9ADFEC2FC110}"/>
              </a:ext>
            </a:extLst>
          </p:cNvPr>
          <p:cNvSpPr/>
          <p:nvPr/>
        </p:nvSpPr>
        <p:spPr>
          <a:xfrm>
            <a:off x="2735901" y="4167929"/>
            <a:ext cx="25150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ea typeface="微软雅黑" panose="020B0503020204020204" pitchFamily="34" charset="-122"/>
              </a:rPr>
              <a:t>proton </a:t>
            </a:r>
            <a:r>
              <a:rPr lang="en-US" altLang="zh-CN" dirty="0" err="1">
                <a:solidFill>
                  <a:srgbClr val="FF0000"/>
                </a:solidFill>
                <a:ea typeface="微软雅黑" panose="020B0503020204020204" pitchFamily="34" charset="-122"/>
              </a:rPr>
              <a:t>diviates</a:t>
            </a:r>
            <a:r>
              <a:rPr lang="en-US" altLang="zh-CN" dirty="0">
                <a:solidFill>
                  <a:srgbClr val="FF0000"/>
                </a:solidFill>
                <a:ea typeface="微软雅黑" panose="020B0503020204020204" pitchFamily="34" charset="-122"/>
              </a:rPr>
              <a:t> gradually from iron below 1 </a:t>
            </a:r>
            <a:r>
              <a:rPr lang="en-US" altLang="zh-CN" dirty="0" err="1">
                <a:solidFill>
                  <a:srgbClr val="FF0000"/>
                </a:solidFill>
                <a:ea typeface="微软雅黑" panose="020B0503020204020204" pitchFamily="34" charset="-122"/>
              </a:rPr>
              <a:t>PeV</a:t>
            </a:r>
            <a:r>
              <a:rPr lang="en-US" altLang="zh-CN" dirty="0">
                <a:solidFill>
                  <a:srgbClr val="FF0000"/>
                </a:solidFill>
                <a:ea typeface="微软雅黑" panose="020B0503020204020204" pitchFamily="34" charset="-122"/>
              </a:rPr>
              <a:t>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05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64D48E-7342-45EF-AD9A-53E428A35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Event selection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1C7EAE-B93D-4366-9B1B-0DC398410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546" y="1825625"/>
            <a:ext cx="10515600" cy="4351338"/>
          </a:xfrm>
        </p:spPr>
        <p:txBody>
          <a:bodyPr/>
          <a:lstStyle/>
          <a:p>
            <a:r>
              <a:rPr lang="en-US" altLang="zh-CN" dirty="0"/>
              <a:t>Event selection criteria:</a:t>
            </a:r>
          </a:p>
          <a:p>
            <a:pPr lvl="1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θ:     </a:t>
            </a:r>
            <a:r>
              <a:rPr lang="en-US" altLang="zh-CN" dirty="0"/>
              <a:t>10°- 30°    </a:t>
            </a:r>
            <a:r>
              <a:rPr lang="en-US" altLang="zh-CN" dirty="0">
                <a:sym typeface="Wingdings" panose="05000000000000000000" pitchFamily="2" charset="2"/>
              </a:rPr>
              <a:t> (610-690 g/cm</a:t>
            </a:r>
            <a:r>
              <a:rPr lang="en-US" altLang="zh-CN" baseline="30000" dirty="0">
                <a:sym typeface="Wingdings" panose="05000000000000000000" pitchFamily="2" charset="2"/>
              </a:rPr>
              <a:t>2</a:t>
            </a:r>
            <a:r>
              <a:rPr lang="en-US" altLang="zh-CN" dirty="0">
                <a:sym typeface="Wingdings" panose="05000000000000000000" pitchFamily="2" charset="2"/>
              </a:rPr>
              <a:t>) ~ </a:t>
            </a:r>
            <a:r>
              <a:rPr lang="en-US" altLang="zh-CN" dirty="0" err="1">
                <a:sym typeface="Wingdings" panose="05000000000000000000" pitchFamily="2" charset="2"/>
              </a:rPr>
              <a:t>Xmax</a:t>
            </a:r>
            <a:r>
              <a:rPr lang="en-US" altLang="zh-CN" dirty="0">
                <a:sym typeface="Wingdings" panose="05000000000000000000" pitchFamily="2" charset="2"/>
              </a:rPr>
              <a:t> (0.3-30 </a:t>
            </a:r>
            <a:r>
              <a:rPr lang="en-US" altLang="zh-CN" dirty="0" err="1">
                <a:sym typeface="Wingdings" panose="05000000000000000000" pitchFamily="2" charset="2"/>
              </a:rPr>
              <a:t>PeV</a:t>
            </a:r>
            <a:r>
              <a:rPr lang="en-US" altLang="zh-CN" dirty="0">
                <a:sym typeface="Wingdings" panose="05000000000000000000" pitchFamily="2" charset="2"/>
              </a:rPr>
              <a:t>)</a:t>
            </a:r>
            <a:endParaRPr lang="en-US" altLang="zh-CN" dirty="0"/>
          </a:p>
          <a:p>
            <a:pPr lvl="1"/>
            <a:r>
              <a:rPr lang="en-US" altLang="zh-CN" dirty="0" err="1"/>
              <a:t>R</a:t>
            </a:r>
            <a:r>
              <a:rPr lang="en-US" altLang="zh-CN" baseline="-25000" dirty="0" err="1"/>
              <a:t>core</a:t>
            </a:r>
            <a:r>
              <a:rPr lang="en-US" altLang="zh-CN" dirty="0"/>
              <a:t>: 320 - 420 m </a:t>
            </a:r>
            <a:r>
              <a:rPr lang="en-US" altLang="zh-CN" dirty="0">
                <a:sym typeface="Wingdings" panose="05000000000000000000" pitchFamily="2" charset="2"/>
              </a:rPr>
              <a:t> shower well contained, full efficiency @&gt;0.3PeV</a:t>
            </a:r>
            <a:endParaRPr lang="en-US" altLang="zh-CN" dirty="0"/>
          </a:p>
          <a:p>
            <a:r>
              <a:rPr lang="en-US" altLang="zh-CN" dirty="0"/>
              <a:t>Ne &amp; N</a:t>
            </a:r>
            <a:r>
              <a:rPr lang="el-G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CN" dirty="0"/>
              <a:t> in (40-200m) to avoid punch-through</a:t>
            </a:r>
          </a:p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0BF3DCC-7501-4588-AFC4-BE2CA5AE6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DE1A3F6-5128-43CE-A644-C535611D0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22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15B2791-2D90-40E1-9C51-E1761ABC6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18" y="3615633"/>
            <a:ext cx="3158528" cy="280577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419C1F1-A34A-42BF-BBE5-97CD66F12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083" y="3615632"/>
            <a:ext cx="4602449" cy="280577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15398F3-9AFD-4CED-962E-3CA491BE10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044" y="3615632"/>
            <a:ext cx="4082796" cy="28057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5B118931-1F33-4063-BB64-E060BF0ABF90}"/>
                  </a:ext>
                </a:extLst>
              </p:cNvPr>
              <p:cNvSpPr txBox="1"/>
              <p:nvPr/>
            </p:nvSpPr>
            <p:spPr>
              <a:xfrm>
                <a:off x="7830168" y="3075997"/>
                <a:ext cx="4304063" cy="539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altLang="zh-CN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宋体" panose="02010600030101010101" pitchFamily="2" charset="-122"/>
                          <a:cs typeface="Cambria Math" panose="02040503050406030204" pitchFamily="18" charset="0"/>
                        </a:rPr>
                        <m:t>GF</m:t>
                      </m:r>
                      <m:r>
                        <a:rPr kumimoji="0" lang="en-US" altLang="zh-CN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宋体" panose="02010600030101010101" pitchFamily="2" charset="-122"/>
                          <a:cs typeface="Cambria Math" panose="02040503050406030204" pitchFamily="18" charset="0"/>
                        </a:rPr>
                        <m:t>=</m:t>
                      </m:r>
                      <m:r>
                        <a:rPr kumimoji="0" lang="en-US" altLang="zh-CN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宋体" panose="02010600030101010101" pitchFamily="2" charset="-122"/>
                          <a:cs typeface="Cambria Math" panose="02040503050406030204" pitchFamily="18" charset="0"/>
                        </a:rPr>
                        <m:t>𝜋</m:t>
                      </m:r>
                      <m:d>
                        <m:dPr>
                          <m:ctrlPr>
                            <a:rPr kumimoji="0" lang="en-US" altLang="zh-CN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kumimoji="0" lang="en-US" altLang="zh-CN" sz="120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1</m:t>
                              </m:r>
                            </m:sub>
                            <m:sup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2</m:t>
                              </m:r>
                            </m:sup>
                          </m:sSubSup>
                          <m:r>
                            <a:rPr kumimoji="0" lang="en-US" altLang="zh-CN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0" lang="en-US" altLang="zh-CN" sz="120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2</m:t>
                              </m:r>
                            </m:sub>
                            <m:sup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nary>
                        <m:naryPr>
                          <m:ctrlPr>
                            <a:rPr kumimoji="0" lang="en-US" altLang="zh-CN" sz="120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kumimoji="0" lang="en-US" altLang="zh-CN" sz="120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sSupPr>
                            <m:e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10</m:t>
                              </m:r>
                            </m:e>
                            <m:sup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sup>
                          </m:sSup>
                        </m:sub>
                        <m:sup>
                          <m:sSup>
                            <m:sSupPr>
                              <m:ctrlPr>
                                <a:rPr kumimoji="0" lang="en-US" altLang="zh-CN" sz="120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sSupPr>
                            <m:e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30</m:t>
                              </m:r>
                            </m:e>
                            <m:sup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sup>
                          </m:sSup>
                        </m:sup>
                        <m:e>
                          <m:func>
                            <m:funcPr>
                              <m:ctrlPr>
                                <a:rPr kumimoji="0" lang="en-US" altLang="zh-CN" sz="120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0" lang="en-US" altLang="zh-CN" sz="12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sin</m:t>
                              </m:r>
                            </m:fName>
                            <m:e>
                              <m:r>
                                <a:rPr kumimoji="0" lang="zh-CN" altLang="en-US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𝜃</m:t>
                              </m:r>
                              <m:func>
                                <m:funcPr>
                                  <m:ctrlPr>
                                    <a:rPr kumimoji="0" lang="en-US" altLang="zh-CN" sz="120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kumimoji="0" lang="en-US" altLang="zh-CN" sz="12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kumimoji="0" lang="zh-CN" altLang="en-US" sz="12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𝜃</m:t>
                                  </m:r>
                                  <m:r>
                                    <a:rPr kumimoji="0" lang="en-US" altLang="zh-CN" sz="12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 </m:t>
                                  </m:r>
                                  <m:r>
                                    <a:rPr kumimoji="0" lang="en-US" altLang="zh-CN" sz="12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𝑑</m:t>
                                  </m:r>
                                  <m:r>
                                    <a:rPr kumimoji="0" lang="zh-CN" altLang="en-US" sz="12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func>
                        </m:e>
                      </m:nary>
                      <m:nary>
                        <m:naryPr>
                          <m:ctrlPr>
                            <a:rPr kumimoji="0" lang="en-US" altLang="zh-CN" sz="120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kumimoji="0" lang="en-US" altLang="zh-CN" sz="120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sSupPr>
                            <m:e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0</m:t>
                              </m:r>
                            </m:e>
                            <m:sup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sup>
                          </m:sSup>
                        </m:sub>
                        <m:sup>
                          <m:sSup>
                            <m:sSupPr>
                              <m:ctrlPr>
                                <a:rPr kumimoji="0" lang="en-US" altLang="zh-CN" sz="120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sSupPr>
                            <m:e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360</m:t>
                              </m:r>
                            </m:e>
                            <m:sup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sup>
                          </m:sSup>
                        </m:sup>
                        <m:e>
                          <m:r>
                            <a:rPr kumimoji="0" lang="en-US" altLang="zh-CN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𝑑</m:t>
                          </m:r>
                          <m:r>
                            <a:rPr kumimoji="0" lang="zh-CN" altLang="en-U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𝜑</m:t>
                          </m:r>
                        </m:e>
                      </m:nary>
                      <m:r>
                        <a:rPr kumimoji="0" lang="en-US" altLang="zh-CN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=0.16</m:t>
                      </m:r>
                      <m:d>
                        <m:dPr>
                          <m:ctrlPr>
                            <a:rPr kumimoji="0" lang="en-US" altLang="zh-CN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dPr>
                        <m:e>
                          <m:r>
                            <a:rPr kumimoji="0" lang="en-US" altLang="zh-CN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𝑘</m:t>
                          </m:r>
                          <m:sSup>
                            <m:sSupPr>
                              <m:ctrlP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</m:ctrlPr>
                            </m:sSupPr>
                            <m:e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𝑚</m:t>
                              </m:r>
                            </m:e>
                            <m:sup>
                              <m:r>
                                <a:rPr kumimoji="0" lang="en-US" altLang="zh-CN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altLang="zh-CN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𝑠𝑟</m:t>
                          </m:r>
                        </m:e>
                      </m:d>
                      <m:r>
                        <a:rPr kumimoji="0" lang="zh-CN" altLang="en-US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 </m:t>
                      </m:r>
                    </m:oMath>
                  </m:oMathPara>
                </a14:m>
                <a:endParaRPr kumimoji="0" lang="zh-CN" alt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5B118931-1F33-4063-BB64-E060BF0AB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0168" y="3075997"/>
                <a:ext cx="4304063" cy="539635"/>
              </a:xfrm>
              <a:prstGeom prst="rect">
                <a:avLst/>
              </a:prstGeom>
              <a:blipFill>
                <a:blip r:embed="rId5"/>
                <a:stretch>
                  <a:fillRect t="-128409" b="-202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>
            <a:extLst>
              <a:ext uri="{FF2B5EF4-FFF2-40B4-BE49-F238E27FC236}">
                <a16:creationId xmlns:a16="http://schemas.microsoft.com/office/drawing/2014/main" id="{113AA80D-3B51-4FE4-B6E1-D7F20971F388}"/>
              </a:ext>
            </a:extLst>
          </p:cNvPr>
          <p:cNvSpPr/>
          <p:nvPr/>
        </p:nvSpPr>
        <p:spPr>
          <a:xfrm>
            <a:off x="9642382" y="2706665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GF is MC-independent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14E08ACE-7F9B-49D3-9104-2423669BC558}"/>
              </a:ext>
            </a:extLst>
          </p:cNvPr>
          <p:cNvCxnSpPr>
            <a:cxnSpLocks/>
          </p:cNvCxnSpPr>
          <p:nvPr/>
        </p:nvCxnSpPr>
        <p:spPr>
          <a:xfrm>
            <a:off x="5831359" y="3668551"/>
            <a:ext cx="0" cy="2376345"/>
          </a:xfrm>
          <a:prstGeom prst="line">
            <a:avLst/>
          </a:prstGeom>
          <a:ln w="1905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9865105C-3C0A-45EE-AFF5-9E11F0824C24}"/>
              </a:ext>
            </a:extLst>
          </p:cNvPr>
          <p:cNvCxnSpPr>
            <a:cxnSpLocks/>
          </p:cNvCxnSpPr>
          <p:nvPr/>
        </p:nvCxnSpPr>
        <p:spPr>
          <a:xfrm>
            <a:off x="9657901" y="3668550"/>
            <a:ext cx="0" cy="2376345"/>
          </a:xfrm>
          <a:prstGeom prst="line">
            <a:avLst/>
          </a:prstGeom>
          <a:ln w="19050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5895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ADE2C8-AC28-4E15-80EB-FD53C4836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Energy reconstruction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40D637A-2019-4CD1-A508-0BF0F6634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B7986C0-0053-4958-A487-A110818B9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23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8BD79A1-5635-48A7-84A0-E14E9FB285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6905" y="1825625"/>
            <a:ext cx="6452389" cy="435874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8DAEA69-B02C-4157-95C5-FEE38FEE51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12" y="2425149"/>
            <a:ext cx="5044860" cy="34318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AAFD55F-9E6E-4C16-9ACC-2053EA56C4D4}"/>
                  </a:ext>
                </a:extLst>
              </p:cNvPr>
              <p:cNvSpPr txBox="1"/>
              <p:nvPr/>
            </p:nvSpPr>
            <p:spPr>
              <a:xfrm>
                <a:off x="1264086" y="1826524"/>
                <a:ext cx="2504468" cy="5986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lvl="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240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kumimoji="0" lang="en-US" altLang="zh-CN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𝑁</m:t>
                          </m:r>
                        </m:e>
                        <m:sub>
                          <m:r>
                            <a:rPr kumimoji="0" lang="en-US" altLang="zh-CN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𝑒</m:t>
                          </m:r>
                          <m:r>
                            <a:rPr kumimoji="0" lang="zh-CN" alt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𝜇</m:t>
                          </m:r>
                        </m:sub>
                      </m:sSub>
                      <m:r>
                        <a:rPr kumimoji="0" lang="en-US" altLang="zh-CN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𝑒</m:t>
                          </m:r>
                        </m:sub>
                      </m:sSub>
                      <m:r>
                        <a:rPr lang="en-US" altLang="zh-CN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+2</m:t>
                      </m:r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.8</m:t>
                      </m:r>
                      <m:sSub>
                        <m:sSubPr>
                          <m:ctrlPr>
                            <a:rPr lang="en-US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𝑁</m:t>
                          </m:r>
                        </m:e>
                        <m:sub>
                          <m:r>
                            <a:rPr lang="zh-CN" alt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kumimoji="0" lang="zh-CN" altLang="en-US" sz="240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AAFD55F-9E6E-4C16-9ACC-2053EA56C4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4086" y="1826524"/>
                <a:ext cx="2504468" cy="5986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9E2D5573-F1CF-469E-BDD5-72E86F1B108E}"/>
                  </a:ext>
                </a:extLst>
              </p:cNvPr>
              <p:cNvSpPr txBox="1"/>
              <p:nvPr/>
            </p:nvSpPr>
            <p:spPr>
              <a:xfrm>
                <a:off x="1301065" y="1125262"/>
                <a:ext cx="3333605" cy="8701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lvl="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180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𝑁</m:t>
                          </m:r>
                        </m:e>
                        <m:sub>
                          <m: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𝑒</m:t>
                          </m:r>
                          <m:r>
                            <a:rPr kumimoji="0" lang="zh-CN" alt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𝜇</m:t>
                          </m:r>
                        </m:sub>
                      </m:sSub>
                      <m:r>
                        <a:rPr kumimoji="0" lang="zh-CN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≡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𝑁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𝑒</m:t>
                          </m:r>
                        </m:sub>
                      </m:sSub>
                      <m:r>
                        <a:rPr lang="en-US" altLang="zh-CN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+</m:t>
                      </m:r>
                      <m:f>
                        <m:fPr>
                          <m:ctrlP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zh-CN" alt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𝑔</m:t>
                              </m:r>
                              <m:r>
                                <a:rPr lang="zh-CN" alt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𝑒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m:t>𝑁</m:t>
                          </m:r>
                        </m:e>
                        <m:sub>
                          <m:r>
                            <a:rPr lang="zh-CN" alt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m:t>𝜇</m:t>
                          </m:r>
                        </m:sub>
                      </m:sSub>
                      <m:r>
                        <a:rPr kumimoji="0" lang="en-US" altLang="zh-CN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𝑁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𝑒</m:t>
                          </m:r>
                        </m:sub>
                      </m:sSub>
                      <m:r>
                        <a:rPr lang="en-US" altLang="zh-CN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+25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𝑁</m:t>
                          </m:r>
                        </m:e>
                        <m:sub>
                          <m:r>
                            <a:rPr lang="zh-CN" alt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kumimoji="0" lang="zh-CN" altLang="en-US" sz="180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9E2D5573-F1CF-469E-BDD5-72E86F1B10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1065" y="1125262"/>
                <a:ext cx="3333605" cy="8701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15279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964B6B-E6B3-4ACD-B12E-0B8199E0F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&lt;</a:t>
            </a:r>
            <a:r>
              <a:rPr lang="en-US" altLang="zh-CN" dirty="0" err="1"/>
              <a:t>lnA</a:t>
            </a:r>
            <a:r>
              <a:rPr lang="en-US" altLang="zh-CN" dirty="0"/>
              <a:t>&gt; reconstruction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40EB4A-A8DF-4D04-A765-D7C8070FA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BE2B6B5-3040-446B-9504-2570D0DB0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24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479E0AA-75C3-41A1-ABB4-525B215FA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5295" y="1825625"/>
            <a:ext cx="6316081" cy="435421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7294613-7E5E-4153-8AEA-BB65EF45F6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903" y="2351878"/>
            <a:ext cx="4760079" cy="34525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653CDAA-7BAC-4784-984C-B10B0730E40A}"/>
                  </a:ext>
                </a:extLst>
              </p:cNvPr>
              <p:cNvSpPr txBox="1"/>
              <p:nvPr/>
            </p:nvSpPr>
            <p:spPr>
              <a:xfrm>
                <a:off x="1601618" y="1821741"/>
                <a:ext cx="2829685" cy="3990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40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zh-CN" sz="2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zh-CN" altLang="en-US" sz="2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func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2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</m:func>
                    </m:oMath>
                  </m:oMathPara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653CDAA-7BAC-4784-984C-B10B0730E4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1618" y="1821741"/>
                <a:ext cx="2829685" cy="399084"/>
              </a:xfrm>
              <a:prstGeom prst="rect">
                <a:avLst/>
              </a:prstGeom>
              <a:blipFill>
                <a:blip r:embed="rId5"/>
                <a:stretch>
                  <a:fillRect l="-2155" r="-1724" b="-2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48724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9C2156-2FB8-4782-828D-27D647F9B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Energy reconstruction: model-dependence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67D670-B305-41AD-8446-FE4D496B6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BE2E34-0A20-4F6A-98C0-108B765B8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86EEA44-3344-43E3-9119-6920BCA93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25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2A18DFD-105E-4422-8E87-CEE281AB7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126" y="1825626"/>
            <a:ext cx="5396675" cy="231120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433C79D-AD6F-4577-9468-1C762CD74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7125" y="4163333"/>
            <a:ext cx="5396675" cy="202183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C140A5C-9CAF-4196-8B51-432511CCE7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" y="2254763"/>
            <a:ext cx="5044860" cy="343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6674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BEB1E0-3837-465B-B710-47822905F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Features of the proton knee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147140C-C1B8-4CAF-813F-DE4E71D16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E</a:t>
            </a:r>
            <a:r>
              <a:rPr lang="en-US" altLang="zh-CN" baseline="-25000" dirty="0"/>
              <a:t>p</a:t>
            </a:r>
            <a:r>
              <a:rPr lang="en-US" altLang="zh-CN" dirty="0"/>
              <a:t> = 3.2±0.2 </a:t>
            </a:r>
            <a:r>
              <a:rPr lang="en-US" altLang="zh-CN" dirty="0" err="1"/>
              <a:t>PeV</a:t>
            </a:r>
            <a:endParaRPr lang="en-US" altLang="zh-CN" dirty="0"/>
          </a:p>
          <a:p>
            <a:r>
              <a:rPr lang="en-US" altLang="zh-CN" dirty="0"/>
              <a:t>Spectral index before the cutoff: -2.6559±0.0009</a:t>
            </a:r>
          </a:p>
          <a:p>
            <a:r>
              <a:rPr lang="en-US" altLang="zh-CN" dirty="0"/>
              <a:t>Change of spectral index: -0.79±0.03</a:t>
            </a:r>
          </a:p>
          <a:p>
            <a:r>
              <a:rPr lang="en-US" altLang="zh-CN" dirty="0"/>
              <a:t>Sharpness</a:t>
            </a:r>
            <a:r>
              <a:rPr lang="zh-CN" altLang="en-US" dirty="0"/>
              <a:t>：</a:t>
            </a:r>
            <a:r>
              <a:rPr lang="en-US" altLang="zh-CN" dirty="0"/>
              <a:t>5.1±0.5</a:t>
            </a:r>
          </a:p>
          <a:p>
            <a:r>
              <a:rPr lang="en-US" altLang="zh-CN" dirty="0" err="1"/>
              <a:t>f</a:t>
            </a:r>
            <a:r>
              <a:rPr lang="en-US" altLang="zh-CN" baseline="-25000" dirty="0" err="1"/>
              <a:t>p</a:t>
            </a:r>
            <a:r>
              <a:rPr lang="en-US" altLang="zh-CN" dirty="0"/>
              <a:t>=0.43±0.06</a:t>
            </a:r>
          </a:p>
          <a:p>
            <a:endParaRPr lang="en-US" altLang="zh-CN" dirty="0"/>
          </a:p>
          <a:p>
            <a:r>
              <a:rPr lang="en-US" altLang="zh-CN" dirty="0"/>
              <a:t>Light: 2.35±0.06×10</a:t>
            </a:r>
            <a:r>
              <a:rPr lang="en-US" altLang="zh-CN" baseline="30000" dirty="0"/>
              <a:t>-12</a:t>
            </a:r>
            <a:r>
              <a:rPr lang="en-US" altLang="zh-CN" dirty="0"/>
              <a:t> /GeV/m</a:t>
            </a:r>
            <a:r>
              <a:rPr lang="en-US" altLang="zh-CN" baseline="30000" dirty="0"/>
              <a:t>2</a:t>
            </a:r>
            <a:r>
              <a:rPr lang="en-US" altLang="zh-CN" dirty="0"/>
              <a:t>/</a:t>
            </a:r>
            <a:r>
              <a:rPr lang="en-US" altLang="zh-CN" dirty="0" err="1"/>
              <a:t>sr</a:t>
            </a:r>
            <a:r>
              <a:rPr lang="en-US" altLang="zh-CN" dirty="0"/>
              <a:t>/s</a:t>
            </a:r>
          </a:p>
          <a:p>
            <a:r>
              <a:rPr lang="en-US" altLang="zh-CN" dirty="0"/>
              <a:t>(all: 3×10</a:t>
            </a:r>
            <a:r>
              <a:rPr lang="en-US" altLang="zh-CN" baseline="30000" dirty="0"/>
              <a:t>-12</a:t>
            </a:r>
            <a:r>
              <a:rPr lang="en-US" altLang="zh-CN" dirty="0"/>
              <a:t> /GeV/m</a:t>
            </a:r>
            <a:r>
              <a:rPr lang="en-US" altLang="zh-CN" baseline="30000" dirty="0"/>
              <a:t>2</a:t>
            </a:r>
            <a:r>
              <a:rPr lang="en-US" altLang="zh-CN" dirty="0"/>
              <a:t>/</a:t>
            </a:r>
            <a:r>
              <a:rPr lang="en-US" altLang="zh-CN" dirty="0" err="1"/>
              <a:t>sr</a:t>
            </a:r>
            <a:r>
              <a:rPr lang="en-US" altLang="zh-CN" dirty="0"/>
              <a:t>/s)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451EBB-31FB-47D2-BD92-400F01E9A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73BB713-7F9D-456C-ABC2-94909DA59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26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9A7F8FE-6579-4F1A-A6D6-9C67B83FE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9830" y="2810027"/>
            <a:ext cx="4995008" cy="401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6419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6F25D4-7755-43C6-98AA-86BB577E2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06F1483-6F24-42FA-A4A2-D20C7E680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B7BF8DA-1781-4FD6-9D18-D40F0D206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A530A33-D9B9-4291-A222-2A060B170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27</a:t>
            </a:fld>
            <a:endParaRPr lang="zh-CN" altLang="en-US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0D52E793-A025-4F1A-BC1D-E53C11A04D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293666"/>
              </p:ext>
            </p:extLst>
          </p:nvPr>
        </p:nvGraphicFramePr>
        <p:xfrm>
          <a:off x="2701745" y="187792"/>
          <a:ext cx="618308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9230">
                  <a:extLst>
                    <a:ext uri="{9D8B030D-6E8A-4147-A177-3AD203B41FA5}">
                      <a16:colId xmlns:a16="http://schemas.microsoft.com/office/drawing/2014/main" val="3106290419"/>
                    </a:ext>
                  </a:extLst>
                </a:gridCol>
                <a:gridCol w="944771">
                  <a:extLst>
                    <a:ext uri="{9D8B030D-6E8A-4147-A177-3AD203B41FA5}">
                      <a16:colId xmlns:a16="http://schemas.microsoft.com/office/drawing/2014/main" val="3352674070"/>
                    </a:ext>
                  </a:extLst>
                </a:gridCol>
                <a:gridCol w="944771">
                  <a:extLst>
                    <a:ext uri="{9D8B030D-6E8A-4147-A177-3AD203B41FA5}">
                      <a16:colId xmlns:a16="http://schemas.microsoft.com/office/drawing/2014/main" val="859802270"/>
                    </a:ext>
                  </a:extLst>
                </a:gridCol>
                <a:gridCol w="944771">
                  <a:extLst>
                    <a:ext uri="{9D8B030D-6E8A-4147-A177-3AD203B41FA5}">
                      <a16:colId xmlns:a16="http://schemas.microsoft.com/office/drawing/2014/main" val="3086233433"/>
                    </a:ext>
                  </a:extLst>
                </a:gridCol>
                <a:gridCol w="944771">
                  <a:extLst>
                    <a:ext uri="{9D8B030D-6E8A-4147-A177-3AD203B41FA5}">
                      <a16:colId xmlns:a16="http://schemas.microsoft.com/office/drawing/2014/main" val="3993224114"/>
                    </a:ext>
                  </a:extLst>
                </a:gridCol>
                <a:gridCol w="944771">
                  <a:extLst>
                    <a:ext uri="{9D8B030D-6E8A-4147-A177-3AD203B41FA5}">
                      <a16:colId xmlns:a16="http://schemas.microsoft.com/office/drawing/2014/main" val="2857954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P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He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CNO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/>
                        <a:t>MgAlSi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Fe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984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All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404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TLM/log(56)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0.345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0.655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0.819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746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P+0.655He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0.655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0.345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0.181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91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All-(</a:t>
                      </a:r>
                      <a:r>
                        <a:rPr lang="en-US" altLang="zh-CN" dirty="0" err="1"/>
                        <a:t>P+He</a:t>
                      </a:r>
                      <a:r>
                        <a:rPr lang="en-US" altLang="zh-CN" dirty="0"/>
                        <a:t>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0.569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0.773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1806898"/>
                  </a:ext>
                </a:extLst>
              </a:tr>
            </a:tbl>
          </a:graphicData>
        </a:graphic>
      </p:graphicFrame>
      <p:pic>
        <p:nvPicPr>
          <p:cNvPr id="7" name="图片 6">
            <a:extLst>
              <a:ext uri="{FF2B5EF4-FFF2-40B4-BE49-F238E27FC236}">
                <a16:creationId xmlns:a16="http://schemas.microsoft.com/office/drawing/2014/main" id="{3DC5D8B3-7B18-44D5-ADA8-3A948E43F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493" y="2131685"/>
            <a:ext cx="7126753" cy="436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6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CFD7E5-1095-441B-917B-07C65A544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knee: a 65-year-old puzzle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D24463-EAF0-4D9C-AF0F-C2B4BF9A4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307" y="1825625"/>
            <a:ext cx="7057390" cy="4351338"/>
          </a:xfrm>
        </p:spPr>
        <p:txBody>
          <a:bodyPr>
            <a:normAutofit fontScale="92500"/>
          </a:bodyPr>
          <a:lstStyle/>
          <a:p>
            <a:r>
              <a:rPr lang="en-US" altLang="zh-CN" dirty="0"/>
              <a:t>The most striking feature in the cosmic ray energy spectrum, whose origin remains enigmatic</a:t>
            </a:r>
          </a:p>
          <a:p>
            <a:r>
              <a:rPr lang="en-US" altLang="zh-CN" dirty="0"/>
              <a:t>A key to the origin, acceleration and propagation of GCRs</a:t>
            </a:r>
            <a:endParaRPr lang="zh-CN" altLang="en-US" dirty="0"/>
          </a:p>
          <a:p>
            <a:r>
              <a:rPr lang="en-US" altLang="zh-CN" dirty="0"/>
              <a:t>A result of subsequent cutoffs for individual elements, starting with the proton component</a:t>
            </a:r>
          </a:p>
          <a:p>
            <a:pPr lvl="1"/>
            <a:r>
              <a:rPr lang="en-US" altLang="zh-CN" dirty="0"/>
              <a:t>Z-dependent: 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c</a:t>
            </a:r>
            <a:r>
              <a:rPr lang="en-US" altLang="zh-CN" i="1" dirty="0"/>
              <a:t>=</a:t>
            </a:r>
            <a:r>
              <a:rPr lang="en-US" altLang="zh-CN" i="1" dirty="0" err="1"/>
              <a:t>ZE</a:t>
            </a:r>
            <a:r>
              <a:rPr lang="en-US" altLang="zh-CN" i="1" baseline="-25000" dirty="0" err="1"/>
              <a:t>p</a:t>
            </a:r>
            <a:r>
              <a:rPr lang="en-US" altLang="zh-CN" dirty="0"/>
              <a:t>, associated with acceleration or propagation processes</a:t>
            </a:r>
          </a:p>
          <a:p>
            <a:pPr lvl="1"/>
            <a:r>
              <a:rPr lang="en-US" altLang="zh-CN" dirty="0"/>
              <a:t>A-dependent: 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c</a:t>
            </a:r>
            <a:r>
              <a:rPr lang="en-US" altLang="zh-CN" i="1" dirty="0"/>
              <a:t>=</a:t>
            </a:r>
            <a:r>
              <a:rPr lang="en-US" altLang="zh-CN" i="1" dirty="0" err="1"/>
              <a:t>AE</a:t>
            </a:r>
            <a:r>
              <a:rPr lang="en-US" altLang="zh-CN" i="1" baseline="-25000" dirty="0" err="1"/>
              <a:t>p</a:t>
            </a:r>
            <a:r>
              <a:rPr lang="en-US" altLang="zh-CN" dirty="0"/>
              <a:t>, associated with new physics</a:t>
            </a:r>
            <a:endParaRPr lang="zh-CN" altLang="en-US" dirty="0"/>
          </a:p>
          <a:p>
            <a:pPr lvl="1"/>
            <a:r>
              <a:rPr lang="en-US" altLang="zh-CN" dirty="0"/>
              <a:t>Constant: 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c</a:t>
            </a:r>
            <a:r>
              <a:rPr lang="en-US" altLang="zh-CN" i="1" dirty="0"/>
              <a:t>=E</a:t>
            </a:r>
            <a:r>
              <a:rPr lang="en-US" altLang="zh-CN" i="1" baseline="-25000" dirty="0"/>
              <a:t>p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3EC363-C63A-4FB3-A92A-9D0BADF5E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D83401C-69FE-4ED7-8CB3-3EC19AF81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8EE4815-F8A8-4CA1-9100-5A5C97A75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550" y="2075195"/>
            <a:ext cx="4985420" cy="382864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D7513A21-C3F9-4EEB-93ED-E07FAAEE5426}"/>
              </a:ext>
            </a:extLst>
          </p:cNvPr>
          <p:cNvSpPr/>
          <p:nvPr/>
        </p:nvSpPr>
        <p:spPr>
          <a:xfrm>
            <a:off x="8955731" y="5903839"/>
            <a:ext cx="15327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/>
              <a:t>Credit: </a:t>
            </a:r>
            <a:r>
              <a:rPr lang="en-US" altLang="zh-CN" sz="1200" dirty="0" err="1"/>
              <a:t>Beringer</a:t>
            </a:r>
            <a:r>
              <a:rPr lang="en-US" altLang="zh-CN" sz="1200" dirty="0"/>
              <a:t> et al.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48114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7936E7-4514-42A3-9954-D019DC70A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 mess in current measurements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196DFD-346C-459E-B803-4EBFF2046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32CE944-ABED-422A-B0A0-E4EA82459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A575D3B-2F80-4799-9BA1-C82158BC8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5411" y="1823862"/>
            <a:ext cx="5811446" cy="4051295"/>
          </a:xfrm>
          <a:prstGeom prst="rect">
            <a:avLst/>
          </a:prstGeom>
        </p:spPr>
      </p:pic>
      <p:pic>
        <p:nvPicPr>
          <p:cNvPr id="10" name="图片 5" descr="2">
            <a:extLst>
              <a:ext uri="{FF2B5EF4-FFF2-40B4-BE49-F238E27FC236}">
                <a16:creationId xmlns:a16="http://schemas.microsoft.com/office/drawing/2014/main" id="{180AB07E-D809-430D-A3F6-7C8EEC2C7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8" y="1823861"/>
            <a:ext cx="6011162" cy="4051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51737227-874B-400F-9644-77342F57C68C}"/>
              </a:ext>
            </a:extLst>
          </p:cNvPr>
          <p:cNvSpPr/>
          <p:nvPr/>
        </p:nvSpPr>
        <p:spPr>
          <a:xfrm>
            <a:off x="2441208" y="5875157"/>
            <a:ext cx="82109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C62C22"/>
                </a:solidFill>
              </a:rPr>
              <a:t>Precision measurements of the spectrum and mass are mandatory</a:t>
            </a:r>
            <a:endParaRPr lang="zh-CN" altLang="en-US" sz="2400" dirty="0">
              <a:solidFill>
                <a:srgbClr val="C62C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385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B8FF66-36FD-4264-BD46-2E50B9178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Challenges in indirect measurement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6C53839-ACCB-4619-9175-B0EC1B43F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Spectra of single species: seriously dependent on MC</a:t>
            </a:r>
          </a:p>
          <a:p>
            <a:pPr lvl="1"/>
            <a:r>
              <a:rPr lang="en-US" altLang="zh-CN" dirty="0"/>
              <a:t>Interaction models</a:t>
            </a:r>
          </a:p>
          <a:p>
            <a:pPr lvl="1"/>
            <a:r>
              <a:rPr lang="en-US" altLang="zh-CN" dirty="0"/>
              <a:t>Composition models</a:t>
            </a:r>
          </a:p>
          <a:p>
            <a:pPr lvl="1"/>
            <a:r>
              <a:rPr lang="en-US" altLang="zh-CN" dirty="0"/>
              <a:t>Consistency between MC and data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All particle spectrum</a:t>
            </a:r>
          </a:p>
          <a:p>
            <a:pPr lvl="1"/>
            <a:r>
              <a:rPr lang="en-US" altLang="zh-CN" dirty="0"/>
              <a:t>Composition-dependency in primary energy reconstruction</a:t>
            </a:r>
          </a:p>
          <a:p>
            <a:pPr lvl="1"/>
            <a:r>
              <a:rPr lang="en-US" altLang="zh-CN" dirty="0"/>
              <a:t>Model-dependency in both composition discrimination and energy reconstruction</a:t>
            </a:r>
          </a:p>
          <a:p>
            <a:pPr lvl="1"/>
            <a:r>
              <a:rPr lang="en-US" altLang="zh-CN" dirty="0"/>
              <a:t>Measurement of shower front, and far from shower maximum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&lt;</a:t>
            </a:r>
            <a:r>
              <a:rPr lang="en-US" altLang="zh-CN" dirty="0" err="1">
                <a:solidFill>
                  <a:srgbClr val="FF0000"/>
                </a:solidFill>
              </a:rPr>
              <a:t>lnA</a:t>
            </a:r>
            <a:r>
              <a:rPr lang="en-US" altLang="zh-CN" dirty="0">
                <a:solidFill>
                  <a:srgbClr val="FF0000"/>
                </a:solidFill>
              </a:rPr>
              <a:t>&gt;</a:t>
            </a:r>
            <a:r>
              <a:rPr lang="en-US" altLang="zh-CN" dirty="0"/>
              <a:t>: energy-dependent, interaction model dependent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3DECA8-58B9-452C-AAA6-81A12F80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BB7DD99-21DC-4329-BEFF-4B515BBC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933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CAB299-D487-4382-9349-60D32F294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in traditional energy estimators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B38D876-534B-4F23-8BDC-2FA2DEB17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174265" cy="4351338"/>
          </a:xfrm>
        </p:spPr>
        <p:txBody>
          <a:bodyPr/>
          <a:lstStyle/>
          <a:p>
            <a:r>
              <a:rPr lang="en-US" altLang="zh-CN" dirty="0"/>
              <a:t>Shower size (or density) is a function of primary energy and mass</a:t>
            </a:r>
          </a:p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4400765-F7A5-4646-AEC8-247DBA417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ACB865B-0ACF-4C85-933F-9F47E3B5B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739B21B-BBA4-4520-8C16-6ECA3B5D7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804" y="2305041"/>
            <a:ext cx="7175712" cy="40513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7569EEF7-7CE0-435B-95E7-FA22EC009ABC}"/>
                  </a:ext>
                </a:extLst>
              </p:cNvPr>
              <p:cNvSpPr txBox="1"/>
              <p:nvPr/>
            </p:nvSpPr>
            <p:spPr>
              <a:xfrm>
                <a:off x="1099390" y="2576744"/>
                <a:ext cx="2083519" cy="4154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zh-CN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  <m:t>e</m:t>
                          </m:r>
                        </m:sub>
                      </m:sSub>
                      <m:r>
                        <a:rPr kumimoji="0" lang="en-US" altLang="zh-CN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kumimoji="0" lang="en-US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  <m:t>𝐸</m:t>
                          </m:r>
                        </m:e>
                        <m:sup>
                          <m:r>
                            <a:rPr kumimoji="0" lang="zh-CN" altLang="en-US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𝛼</m:t>
                          </m:r>
                        </m:sup>
                      </m:sSup>
                      <m:sSup>
                        <m:sSupPr>
                          <m:ctrlPr>
                            <a:rPr kumimoji="0" lang="en-US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  <m:t>𝐴</m:t>
                          </m:r>
                        </m:e>
                        <m:sup>
                          <m:r>
                            <a:rPr kumimoji="0" lang="en-US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  <m:t>1−</m:t>
                          </m:r>
                          <m:r>
                            <a:rPr kumimoji="0" lang="zh-CN" altLang="en-US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+mn-cs"/>
                            </a:rPr>
                            <m:t>𝛼</m:t>
                          </m:r>
                        </m:sup>
                      </m:sSup>
                      <m:r>
                        <a:rPr kumimoji="0" lang="en-US" altLang="zh-CN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楷体" panose="02010609060101010101" pitchFamily="49" charset="-122"/>
                          <a:cs typeface="+mn-cs"/>
                        </a:rPr>
                        <m:t>, </m:t>
                      </m:r>
                      <m:r>
                        <a:rPr kumimoji="0" lang="zh-CN" altLang="en-US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𝛼</m:t>
                      </m:r>
                      <m:r>
                        <a:rPr lang="zh-CN" altLang="en-US" i="1" noProof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≠</m:t>
                      </m:r>
                      <m:r>
                        <a:rPr lang="en-US" altLang="zh-CN" b="0" i="1" noProof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1</m:t>
                      </m:r>
                    </m:oMath>
                  </m:oMathPara>
                </a14:m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7569EEF7-7CE0-435B-95E7-FA22EC009A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390" y="2576744"/>
                <a:ext cx="2083519" cy="4154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>
            <a:extLst>
              <a:ext uri="{FF2B5EF4-FFF2-40B4-BE49-F238E27FC236}">
                <a16:creationId xmlns:a16="http://schemas.microsoft.com/office/drawing/2014/main" id="{357C4541-6A7E-47B6-A7A1-4E1780365282}"/>
              </a:ext>
            </a:extLst>
          </p:cNvPr>
          <p:cNvSpPr/>
          <p:nvPr/>
        </p:nvSpPr>
        <p:spPr>
          <a:xfrm>
            <a:off x="1083370" y="3471658"/>
            <a:ext cx="22528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Strong dependence on composition!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303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A7E5F376-49E5-4631-93E8-62CFC33DC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7" y="3500332"/>
            <a:ext cx="4872743" cy="2784081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0FB22FD2-A14A-4BCA-ABBC-48FC23592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calorimetric energy estimator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21A2D3-85C9-49BB-A7CD-BEF1DEEBB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Heitler</a:t>
            </a:r>
            <a:r>
              <a:rPr lang="en-US" altLang="zh-CN" dirty="0"/>
              <a:t>-Matthews model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6D4DD4-B562-4390-8DD2-A1820F9F3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30FFDBE-E7CA-4E5F-AF0A-08D2C6566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7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95ECEA4D-36A2-41FC-AF25-E69629737240}"/>
                  </a:ext>
                </a:extLst>
              </p:cNvPr>
              <p:cNvSpPr txBox="1"/>
              <p:nvPr/>
            </p:nvSpPr>
            <p:spPr>
              <a:xfrm>
                <a:off x="1528542" y="2235181"/>
                <a:ext cx="2425279" cy="11224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楷体" panose="02010609060101010101" pitchFamily="49" charset="-122"/>
                        <a:cs typeface="+mn-cs"/>
                      </a:rPr>
                      <m:t>𝐸</m:t>
                    </m:r>
                    <m:r>
                      <a:rPr kumimoji="0" lang="en-US" altLang="zh-C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楷体" panose="02010609060101010101" pitchFamily="49" charset="-122"/>
                        <a:cs typeface="+mn-cs"/>
                      </a:rPr>
                      <m:t>=</m:t>
                    </m:r>
                    <m:sSubSup>
                      <m:sSubSupPr>
                        <m:ctrlP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</m:ctrlPr>
                      </m:sSubSupPr>
                      <m:e>
                        <m:r>
                          <a:rPr kumimoji="0" lang="zh-CN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𝜉</m:t>
                        </m:r>
                      </m:e>
                      <m:sub>
                        <m: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𝑐</m:t>
                        </m:r>
                      </m:sub>
                      <m:sup>
                        <m: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𝑒</m:t>
                        </m:r>
                      </m:sup>
                    </m:sSubSup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𝑁</m:t>
                        </m:r>
                      </m:e>
                      <m:sub>
                        <m: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+mn-cs"/>
                  </a:rPr>
                  <a:t>+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kumimoji="0" lang="zh-CN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𝜉</m:t>
                        </m:r>
                      </m:e>
                      <m:sub>
                        <m: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  <m:sup>
                        <m:r>
                          <a:rPr kumimoji="0" lang="zh-CN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sup>
                    </m:sSubSup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</m:e>
                      <m:sub>
                        <m:r>
                          <a:rPr kumimoji="0" lang="zh-CN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𝜇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+mn-cs"/>
                  </a:rPr>
                  <a:t> 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+mn-cs"/>
                  </a:rPr>
                  <a:t>  =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</m:ctrlPr>
                      </m:sSubSupPr>
                      <m:e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𝑔</m:t>
                        </m:r>
                        <m:r>
                          <a:rPr kumimoji="0" lang="zh-CN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𝜉</m:t>
                        </m:r>
                      </m:e>
                      <m:sub>
                        <m: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𝑐</m:t>
                        </m:r>
                      </m:sub>
                      <m:sup>
                        <m:r>
                          <a:rPr kumimoji="0" lang="en-US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𝑒</m:t>
                        </m:r>
                      </m:sup>
                    </m:sSubSup>
                    <m:d>
                      <m:dPr>
                        <m:ctrlP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en-US" altLang="zh-CN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𝑁</m:t>
                            </m:r>
                          </m:e>
                          <m:sub>
                            <m:r>
                              <a:rPr kumimoji="0" lang="en-US" altLang="zh-CN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  <m:t>𝑒</m:t>
                            </m:r>
                          </m:sub>
                        </m:sSub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+mn-cs"/>
                          </a:rPr>
                          <m:t>+</m:t>
                        </m:r>
                        <m:f>
                          <m:fPr>
                            <m:ctrlPr>
                              <a:rPr kumimoji="0" lang="en-US" altLang="zh-CN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+mn-cs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kumimoji="0" lang="en-US" altLang="zh-CN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kumimoji="0" lang="zh-CN" alt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kumimoji="0" lang="en-US" altLang="zh-CN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kumimoji="0" lang="zh-CN" alt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kumimoji="0" lang="en-US" altLang="zh-CN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0" lang="en-US" altLang="zh-CN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𝑔</m:t>
                                </m:r>
                                <m:r>
                                  <a:rPr kumimoji="0" lang="zh-CN" alt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kumimoji="0" lang="en-US" altLang="zh-CN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kumimoji="0" lang="en-US" altLang="zh-CN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+mn-cs"/>
                                  </a:rPr>
                                  <m:t>𝑒</m:t>
                                </m:r>
                              </m:sup>
                            </m:sSubSup>
                          </m:den>
                        </m:f>
                        <m:sSub>
                          <m:sSubPr>
                            <m:ctrlPr>
                              <a:rPr kumimoji="0" lang="en-US" altLang="zh-CN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kumimoji="0" lang="en-US" altLang="zh-CN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𝑁</m:t>
                            </m:r>
                          </m:e>
                          <m:sub>
                            <m:r>
                              <a:rPr kumimoji="0" lang="zh-CN" alt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𝜇</m:t>
                            </m:r>
                          </m:sub>
                        </m:sSub>
                      </m:e>
                    </m:d>
                  </m:oMath>
                </a14:m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95ECEA4D-36A2-41FC-AF25-E69629737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8542" y="2235181"/>
                <a:ext cx="2425279" cy="1122487"/>
              </a:xfrm>
              <a:prstGeom prst="rect">
                <a:avLst/>
              </a:prstGeom>
              <a:blipFill>
                <a:blip r:embed="rId4"/>
                <a:stretch>
                  <a:fillRect l="-3518" b="-5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924C258E-BC0B-4C7A-BFC1-A0D518F73F99}"/>
                  </a:ext>
                </a:extLst>
              </p:cNvPr>
              <p:cNvSpPr txBox="1"/>
              <p:nvPr/>
            </p:nvSpPr>
            <p:spPr>
              <a:xfrm>
                <a:off x="4504305" y="2361336"/>
                <a:ext cx="3777060" cy="8701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lvl="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zh-CN" sz="180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𝑁</m:t>
                          </m:r>
                        </m:e>
                        <m:sub>
                          <m: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𝑒</m:t>
                          </m:r>
                          <m:r>
                            <a:rPr kumimoji="0" lang="zh-CN" alt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𝜇</m:t>
                          </m:r>
                        </m:sub>
                      </m:sSub>
                      <m:r>
                        <a:rPr kumimoji="0" lang="zh-CN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≡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𝑁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𝑒</m:t>
                          </m:r>
                        </m:sub>
                      </m:sSub>
                      <m:r>
                        <a:rPr lang="en-US" altLang="zh-CN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+</m:t>
                      </m:r>
                      <m:f>
                        <m:fPr>
                          <m:ctrlP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zh-CN" alt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𝑔</m:t>
                              </m:r>
                              <m:r>
                                <a:rPr lang="zh-CN" alt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</a:rPr>
                                <m:t>𝑒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m:t>𝑁</m:t>
                          </m:r>
                        </m:e>
                        <m:sub>
                          <m:r>
                            <a:rPr lang="zh-CN" alt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  <a:sym typeface="Wingdings" panose="05000000000000000000" pitchFamily="2" charset="2"/>
                            </a:rPr>
                            <m:t>𝜇</m:t>
                          </m:r>
                        </m:sub>
                      </m:sSub>
                      <m:r>
                        <a:rPr kumimoji="0" lang="en-US" altLang="zh-CN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𝑁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𝑒</m:t>
                          </m:r>
                        </m:sub>
                      </m:sSub>
                      <m:r>
                        <a:rPr lang="en-US" altLang="zh-CN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+25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𝑁</m:t>
                          </m:r>
                        </m:e>
                        <m:sub>
                          <m:r>
                            <a:rPr lang="zh-CN" alt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</a:rPr>
                            <m:t>𝜇</m:t>
                          </m:r>
                        </m:sub>
                      </m:sSub>
                      <m:r>
                        <a:rPr lang="zh-CN" alt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∝</m:t>
                      </m:r>
                      <m:r>
                        <a:rPr kumimoji="0" lang="en-US" altLang="zh-CN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楷体" panose="02010609060101010101" pitchFamily="49" charset="-122"/>
                        </a:rPr>
                        <m:t>𝐸</m:t>
                      </m:r>
                    </m:oMath>
                  </m:oMathPara>
                </a14:m>
                <a:endParaRPr kumimoji="0" lang="zh-CN" altLang="en-US" sz="180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924C258E-BC0B-4C7A-BFC1-A0D518F73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4305" y="2361336"/>
                <a:ext cx="3777060" cy="8701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图片 20">
            <a:extLst>
              <a:ext uri="{FF2B5EF4-FFF2-40B4-BE49-F238E27FC236}">
                <a16:creationId xmlns:a16="http://schemas.microsoft.com/office/drawing/2014/main" id="{731F54E9-77DF-4592-9EDD-0B8A4139395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86" r="3875"/>
          <a:stretch/>
        </p:blipFill>
        <p:spPr>
          <a:xfrm>
            <a:off x="4750795" y="3846781"/>
            <a:ext cx="7441205" cy="194228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4ADE469C-2DF0-4451-B04F-46CB729BD1A9}"/>
              </a:ext>
            </a:extLst>
          </p:cNvPr>
          <p:cNvSpPr/>
          <p:nvPr/>
        </p:nvSpPr>
        <p:spPr>
          <a:xfrm>
            <a:off x="10727867" y="4993374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bias&lt;5%</a:t>
            </a:r>
            <a:endParaRPr lang="zh-CN" altLang="en-US" dirty="0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16A8102E-951A-431B-BD4B-AD9E73F73BE5}"/>
              </a:ext>
            </a:extLst>
          </p:cNvPr>
          <p:cNvSpPr/>
          <p:nvPr/>
        </p:nvSpPr>
        <p:spPr>
          <a:xfrm>
            <a:off x="8418386" y="2683984"/>
            <a:ext cx="3269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Works only at shower maximum!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8402CD28-52E6-4233-8F78-A6B0D058359A}"/>
              </a:ext>
            </a:extLst>
          </p:cNvPr>
          <p:cNvSpPr/>
          <p:nvPr/>
        </p:nvSpPr>
        <p:spPr>
          <a:xfrm>
            <a:off x="5944154" y="5747579"/>
            <a:ext cx="5862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Very weak dependence on interaction models!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626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20C049-4D0D-4B4E-A76D-0AF5E3D2D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923" y="342407"/>
            <a:ext cx="11398763" cy="1325563"/>
          </a:xfrm>
        </p:spPr>
        <p:txBody>
          <a:bodyPr/>
          <a:lstStyle/>
          <a:p>
            <a:r>
              <a:rPr lang="en-US" altLang="zh-CN" dirty="0"/>
              <a:t>Precision measurement of the knee by LHAASO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6D87F3-8565-42CA-B5C1-FCC0E0919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hhh@ihep.ac.cn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CB75A14-EBED-4119-938C-F10074BB2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415787-C41C-499B-B237-A88A5357EFD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A70801D-E734-4A1F-8F7D-19D6C97B3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94" y="1825625"/>
            <a:ext cx="7205909" cy="435133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5E7A9E1-4C9A-459E-8CBE-2E096C510E03}"/>
              </a:ext>
            </a:extLst>
          </p:cNvPr>
          <p:cNvSpPr/>
          <p:nvPr/>
        </p:nvSpPr>
        <p:spPr>
          <a:xfrm rot="1856858">
            <a:off x="5407909" y="5200688"/>
            <a:ext cx="1718419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±1.4% (stat) ±4.2% (sys)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36E80506-2693-4C95-BFAC-4E482AB7819E}"/>
              </a:ext>
            </a:extLst>
          </p:cNvPr>
          <p:cNvCxnSpPr>
            <a:cxnSpLocks/>
          </p:cNvCxnSpPr>
          <p:nvPr/>
        </p:nvCxnSpPr>
        <p:spPr>
          <a:xfrm>
            <a:off x="6850217" y="5574007"/>
            <a:ext cx="15878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id="{B4EB1BCC-6D8D-471E-9695-EF38AD93AF15}"/>
              </a:ext>
            </a:extLst>
          </p:cNvPr>
          <p:cNvSpPr/>
          <p:nvPr/>
        </p:nvSpPr>
        <p:spPr>
          <a:xfrm>
            <a:off x="1338667" y="5353247"/>
            <a:ext cx="4898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Energy: 1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order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before/after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the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knee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（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0.3-30 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PeV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）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7765181-3646-49B0-89EF-329F79CB62D1}"/>
              </a:ext>
            </a:extLst>
          </p:cNvPr>
          <p:cNvSpPr txBox="1"/>
          <p:nvPr/>
        </p:nvSpPr>
        <p:spPr>
          <a:xfrm>
            <a:off x="998429" y="3264737"/>
            <a:ext cx="461665" cy="17192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Flux: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6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宋体"/>
                <a:cs typeface="+mn-cs"/>
              </a:rPr>
              <a:t>orders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C68B8855-9B02-4E4F-BFD5-869A12A4D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8922" y="2337117"/>
            <a:ext cx="4806278" cy="3385462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AAC9A1C2-3401-4FEA-B80D-3A8AD2AE5BB8}"/>
              </a:ext>
            </a:extLst>
          </p:cNvPr>
          <p:cNvSpPr/>
          <p:nvPr/>
        </p:nvSpPr>
        <p:spPr>
          <a:xfrm>
            <a:off x="7904416" y="2751212"/>
            <a:ext cx="21403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</a:rPr>
              <a:t>Maximum 12% @ 0.3 </a:t>
            </a:r>
            <a:r>
              <a:rPr lang="en-US" altLang="zh-CN" sz="1400" dirty="0" err="1">
                <a:solidFill>
                  <a:srgbClr val="FF0000"/>
                </a:solidFill>
              </a:rPr>
              <a:t>PeV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016AFFC-A06F-4EDD-B7CE-F60B8C211C98}"/>
              </a:ext>
            </a:extLst>
          </p:cNvPr>
          <p:cNvSpPr/>
          <p:nvPr/>
        </p:nvSpPr>
        <p:spPr>
          <a:xfrm>
            <a:off x="7294403" y="1842830"/>
            <a:ext cx="4840797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10 times better than previous measurements!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903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057AC4-CE90-44E3-B188-937F28235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05" y="365125"/>
            <a:ext cx="11943995" cy="1325563"/>
          </a:xfrm>
        </p:spPr>
        <p:txBody>
          <a:bodyPr/>
          <a:lstStyle/>
          <a:p>
            <a:r>
              <a:rPr lang="en-US" altLang="zh-CN" dirty="0"/>
              <a:t>All-particle energy spectrum &amp; &lt;</a:t>
            </a:r>
            <a:r>
              <a:rPr lang="en-US" altLang="zh-CN" dirty="0" err="1"/>
              <a:t>lnA</a:t>
            </a:r>
            <a:r>
              <a:rPr lang="en-US" altLang="zh-CN" dirty="0"/>
              <a:t>&gt; by LHAASO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5AA4DB-2B6B-4458-B06E-E159BB716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hhh@ihep.ac.cn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3DA7210-02CB-4B89-A641-D648610AA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5787-C41C-499B-B237-A88A5357EFDB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28C0B2E-249C-4D41-AD00-269552B77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6840" y="1462126"/>
            <a:ext cx="4887422" cy="346550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21C4B59-14F5-45EF-899C-4A035D535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62126"/>
            <a:ext cx="4954849" cy="347061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9258E8B-1EBD-4BB4-B06D-21292189C8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6647" y="5010938"/>
            <a:ext cx="6219727" cy="171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812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HHh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HHh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1298</Words>
  <Application>Microsoft Office PowerPoint</Application>
  <PresentationFormat>宽屏</PresentationFormat>
  <Paragraphs>288</Paragraphs>
  <Slides>27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等线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Wingdings</vt:lpstr>
      <vt:lpstr>Office 主题​​</vt:lpstr>
      <vt:lpstr>Office Theme</vt:lpstr>
      <vt:lpstr>PowerPoint 演示文稿</vt:lpstr>
      <vt:lpstr>Outline</vt:lpstr>
      <vt:lpstr>The knee: a 65-year-old puzzle</vt:lpstr>
      <vt:lpstr>A mess in current measurements</vt:lpstr>
      <vt:lpstr>Challenges in indirect measurement</vt:lpstr>
      <vt:lpstr>Problems in traditional energy estimators</vt:lpstr>
      <vt:lpstr>A calorimetric energy estimator</vt:lpstr>
      <vt:lpstr>Precision measurement of the knee by LHAASO</vt:lpstr>
      <vt:lpstr>All-particle energy spectrum &amp; &lt;lnA&gt; by LHAASO</vt:lpstr>
      <vt:lpstr>TLM: total logarithmic mass</vt:lpstr>
      <vt:lpstr>TLM by LHAASO-KM2A</vt:lpstr>
      <vt:lpstr>Does proton spectrum break at the knee?</vt:lpstr>
      <vt:lpstr>Only proton spectrum breaks at the knee?</vt:lpstr>
      <vt:lpstr>A cocktail method</vt:lpstr>
      <vt:lpstr>Z/A dependent?</vt:lpstr>
      <vt:lpstr>Discovery of an ankle-like structure due to Fe</vt:lpstr>
      <vt:lpstr>Discovery of an ankle-like structure due to Fe</vt:lpstr>
      <vt:lpstr>Discovery of an ankle-like structure due to Fe</vt:lpstr>
      <vt:lpstr>Summary</vt:lpstr>
      <vt:lpstr>PowerPoint 演示文稿</vt:lpstr>
      <vt:lpstr>CASA-MIA: 860 g/cm2</vt:lpstr>
      <vt:lpstr>Event selection</vt:lpstr>
      <vt:lpstr>Energy reconstruction</vt:lpstr>
      <vt:lpstr>&lt;lnA&gt; reconstruction</vt:lpstr>
      <vt:lpstr>Energy reconstruction: model-dependence</vt:lpstr>
      <vt:lpstr>Features of the proton knee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HHh</dc:creator>
  <cp:lastModifiedBy>HHh</cp:lastModifiedBy>
  <cp:revision>255</cp:revision>
  <dcterms:created xsi:type="dcterms:W3CDTF">2024-04-06T12:09:19Z</dcterms:created>
  <dcterms:modified xsi:type="dcterms:W3CDTF">2025-07-17T08:54:11Z</dcterms:modified>
</cp:coreProperties>
</file>