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Lexend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Lexend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Lexen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6f0fadaf55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6f0fadaf55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44dc4f6db5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44dc4f6db5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44dc4f6db5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44dc4f6db5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6e68062b3e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36e68062b3e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36e68062b3e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36e68062b3e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36f0fadaf55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36f0fadaf55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36f0fadaf55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36f0fadaf55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344dc4f6db5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344dc4f6db5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36f0fadaf55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36f0fadaf55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44dc4f6db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44dc4f6db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6e68062b3e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6e68062b3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6e63d54c8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6e63d54c8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44dc4f6db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44dc4f6db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6f0fadaf55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6f0fadaf55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6f0fadaf55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6f0fadaf55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70e83b778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70e83b77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70e83b7788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70e83b7788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17.png"/></Relationships>
</file>

<file path=ppt/slides/_rels/slide10.xml.rels><?xml version="1.0" encoding="UTF-8" standalone="yes"?><Relationships xmlns="http://schemas.openxmlformats.org/package/2006/relationships"><Relationship Id="rId11" Type="http://schemas.openxmlformats.org/officeDocument/2006/relationships/image" Target="../media/image33.png"/><Relationship Id="rId10" Type="http://schemas.openxmlformats.org/officeDocument/2006/relationships/image" Target="../media/image29.png"/><Relationship Id="rId13" Type="http://schemas.openxmlformats.org/officeDocument/2006/relationships/image" Target="../media/image22.png"/><Relationship Id="rId1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35.png"/><Relationship Id="rId5" Type="http://schemas.openxmlformats.org/officeDocument/2006/relationships/image" Target="../media/image31.png"/><Relationship Id="rId6" Type="http://schemas.openxmlformats.org/officeDocument/2006/relationships/image" Target="../media/image24.png"/><Relationship Id="rId7" Type="http://schemas.openxmlformats.org/officeDocument/2006/relationships/image" Target="../media/image23.png"/><Relationship Id="rId8" Type="http://schemas.openxmlformats.org/officeDocument/2006/relationships/image" Target="../media/image27.png"/></Relationships>
</file>

<file path=ppt/slides/_rels/slide11.xml.rels><?xml version="1.0" encoding="UTF-8" standalone="yes"?><Relationships xmlns="http://schemas.openxmlformats.org/package/2006/relationships"><Relationship Id="rId11" Type="http://schemas.openxmlformats.org/officeDocument/2006/relationships/image" Target="../media/image62.png"/><Relationship Id="rId10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22.png"/><Relationship Id="rId5" Type="http://schemas.openxmlformats.org/officeDocument/2006/relationships/image" Target="../media/image31.png"/><Relationship Id="rId6" Type="http://schemas.openxmlformats.org/officeDocument/2006/relationships/image" Target="../media/image24.png"/><Relationship Id="rId7" Type="http://schemas.openxmlformats.org/officeDocument/2006/relationships/image" Target="../media/image27.png"/><Relationship Id="rId8" Type="http://schemas.openxmlformats.org/officeDocument/2006/relationships/image" Target="../media/image29.png"/></Relationships>
</file>

<file path=ppt/slides/_rels/slide12.xml.rels><?xml version="1.0" encoding="UTF-8" standalone="yes"?><Relationships xmlns="http://schemas.openxmlformats.org/package/2006/relationships"><Relationship Id="rId11" Type="http://schemas.openxmlformats.org/officeDocument/2006/relationships/image" Target="../media/image62.png"/><Relationship Id="rId10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22.png"/><Relationship Id="rId5" Type="http://schemas.openxmlformats.org/officeDocument/2006/relationships/image" Target="../media/image31.png"/><Relationship Id="rId6" Type="http://schemas.openxmlformats.org/officeDocument/2006/relationships/image" Target="../media/image24.png"/><Relationship Id="rId7" Type="http://schemas.openxmlformats.org/officeDocument/2006/relationships/image" Target="../media/image27.png"/><Relationship Id="rId8" Type="http://schemas.openxmlformats.org/officeDocument/2006/relationships/image" Target="../media/image2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9" Type="http://schemas.openxmlformats.org/officeDocument/2006/relationships/image" Target="../media/image49.png"/><Relationship Id="rId5" Type="http://schemas.openxmlformats.org/officeDocument/2006/relationships/image" Target="../media/image40.png"/><Relationship Id="rId6" Type="http://schemas.openxmlformats.org/officeDocument/2006/relationships/image" Target="../media/image39.png"/><Relationship Id="rId7" Type="http://schemas.openxmlformats.org/officeDocument/2006/relationships/image" Target="../media/image38.png"/><Relationship Id="rId8" Type="http://schemas.openxmlformats.org/officeDocument/2006/relationships/image" Target="../media/image37.png"/></Relationships>
</file>

<file path=ppt/slides/_rels/slide14.xml.rels><?xml version="1.0" encoding="UTF-8" standalone="yes"?><Relationships xmlns="http://schemas.openxmlformats.org/package/2006/relationships"><Relationship Id="rId10" Type="http://schemas.openxmlformats.org/officeDocument/2006/relationships/image" Target="../media/image58.gi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4.png"/><Relationship Id="rId4" Type="http://schemas.openxmlformats.org/officeDocument/2006/relationships/image" Target="../media/image52.png"/><Relationship Id="rId9" Type="http://schemas.openxmlformats.org/officeDocument/2006/relationships/image" Target="../media/image46.png"/><Relationship Id="rId5" Type="http://schemas.openxmlformats.org/officeDocument/2006/relationships/image" Target="../media/image61.png"/><Relationship Id="rId6" Type="http://schemas.openxmlformats.org/officeDocument/2006/relationships/image" Target="../media/image59.png"/><Relationship Id="rId7" Type="http://schemas.openxmlformats.org/officeDocument/2006/relationships/image" Target="../media/image47.png"/><Relationship Id="rId8" Type="http://schemas.openxmlformats.org/officeDocument/2006/relationships/image" Target="../media/image4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3.png"/><Relationship Id="rId4" Type="http://schemas.openxmlformats.org/officeDocument/2006/relationships/image" Target="../media/image51.png"/><Relationship Id="rId5" Type="http://schemas.openxmlformats.org/officeDocument/2006/relationships/image" Target="../media/image48.png"/><Relationship Id="rId6" Type="http://schemas.openxmlformats.org/officeDocument/2006/relationships/image" Target="../media/image5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1.png"/><Relationship Id="rId4" Type="http://schemas.openxmlformats.org/officeDocument/2006/relationships/image" Target="../media/image60.png"/><Relationship Id="rId5" Type="http://schemas.openxmlformats.org/officeDocument/2006/relationships/image" Target="../media/image5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6" Type="http://schemas.openxmlformats.org/officeDocument/2006/relationships/image" Target="../media/image32.png"/><Relationship Id="rId7" Type="http://schemas.openxmlformats.org/officeDocument/2006/relationships/image" Target="../media/image5.png"/><Relationship Id="rId8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0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png"/><Relationship Id="rId4" Type="http://schemas.openxmlformats.org/officeDocument/2006/relationships/image" Target="../media/image6.png"/><Relationship Id="rId9" Type="http://schemas.openxmlformats.org/officeDocument/2006/relationships/image" Target="../media/image20.png"/><Relationship Id="rId5" Type="http://schemas.openxmlformats.org/officeDocument/2006/relationships/image" Target="../media/image4.png"/><Relationship Id="rId6" Type="http://schemas.openxmlformats.org/officeDocument/2006/relationships/image" Target="../media/image9.png"/><Relationship Id="rId7" Type="http://schemas.openxmlformats.org/officeDocument/2006/relationships/image" Target="../media/image13.png"/><Relationship Id="rId8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4.png"/><Relationship Id="rId4" Type="http://schemas.openxmlformats.org/officeDocument/2006/relationships/image" Target="../media/image26.png"/><Relationship Id="rId5" Type="http://schemas.openxmlformats.org/officeDocument/2006/relationships/image" Target="../media/image24.png"/><Relationship Id="rId6" Type="http://schemas.openxmlformats.org/officeDocument/2006/relationships/image" Target="../media/image30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22.png"/><Relationship Id="rId5" Type="http://schemas.openxmlformats.org/officeDocument/2006/relationships/image" Target="../media/image31.png"/><Relationship Id="rId6" Type="http://schemas.openxmlformats.org/officeDocument/2006/relationships/image" Target="../media/image24.png"/><Relationship Id="rId7" Type="http://schemas.openxmlformats.org/officeDocument/2006/relationships/image" Target="../media/image23.png"/><Relationship Id="rId8" Type="http://schemas.openxmlformats.org/officeDocument/2006/relationships/image" Target="../media/image27.png"/></Relationships>
</file>

<file path=ppt/slides/_rels/slide9.xml.rels><?xml version="1.0" encoding="UTF-8" standalone="yes"?><Relationships xmlns="http://schemas.openxmlformats.org/package/2006/relationships"><Relationship Id="rId11" Type="http://schemas.openxmlformats.org/officeDocument/2006/relationships/image" Target="../media/image22.png"/><Relationship Id="rId10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63.png"/><Relationship Id="rId5" Type="http://schemas.openxmlformats.org/officeDocument/2006/relationships/image" Target="../media/image31.png"/><Relationship Id="rId6" Type="http://schemas.openxmlformats.org/officeDocument/2006/relationships/image" Target="../media/image24.png"/><Relationship Id="rId7" Type="http://schemas.openxmlformats.org/officeDocument/2006/relationships/image" Target="../media/image23.png"/><Relationship Id="rId8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363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3380">
                <a:solidFill>
                  <a:srgbClr val="351C75"/>
                </a:solidFill>
              </a:rPr>
              <a:t>From Ground to Space: </a:t>
            </a:r>
            <a:br>
              <a:rPr b="1" lang="en-GB" sz="3380">
                <a:solidFill>
                  <a:srgbClr val="351C75"/>
                </a:solidFill>
              </a:rPr>
            </a:br>
            <a:r>
              <a:rPr b="1" lang="en-GB" sz="3380">
                <a:solidFill>
                  <a:srgbClr val="351C75"/>
                </a:solidFill>
              </a:rPr>
              <a:t>An Overview of the JEM-EUSO Program for the Study of UHECRs </a:t>
            </a:r>
            <a:br>
              <a:rPr b="1" lang="en-GB" sz="3380">
                <a:solidFill>
                  <a:srgbClr val="351C75"/>
                </a:solidFill>
              </a:rPr>
            </a:br>
            <a:r>
              <a:rPr b="1" lang="en-GB" sz="3380">
                <a:solidFill>
                  <a:srgbClr val="351C75"/>
                </a:solidFill>
              </a:rPr>
              <a:t>and Astrophysical Neutrinos </a:t>
            </a:r>
            <a:endParaRPr b="1" sz="3380">
              <a:solidFill>
                <a:srgbClr val="351C75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529325"/>
            <a:ext cx="8520600" cy="142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Zbigniew Plebaniak</a:t>
            </a:r>
            <a:r>
              <a:rPr lang="en-GB">
                <a:solidFill>
                  <a:schemeClr val="dk1"/>
                </a:solidFill>
              </a:rPr>
              <a:t> </a:t>
            </a:r>
            <a:br>
              <a:rPr lang="en-GB">
                <a:solidFill>
                  <a:schemeClr val="dk1"/>
                </a:solidFill>
              </a:rPr>
            </a:br>
            <a:r>
              <a:rPr lang="en-GB" sz="1882">
                <a:solidFill>
                  <a:schemeClr val="dk1"/>
                </a:solidFill>
              </a:rPr>
              <a:t>INFN Rome, Tor Vergata</a:t>
            </a:r>
            <a:br>
              <a:rPr lang="en-GB">
                <a:solidFill>
                  <a:schemeClr val="dk1"/>
                </a:solidFill>
              </a:rPr>
            </a:br>
            <a:r>
              <a:rPr b="1" lang="en-GB" sz="2141">
                <a:solidFill>
                  <a:schemeClr val="dk1"/>
                </a:solidFill>
              </a:rPr>
              <a:t>for the JEM-EUSO Collaboration</a:t>
            </a:r>
            <a:endParaRPr b="1" sz="2141">
              <a:solidFill>
                <a:schemeClr val="dk1"/>
              </a:solidFill>
            </a:endParaRPr>
          </a:p>
        </p:txBody>
      </p:sp>
      <p:pic>
        <p:nvPicPr>
          <p:cNvPr id="56" name="Google Shape;56;p13" title="ICRC2025_clea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1550" y="3777777"/>
            <a:ext cx="3286351" cy="107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 title="JEM-EUSO-Logo-Transparent.png"/>
          <p:cNvPicPr preferRelativeResize="0"/>
          <p:nvPr/>
        </p:nvPicPr>
        <p:blipFill rotWithShape="1">
          <a:blip r:embed="rId4">
            <a:alphaModFix/>
          </a:blip>
          <a:srcRect b="12235" l="8906" r="7933" t="16625"/>
          <a:stretch/>
        </p:blipFill>
        <p:spPr>
          <a:xfrm>
            <a:off x="1036975" y="3133250"/>
            <a:ext cx="1310851" cy="1681874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-5700" y="4813825"/>
            <a:ext cx="5720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32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The 39th ICRC Conference, July 2</a:t>
            </a:r>
            <a:r>
              <a:rPr b="1" lang="en-GB" sz="1232">
                <a:latin typeface="Lexend"/>
                <a:ea typeface="Lexend"/>
                <a:cs typeface="Lexend"/>
                <a:sym typeface="Lexend"/>
              </a:rPr>
              <a:t>2nd</a:t>
            </a:r>
            <a:r>
              <a:rPr b="1" lang="en-GB" sz="1232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 2025, Genev</a:t>
            </a:r>
            <a:r>
              <a:rPr b="1" lang="en-GB" sz="1232">
                <a:latin typeface="Lexend"/>
                <a:ea typeface="Lexend"/>
                <a:cs typeface="Lexend"/>
                <a:sym typeface="Lexend"/>
              </a:rPr>
              <a:t>a</a:t>
            </a:r>
            <a:r>
              <a:rPr b="1" lang="en-GB" sz="1232">
                <a:solidFill>
                  <a:srgbClr val="000000"/>
                </a:solidFill>
                <a:latin typeface="Lexend"/>
                <a:ea typeface="Lexend"/>
                <a:cs typeface="Lexend"/>
                <a:sym typeface="Lexend"/>
              </a:rPr>
              <a:t>, Switzerland</a:t>
            </a:r>
            <a:endParaRPr b="1" sz="1232">
              <a:solidFill>
                <a:srgbClr val="00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2"/>
          <p:cNvSpPr txBox="1"/>
          <p:nvPr/>
        </p:nvSpPr>
        <p:spPr>
          <a:xfrm>
            <a:off x="1079550" y="995375"/>
            <a:ext cx="1922100" cy="16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Led by CNES, 5h flight over Timmins, Canada, August 2014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 PDM pointing downward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First EAS-like laser tracks detected</a:t>
            </a:r>
            <a:endParaRPr b="1"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Validated optics &amp; trigger at 38 km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The detector recovered after flight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178" name="Google Shape;178;p22"/>
          <p:cNvSpPr txBox="1"/>
          <p:nvPr>
            <p:ph type="title"/>
          </p:nvPr>
        </p:nvSpPr>
        <p:spPr>
          <a:xfrm>
            <a:off x="1865050" y="0"/>
            <a:ext cx="5625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220"/>
              <a:t>Stratospheric Balloon Program</a:t>
            </a:r>
            <a:endParaRPr b="1" sz="2220"/>
          </a:p>
        </p:txBody>
      </p:sp>
      <p:pic>
        <p:nvPicPr>
          <p:cNvPr id="179" name="Google Shape;179;p22" title="EUSO-Ballo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7325" y="3181400"/>
            <a:ext cx="1090066" cy="163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1550" y="1043752"/>
            <a:ext cx="1561948" cy="191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87716" y="947222"/>
            <a:ext cx="1494134" cy="191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2"/>
          <p:cNvPicPr preferRelativeResize="0"/>
          <p:nvPr/>
        </p:nvPicPr>
        <p:blipFill rotWithShape="1">
          <a:blip r:embed="rId6">
            <a:alphaModFix/>
          </a:blip>
          <a:srcRect b="-13980" l="-119280" r="119280" t="13980"/>
          <a:stretch/>
        </p:blipFill>
        <p:spPr>
          <a:xfrm>
            <a:off x="5641275" y="1675577"/>
            <a:ext cx="1340549" cy="163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5025" y="967549"/>
            <a:ext cx="1596129" cy="1946851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2"/>
          <p:cNvSpPr txBox="1"/>
          <p:nvPr>
            <p:ph type="title"/>
          </p:nvPr>
        </p:nvSpPr>
        <p:spPr>
          <a:xfrm>
            <a:off x="341050" y="4572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EUSO-Balloon 2014</a:t>
            </a:r>
            <a:endParaRPr b="1" sz="1420"/>
          </a:p>
        </p:txBody>
      </p:sp>
      <p:cxnSp>
        <p:nvCxnSpPr>
          <p:cNvPr id="185" name="Google Shape;185;p22"/>
          <p:cNvCxnSpPr/>
          <p:nvPr/>
        </p:nvCxnSpPr>
        <p:spPr>
          <a:xfrm>
            <a:off x="2925399" y="524549"/>
            <a:ext cx="0" cy="458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86" name="Google Shape;186;p22"/>
          <p:cNvSpPr txBox="1"/>
          <p:nvPr>
            <p:ph type="title"/>
          </p:nvPr>
        </p:nvSpPr>
        <p:spPr>
          <a:xfrm>
            <a:off x="3367650" y="4536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EUSO-SPB1 2017</a:t>
            </a:r>
            <a:br>
              <a:rPr b="1" lang="en-GB" sz="1420"/>
            </a:br>
            <a:endParaRPr b="1" sz="1420"/>
          </a:p>
        </p:txBody>
      </p:sp>
      <p:sp>
        <p:nvSpPr>
          <p:cNvPr id="187" name="Google Shape;187;p22"/>
          <p:cNvSpPr txBox="1"/>
          <p:nvPr/>
        </p:nvSpPr>
        <p:spPr>
          <a:xfrm>
            <a:off x="4159050" y="842975"/>
            <a:ext cx="1872600" cy="18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NASA SPB, New Zealand, Wanaka, April 2017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25h UV data (mission aborted early)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 PDM, looking downward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No UHECR candidates but clouds and direct CR clearly visible 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Proved long-duration power &amp; comms</a:t>
            </a:r>
            <a:endParaRPr b="1" sz="900">
              <a:solidFill>
                <a:schemeClr val="dk1"/>
              </a:solidFill>
            </a:endParaRPr>
          </a:p>
        </p:txBody>
      </p:sp>
      <p:cxnSp>
        <p:nvCxnSpPr>
          <p:cNvPr id="188" name="Google Shape;188;p22"/>
          <p:cNvCxnSpPr/>
          <p:nvPr/>
        </p:nvCxnSpPr>
        <p:spPr>
          <a:xfrm>
            <a:off x="5973399" y="524549"/>
            <a:ext cx="0" cy="458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89" name="Google Shape;189;p22"/>
          <p:cNvSpPr txBox="1"/>
          <p:nvPr>
            <p:ph type="title"/>
          </p:nvPr>
        </p:nvSpPr>
        <p:spPr>
          <a:xfrm>
            <a:off x="6284650" y="4572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EUSO-SPB2 2023</a:t>
            </a:r>
            <a:endParaRPr b="1" sz="1420"/>
          </a:p>
        </p:txBody>
      </p:sp>
      <p:sp>
        <p:nvSpPr>
          <p:cNvPr id="190" name="Google Shape;190;p22"/>
          <p:cNvSpPr txBox="1"/>
          <p:nvPr/>
        </p:nvSpPr>
        <p:spPr>
          <a:xfrm>
            <a:off x="7150575" y="842975"/>
            <a:ext cx="2132700" cy="18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NASA SPB, Wanaka, </a:t>
            </a:r>
            <a:br>
              <a:rPr lang="en-GB" sz="900">
                <a:solidFill>
                  <a:schemeClr val="dk1"/>
                </a:solidFill>
              </a:rPr>
            </a:br>
            <a:r>
              <a:rPr lang="en-GB" sz="900">
                <a:solidFill>
                  <a:schemeClr val="dk1"/>
                </a:solidFill>
              </a:rPr>
              <a:t>May 2023 (terminated after two days)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Dual telescope: 6912-pix Fluorescence (3PDMs) &amp; 512-pix Cherenkov</a:t>
            </a:r>
            <a:endParaRPr b="1"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120</a:t>
            </a:r>
            <a:r>
              <a:rPr lang="en-GB" sz="900">
                <a:solidFill>
                  <a:schemeClr val="dk1"/>
                </a:solidFill>
              </a:rPr>
              <a:t>k fluorescence + 32k Cherenkov triggers 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First upward-shower ν</a:t>
            </a:r>
            <a:r>
              <a:rPr baseline="-25000" lang="en-GB" sz="900">
                <a:solidFill>
                  <a:schemeClr val="dk1"/>
                </a:solidFill>
              </a:rPr>
              <a:t>𝝉</a:t>
            </a:r>
            <a:r>
              <a:rPr lang="en-GB" sz="900">
                <a:solidFill>
                  <a:schemeClr val="dk1"/>
                </a:solidFill>
              </a:rPr>
              <a:t> search, a few PeV candidates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The bi-focal Schmidt optics for cherenkov signals</a:t>
            </a:r>
            <a:endParaRPr sz="900">
              <a:solidFill>
                <a:schemeClr val="dk1"/>
              </a:solidFill>
            </a:endParaRPr>
          </a:p>
        </p:txBody>
      </p:sp>
      <p:cxnSp>
        <p:nvCxnSpPr>
          <p:cNvPr id="191" name="Google Shape;191;p22"/>
          <p:cNvCxnSpPr/>
          <p:nvPr/>
        </p:nvCxnSpPr>
        <p:spPr>
          <a:xfrm flipH="1" rot="10800000">
            <a:off x="141575" y="822650"/>
            <a:ext cx="9051300" cy="2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192" name="Google Shape;192;p22"/>
          <p:cNvPicPr preferRelativeResize="0"/>
          <p:nvPr/>
        </p:nvPicPr>
        <p:blipFill rotWithShape="1">
          <a:blip r:embed="rId7">
            <a:alphaModFix/>
          </a:blip>
          <a:srcRect b="0" l="6384" r="43502" t="0"/>
          <a:stretch/>
        </p:blipFill>
        <p:spPr>
          <a:xfrm>
            <a:off x="3098950" y="3156125"/>
            <a:ext cx="1340550" cy="1521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2" title="EUSOSPB1Logo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09825" y="3070750"/>
            <a:ext cx="1155699" cy="1877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040025" y="3109700"/>
            <a:ext cx="2051099" cy="815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2" title="EUSOSPB2Logo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055650" y="3108975"/>
            <a:ext cx="1090075" cy="155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155516" y="3976900"/>
            <a:ext cx="854958" cy="43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2"/>
          <p:cNvSpPr txBox="1"/>
          <p:nvPr>
            <p:ph type="title"/>
          </p:nvPr>
        </p:nvSpPr>
        <p:spPr>
          <a:xfrm>
            <a:off x="3038500" y="46446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https://www.youtube.com/watch?v=BfvMS76whEU</a:t>
            </a:r>
            <a:endParaRPr b="1" sz="820"/>
          </a:p>
        </p:txBody>
      </p:sp>
      <p:sp>
        <p:nvSpPr>
          <p:cNvPr id="198" name="Google Shape;198;p22"/>
          <p:cNvSpPr txBox="1"/>
          <p:nvPr>
            <p:ph type="title"/>
          </p:nvPr>
        </p:nvSpPr>
        <p:spPr>
          <a:xfrm>
            <a:off x="66700" y="46446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https://www.youtube.com/watch?v=64C9DxmE0sY</a:t>
            </a:r>
            <a:endParaRPr b="1" sz="820"/>
          </a:p>
        </p:txBody>
      </p:sp>
      <p:sp>
        <p:nvSpPr>
          <p:cNvPr id="199" name="Google Shape;199;p22"/>
          <p:cNvSpPr txBox="1"/>
          <p:nvPr>
            <p:ph type="title"/>
          </p:nvPr>
        </p:nvSpPr>
        <p:spPr>
          <a:xfrm>
            <a:off x="5979525" y="46013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https://www.youtube.com/watch?v=cbghe-vWizc</a:t>
            </a:r>
            <a:endParaRPr b="1" sz="820"/>
          </a:p>
        </p:txBody>
      </p:sp>
      <p:pic>
        <p:nvPicPr>
          <p:cNvPr id="200" name="Google Shape;200;p22" title="Example-integrated-laser-track-recorded-during-the-field-tests-on-31-08-2022-The-color.png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989250" y="4003410"/>
            <a:ext cx="1090074" cy="38216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2"/>
          <p:cNvSpPr txBox="1"/>
          <p:nvPr>
            <p:ph type="title"/>
          </p:nvPr>
        </p:nvSpPr>
        <p:spPr>
          <a:xfrm>
            <a:off x="5979850" y="4800600"/>
            <a:ext cx="2331300" cy="3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020"/>
              <a:t>See G. Filippatos #309</a:t>
            </a:r>
            <a:endParaRPr b="1" sz="1020"/>
          </a:p>
        </p:txBody>
      </p:sp>
      <p:pic>
        <p:nvPicPr>
          <p:cNvPr id="202" name="Google Shape;202;p22" title="balloon_rounded-53.png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47600" y="3045600"/>
            <a:ext cx="1594800" cy="159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3"/>
          <p:cNvSpPr txBox="1"/>
          <p:nvPr/>
        </p:nvSpPr>
        <p:spPr>
          <a:xfrm>
            <a:off x="1079550" y="995375"/>
            <a:ext cx="1922100" cy="16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Led by CNES, 5h flight over Timmins, Canada, August 2014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 PDM pointing downward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First EAS-like laser tracks detected</a:t>
            </a:r>
            <a:endParaRPr b="1"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Validated optics &amp; trigger at 38 km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The detector recovered after flight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208" name="Google Shape;208;p23"/>
          <p:cNvSpPr txBox="1"/>
          <p:nvPr>
            <p:ph type="title"/>
          </p:nvPr>
        </p:nvSpPr>
        <p:spPr>
          <a:xfrm>
            <a:off x="1865050" y="0"/>
            <a:ext cx="5625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220"/>
              <a:t>Stratospheric Balloon Program</a:t>
            </a:r>
            <a:endParaRPr b="1" sz="2220"/>
          </a:p>
        </p:txBody>
      </p:sp>
      <p:pic>
        <p:nvPicPr>
          <p:cNvPr id="209" name="Google Shape;209;p23" title="EUSO-Ballo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7325" y="3181400"/>
            <a:ext cx="1090066" cy="163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1550" y="1043752"/>
            <a:ext cx="1561948" cy="191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87716" y="947222"/>
            <a:ext cx="1494134" cy="191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3"/>
          <p:cNvPicPr preferRelativeResize="0"/>
          <p:nvPr/>
        </p:nvPicPr>
        <p:blipFill rotWithShape="1">
          <a:blip r:embed="rId6">
            <a:alphaModFix/>
          </a:blip>
          <a:srcRect b="-13980" l="-119280" r="119280" t="13980"/>
          <a:stretch/>
        </p:blipFill>
        <p:spPr>
          <a:xfrm>
            <a:off x="5641275" y="1675577"/>
            <a:ext cx="1340549" cy="163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5025" y="967549"/>
            <a:ext cx="1596129" cy="1946851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3"/>
          <p:cNvSpPr txBox="1"/>
          <p:nvPr>
            <p:ph type="title"/>
          </p:nvPr>
        </p:nvSpPr>
        <p:spPr>
          <a:xfrm>
            <a:off x="341050" y="4572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EUSO-Balloon 2014</a:t>
            </a:r>
            <a:endParaRPr b="1" sz="1420"/>
          </a:p>
        </p:txBody>
      </p:sp>
      <p:cxnSp>
        <p:nvCxnSpPr>
          <p:cNvPr id="215" name="Google Shape;215;p23"/>
          <p:cNvCxnSpPr/>
          <p:nvPr/>
        </p:nvCxnSpPr>
        <p:spPr>
          <a:xfrm>
            <a:off x="2925399" y="524549"/>
            <a:ext cx="0" cy="458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216" name="Google Shape;216;p23"/>
          <p:cNvSpPr txBox="1"/>
          <p:nvPr>
            <p:ph type="title"/>
          </p:nvPr>
        </p:nvSpPr>
        <p:spPr>
          <a:xfrm>
            <a:off x="3367650" y="4536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EUSO-SPB1 2017</a:t>
            </a:r>
            <a:br>
              <a:rPr b="1" lang="en-GB" sz="1420"/>
            </a:br>
            <a:endParaRPr b="1" sz="1420"/>
          </a:p>
        </p:txBody>
      </p:sp>
      <p:sp>
        <p:nvSpPr>
          <p:cNvPr id="217" name="Google Shape;217;p23"/>
          <p:cNvSpPr txBox="1"/>
          <p:nvPr/>
        </p:nvSpPr>
        <p:spPr>
          <a:xfrm>
            <a:off x="4159050" y="842975"/>
            <a:ext cx="1872600" cy="18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NASA SPB, New Zealand, Wanaka, April 2017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25h UV data (mission aborted early)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 PDM, looking downward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No UHECR candidates but clouds and direct CR clearly visible 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Proved long-duration power &amp; comms</a:t>
            </a:r>
            <a:endParaRPr b="1" sz="900">
              <a:solidFill>
                <a:schemeClr val="dk1"/>
              </a:solidFill>
            </a:endParaRPr>
          </a:p>
        </p:txBody>
      </p:sp>
      <p:cxnSp>
        <p:nvCxnSpPr>
          <p:cNvPr id="218" name="Google Shape;218;p23"/>
          <p:cNvCxnSpPr/>
          <p:nvPr/>
        </p:nvCxnSpPr>
        <p:spPr>
          <a:xfrm>
            <a:off x="5973399" y="524549"/>
            <a:ext cx="0" cy="458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219" name="Google Shape;219;p23"/>
          <p:cNvSpPr txBox="1"/>
          <p:nvPr>
            <p:ph type="title"/>
          </p:nvPr>
        </p:nvSpPr>
        <p:spPr>
          <a:xfrm>
            <a:off x="6284650" y="4572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EUSO-SPB2 2023</a:t>
            </a:r>
            <a:endParaRPr b="1" sz="1420"/>
          </a:p>
        </p:txBody>
      </p:sp>
      <p:sp>
        <p:nvSpPr>
          <p:cNvPr id="220" name="Google Shape;220;p23"/>
          <p:cNvSpPr txBox="1"/>
          <p:nvPr/>
        </p:nvSpPr>
        <p:spPr>
          <a:xfrm>
            <a:off x="7150575" y="842975"/>
            <a:ext cx="2132700" cy="18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NASA SPB, Wanaka, </a:t>
            </a:r>
            <a:br>
              <a:rPr lang="en-GB" sz="900">
                <a:solidFill>
                  <a:schemeClr val="dk1"/>
                </a:solidFill>
              </a:rPr>
            </a:br>
            <a:r>
              <a:rPr lang="en-GB" sz="900">
                <a:solidFill>
                  <a:schemeClr val="dk1"/>
                </a:solidFill>
              </a:rPr>
              <a:t>May 2023 (terminated after two days)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Dual telescope: 6912-pix Fluorescence (3PDMs) &amp; 512-pix Cherenkov</a:t>
            </a:r>
            <a:endParaRPr b="1"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120k fluorescence + 32k Cherenkov triggers 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First upward-shower ν</a:t>
            </a:r>
            <a:r>
              <a:rPr baseline="-25000" lang="en-GB" sz="900">
                <a:solidFill>
                  <a:schemeClr val="dk1"/>
                </a:solidFill>
              </a:rPr>
              <a:t>𝝉</a:t>
            </a:r>
            <a:r>
              <a:rPr lang="en-GB" sz="900">
                <a:solidFill>
                  <a:schemeClr val="dk1"/>
                </a:solidFill>
              </a:rPr>
              <a:t> search, a few PeV candidates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The bi-focal Schmidt optics for cherenkov signals</a:t>
            </a:r>
            <a:endParaRPr sz="900">
              <a:solidFill>
                <a:schemeClr val="dk1"/>
              </a:solidFill>
            </a:endParaRPr>
          </a:p>
        </p:txBody>
      </p:sp>
      <p:cxnSp>
        <p:nvCxnSpPr>
          <p:cNvPr id="221" name="Google Shape;221;p23"/>
          <p:cNvCxnSpPr/>
          <p:nvPr/>
        </p:nvCxnSpPr>
        <p:spPr>
          <a:xfrm flipH="1" rot="10800000">
            <a:off x="141575" y="822650"/>
            <a:ext cx="9051300" cy="2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222" name="Google Shape;222;p23" title="EUSOSPB1Logo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09825" y="3070750"/>
            <a:ext cx="1155699" cy="1877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3" title="EUSOSPB2Logo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055650" y="3108975"/>
            <a:ext cx="1090075" cy="15599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3"/>
          <p:cNvSpPr txBox="1"/>
          <p:nvPr>
            <p:ph type="title"/>
          </p:nvPr>
        </p:nvSpPr>
        <p:spPr>
          <a:xfrm>
            <a:off x="3038500" y="46446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https://www.youtube.com/watch?v=BfvMS76whEU</a:t>
            </a:r>
            <a:endParaRPr b="1" sz="820"/>
          </a:p>
        </p:txBody>
      </p:sp>
      <p:sp>
        <p:nvSpPr>
          <p:cNvPr id="225" name="Google Shape;225;p23"/>
          <p:cNvSpPr txBox="1"/>
          <p:nvPr>
            <p:ph type="title"/>
          </p:nvPr>
        </p:nvSpPr>
        <p:spPr>
          <a:xfrm>
            <a:off x="66700" y="46446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https://www.youtube.com/watch?v=64C9DxmE0sY</a:t>
            </a:r>
            <a:endParaRPr b="1" sz="820"/>
          </a:p>
        </p:txBody>
      </p:sp>
      <p:sp>
        <p:nvSpPr>
          <p:cNvPr id="226" name="Google Shape;226;p23"/>
          <p:cNvSpPr txBox="1"/>
          <p:nvPr>
            <p:ph type="title"/>
          </p:nvPr>
        </p:nvSpPr>
        <p:spPr>
          <a:xfrm>
            <a:off x="5979525" y="46013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https://www.youtube.com/watch?v=cbghe-vWizc</a:t>
            </a:r>
            <a:endParaRPr b="1" sz="820"/>
          </a:p>
        </p:txBody>
      </p:sp>
      <p:sp>
        <p:nvSpPr>
          <p:cNvPr id="227" name="Google Shape;227;p23"/>
          <p:cNvSpPr txBox="1"/>
          <p:nvPr>
            <p:ph type="title"/>
          </p:nvPr>
        </p:nvSpPr>
        <p:spPr>
          <a:xfrm>
            <a:off x="5979850" y="4800600"/>
            <a:ext cx="2331300" cy="3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020"/>
              <a:t>See G. Filippatos #309</a:t>
            </a:r>
            <a:endParaRPr b="1" sz="1020"/>
          </a:p>
        </p:txBody>
      </p:sp>
      <p:pic>
        <p:nvPicPr>
          <p:cNvPr id="228" name="Google Shape;228;p23" title="balloon_rounded-53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47600" y="3045600"/>
            <a:ext cx="1594800" cy="159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223525" y="3261375"/>
            <a:ext cx="1360200" cy="1394400"/>
          </a:xfrm>
          <a:prstGeom prst="roundRect">
            <a:avLst>
              <a:gd fmla="val 9572" name="adj"/>
            </a:avLst>
          </a:prstGeom>
          <a:noFill/>
          <a:ln>
            <a:noFill/>
          </a:ln>
        </p:spPr>
      </p:pic>
      <p:sp>
        <p:nvSpPr>
          <p:cNvPr id="230" name="Google Shape;230;p23"/>
          <p:cNvSpPr txBox="1"/>
          <p:nvPr>
            <p:ph type="title"/>
          </p:nvPr>
        </p:nvSpPr>
        <p:spPr>
          <a:xfrm>
            <a:off x="3495700" y="2968200"/>
            <a:ext cx="9747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320"/>
              <a:t>12d 14h</a:t>
            </a:r>
            <a:endParaRPr b="1" sz="1320"/>
          </a:p>
        </p:txBody>
      </p:sp>
      <p:pic>
        <p:nvPicPr>
          <p:cNvPr id="231" name="Google Shape;231;p2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267138" y="3261374"/>
            <a:ext cx="1386900" cy="1394400"/>
          </a:xfrm>
          <a:prstGeom prst="roundRect">
            <a:avLst>
              <a:gd fmla="val 10153" name="adj"/>
            </a:avLst>
          </a:prstGeom>
          <a:noFill/>
          <a:ln>
            <a:noFill/>
          </a:ln>
        </p:spPr>
      </p:pic>
      <p:sp>
        <p:nvSpPr>
          <p:cNvPr id="232" name="Google Shape;232;p23"/>
          <p:cNvSpPr txBox="1"/>
          <p:nvPr>
            <p:ph type="title"/>
          </p:nvPr>
        </p:nvSpPr>
        <p:spPr>
          <a:xfrm>
            <a:off x="6543700" y="2968200"/>
            <a:ext cx="9747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320"/>
              <a:t>1d 13h</a:t>
            </a:r>
            <a:endParaRPr b="1" sz="132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4"/>
          <p:cNvSpPr txBox="1"/>
          <p:nvPr/>
        </p:nvSpPr>
        <p:spPr>
          <a:xfrm>
            <a:off x="1079550" y="995375"/>
            <a:ext cx="1922100" cy="16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Led by CNES, 5h flight over Timmins, Canada, August 2014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 PDM pointing downward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First EAS-like laser tracks detected</a:t>
            </a:r>
            <a:endParaRPr b="1"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Validated optics &amp; trigger at 38 km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The detector recovered after flight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238" name="Google Shape;238;p24"/>
          <p:cNvSpPr txBox="1"/>
          <p:nvPr>
            <p:ph type="title"/>
          </p:nvPr>
        </p:nvSpPr>
        <p:spPr>
          <a:xfrm>
            <a:off x="1865050" y="0"/>
            <a:ext cx="5625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220"/>
              <a:t>Stratospheric Balloon Program</a:t>
            </a:r>
            <a:endParaRPr b="1" sz="2220"/>
          </a:p>
        </p:txBody>
      </p:sp>
      <p:pic>
        <p:nvPicPr>
          <p:cNvPr id="239" name="Google Shape;239;p24" title="EUSO-Ballo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7325" y="3181400"/>
            <a:ext cx="1090066" cy="163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1550" y="1043752"/>
            <a:ext cx="1561948" cy="191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87716" y="947222"/>
            <a:ext cx="1494134" cy="191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4"/>
          <p:cNvPicPr preferRelativeResize="0"/>
          <p:nvPr/>
        </p:nvPicPr>
        <p:blipFill rotWithShape="1">
          <a:blip r:embed="rId6">
            <a:alphaModFix/>
          </a:blip>
          <a:srcRect b="-13980" l="-119280" r="119280" t="13980"/>
          <a:stretch/>
        </p:blipFill>
        <p:spPr>
          <a:xfrm>
            <a:off x="5641275" y="1675577"/>
            <a:ext cx="1340549" cy="163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5025" y="967549"/>
            <a:ext cx="1596129" cy="1946851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4"/>
          <p:cNvSpPr txBox="1"/>
          <p:nvPr>
            <p:ph type="title"/>
          </p:nvPr>
        </p:nvSpPr>
        <p:spPr>
          <a:xfrm>
            <a:off x="341050" y="4572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EUSO-Balloon 2014</a:t>
            </a:r>
            <a:endParaRPr b="1" sz="1420"/>
          </a:p>
        </p:txBody>
      </p:sp>
      <p:cxnSp>
        <p:nvCxnSpPr>
          <p:cNvPr id="245" name="Google Shape;245;p24"/>
          <p:cNvCxnSpPr/>
          <p:nvPr/>
        </p:nvCxnSpPr>
        <p:spPr>
          <a:xfrm>
            <a:off x="2925399" y="524549"/>
            <a:ext cx="0" cy="458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246" name="Google Shape;246;p24"/>
          <p:cNvSpPr txBox="1"/>
          <p:nvPr>
            <p:ph type="title"/>
          </p:nvPr>
        </p:nvSpPr>
        <p:spPr>
          <a:xfrm>
            <a:off x="3367650" y="4536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EUSO-SPB1 2017</a:t>
            </a:r>
            <a:br>
              <a:rPr b="1" lang="en-GB" sz="1420"/>
            </a:br>
            <a:endParaRPr b="1" sz="1420"/>
          </a:p>
        </p:txBody>
      </p:sp>
      <p:sp>
        <p:nvSpPr>
          <p:cNvPr id="247" name="Google Shape;247;p24"/>
          <p:cNvSpPr txBox="1"/>
          <p:nvPr/>
        </p:nvSpPr>
        <p:spPr>
          <a:xfrm>
            <a:off x="4159050" y="842975"/>
            <a:ext cx="1872600" cy="18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NASA SPB, New Zealand, Wanaka, April 2017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25h UV data (mission aborted early)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 PDM, looking downward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No UHECR candidates but clouds and direct CR clearly visible 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Proved long-duration power &amp; comms</a:t>
            </a:r>
            <a:endParaRPr b="1" sz="900">
              <a:solidFill>
                <a:schemeClr val="dk1"/>
              </a:solidFill>
            </a:endParaRPr>
          </a:p>
        </p:txBody>
      </p:sp>
      <p:cxnSp>
        <p:nvCxnSpPr>
          <p:cNvPr id="248" name="Google Shape;248;p24"/>
          <p:cNvCxnSpPr/>
          <p:nvPr/>
        </p:nvCxnSpPr>
        <p:spPr>
          <a:xfrm>
            <a:off x="5973399" y="524549"/>
            <a:ext cx="0" cy="458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249" name="Google Shape;249;p24"/>
          <p:cNvSpPr txBox="1"/>
          <p:nvPr>
            <p:ph type="title"/>
          </p:nvPr>
        </p:nvSpPr>
        <p:spPr>
          <a:xfrm>
            <a:off x="6284650" y="4572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EUSO-SPB2 2023</a:t>
            </a:r>
            <a:endParaRPr b="1" sz="1420"/>
          </a:p>
        </p:txBody>
      </p:sp>
      <p:sp>
        <p:nvSpPr>
          <p:cNvPr id="250" name="Google Shape;250;p24"/>
          <p:cNvSpPr txBox="1"/>
          <p:nvPr/>
        </p:nvSpPr>
        <p:spPr>
          <a:xfrm>
            <a:off x="7150575" y="842975"/>
            <a:ext cx="2132700" cy="18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NASA SPB, Wanaka, </a:t>
            </a:r>
            <a:br>
              <a:rPr lang="en-GB" sz="900">
                <a:solidFill>
                  <a:schemeClr val="dk1"/>
                </a:solidFill>
              </a:rPr>
            </a:br>
            <a:r>
              <a:rPr lang="en-GB" sz="900">
                <a:solidFill>
                  <a:schemeClr val="dk1"/>
                </a:solidFill>
              </a:rPr>
              <a:t>May 2023 (terminated after two days)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Dual telescope: 6912-pix Fluorescence (3PDMs) &amp; 512-pix Cherenkov</a:t>
            </a:r>
            <a:endParaRPr b="1"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120k fluorescence + 32k Cherenkov triggers 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First upward-shower ν</a:t>
            </a:r>
            <a:r>
              <a:rPr baseline="-25000" lang="en-GB" sz="900">
                <a:solidFill>
                  <a:schemeClr val="dk1"/>
                </a:solidFill>
              </a:rPr>
              <a:t>𝝉</a:t>
            </a:r>
            <a:r>
              <a:rPr lang="en-GB" sz="900">
                <a:solidFill>
                  <a:schemeClr val="dk1"/>
                </a:solidFill>
              </a:rPr>
              <a:t> search, a few PeV candidates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The bi-focal Schmidt optics for cherenkov signals</a:t>
            </a:r>
            <a:endParaRPr sz="900">
              <a:solidFill>
                <a:schemeClr val="dk1"/>
              </a:solidFill>
            </a:endParaRPr>
          </a:p>
        </p:txBody>
      </p:sp>
      <p:cxnSp>
        <p:nvCxnSpPr>
          <p:cNvPr id="251" name="Google Shape;251;p24"/>
          <p:cNvCxnSpPr/>
          <p:nvPr/>
        </p:nvCxnSpPr>
        <p:spPr>
          <a:xfrm flipH="1" rot="10800000">
            <a:off x="141575" y="822650"/>
            <a:ext cx="9051300" cy="2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252" name="Google Shape;252;p24" title="EUSOSPB1Logo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09825" y="3070750"/>
            <a:ext cx="1155699" cy="1877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4" title="EUSOSPB2Logo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055650" y="3108975"/>
            <a:ext cx="1090075" cy="15599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4"/>
          <p:cNvSpPr txBox="1"/>
          <p:nvPr>
            <p:ph type="title"/>
          </p:nvPr>
        </p:nvSpPr>
        <p:spPr>
          <a:xfrm>
            <a:off x="3038500" y="46446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https://www.youtube.com/watch?v=BfvMS76whEU</a:t>
            </a:r>
            <a:endParaRPr b="1" sz="820"/>
          </a:p>
        </p:txBody>
      </p:sp>
      <p:sp>
        <p:nvSpPr>
          <p:cNvPr id="255" name="Google Shape;255;p24"/>
          <p:cNvSpPr txBox="1"/>
          <p:nvPr>
            <p:ph type="title"/>
          </p:nvPr>
        </p:nvSpPr>
        <p:spPr>
          <a:xfrm>
            <a:off x="66700" y="46446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https://www.youtube.com/watch?v=64C9DxmE0sY</a:t>
            </a:r>
            <a:endParaRPr b="1" sz="820"/>
          </a:p>
        </p:txBody>
      </p:sp>
      <p:sp>
        <p:nvSpPr>
          <p:cNvPr id="256" name="Google Shape;256;p24"/>
          <p:cNvSpPr txBox="1"/>
          <p:nvPr>
            <p:ph type="title"/>
          </p:nvPr>
        </p:nvSpPr>
        <p:spPr>
          <a:xfrm>
            <a:off x="5979525" y="46013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https://www.youtube.com/watch?v=cbghe-vWizc</a:t>
            </a:r>
            <a:endParaRPr b="1" sz="820"/>
          </a:p>
        </p:txBody>
      </p:sp>
      <p:sp>
        <p:nvSpPr>
          <p:cNvPr id="257" name="Google Shape;257;p24"/>
          <p:cNvSpPr txBox="1"/>
          <p:nvPr>
            <p:ph type="title"/>
          </p:nvPr>
        </p:nvSpPr>
        <p:spPr>
          <a:xfrm>
            <a:off x="5979850" y="4800600"/>
            <a:ext cx="2331300" cy="3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020"/>
              <a:t>See G. Filippatos #309</a:t>
            </a:r>
            <a:endParaRPr b="1" sz="1020"/>
          </a:p>
        </p:txBody>
      </p:sp>
      <p:pic>
        <p:nvPicPr>
          <p:cNvPr id="258" name="Google Shape;258;p24" title="balloon_rounded-53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47600" y="3045600"/>
            <a:ext cx="1594800" cy="159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223525" y="3261375"/>
            <a:ext cx="1360200" cy="1394400"/>
          </a:xfrm>
          <a:prstGeom prst="roundRect">
            <a:avLst>
              <a:gd fmla="val 9572" name="adj"/>
            </a:avLst>
          </a:prstGeom>
          <a:noFill/>
          <a:ln>
            <a:noFill/>
          </a:ln>
        </p:spPr>
      </p:pic>
      <p:sp>
        <p:nvSpPr>
          <p:cNvPr id="260" name="Google Shape;260;p24"/>
          <p:cNvSpPr txBox="1"/>
          <p:nvPr>
            <p:ph type="title"/>
          </p:nvPr>
        </p:nvSpPr>
        <p:spPr>
          <a:xfrm>
            <a:off x="3495700" y="2968200"/>
            <a:ext cx="9747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320">
                <a:solidFill>
                  <a:srgbClr val="FF0000"/>
                </a:solidFill>
              </a:rPr>
              <a:t>12d 14h</a:t>
            </a:r>
            <a:endParaRPr b="1" sz="1320">
              <a:solidFill>
                <a:srgbClr val="FF0000"/>
              </a:solidFill>
            </a:endParaRPr>
          </a:p>
        </p:txBody>
      </p:sp>
      <p:pic>
        <p:nvPicPr>
          <p:cNvPr id="261" name="Google Shape;261;p2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267138" y="3261374"/>
            <a:ext cx="1386900" cy="1394400"/>
          </a:xfrm>
          <a:prstGeom prst="roundRect">
            <a:avLst>
              <a:gd fmla="val 10153" name="adj"/>
            </a:avLst>
          </a:prstGeom>
          <a:noFill/>
          <a:ln>
            <a:noFill/>
          </a:ln>
        </p:spPr>
      </p:pic>
      <p:sp>
        <p:nvSpPr>
          <p:cNvPr id="262" name="Google Shape;262;p24"/>
          <p:cNvSpPr txBox="1"/>
          <p:nvPr>
            <p:ph type="title"/>
          </p:nvPr>
        </p:nvSpPr>
        <p:spPr>
          <a:xfrm>
            <a:off x="6543700" y="2968200"/>
            <a:ext cx="9747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320">
                <a:solidFill>
                  <a:srgbClr val="FF0000"/>
                </a:solidFill>
              </a:rPr>
              <a:t>1d 13h</a:t>
            </a:r>
            <a:endParaRPr b="1" sz="1320">
              <a:solidFill>
                <a:srgbClr val="FF0000"/>
              </a:solidFill>
            </a:endParaRPr>
          </a:p>
        </p:txBody>
      </p:sp>
      <p:sp>
        <p:nvSpPr>
          <p:cNvPr id="263" name="Google Shape;263;p24"/>
          <p:cNvSpPr txBox="1"/>
          <p:nvPr/>
        </p:nvSpPr>
        <p:spPr>
          <a:xfrm>
            <a:off x="4544175" y="952650"/>
            <a:ext cx="2718600" cy="19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0">
                <a:solidFill>
                  <a:srgbClr val="FF0000"/>
                </a:solidFill>
              </a:rPr>
              <a:t>??</a:t>
            </a:r>
            <a:endParaRPr b="1" sz="12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58100" y="1753250"/>
            <a:ext cx="1527424" cy="229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05750" y="608200"/>
            <a:ext cx="1352599" cy="1278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5"/>
          <p:cNvPicPr preferRelativeResize="0"/>
          <p:nvPr/>
        </p:nvPicPr>
        <p:blipFill rotWithShape="1">
          <a:blip r:embed="rId6">
            <a:alphaModFix/>
          </a:blip>
          <a:srcRect b="0" l="0" r="51772" t="0"/>
          <a:stretch/>
        </p:blipFill>
        <p:spPr>
          <a:xfrm>
            <a:off x="7839925" y="152400"/>
            <a:ext cx="1189475" cy="1644275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5"/>
          <p:cNvSpPr txBox="1"/>
          <p:nvPr>
            <p:ph type="title"/>
          </p:nvPr>
        </p:nvSpPr>
        <p:spPr>
          <a:xfrm>
            <a:off x="58250" y="0"/>
            <a:ext cx="7431900" cy="8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220">
                <a:solidFill>
                  <a:srgbClr val="741B47"/>
                </a:solidFill>
              </a:rPr>
              <a:t>From balloons to satellite </a:t>
            </a:r>
            <a:r>
              <a:rPr b="1" lang="en-GB" sz="2220">
                <a:solidFill>
                  <a:srgbClr val="741B47"/>
                </a:solidFill>
              </a:rPr>
              <a:t>missions</a:t>
            </a:r>
            <a:r>
              <a:rPr b="1" lang="en-GB" sz="2220">
                <a:solidFill>
                  <a:srgbClr val="741B47"/>
                </a:solidFill>
              </a:rPr>
              <a:t>:</a:t>
            </a:r>
            <a:br>
              <a:rPr b="1" lang="en-GB" sz="2220">
                <a:solidFill>
                  <a:srgbClr val="741B47"/>
                </a:solidFill>
              </a:rPr>
            </a:br>
            <a:r>
              <a:rPr b="1" lang="en-GB" sz="2220">
                <a:solidFill>
                  <a:srgbClr val="741B47"/>
                </a:solidFill>
              </a:rPr>
              <a:t>POEMMA Balloon with Radio</a:t>
            </a:r>
            <a:endParaRPr b="1" sz="2220">
              <a:solidFill>
                <a:srgbClr val="741B47"/>
              </a:solidFill>
            </a:endParaRPr>
          </a:p>
        </p:txBody>
      </p:sp>
      <p:sp>
        <p:nvSpPr>
          <p:cNvPr id="272" name="Google Shape;272;p25"/>
          <p:cNvSpPr txBox="1"/>
          <p:nvPr/>
        </p:nvSpPr>
        <p:spPr>
          <a:xfrm>
            <a:off x="5218775" y="184875"/>
            <a:ext cx="2621100" cy="23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1000"/>
              <a:buChar char="●"/>
            </a:pPr>
            <a:r>
              <a:rPr lang="en-GB" sz="1100">
                <a:solidFill>
                  <a:srgbClr val="6FA8DC"/>
                </a:solidFill>
              </a:rPr>
              <a:t>Long-duration (~50 days) NASA SPB flight in 2027</a:t>
            </a:r>
            <a:endParaRPr sz="1100">
              <a:solidFill>
                <a:srgbClr val="6FA8DC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1000"/>
              <a:buChar char="●"/>
            </a:pPr>
            <a:r>
              <a:rPr lang="en-GB" sz="1100">
                <a:solidFill>
                  <a:srgbClr val="6FA8DC"/>
                </a:solidFill>
              </a:rPr>
              <a:t>Fluorescence, fast Cherenkov, </a:t>
            </a:r>
            <a:r>
              <a:rPr b="1" lang="en-GB" sz="1100">
                <a:solidFill>
                  <a:srgbClr val="6FA8DC"/>
                </a:solidFill>
              </a:rPr>
              <a:t>plus</a:t>
            </a:r>
            <a:r>
              <a:rPr lang="en-GB" sz="1100">
                <a:solidFill>
                  <a:srgbClr val="6FA8DC"/>
                </a:solidFill>
              </a:rPr>
              <a:t> compact radio array (200–800 MHz)</a:t>
            </a:r>
            <a:endParaRPr b="1" sz="1000">
              <a:solidFill>
                <a:srgbClr val="6FA8DC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1000"/>
              <a:buChar char="●"/>
            </a:pPr>
            <a:r>
              <a:rPr b="1" lang="en-GB" sz="1000">
                <a:solidFill>
                  <a:srgbClr val="6FA8DC"/>
                </a:solidFill>
              </a:rPr>
              <a:t>Raise TRL of large-format focal surface &amp; high-speed readout</a:t>
            </a:r>
            <a:endParaRPr b="1" sz="1000">
              <a:solidFill>
                <a:srgbClr val="6FA8DC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1000"/>
              <a:buChar char="●"/>
            </a:pPr>
            <a:r>
              <a:rPr b="1" lang="en-GB" sz="1000">
                <a:solidFill>
                  <a:srgbClr val="6FA8DC"/>
                </a:solidFill>
              </a:rPr>
              <a:t>Provide atmospheric, cloud, and background data for orbit modelling</a:t>
            </a:r>
            <a:endParaRPr b="1" sz="1000">
              <a:solidFill>
                <a:srgbClr val="6FA8DC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1000"/>
              <a:buChar char="●"/>
            </a:pPr>
            <a:r>
              <a:rPr b="1" lang="en-GB" sz="1000">
                <a:solidFill>
                  <a:srgbClr val="6FA8DC"/>
                </a:solidFill>
              </a:rPr>
              <a:t>Measurements of UHECR, neutrinos (ToO), HAHAs and background, calibration in flight</a:t>
            </a:r>
            <a:endParaRPr b="1" sz="1000">
              <a:solidFill>
                <a:srgbClr val="6FA8DC"/>
              </a:solidFill>
            </a:endParaRPr>
          </a:p>
        </p:txBody>
      </p:sp>
      <p:pic>
        <p:nvPicPr>
          <p:cNvPr id="273" name="Google Shape;273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4799" y="822600"/>
            <a:ext cx="2238900" cy="1455000"/>
          </a:xfrm>
          <a:prstGeom prst="roundRect">
            <a:avLst>
              <a:gd fmla="val 6105" name="adj"/>
            </a:avLst>
          </a:prstGeom>
          <a:noFill/>
          <a:ln cap="flat" cmpd="sng" w="9525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74" name="Google Shape;274;p25"/>
          <p:cNvSpPr txBox="1"/>
          <p:nvPr>
            <p:ph type="title"/>
          </p:nvPr>
        </p:nvSpPr>
        <p:spPr>
          <a:xfrm>
            <a:off x="112450" y="2209800"/>
            <a:ext cx="2331300" cy="3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920">
                <a:solidFill>
                  <a:srgbClr val="741B47"/>
                </a:solidFill>
              </a:rPr>
              <a:t>Probe Of </a:t>
            </a:r>
            <a:r>
              <a:rPr b="1" lang="en-GB" sz="920">
                <a:solidFill>
                  <a:srgbClr val="741B47"/>
                </a:solidFill>
              </a:rPr>
              <a:t>Extreme</a:t>
            </a:r>
            <a:r>
              <a:rPr b="1" lang="en-GB" sz="920">
                <a:solidFill>
                  <a:srgbClr val="741B47"/>
                </a:solidFill>
              </a:rPr>
              <a:t> Multi-Messenger Astrophysics</a:t>
            </a:r>
            <a:endParaRPr b="1" sz="920">
              <a:solidFill>
                <a:srgbClr val="741B47"/>
              </a:solidFill>
            </a:endParaRPr>
          </a:p>
        </p:txBody>
      </p:sp>
      <p:pic>
        <p:nvPicPr>
          <p:cNvPr id="275" name="Google Shape;275;p25" title="POEMMA-FS.png"/>
          <p:cNvPicPr preferRelativeResize="0"/>
          <p:nvPr/>
        </p:nvPicPr>
        <p:blipFill>
          <a:blip r:embed="rId8">
            <a:alphaModFix amt="80000"/>
          </a:blip>
          <a:stretch>
            <a:fillRect/>
          </a:stretch>
        </p:blipFill>
        <p:spPr>
          <a:xfrm>
            <a:off x="1165100" y="2487524"/>
            <a:ext cx="1352700" cy="1402800"/>
          </a:xfrm>
          <a:prstGeom prst="roundRect">
            <a:avLst>
              <a:gd fmla="val 6232" name="adj"/>
            </a:avLst>
          </a:prstGeom>
          <a:noFill/>
          <a:ln>
            <a:noFill/>
          </a:ln>
        </p:spPr>
      </p:pic>
      <p:sp>
        <p:nvSpPr>
          <p:cNvPr id="276" name="Google Shape;276;p25"/>
          <p:cNvSpPr txBox="1"/>
          <p:nvPr>
            <p:ph type="title"/>
          </p:nvPr>
        </p:nvSpPr>
        <p:spPr>
          <a:xfrm>
            <a:off x="2241525" y="2749975"/>
            <a:ext cx="541800" cy="3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620">
                <a:solidFill>
                  <a:srgbClr val="FF0000"/>
                </a:solidFill>
              </a:rPr>
              <a:t>SiPM</a:t>
            </a:r>
            <a:endParaRPr b="1" sz="620">
              <a:solidFill>
                <a:srgbClr val="FF0000"/>
              </a:solidFill>
            </a:endParaRPr>
          </a:p>
        </p:txBody>
      </p:sp>
      <p:sp>
        <p:nvSpPr>
          <p:cNvPr id="277" name="Google Shape;277;p25"/>
          <p:cNvSpPr txBox="1"/>
          <p:nvPr>
            <p:ph type="title"/>
          </p:nvPr>
        </p:nvSpPr>
        <p:spPr>
          <a:xfrm>
            <a:off x="36250" y="4724400"/>
            <a:ext cx="2331300" cy="3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620">
                <a:solidFill>
                  <a:srgbClr val="00FFFF"/>
                </a:solidFill>
              </a:rPr>
              <a:t>See J. Eser, #934</a:t>
            </a:r>
            <a:endParaRPr b="1" sz="1620">
              <a:solidFill>
                <a:srgbClr val="00FFFF"/>
              </a:solidFill>
            </a:endParaRPr>
          </a:p>
        </p:txBody>
      </p:sp>
      <p:pic>
        <p:nvPicPr>
          <p:cNvPr id="278" name="Google Shape;278;p25" title="PoemmaJcap.png"/>
          <p:cNvPicPr preferRelativeResize="0"/>
          <p:nvPr/>
        </p:nvPicPr>
        <p:blipFill>
          <a:blip r:embed="rId9">
            <a:alphaModFix amt="92000"/>
          </a:blip>
          <a:stretch>
            <a:fillRect/>
          </a:stretch>
        </p:blipFill>
        <p:spPr>
          <a:xfrm>
            <a:off x="112454" y="3973050"/>
            <a:ext cx="2476800" cy="787800"/>
          </a:xfrm>
          <a:prstGeom prst="roundRect">
            <a:avLst>
              <a:gd fmla="val 7045" name="adj"/>
            </a:avLst>
          </a:prstGeom>
          <a:noFill/>
          <a:ln>
            <a:noFill/>
          </a:ln>
        </p:spPr>
      </p:pic>
      <p:cxnSp>
        <p:nvCxnSpPr>
          <p:cNvPr id="279" name="Google Shape;279;p25"/>
          <p:cNvCxnSpPr/>
          <p:nvPr/>
        </p:nvCxnSpPr>
        <p:spPr>
          <a:xfrm>
            <a:off x="4658775" y="3297650"/>
            <a:ext cx="2011500" cy="884400"/>
          </a:xfrm>
          <a:prstGeom prst="straightConnector1">
            <a:avLst/>
          </a:prstGeom>
          <a:noFill/>
          <a:ln cap="flat" cmpd="sng" w="28575">
            <a:solidFill>
              <a:srgbClr val="A64D7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0" name="Google Shape;280;p25"/>
          <p:cNvSpPr txBox="1"/>
          <p:nvPr/>
        </p:nvSpPr>
        <p:spPr>
          <a:xfrm>
            <a:off x="4736875" y="2648225"/>
            <a:ext cx="3231000" cy="7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A64D79"/>
                </a:solidFill>
              </a:rPr>
              <a:t>ToO observations - rapid-response observation mode triggered by transient astrophysical events like neutrinos, gamma-ray bursts, or gravitational waves</a:t>
            </a:r>
            <a:br>
              <a:rPr b="1" lang="en-GB" sz="900">
                <a:solidFill>
                  <a:srgbClr val="A64D79"/>
                </a:solidFill>
              </a:rPr>
            </a:br>
            <a:r>
              <a:rPr b="1" lang="en-GB" sz="1100">
                <a:solidFill>
                  <a:srgbClr val="A64D79"/>
                </a:solidFill>
              </a:rPr>
              <a:t>See C. Guépin-Detrigne, #1210</a:t>
            </a:r>
            <a:br>
              <a:rPr b="1" lang="en-GB" sz="900">
                <a:solidFill>
                  <a:srgbClr val="A64D79"/>
                </a:solidFill>
              </a:rPr>
            </a:br>
            <a:endParaRPr b="1" sz="900">
              <a:solidFill>
                <a:srgbClr val="A64D79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6"/>
          <p:cNvSpPr txBox="1"/>
          <p:nvPr>
            <p:ph type="title"/>
          </p:nvPr>
        </p:nvSpPr>
        <p:spPr>
          <a:xfrm>
            <a:off x="36250" y="0"/>
            <a:ext cx="792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820"/>
              <a:t>Mini-EUSO: First JEM-EUSO detector in Space (since 2019)</a:t>
            </a:r>
            <a:endParaRPr b="1" sz="1820"/>
          </a:p>
        </p:txBody>
      </p:sp>
      <p:pic>
        <p:nvPicPr>
          <p:cNvPr id="286" name="Google Shape;286;p26" title="mini_EUSO_logo_transparen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84850" y="7621"/>
            <a:ext cx="1182950" cy="1559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26" title="miniEUSO_module_transparent_croppe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5825" y="2645951"/>
            <a:ext cx="3376924" cy="2216699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26"/>
          <p:cNvSpPr txBox="1"/>
          <p:nvPr/>
        </p:nvSpPr>
        <p:spPr>
          <a:xfrm>
            <a:off x="2552725" y="493775"/>
            <a:ext cx="1849200" cy="21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100">
                <a:solidFill>
                  <a:schemeClr val="dk1"/>
                </a:solidFill>
              </a:rPr>
              <a:t>Key observations: 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TLEs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Meteors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UV night </a:t>
            </a:r>
            <a:r>
              <a:rPr b="1" lang="en-GB" sz="1100">
                <a:solidFill>
                  <a:schemeClr val="dk1"/>
                </a:solidFill>
              </a:rPr>
              <a:t>emissivity</a:t>
            </a:r>
            <a:r>
              <a:rPr b="1" lang="en-GB" sz="1100">
                <a:solidFill>
                  <a:schemeClr val="dk1"/>
                </a:solidFill>
              </a:rPr>
              <a:t>/maps</a:t>
            </a:r>
            <a:endParaRPr b="1"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Calibration from ground </a:t>
            </a:r>
            <a:br>
              <a:rPr b="1" lang="en-GB" sz="1100">
                <a:solidFill>
                  <a:schemeClr val="dk1"/>
                </a:solidFill>
              </a:rPr>
            </a:br>
            <a:endParaRPr b="1" sz="11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b="1" lang="en-GB" sz="1700">
                <a:solidFill>
                  <a:schemeClr val="dk1"/>
                </a:solidFill>
              </a:rPr>
              <a:t>TRL ⋝ 6</a:t>
            </a:r>
            <a:endParaRPr b="1" sz="1700">
              <a:solidFill>
                <a:schemeClr val="dk1"/>
              </a:solidFill>
            </a:endParaRPr>
          </a:p>
        </p:txBody>
      </p:sp>
      <p:pic>
        <p:nvPicPr>
          <p:cNvPr id="289" name="Google Shape;289;p26" title="Zvezda_transparent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010956">
            <a:off x="2366601" y="2264126"/>
            <a:ext cx="2095500" cy="20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26"/>
          <p:cNvPicPr preferRelativeResize="0"/>
          <p:nvPr/>
        </p:nvPicPr>
        <p:blipFill rotWithShape="1">
          <a:blip r:embed="rId6">
            <a:alphaModFix/>
          </a:blip>
          <a:srcRect b="0" l="9467" r="6605" t="0"/>
          <a:stretch/>
        </p:blipFill>
        <p:spPr>
          <a:xfrm>
            <a:off x="7688550" y="1523966"/>
            <a:ext cx="1452300" cy="1181100"/>
          </a:xfrm>
          <a:prstGeom prst="roundRect">
            <a:avLst>
              <a:gd fmla="val 9881" name="adj"/>
            </a:avLst>
          </a:prstGeom>
          <a:noFill/>
          <a:ln>
            <a:noFill/>
          </a:ln>
        </p:spPr>
      </p:pic>
      <p:pic>
        <p:nvPicPr>
          <p:cNvPr id="291" name="Google Shape;291;p26"/>
          <p:cNvPicPr preferRelativeResize="0"/>
          <p:nvPr/>
        </p:nvPicPr>
        <p:blipFill rotWithShape="1">
          <a:blip r:embed="rId7">
            <a:alphaModFix/>
          </a:blip>
          <a:srcRect b="0" l="0" r="891" t="931"/>
          <a:stretch/>
        </p:blipFill>
        <p:spPr>
          <a:xfrm>
            <a:off x="101050" y="3521525"/>
            <a:ext cx="2772000" cy="1559100"/>
          </a:xfrm>
          <a:prstGeom prst="roundRect">
            <a:avLst>
              <a:gd fmla="val 4412" name="adj"/>
            </a:avLst>
          </a:prstGeom>
          <a:noFill/>
          <a:ln>
            <a:noFill/>
          </a:ln>
        </p:spPr>
      </p:pic>
      <p:pic>
        <p:nvPicPr>
          <p:cNvPr id="292" name="Google Shape;292;p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340653" y="384925"/>
            <a:ext cx="3348000" cy="2119200"/>
          </a:xfrm>
          <a:prstGeom prst="roundRect">
            <a:avLst>
              <a:gd fmla="val 4969" name="adj"/>
            </a:avLst>
          </a:prstGeom>
          <a:noFill/>
          <a:ln>
            <a:noFill/>
          </a:ln>
        </p:spPr>
      </p:pic>
      <p:cxnSp>
        <p:nvCxnSpPr>
          <p:cNvPr id="293" name="Google Shape;293;p26"/>
          <p:cNvCxnSpPr>
            <a:stCxn id="291" idx="0"/>
          </p:cNvCxnSpPr>
          <p:nvPr/>
        </p:nvCxnSpPr>
        <p:spPr>
          <a:xfrm flipH="1" rot="10800000">
            <a:off x="1487050" y="3290525"/>
            <a:ext cx="2001900" cy="2310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94" name="Google Shape;294;p26" title="Mini-EUSO-Objectives.png"/>
          <p:cNvPicPr preferRelativeResize="0"/>
          <p:nvPr/>
        </p:nvPicPr>
        <p:blipFill rotWithShape="1">
          <a:blip r:embed="rId9">
            <a:alphaModFix/>
          </a:blip>
          <a:srcRect b="2129" l="2445" r="1658" t="3236"/>
          <a:stretch/>
        </p:blipFill>
        <p:spPr>
          <a:xfrm>
            <a:off x="129950" y="493775"/>
            <a:ext cx="2422800" cy="2152800"/>
          </a:xfrm>
          <a:prstGeom prst="roundRect">
            <a:avLst>
              <a:gd fmla="val 6222" name="adj"/>
            </a:avLst>
          </a:prstGeom>
          <a:noFill/>
          <a:ln>
            <a:noFill/>
          </a:ln>
        </p:spPr>
      </p:pic>
      <p:sp>
        <p:nvSpPr>
          <p:cNvPr id="295" name="Google Shape;295;p26"/>
          <p:cNvSpPr txBox="1"/>
          <p:nvPr>
            <p:ph type="title"/>
          </p:nvPr>
        </p:nvSpPr>
        <p:spPr>
          <a:xfrm>
            <a:off x="101050" y="2625749"/>
            <a:ext cx="25851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120"/>
              <a:t>150 sessions, over 5 years of Mini-EUSO in space:</a:t>
            </a:r>
            <a:endParaRPr b="1" sz="112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120"/>
              <a:t>see talk by M. Battisti #372</a:t>
            </a:r>
            <a:endParaRPr b="1" sz="1120"/>
          </a:p>
        </p:txBody>
      </p:sp>
      <p:sp>
        <p:nvSpPr>
          <p:cNvPr id="296" name="Google Shape;296;p26"/>
          <p:cNvSpPr txBox="1"/>
          <p:nvPr>
            <p:ph type="title"/>
          </p:nvPr>
        </p:nvSpPr>
        <p:spPr>
          <a:xfrm>
            <a:off x="5587450" y="4683150"/>
            <a:ext cx="3480300" cy="46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120"/>
              <a:t>Implications for a space-based observations:</a:t>
            </a:r>
            <a:endParaRPr b="1" sz="112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120"/>
              <a:t>see talk by M. Bertaina #777</a:t>
            </a:r>
            <a:endParaRPr b="1" sz="1120"/>
          </a:p>
        </p:txBody>
      </p:sp>
      <p:pic>
        <p:nvPicPr>
          <p:cNvPr id="297" name="Google Shape;297;p26" title="Event_09_anim.gif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814450" y="3070784"/>
            <a:ext cx="1849199" cy="18051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88475" y="1660811"/>
            <a:ext cx="1776600" cy="1621200"/>
          </a:xfrm>
          <a:prstGeom prst="roundRect">
            <a:avLst>
              <a:gd fmla="val 6119" name="adj"/>
            </a:avLst>
          </a:prstGeom>
          <a:noFill/>
          <a:ln>
            <a:noFill/>
          </a:ln>
        </p:spPr>
      </p:pic>
      <p:sp>
        <p:nvSpPr>
          <p:cNvPr id="303" name="Google Shape;303;p27"/>
          <p:cNvSpPr txBox="1"/>
          <p:nvPr>
            <p:ph type="title"/>
          </p:nvPr>
        </p:nvSpPr>
        <p:spPr>
          <a:xfrm>
            <a:off x="43975" y="0"/>
            <a:ext cx="7025700" cy="98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020"/>
              <a:t>M-EUSO - Satellite Multi-Messenger 2.3 m </a:t>
            </a:r>
            <a:br>
              <a:rPr b="1" lang="en-GB" sz="2020"/>
            </a:br>
            <a:r>
              <a:rPr b="1" lang="en-GB" sz="2020"/>
              <a:t>UV Telescope in LEO Proposed to ESA M8 call</a:t>
            </a:r>
            <a:endParaRPr b="1" sz="2020"/>
          </a:p>
        </p:txBody>
      </p:sp>
      <p:sp>
        <p:nvSpPr>
          <p:cNvPr id="304" name="Google Shape;304;p27"/>
          <p:cNvSpPr txBox="1"/>
          <p:nvPr/>
        </p:nvSpPr>
        <p:spPr>
          <a:xfrm>
            <a:off x="65600" y="1087025"/>
            <a:ext cx="5755800" cy="16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-GB" sz="1200">
                <a:solidFill>
                  <a:schemeClr val="dk1"/>
                </a:solidFill>
              </a:rPr>
              <a:t>Double Fresnel lens Ø 2.3 m (≈ 4 m²) •</a:t>
            </a:r>
            <a:r>
              <a:rPr b="1" lang="en-GB" sz="1200">
                <a:solidFill>
                  <a:schemeClr val="dk1"/>
                </a:solidFill>
              </a:rPr>
              <a:t> </a:t>
            </a:r>
            <a:r>
              <a:rPr b="1" lang="en-GB" sz="1200">
                <a:solidFill>
                  <a:schemeClr val="dk1"/>
                </a:solidFill>
              </a:rPr>
              <a:t>FoV 40°×40° • 0.12° / px</a:t>
            </a:r>
            <a:endParaRPr b="1"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-GB" sz="1200">
                <a:solidFill>
                  <a:schemeClr val="dk1"/>
                </a:solidFill>
              </a:rPr>
              <a:t>Dual Focal Surface:</a:t>
            </a:r>
            <a:endParaRPr b="1" sz="1200">
              <a:solidFill>
                <a:schemeClr val="dk1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b="1" lang="en-GB" sz="1200">
                <a:solidFill>
                  <a:schemeClr val="dk1"/>
                </a:solidFill>
              </a:rPr>
              <a:t>Fluorescence: </a:t>
            </a:r>
            <a:r>
              <a:rPr b="1" lang="en-GB" sz="1200">
                <a:solidFill>
                  <a:schemeClr val="dk1"/>
                </a:solidFill>
              </a:rPr>
              <a:t>49 PDM</a:t>
            </a:r>
            <a:r>
              <a:rPr lang="en-GB" sz="1200">
                <a:solidFill>
                  <a:schemeClr val="dk1"/>
                </a:solidFill>
              </a:rPr>
              <a:t> → </a:t>
            </a:r>
            <a:r>
              <a:rPr b="1" lang="en-GB" sz="1200">
                <a:solidFill>
                  <a:schemeClr val="dk1"/>
                </a:solidFill>
              </a:rPr>
              <a:t>112 896 MAPMT pixels</a:t>
            </a:r>
            <a:r>
              <a:rPr lang="en-GB" sz="1200">
                <a:solidFill>
                  <a:schemeClr val="dk1"/>
                </a:solidFill>
              </a:rPr>
              <a:t> • Gates 2.5 µs / 320 µs / 40 ms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b="1" lang="en-GB" sz="1200">
                <a:solidFill>
                  <a:schemeClr val="dk1"/>
                </a:solidFill>
              </a:rPr>
              <a:t>Cherenkov: 6 000 SiPM pixels</a:t>
            </a:r>
            <a:r>
              <a:rPr lang="en-GB" sz="1200">
                <a:solidFill>
                  <a:schemeClr val="dk1"/>
                </a:solidFill>
              </a:rPr>
              <a:t> • 10 ns sampling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-GB" sz="1200">
                <a:solidFill>
                  <a:schemeClr val="dk1"/>
                </a:solidFill>
              </a:rPr>
              <a:t>Mass 770 kg • Power 1 kW • Telemetry 2 MB s⁻¹</a:t>
            </a:r>
            <a:endParaRPr b="1"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-GB" sz="1200">
                <a:solidFill>
                  <a:schemeClr val="dk1"/>
                </a:solidFill>
              </a:rPr>
              <a:t>TRL: </a:t>
            </a:r>
            <a:r>
              <a:rPr b="1" lang="en-GB" sz="1200">
                <a:solidFill>
                  <a:schemeClr val="dk1"/>
                </a:solidFill>
              </a:rPr>
              <a:t>≥ 6 (through Mini-EUSO, EUSO-SPB2 and PBR)</a:t>
            </a:r>
            <a:r>
              <a:rPr lang="en-GB" sz="1200">
                <a:solidFill>
                  <a:schemeClr val="dk1"/>
                </a:solidFill>
              </a:rPr>
              <a:t> </a:t>
            </a:r>
            <a:endParaRPr b="1" sz="1200">
              <a:solidFill>
                <a:schemeClr val="dk1"/>
              </a:solidFill>
            </a:endParaRPr>
          </a:p>
        </p:txBody>
      </p:sp>
      <p:sp>
        <p:nvSpPr>
          <p:cNvPr id="305" name="Google Shape;305;p27"/>
          <p:cNvSpPr txBox="1"/>
          <p:nvPr/>
        </p:nvSpPr>
        <p:spPr>
          <a:xfrm>
            <a:off x="166900" y="727525"/>
            <a:ext cx="3367200" cy="4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chemeClr val="dk1"/>
                </a:solidFill>
              </a:rPr>
              <a:t>Satellite</a:t>
            </a:r>
            <a:r>
              <a:rPr b="1" lang="en-GB" sz="1500">
                <a:solidFill>
                  <a:schemeClr val="dk1"/>
                </a:solidFill>
              </a:rPr>
              <a:t> </a:t>
            </a:r>
            <a:r>
              <a:rPr b="1" lang="en-GB" sz="1500">
                <a:solidFill>
                  <a:schemeClr val="dk1"/>
                </a:solidFill>
              </a:rPr>
              <a:t>free</a:t>
            </a:r>
            <a:r>
              <a:rPr b="1" lang="en-GB" sz="1500">
                <a:solidFill>
                  <a:schemeClr val="dk1"/>
                </a:solidFill>
              </a:rPr>
              <a:t>-flyer </a:t>
            </a:r>
            <a:r>
              <a:rPr b="1" lang="en-GB" sz="1500">
                <a:solidFill>
                  <a:schemeClr val="dk1"/>
                </a:solidFill>
              </a:rPr>
              <a:t>instrument</a:t>
            </a:r>
            <a:endParaRPr b="1" sz="1500">
              <a:solidFill>
                <a:schemeClr val="dk1"/>
              </a:solidFill>
            </a:endParaRPr>
          </a:p>
        </p:txBody>
      </p:sp>
      <p:pic>
        <p:nvPicPr>
          <p:cNvPr id="306" name="Google Shape;306;p27" title="M-EUSODe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8575" y="49613"/>
            <a:ext cx="1776724" cy="1776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27" title="rocket_cutout_transparent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46495" y="1660800"/>
            <a:ext cx="383430" cy="344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76325" y="3324325"/>
            <a:ext cx="1826700" cy="1776600"/>
          </a:xfrm>
          <a:prstGeom prst="roundRect">
            <a:avLst>
              <a:gd fmla="val 4140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8"/>
          <p:cNvSpPr txBox="1"/>
          <p:nvPr>
            <p:ph type="title"/>
          </p:nvPr>
        </p:nvSpPr>
        <p:spPr>
          <a:xfrm>
            <a:off x="43975" y="0"/>
            <a:ext cx="7025700" cy="98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020"/>
              <a:t>M-EUSO - Satellite Multi-Messenger 2.3 m </a:t>
            </a:r>
            <a:br>
              <a:rPr b="1" lang="en-GB" sz="2020"/>
            </a:br>
            <a:r>
              <a:rPr b="1" lang="en-GB" sz="2020"/>
              <a:t>UV Telescope in LEO Proposed to ESA M8 call</a:t>
            </a:r>
            <a:endParaRPr b="1" sz="2020"/>
          </a:p>
        </p:txBody>
      </p:sp>
      <p:sp>
        <p:nvSpPr>
          <p:cNvPr id="314" name="Google Shape;314;p28"/>
          <p:cNvSpPr txBox="1"/>
          <p:nvPr/>
        </p:nvSpPr>
        <p:spPr>
          <a:xfrm>
            <a:off x="65600" y="1087025"/>
            <a:ext cx="5755800" cy="16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-GB" sz="1200">
                <a:solidFill>
                  <a:schemeClr val="dk1"/>
                </a:solidFill>
              </a:rPr>
              <a:t>Double Fresnel lens Ø 2.3 m (≈ 4 m²) • FoV 40°×40° • 0.12° / px</a:t>
            </a:r>
            <a:endParaRPr b="1"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-GB" sz="1200">
                <a:solidFill>
                  <a:schemeClr val="dk1"/>
                </a:solidFill>
              </a:rPr>
              <a:t>Dual Focal Surface:</a:t>
            </a:r>
            <a:endParaRPr b="1" sz="1200">
              <a:solidFill>
                <a:schemeClr val="dk1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b="1" lang="en-GB" sz="1200">
                <a:solidFill>
                  <a:schemeClr val="dk1"/>
                </a:solidFill>
              </a:rPr>
              <a:t>Fluorescence: 49 PDM</a:t>
            </a:r>
            <a:r>
              <a:rPr lang="en-GB" sz="1200">
                <a:solidFill>
                  <a:schemeClr val="dk1"/>
                </a:solidFill>
              </a:rPr>
              <a:t> → </a:t>
            </a:r>
            <a:r>
              <a:rPr b="1" lang="en-GB" sz="1200">
                <a:solidFill>
                  <a:schemeClr val="dk1"/>
                </a:solidFill>
              </a:rPr>
              <a:t>112 896 MAPMT pixels</a:t>
            </a:r>
            <a:r>
              <a:rPr lang="en-GB" sz="1200">
                <a:solidFill>
                  <a:schemeClr val="dk1"/>
                </a:solidFill>
              </a:rPr>
              <a:t> • Gates 2.5 µs / 320 µs / 40 ms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b="1" lang="en-GB" sz="1200">
                <a:solidFill>
                  <a:schemeClr val="dk1"/>
                </a:solidFill>
              </a:rPr>
              <a:t>Cherenkov: 6 000 SiPM pixels</a:t>
            </a:r>
            <a:r>
              <a:rPr lang="en-GB" sz="1200">
                <a:solidFill>
                  <a:schemeClr val="dk1"/>
                </a:solidFill>
              </a:rPr>
              <a:t> • 10 ns sampling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-GB" sz="1200">
                <a:solidFill>
                  <a:schemeClr val="dk1"/>
                </a:solidFill>
              </a:rPr>
              <a:t>Mass 770 kg • Power 1 kW • Telemetry 2 MB s⁻¹</a:t>
            </a:r>
            <a:endParaRPr b="1"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-GB" sz="1200">
                <a:solidFill>
                  <a:schemeClr val="dk1"/>
                </a:solidFill>
              </a:rPr>
              <a:t>TRL: ≥ 6 (through Mini-EUSO, EUSO-SPB2 and PBR)</a:t>
            </a:r>
            <a:r>
              <a:rPr lang="en-GB" sz="1200">
                <a:solidFill>
                  <a:schemeClr val="dk1"/>
                </a:solidFill>
              </a:rPr>
              <a:t> </a:t>
            </a:r>
            <a:endParaRPr b="1" sz="1200">
              <a:solidFill>
                <a:schemeClr val="dk1"/>
              </a:solidFill>
            </a:endParaRPr>
          </a:p>
        </p:txBody>
      </p:sp>
      <p:sp>
        <p:nvSpPr>
          <p:cNvPr id="315" name="Google Shape;315;p28"/>
          <p:cNvSpPr txBox="1"/>
          <p:nvPr/>
        </p:nvSpPr>
        <p:spPr>
          <a:xfrm>
            <a:off x="166900" y="727525"/>
            <a:ext cx="3367200" cy="4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chemeClr val="dk1"/>
                </a:solidFill>
              </a:rPr>
              <a:t>Satellite free-flyer instrument</a:t>
            </a:r>
            <a:endParaRPr b="1" sz="1500">
              <a:solidFill>
                <a:schemeClr val="dk1"/>
              </a:solidFill>
            </a:endParaRPr>
          </a:p>
        </p:txBody>
      </p:sp>
      <p:sp>
        <p:nvSpPr>
          <p:cNvPr id="316" name="Google Shape;316;p28"/>
          <p:cNvSpPr txBox="1"/>
          <p:nvPr/>
        </p:nvSpPr>
        <p:spPr>
          <a:xfrm>
            <a:off x="166900" y="2708725"/>
            <a:ext cx="1962000" cy="4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Objectives: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317" name="Google Shape;317;p28"/>
          <p:cNvSpPr txBox="1"/>
          <p:nvPr/>
        </p:nvSpPr>
        <p:spPr>
          <a:xfrm>
            <a:off x="65600" y="2992025"/>
            <a:ext cx="6062400" cy="16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UHECR &gt; 30 EeV: First single-instrument, uniform full-sky map; ≈ 250 events yr⁻¹, ≤ 5° precision</a:t>
            </a:r>
            <a:endParaRPr b="1" sz="11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-GB" sz="1200">
                <a:solidFill>
                  <a:schemeClr val="dk1"/>
                </a:solidFill>
              </a:rPr>
              <a:t>Nadir:</a:t>
            </a:r>
            <a:r>
              <a:rPr lang="en-GB" sz="1200">
                <a:solidFill>
                  <a:schemeClr val="dk1"/>
                </a:solidFill>
              </a:rPr>
              <a:t> </a:t>
            </a:r>
            <a:r>
              <a:rPr b="1" lang="en-GB" sz="1200">
                <a:solidFill>
                  <a:schemeClr val="dk1"/>
                </a:solidFill>
              </a:rPr>
              <a:t>≥ 30 kkm² sr yr yr⁻¹ • </a:t>
            </a:r>
            <a:r>
              <a:rPr b="1" lang="en-GB" sz="1200">
                <a:solidFill>
                  <a:schemeClr val="dk1"/>
                </a:solidFill>
              </a:rPr>
              <a:t>Tilt:</a:t>
            </a:r>
            <a:r>
              <a:rPr b="1" lang="en-GB" sz="1200">
                <a:solidFill>
                  <a:schemeClr val="dk1"/>
                </a:solidFill>
              </a:rPr>
              <a:t> ≈ 100 kkm² sr yr yr⁻¹ (&gt;3 × 10²⁰ eV)</a:t>
            </a:r>
            <a:endParaRPr b="1"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τ-neutrinos &gt; 40 PeV: Earth-skimming Cherenkov, opens EeV-ν window</a:t>
            </a:r>
            <a:endParaRPr b="1"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Hadronic physics &gt; LHC: Cross-sections &amp; X</a:t>
            </a:r>
            <a:r>
              <a:rPr b="1" baseline="-25000" lang="en-GB" sz="1100">
                <a:solidFill>
                  <a:schemeClr val="dk1"/>
                </a:solidFill>
              </a:rPr>
              <a:t>max</a:t>
            </a:r>
            <a:r>
              <a:rPr b="1" lang="en-GB" sz="1100">
                <a:solidFill>
                  <a:schemeClr val="dk1"/>
                </a:solidFill>
              </a:rPr>
              <a:t> at √s ≈ 100 TeV; LIV &amp; SHDM tests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Multi-messenger: Fast tilt ToO for GW, GRB, blazar alerts; complements IceCube, CTA, Athena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Atmosphere &amp; exotica: High-res TLE, ELVES, meteors; searches for SQM, UV transients</a:t>
            </a:r>
            <a:endParaRPr b="1" sz="1100">
              <a:solidFill>
                <a:schemeClr val="dk1"/>
              </a:solidFill>
            </a:endParaRPr>
          </a:p>
        </p:txBody>
      </p:sp>
      <p:pic>
        <p:nvPicPr>
          <p:cNvPr id="318" name="Google Shape;318;p28" title="M-EUSODe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8575" y="49613"/>
            <a:ext cx="1776724" cy="1776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28" title="Exposures.png"/>
          <p:cNvPicPr preferRelativeResize="0"/>
          <p:nvPr/>
        </p:nvPicPr>
        <p:blipFill rotWithShape="1">
          <a:blip r:embed="rId4">
            <a:alphaModFix/>
          </a:blip>
          <a:srcRect b="0" l="0" r="0" t="1826"/>
          <a:stretch/>
        </p:blipFill>
        <p:spPr>
          <a:xfrm>
            <a:off x="6482625" y="2826900"/>
            <a:ext cx="2556300" cy="2245200"/>
          </a:xfrm>
          <a:prstGeom prst="roundRect">
            <a:avLst>
              <a:gd fmla="val 9448" name="adj"/>
            </a:avLst>
          </a:prstGeom>
          <a:noFill/>
          <a:ln>
            <a:noFill/>
          </a:ln>
        </p:spPr>
      </p:pic>
      <p:pic>
        <p:nvPicPr>
          <p:cNvPr id="320" name="Google Shape;320;p28"/>
          <p:cNvPicPr preferRelativeResize="0"/>
          <p:nvPr/>
        </p:nvPicPr>
        <p:blipFill rotWithShape="1">
          <a:blip r:embed="rId5">
            <a:alphaModFix/>
          </a:blip>
          <a:srcRect b="6748" l="0" r="0" t="6626"/>
          <a:stretch/>
        </p:blipFill>
        <p:spPr>
          <a:xfrm>
            <a:off x="6513250" y="1711950"/>
            <a:ext cx="2482200" cy="1073100"/>
          </a:xfrm>
          <a:prstGeom prst="roundRect">
            <a:avLst>
              <a:gd fmla="val 9971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9"/>
          <p:cNvSpPr txBox="1"/>
          <p:nvPr>
            <p:ph type="title"/>
          </p:nvPr>
        </p:nvSpPr>
        <p:spPr>
          <a:xfrm>
            <a:off x="845100" y="76200"/>
            <a:ext cx="7346700" cy="6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220"/>
              <a:t>Energy thresholds for planned experiments</a:t>
            </a:r>
            <a:endParaRPr b="1" sz="2220"/>
          </a:p>
        </p:txBody>
      </p:sp>
      <p:pic>
        <p:nvPicPr>
          <p:cNvPr id="326" name="Google Shape;326;p29" title="UHEC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84093">
            <a:off x="2919234" y="3828004"/>
            <a:ext cx="4367061" cy="1619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29" title="CRFluxLimits.png"/>
          <p:cNvPicPr preferRelativeResize="0"/>
          <p:nvPr/>
        </p:nvPicPr>
        <p:blipFill>
          <a:blip r:embed="rId4">
            <a:alphaModFix amt="79000"/>
          </a:blip>
          <a:stretch>
            <a:fillRect/>
          </a:stretch>
        </p:blipFill>
        <p:spPr>
          <a:xfrm>
            <a:off x="858900" y="601975"/>
            <a:ext cx="7346700" cy="4365600"/>
          </a:xfrm>
          <a:prstGeom prst="roundRect">
            <a:avLst>
              <a:gd fmla="val 3398" name="adj"/>
            </a:avLst>
          </a:prstGeom>
          <a:noFill/>
          <a:ln>
            <a:noFill/>
          </a:ln>
        </p:spPr>
      </p:pic>
      <p:sp>
        <p:nvSpPr>
          <p:cNvPr id="328" name="Google Shape;328;p29"/>
          <p:cNvSpPr txBox="1"/>
          <p:nvPr/>
        </p:nvSpPr>
        <p:spPr>
          <a:xfrm>
            <a:off x="829400" y="4713225"/>
            <a:ext cx="3117000" cy="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dk2"/>
                </a:solidFill>
              </a:rPr>
              <a:t>Adapted from T. Pierog et al., EPJ Web Conf. 89 (2015) 01003</a:t>
            </a:r>
            <a:endParaRPr b="1"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0"/>
          <p:cNvSpPr txBox="1"/>
          <p:nvPr>
            <p:ph type="title"/>
          </p:nvPr>
        </p:nvSpPr>
        <p:spPr>
          <a:xfrm>
            <a:off x="2482375" y="152400"/>
            <a:ext cx="3224100" cy="6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620"/>
              <a:t>Summary</a:t>
            </a:r>
            <a:endParaRPr b="1" sz="2620"/>
          </a:p>
        </p:txBody>
      </p:sp>
      <p:sp>
        <p:nvSpPr>
          <p:cNvPr id="334" name="Google Shape;334;p30"/>
          <p:cNvSpPr txBox="1"/>
          <p:nvPr/>
        </p:nvSpPr>
        <p:spPr>
          <a:xfrm>
            <a:off x="65600" y="782225"/>
            <a:ext cx="8715900" cy="24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The JEM-EUSO program can provide answers to the most fundamental questions in cosmic ray physics and constitutes an essential element of the UHECR community roadmap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Although the preparation of satellite experiments is expensive it solves the issue of infrastructure accessibility and maintenance of </a:t>
            </a:r>
            <a:r>
              <a:rPr lang="en-GB" sz="1300">
                <a:solidFill>
                  <a:schemeClr val="dk1"/>
                </a:solidFill>
              </a:rPr>
              <a:t>large-scale ground-based observatories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The JEM-EUSO experiments conducted so far have confirmed the readiness of the technology for </a:t>
            </a:r>
            <a:br>
              <a:rPr lang="en-GB" sz="1300">
                <a:solidFill>
                  <a:schemeClr val="dk1"/>
                </a:solidFill>
              </a:rPr>
            </a:br>
            <a:r>
              <a:rPr lang="en-GB" sz="1300">
                <a:solidFill>
                  <a:schemeClr val="dk1"/>
                </a:solidFill>
              </a:rPr>
              <a:t>a large-scale space mission; the Technology Readiness Level (TRL) of the key components has been validated at level 6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Satellite measurements using the POEMMA or M-EUSO missions have been preliminarily designed. The defined angular and energy resolutions would enable effective studies of the sources and mass composition of UHECRs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Conducting hybrid measurements from space and ground of the same events would improve measurement accuracy and open new possibilities for understanding the nature of UHECRs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chemeClr val="dk1"/>
                </a:solidFill>
              </a:rPr>
              <a:t>The JEM-EUSO technology is ready to be used in space</a:t>
            </a:r>
            <a:endParaRPr b="1" sz="15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dk1"/>
                </a:solidFill>
              </a:rPr>
              <a:t>Thank you for your attention</a:t>
            </a:r>
            <a:endParaRPr b="1" sz="2000">
              <a:solidFill>
                <a:schemeClr val="dk1"/>
              </a:solidFill>
            </a:endParaRPr>
          </a:p>
        </p:txBody>
      </p:sp>
      <p:pic>
        <p:nvPicPr>
          <p:cNvPr id="335" name="Google Shape;335;p30" title="UHEC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84093">
            <a:off x="2919234" y="3904204"/>
            <a:ext cx="4367061" cy="1619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113300" y="64025"/>
            <a:ext cx="897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120"/>
              <a:t>Ultra-High-Energy Messengers: too rare for ground-only astronomy</a:t>
            </a:r>
            <a:endParaRPr b="1" sz="2120"/>
          </a:p>
        </p:txBody>
      </p:sp>
      <p:sp>
        <p:nvSpPr>
          <p:cNvPr id="64" name="Google Shape;64;p14"/>
          <p:cNvSpPr txBox="1"/>
          <p:nvPr/>
        </p:nvSpPr>
        <p:spPr>
          <a:xfrm>
            <a:off x="5621675" y="701475"/>
            <a:ext cx="3384000" cy="36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-GB" sz="1500">
                <a:solidFill>
                  <a:schemeClr val="dk1"/>
                </a:solidFill>
              </a:rPr>
              <a:t>Ultra-high-energy cosmic rays (≥ 5x10</a:t>
            </a:r>
            <a:r>
              <a:rPr b="1" baseline="30000" lang="en-GB" sz="1500">
                <a:solidFill>
                  <a:schemeClr val="dk1"/>
                </a:solidFill>
              </a:rPr>
              <a:t>18</a:t>
            </a:r>
            <a:r>
              <a:rPr b="1" lang="en-GB" sz="1500">
                <a:solidFill>
                  <a:schemeClr val="dk1"/>
                </a:solidFill>
              </a:rPr>
              <a:t> eV): &lt; 1 event km⁻² year⁻¹ - statistics require million-km² yr exposure</a:t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-GB" sz="1500">
                <a:solidFill>
                  <a:schemeClr val="dk1"/>
                </a:solidFill>
              </a:rPr>
              <a:t>Ground observatories (TA, Auger) capture only a few </a:t>
            </a:r>
            <a:br>
              <a:rPr b="1" lang="en-GB" sz="1500">
                <a:solidFill>
                  <a:schemeClr val="dk1"/>
                </a:solidFill>
              </a:rPr>
            </a:br>
            <a:r>
              <a:rPr b="1" lang="en-GB" sz="1500">
                <a:solidFill>
                  <a:schemeClr val="dk1"/>
                </a:solidFill>
              </a:rPr>
              <a:t>× 10³ km² sr yr per year - too small and hemisphere-biased</a:t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-GB" sz="1600">
                <a:solidFill>
                  <a:schemeClr val="dk1"/>
                </a:solidFill>
              </a:rPr>
              <a:t>From orbit</a:t>
            </a:r>
            <a:r>
              <a:rPr b="1" lang="en-GB" sz="1500">
                <a:solidFill>
                  <a:schemeClr val="dk1"/>
                </a:solidFill>
              </a:rPr>
              <a:t>, we can deliver </a:t>
            </a:r>
            <a:br>
              <a:rPr b="1" lang="en-GB" sz="1500">
                <a:solidFill>
                  <a:schemeClr val="dk1"/>
                </a:solidFill>
              </a:rPr>
            </a:br>
            <a:r>
              <a:rPr b="1" lang="en-GB" sz="1600">
                <a:solidFill>
                  <a:schemeClr val="dk1"/>
                </a:solidFill>
              </a:rPr>
              <a:t>≥ 3 × 10⁴ km² sr yr</a:t>
            </a:r>
            <a:r>
              <a:rPr b="1" lang="en-GB" sz="1500">
                <a:solidFill>
                  <a:schemeClr val="dk1"/>
                </a:solidFill>
              </a:rPr>
              <a:t> annually and monitor the Earth limb </a:t>
            </a:r>
            <a:br>
              <a:rPr b="1" lang="en-GB" sz="1500">
                <a:solidFill>
                  <a:schemeClr val="dk1"/>
                </a:solidFill>
              </a:rPr>
            </a:br>
            <a:r>
              <a:rPr b="1" lang="en-GB" sz="1500">
                <a:solidFill>
                  <a:schemeClr val="dk1"/>
                </a:solidFill>
              </a:rPr>
              <a:t>for PeV - EeV τ-neutrinos</a:t>
            </a:r>
            <a:endParaRPr b="1" sz="1500">
              <a:solidFill>
                <a:schemeClr val="dk1"/>
              </a:solidFill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344375" y="4090900"/>
            <a:ext cx="8585400" cy="9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solidFill>
                  <a:srgbClr val="9900FF"/>
                </a:solidFill>
              </a:rPr>
              <a:t>An orbital eye can turn century-scale statistics into year-scale data</a:t>
            </a:r>
            <a:r>
              <a:rPr lang="en-GB" sz="1900">
                <a:solidFill>
                  <a:srgbClr val="9900FF"/>
                </a:solidFill>
              </a:rPr>
              <a:t>, enabling spectrum, anisotropy, and source correlation at the highest energies.</a:t>
            </a:r>
            <a:endParaRPr sz="2600">
              <a:solidFill>
                <a:srgbClr val="9900FF"/>
              </a:solidFill>
            </a:endParaRPr>
          </a:p>
        </p:txBody>
      </p:sp>
      <p:pic>
        <p:nvPicPr>
          <p:cNvPr id="66" name="Google Shape;66;p14" title="CRFlux.png"/>
          <p:cNvPicPr preferRelativeResize="0"/>
          <p:nvPr/>
        </p:nvPicPr>
        <p:blipFill>
          <a:blip r:embed="rId3">
            <a:alphaModFix amt="84000"/>
          </a:blip>
          <a:stretch>
            <a:fillRect/>
          </a:stretch>
        </p:blipFill>
        <p:spPr>
          <a:xfrm>
            <a:off x="266525" y="636725"/>
            <a:ext cx="5279700" cy="3360000"/>
          </a:xfrm>
          <a:prstGeom prst="roundRect">
            <a:avLst>
              <a:gd fmla="val 3566" name="adj"/>
            </a:avLst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296000" y="3798825"/>
            <a:ext cx="3117000" cy="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800">
                <a:solidFill>
                  <a:schemeClr val="dk2"/>
                </a:solidFill>
              </a:rPr>
              <a:t>Adapted from T. Pierog et al., EPJ Web Conf. 89 (2015) 01003</a:t>
            </a:r>
            <a:endParaRPr b="1"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0650" y="566400"/>
            <a:ext cx="4360200" cy="2973600"/>
          </a:xfrm>
          <a:prstGeom prst="roundRect">
            <a:avLst>
              <a:gd fmla="val 3542" name="adj"/>
            </a:avLst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0650" y="3562250"/>
            <a:ext cx="4360200" cy="1415400"/>
          </a:xfrm>
          <a:prstGeom prst="roundRect">
            <a:avLst>
              <a:gd fmla="val 4923" name="adj"/>
            </a:avLst>
          </a:prstGeom>
          <a:noFill/>
          <a:ln>
            <a:noFill/>
          </a:ln>
        </p:spPr>
      </p:pic>
      <p:sp>
        <p:nvSpPr>
          <p:cNvPr id="74" name="Google Shape;74;p15"/>
          <p:cNvSpPr txBox="1"/>
          <p:nvPr>
            <p:ph type="title"/>
          </p:nvPr>
        </p:nvSpPr>
        <p:spPr>
          <a:xfrm>
            <a:off x="113300" y="64025"/>
            <a:ext cx="897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120"/>
              <a:t>JEM-EUSO: observational principle </a:t>
            </a:r>
            <a:r>
              <a:rPr b="1" lang="en-GB" sz="2120"/>
              <a:t>with</a:t>
            </a:r>
            <a:r>
              <a:rPr b="1" lang="en-GB" sz="2120"/>
              <a:t> fluorescence camera</a:t>
            </a:r>
            <a:endParaRPr b="1" sz="2120"/>
          </a:p>
        </p:txBody>
      </p:sp>
      <p:pic>
        <p:nvPicPr>
          <p:cNvPr id="75" name="Google Shape;75;p15" title="ObservationalPrinciples.png"/>
          <p:cNvPicPr preferRelativeResize="0"/>
          <p:nvPr/>
        </p:nvPicPr>
        <p:blipFill rotWithShape="1">
          <a:blip r:embed="rId5">
            <a:alphaModFix/>
          </a:blip>
          <a:srcRect b="4799" l="0" r="0" t="1268"/>
          <a:stretch/>
        </p:blipFill>
        <p:spPr>
          <a:xfrm>
            <a:off x="186625" y="566400"/>
            <a:ext cx="4000200" cy="2973600"/>
          </a:xfrm>
          <a:prstGeom prst="roundRect">
            <a:avLst>
              <a:gd fmla="val 3907" name="adj"/>
            </a:avLst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114750" y="3593900"/>
            <a:ext cx="41397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UV measurements in photon counting mode:</a:t>
            </a:r>
            <a:endParaRPr b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en-GB">
                <a:solidFill>
                  <a:schemeClr val="dk1"/>
                </a:solidFill>
              </a:rPr>
              <a:t>µs</a:t>
            </a:r>
            <a:r>
              <a:rPr b="1" lang="en-GB">
                <a:solidFill>
                  <a:schemeClr val="dk1"/>
                </a:solidFill>
              </a:rPr>
              <a:t> -scale integration window</a:t>
            </a:r>
            <a:endParaRPr b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en-GB">
                <a:solidFill>
                  <a:schemeClr val="dk1"/>
                </a:solidFill>
              </a:rPr>
              <a:t>energy and direction </a:t>
            </a:r>
            <a:r>
              <a:rPr b="1" lang="en-GB">
                <a:solidFill>
                  <a:schemeClr val="dk1"/>
                </a:solidFill>
              </a:rPr>
              <a:t>reconstruction</a:t>
            </a:r>
            <a:endParaRPr b="1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en-GB">
                <a:solidFill>
                  <a:schemeClr val="dk1"/>
                </a:solidFill>
              </a:rPr>
              <a:t>reconstruction of the X</a:t>
            </a:r>
            <a:r>
              <a:rPr b="1" baseline="-25000" lang="en-GB">
                <a:solidFill>
                  <a:schemeClr val="dk1"/>
                </a:solidFill>
              </a:rPr>
              <a:t>max</a:t>
            </a:r>
            <a:r>
              <a:rPr b="1" lang="en-GB">
                <a:solidFill>
                  <a:schemeClr val="dk1"/>
                </a:solidFill>
              </a:rPr>
              <a:t> → sensitivity to primary-particle composition</a:t>
            </a:r>
            <a:br>
              <a:rPr b="1" lang="en-GB">
                <a:solidFill>
                  <a:schemeClr val="dk1"/>
                </a:solidFill>
              </a:rPr>
            </a:br>
            <a:r>
              <a:rPr b="1" lang="en-GB">
                <a:solidFill>
                  <a:schemeClr val="dk1"/>
                </a:solidFill>
              </a:rPr>
              <a:t> 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5" y="1489850"/>
            <a:ext cx="904725" cy="1005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6" title="JEMEUSOMainII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-18775" y="1917800"/>
            <a:ext cx="36501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100">
                <a:solidFill>
                  <a:srgbClr val="674EA7"/>
                </a:solidFill>
              </a:rPr>
              <a:t>The JEM-EUSO Program in 2025</a:t>
            </a:r>
            <a:endParaRPr b="1" sz="1100">
              <a:solidFill>
                <a:srgbClr val="674EA7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1100"/>
              <a:buChar char="●"/>
            </a:pPr>
            <a:r>
              <a:rPr b="1" lang="en-GB" sz="1100">
                <a:solidFill>
                  <a:srgbClr val="674EA7"/>
                </a:solidFill>
              </a:rPr>
              <a:t>12 countries</a:t>
            </a:r>
            <a:endParaRPr b="1" sz="1100">
              <a:solidFill>
                <a:srgbClr val="674EA7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1100"/>
              <a:buChar char="●"/>
            </a:pPr>
            <a:r>
              <a:rPr b="1" lang="en-GB" sz="1100">
                <a:solidFill>
                  <a:srgbClr val="674EA7"/>
                </a:solidFill>
              </a:rPr>
              <a:t>160 scientists</a:t>
            </a:r>
            <a:endParaRPr b="1" sz="1100">
              <a:solidFill>
                <a:srgbClr val="674EA7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1100"/>
              <a:buChar char="●"/>
            </a:pPr>
            <a:r>
              <a:rPr b="1" lang="en-GB" sz="1100">
                <a:solidFill>
                  <a:srgbClr val="674EA7"/>
                </a:solidFill>
              </a:rPr>
              <a:t>s</a:t>
            </a:r>
            <a:r>
              <a:rPr b="1" lang="en-GB" sz="1100">
                <a:solidFill>
                  <a:srgbClr val="674EA7"/>
                </a:solidFill>
              </a:rPr>
              <a:t>upported by the major space agencies</a:t>
            </a:r>
            <a:endParaRPr b="1" sz="1100">
              <a:solidFill>
                <a:srgbClr val="674EA7"/>
              </a:solidFill>
            </a:endParaRPr>
          </a:p>
        </p:txBody>
      </p:sp>
      <p:pic>
        <p:nvPicPr>
          <p:cNvPr id="84" name="Google Shape;84;p16" title="NASA_logo.sv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525" y="2621325"/>
            <a:ext cx="641950" cy="536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 title="jaxa-seeklogo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5275" y="2686900"/>
            <a:ext cx="782310" cy="47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6" title="roscosmos-seeklogo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28461" y="3135172"/>
            <a:ext cx="389327" cy="47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6" title="agenzia-spaziale-italiana-seeklogo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81425" y="3313924"/>
            <a:ext cx="1146035" cy="536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6" title="cnes-logo-png-transparent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278900" y="2462479"/>
            <a:ext cx="1003648" cy="1003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2355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The JEM-EUSO contributions at ICRC2025</a:t>
            </a:r>
            <a:endParaRPr b="1"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64150" y="636725"/>
            <a:ext cx="8915400" cy="4429800"/>
          </a:xfrm>
          <a:prstGeom prst="roundRect">
            <a:avLst>
              <a:gd fmla="val 4253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/>
        </p:nvSpPr>
        <p:spPr>
          <a:xfrm>
            <a:off x="2808800" y="4058825"/>
            <a:ext cx="3209700" cy="9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Dual Fresnel lens:</a:t>
            </a:r>
            <a:r>
              <a:rPr lang="en-GB" sz="1100">
                <a:solidFill>
                  <a:schemeClr val="dk1"/>
                </a:solidFill>
              </a:rPr>
              <a:t> 2 × 1 m²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FoV:</a:t>
            </a:r>
            <a:r>
              <a:rPr lang="en-GB" sz="1100">
                <a:solidFill>
                  <a:schemeClr val="dk1"/>
                </a:solidFill>
              </a:rPr>
              <a:t> 10.5°, 2.1 × 2.1 km² at 3 km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Camera:</a:t>
            </a:r>
            <a:r>
              <a:rPr lang="en-GB" sz="1100">
                <a:solidFill>
                  <a:schemeClr val="dk1"/>
                </a:solidFill>
              </a:rPr>
              <a:t> 36 MAPMTs, 2 304 pixels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lang="en-GB" sz="1100">
                <a:solidFill>
                  <a:schemeClr val="dk1"/>
                </a:solidFill>
              </a:rPr>
              <a:t>Sampling:</a:t>
            </a:r>
            <a:r>
              <a:rPr lang="en-GB" sz="1100">
                <a:solidFill>
                  <a:schemeClr val="dk1"/>
                </a:solidFill>
              </a:rPr>
              <a:t> 2.5 µs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 sz="1100">
                <a:solidFill>
                  <a:schemeClr val="dk1"/>
                </a:solidFill>
              </a:rPr>
              <a:t>Observations in parallel with TA</a:t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100" name="Google Shape;100;p18" title="EUSO-TASite0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125" y="3242925"/>
            <a:ext cx="2918427" cy="1945626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8"/>
          <p:cNvSpPr txBox="1"/>
          <p:nvPr>
            <p:ph type="title"/>
          </p:nvPr>
        </p:nvSpPr>
        <p:spPr>
          <a:xfrm>
            <a:off x="36250" y="0"/>
            <a:ext cx="792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820"/>
              <a:t>EUSO-TA – Ground Demonstrator &amp; Calibration Testbed (Utah, USA) </a:t>
            </a:r>
            <a:endParaRPr b="1" sz="1820"/>
          </a:p>
        </p:txBody>
      </p:sp>
      <p:sp>
        <p:nvSpPr>
          <p:cNvPr id="102" name="Google Shape;102;p18"/>
          <p:cNvSpPr txBox="1"/>
          <p:nvPr/>
        </p:nvSpPr>
        <p:spPr>
          <a:xfrm>
            <a:off x="2910100" y="3699325"/>
            <a:ext cx="1597800" cy="4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Parameters: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 rotWithShape="1">
          <a:blip r:embed="rId4">
            <a:alphaModFix/>
          </a:blip>
          <a:srcRect b="0" l="0" r="65950" t="0"/>
          <a:stretch/>
        </p:blipFill>
        <p:spPr>
          <a:xfrm>
            <a:off x="7775700" y="1324275"/>
            <a:ext cx="1326900" cy="1247400"/>
          </a:xfrm>
          <a:prstGeom prst="roundRect">
            <a:avLst>
              <a:gd fmla="val 6853" name="adj"/>
            </a:avLst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89525" y="2536825"/>
            <a:ext cx="3913200" cy="1457700"/>
          </a:xfrm>
          <a:prstGeom prst="roundRect">
            <a:avLst>
              <a:gd fmla="val 5239" name="adj"/>
            </a:avLst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 rotWithShape="1">
          <a:blip r:embed="rId6">
            <a:alphaModFix/>
          </a:blip>
          <a:srcRect b="0" l="0" r="49786" t="0"/>
          <a:stretch/>
        </p:blipFill>
        <p:spPr>
          <a:xfrm>
            <a:off x="114125" y="432000"/>
            <a:ext cx="1782300" cy="1801200"/>
          </a:xfrm>
          <a:prstGeom prst="roundRect">
            <a:avLst>
              <a:gd fmla="val 4869" name="adj"/>
            </a:avLst>
          </a:prstGeom>
          <a:noFill/>
          <a:ln>
            <a:noFill/>
          </a:ln>
        </p:spPr>
      </p:pic>
      <p:pic>
        <p:nvPicPr>
          <p:cNvPr id="106" name="Google Shape;106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60703" y="3966375"/>
            <a:ext cx="3209701" cy="1190397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8"/>
          <p:cNvSpPr txBox="1"/>
          <p:nvPr/>
        </p:nvSpPr>
        <p:spPr>
          <a:xfrm>
            <a:off x="71925" y="2450400"/>
            <a:ext cx="53214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Thanks to collaboration with the </a:t>
            </a:r>
            <a:r>
              <a:rPr b="1" lang="en-GB" sz="1300">
                <a:solidFill>
                  <a:schemeClr val="dk1"/>
                </a:solidFill>
              </a:rPr>
              <a:t>Telescope Array</a:t>
            </a:r>
            <a:r>
              <a:rPr lang="en-GB" sz="1300">
                <a:solidFill>
                  <a:schemeClr val="dk1"/>
                </a:solidFill>
              </a:rPr>
              <a:t>, we can perform ground-based observations of UHECRs and test individual components of the JEM-EUSO detector. The first instrument was installed in 2014, and observations were conducted </a:t>
            </a:r>
            <a:br>
              <a:rPr lang="en-GB" sz="1300">
                <a:solidFill>
                  <a:schemeClr val="dk1"/>
                </a:solidFill>
              </a:rPr>
            </a:br>
            <a:r>
              <a:rPr lang="en-GB" sz="1300">
                <a:solidFill>
                  <a:schemeClr val="dk1"/>
                </a:solidFill>
              </a:rPr>
              <a:t>from </a:t>
            </a:r>
            <a:r>
              <a:rPr b="1" lang="en-GB" sz="1300">
                <a:solidFill>
                  <a:schemeClr val="dk1"/>
                </a:solidFill>
              </a:rPr>
              <a:t>2015 to 2022</a:t>
            </a:r>
            <a:r>
              <a:rPr lang="en-GB" sz="1300">
                <a:solidFill>
                  <a:schemeClr val="dk1"/>
                </a:solidFill>
              </a:rPr>
              <a:t> detecting</a:t>
            </a:r>
            <a:r>
              <a:rPr b="1" lang="en-GB" sz="1300">
                <a:solidFill>
                  <a:schemeClr val="dk1"/>
                </a:solidFill>
              </a:rPr>
              <a:t> 9 UHECRs.</a:t>
            </a:r>
            <a:r>
              <a:rPr lang="en-GB" sz="1300">
                <a:solidFill>
                  <a:schemeClr val="dk1"/>
                </a:solidFill>
              </a:rPr>
              <a:t> </a:t>
            </a:r>
            <a:br>
              <a:rPr lang="en-GB" sz="1300">
                <a:solidFill>
                  <a:schemeClr val="dk1"/>
                </a:solidFill>
              </a:rPr>
            </a:br>
            <a:r>
              <a:rPr lang="en-GB" sz="1300">
                <a:solidFill>
                  <a:schemeClr val="dk1"/>
                </a:solidFill>
              </a:rPr>
              <a:t>The measurement system is currently undergoing an upgrade.</a:t>
            </a:r>
            <a:endParaRPr sz="1300">
              <a:solidFill>
                <a:schemeClr val="dk1"/>
              </a:solidFill>
            </a:endParaRPr>
          </a:p>
        </p:txBody>
      </p:sp>
      <p:pic>
        <p:nvPicPr>
          <p:cNvPr id="108" name="Google Shape;108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957400" y="448975"/>
            <a:ext cx="2614500" cy="1801200"/>
          </a:xfrm>
          <a:prstGeom prst="roundRect">
            <a:avLst>
              <a:gd fmla="val 5835" name="adj"/>
            </a:avLst>
          </a:prstGeom>
          <a:noFill/>
          <a:ln>
            <a:noFill/>
          </a:ln>
        </p:spPr>
      </p:pic>
      <p:pic>
        <p:nvPicPr>
          <p:cNvPr id="109" name="Google Shape;109;p18" title="EUSO-TA-logo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033250" y="-152400"/>
            <a:ext cx="1110751" cy="1666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 title="FieldOfVievTaEuso_transparent.png"/>
          <p:cNvPicPr preferRelativeResize="0"/>
          <p:nvPr/>
        </p:nvPicPr>
        <p:blipFill rotWithShape="1">
          <a:blip r:embed="rId10">
            <a:alphaModFix/>
          </a:blip>
          <a:srcRect b="0" l="10241" r="0" t="7825"/>
          <a:stretch/>
        </p:blipFill>
        <p:spPr>
          <a:xfrm>
            <a:off x="4800982" y="388100"/>
            <a:ext cx="2841842" cy="1945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/>
        </p:nvSpPr>
        <p:spPr>
          <a:xfrm>
            <a:off x="1079550" y="995375"/>
            <a:ext cx="1922100" cy="16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Led by CNES, 5h flight over Timmins, Canada, August 2014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 PDM pointing downward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First EAS-like laser tracks detected</a:t>
            </a:r>
            <a:endParaRPr b="1"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Validated optics &amp; trigger at 38 km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The detector recovered after flight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116" name="Google Shape;116;p19"/>
          <p:cNvSpPr txBox="1"/>
          <p:nvPr>
            <p:ph type="title"/>
          </p:nvPr>
        </p:nvSpPr>
        <p:spPr>
          <a:xfrm>
            <a:off x="1865050" y="0"/>
            <a:ext cx="5625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220"/>
              <a:t>Stratospheric Balloon Program</a:t>
            </a:r>
            <a:endParaRPr b="1" sz="2220"/>
          </a:p>
        </p:txBody>
      </p:sp>
      <p:pic>
        <p:nvPicPr>
          <p:cNvPr id="117" name="Google Shape;117;p19" title="EUSO-Ballo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7325" y="3181400"/>
            <a:ext cx="1090066" cy="163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1550" y="1043752"/>
            <a:ext cx="1561948" cy="191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9"/>
          <p:cNvPicPr preferRelativeResize="0"/>
          <p:nvPr/>
        </p:nvPicPr>
        <p:blipFill rotWithShape="1">
          <a:blip r:embed="rId5">
            <a:alphaModFix/>
          </a:blip>
          <a:srcRect b="-13980" l="-119280" r="119280" t="13980"/>
          <a:stretch/>
        </p:blipFill>
        <p:spPr>
          <a:xfrm>
            <a:off x="5641275" y="1675577"/>
            <a:ext cx="1340549" cy="1635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9"/>
          <p:cNvSpPr txBox="1"/>
          <p:nvPr>
            <p:ph type="title"/>
          </p:nvPr>
        </p:nvSpPr>
        <p:spPr>
          <a:xfrm>
            <a:off x="341050" y="4572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EUSO-Balloon 2014</a:t>
            </a:r>
            <a:endParaRPr b="1" sz="1420"/>
          </a:p>
        </p:txBody>
      </p:sp>
      <p:cxnSp>
        <p:nvCxnSpPr>
          <p:cNvPr id="121" name="Google Shape;121;p19"/>
          <p:cNvCxnSpPr/>
          <p:nvPr/>
        </p:nvCxnSpPr>
        <p:spPr>
          <a:xfrm>
            <a:off x="2925399" y="524549"/>
            <a:ext cx="0" cy="458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pic>
        <p:nvPicPr>
          <p:cNvPr id="122" name="Google Shape;122;p19" title="output.gif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8350" y="3046200"/>
            <a:ext cx="1596125" cy="1596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9"/>
          <p:cNvSpPr txBox="1"/>
          <p:nvPr>
            <p:ph type="title"/>
          </p:nvPr>
        </p:nvSpPr>
        <p:spPr>
          <a:xfrm>
            <a:off x="66700" y="46446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https://www.youtube.com/watch?v=64C9DxmE0sY</a:t>
            </a:r>
            <a:endParaRPr b="1" sz="820"/>
          </a:p>
        </p:txBody>
      </p:sp>
      <p:cxnSp>
        <p:nvCxnSpPr>
          <p:cNvPr id="124" name="Google Shape;124;p19"/>
          <p:cNvCxnSpPr/>
          <p:nvPr/>
        </p:nvCxnSpPr>
        <p:spPr>
          <a:xfrm flipH="1" rot="10800000">
            <a:off x="141575" y="822650"/>
            <a:ext cx="9051300" cy="2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/>
        </p:nvSpPr>
        <p:spPr>
          <a:xfrm>
            <a:off x="1079550" y="995375"/>
            <a:ext cx="1922100" cy="16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Led by CNES, 5h flight over Timmins, Canada, August 2014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 PDM pointing downward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First EAS-like laser tracks detected</a:t>
            </a:r>
            <a:endParaRPr b="1"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Validated optics &amp; trigger at 38 km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The detector recovered after flight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130" name="Google Shape;130;p20"/>
          <p:cNvSpPr txBox="1"/>
          <p:nvPr>
            <p:ph type="title"/>
          </p:nvPr>
        </p:nvSpPr>
        <p:spPr>
          <a:xfrm>
            <a:off x="1865050" y="0"/>
            <a:ext cx="5625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220"/>
              <a:t>Stratospheric Balloon Program</a:t>
            </a:r>
            <a:endParaRPr b="1" sz="2220"/>
          </a:p>
        </p:txBody>
      </p:sp>
      <p:pic>
        <p:nvPicPr>
          <p:cNvPr id="131" name="Google Shape;131;p20" title="EUSO-Ballo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7325" y="3181400"/>
            <a:ext cx="1090066" cy="163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1550" y="1043752"/>
            <a:ext cx="1561948" cy="191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87716" y="947222"/>
            <a:ext cx="1494134" cy="191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/>
          <p:cNvPicPr preferRelativeResize="0"/>
          <p:nvPr/>
        </p:nvPicPr>
        <p:blipFill rotWithShape="1">
          <a:blip r:embed="rId6">
            <a:alphaModFix/>
          </a:blip>
          <a:srcRect b="-13980" l="-119280" r="119280" t="13980"/>
          <a:stretch/>
        </p:blipFill>
        <p:spPr>
          <a:xfrm>
            <a:off x="5641275" y="1675577"/>
            <a:ext cx="1340549" cy="1635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/>
          <p:nvPr>
            <p:ph type="title"/>
          </p:nvPr>
        </p:nvSpPr>
        <p:spPr>
          <a:xfrm>
            <a:off x="341050" y="4572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EUSO-Balloon 2014</a:t>
            </a:r>
            <a:endParaRPr b="1" sz="1420"/>
          </a:p>
        </p:txBody>
      </p:sp>
      <p:cxnSp>
        <p:nvCxnSpPr>
          <p:cNvPr id="136" name="Google Shape;136;p20"/>
          <p:cNvCxnSpPr/>
          <p:nvPr/>
        </p:nvCxnSpPr>
        <p:spPr>
          <a:xfrm>
            <a:off x="2925399" y="524549"/>
            <a:ext cx="0" cy="458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37" name="Google Shape;137;p20"/>
          <p:cNvSpPr txBox="1"/>
          <p:nvPr>
            <p:ph type="title"/>
          </p:nvPr>
        </p:nvSpPr>
        <p:spPr>
          <a:xfrm>
            <a:off x="3367650" y="4536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EUSO-SPB1 2017</a:t>
            </a:r>
            <a:br>
              <a:rPr b="1" lang="en-GB" sz="1420"/>
            </a:br>
            <a:endParaRPr b="1" sz="1420"/>
          </a:p>
        </p:txBody>
      </p:sp>
      <p:sp>
        <p:nvSpPr>
          <p:cNvPr id="138" name="Google Shape;138;p20"/>
          <p:cNvSpPr txBox="1"/>
          <p:nvPr/>
        </p:nvSpPr>
        <p:spPr>
          <a:xfrm>
            <a:off x="4159050" y="842975"/>
            <a:ext cx="1872600" cy="18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NASA SPB, New Zealand, Wanaka, April 2017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25h UV data (mission aborted early)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 PDM, looking downward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No UHECR candidates but clouds and direct CR clearly visible 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Proved long-duration power &amp; comms</a:t>
            </a:r>
            <a:endParaRPr b="1" sz="900">
              <a:solidFill>
                <a:schemeClr val="dk1"/>
              </a:solidFill>
            </a:endParaRPr>
          </a:p>
        </p:txBody>
      </p:sp>
      <p:cxnSp>
        <p:nvCxnSpPr>
          <p:cNvPr id="139" name="Google Shape;139;p20"/>
          <p:cNvCxnSpPr/>
          <p:nvPr/>
        </p:nvCxnSpPr>
        <p:spPr>
          <a:xfrm>
            <a:off x="5973399" y="524549"/>
            <a:ext cx="0" cy="458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cxnSp>
        <p:nvCxnSpPr>
          <p:cNvPr id="140" name="Google Shape;140;p20"/>
          <p:cNvCxnSpPr/>
          <p:nvPr/>
        </p:nvCxnSpPr>
        <p:spPr>
          <a:xfrm flipH="1" rot="10800000">
            <a:off x="141575" y="822650"/>
            <a:ext cx="9051300" cy="2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141" name="Google Shape;141;p20"/>
          <p:cNvPicPr preferRelativeResize="0"/>
          <p:nvPr/>
        </p:nvPicPr>
        <p:blipFill rotWithShape="1">
          <a:blip r:embed="rId7">
            <a:alphaModFix/>
          </a:blip>
          <a:srcRect b="0" l="6384" r="43502" t="0"/>
          <a:stretch/>
        </p:blipFill>
        <p:spPr>
          <a:xfrm>
            <a:off x="3098950" y="3156125"/>
            <a:ext cx="1340550" cy="1521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0" title="EUSOSPB1Logo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09825" y="3070750"/>
            <a:ext cx="1155699" cy="187757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0"/>
          <p:cNvSpPr txBox="1"/>
          <p:nvPr>
            <p:ph type="title"/>
          </p:nvPr>
        </p:nvSpPr>
        <p:spPr>
          <a:xfrm>
            <a:off x="66700" y="46446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https://www.youtube.com/watch?v=64C9DxmE0sY</a:t>
            </a:r>
            <a:endParaRPr b="1" sz="820"/>
          </a:p>
        </p:txBody>
      </p:sp>
      <p:sp>
        <p:nvSpPr>
          <p:cNvPr id="144" name="Google Shape;144;p20"/>
          <p:cNvSpPr txBox="1"/>
          <p:nvPr>
            <p:ph type="title"/>
          </p:nvPr>
        </p:nvSpPr>
        <p:spPr>
          <a:xfrm>
            <a:off x="3038500" y="46446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https://www.youtube.com/watch?v=BfvMS76whEU</a:t>
            </a:r>
            <a:endParaRPr b="1" sz="820"/>
          </a:p>
        </p:txBody>
      </p:sp>
      <p:pic>
        <p:nvPicPr>
          <p:cNvPr id="145" name="Google Shape;145;p20" title="balloon_rounded-53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47600" y="3045600"/>
            <a:ext cx="1594800" cy="159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 txBox="1"/>
          <p:nvPr/>
        </p:nvSpPr>
        <p:spPr>
          <a:xfrm>
            <a:off x="1079550" y="995375"/>
            <a:ext cx="1922100" cy="16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Led by CNES, 5h flight over Timmins, Canada, August 2014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 PDM pointing downward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First EAS-like laser tracks detected</a:t>
            </a:r>
            <a:endParaRPr b="1"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Validated optics &amp; trigger at 38 km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The detector recovered after flight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151" name="Google Shape;151;p21"/>
          <p:cNvSpPr txBox="1"/>
          <p:nvPr>
            <p:ph type="title"/>
          </p:nvPr>
        </p:nvSpPr>
        <p:spPr>
          <a:xfrm>
            <a:off x="1865050" y="0"/>
            <a:ext cx="5625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2220"/>
              <a:t>Stratospheric Balloon Program</a:t>
            </a:r>
            <a:endParaRPr b="1" sz="2220"/>
          </a:p>
        </p:txBody>
      </p:sp>
      <p:pic>
        <p:nvPicPr>
          <p:cNvPr id="152" name="Google Shape;152;p21" title="EUSO-Ballo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7325" y="3181400"/>
            <a:ext cx="1090066" cy="163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1550" y="1043752"/>
            <a:ext cx="1561948" cy="1915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87716" y="947222"/>
            <a:ext cx="1494134" cy="191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1"/>
          <p:cNvPicPr preferRelativeResize="0"/>
          <p:nvPr/>
        </p:nvPicPr>
        <p:blipFill rotWithShape="1">
          <a:blip r:embed="rId6">
            <a:alphaModFix/>
          </a:blip>
          <a:srcRect b="-13980" l="-119280" r="119280" t="13980"/>
          <a:stretch/>
        </p:blipFill>
        <p:spPr>
          <a:xfrm>
            <a:off x="5641275" y="1675577"/>
            <a:ext cx="1340549" cy="163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5025" y="967549"/>
            <a:ext cx="1596129" cy="194685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1"/>
          <p:cNvSpPr txBox="1"/>
          <p:nvPr>
            <p:ph type="title"/>
          </p:nvPr>
        </p:nvSpPr>
        <p:spPr>
          <a:xfrm>
            <a:off x="341050" y="4572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EUSO-Balloon 2014</a:t>
            </a:r>
            <a:endParaRPr b="1" sz="1420"/>
          </a:p>
        </p:txBody>
      </p:sp>
      <p:cxnSp>
        <p:nvCxnSpPr>
          <p:cNvPr id="158" name="Google Shape;158;p21"/>
          <p:cNvCxnSpPr/>
          <p:nvPr/>
        </p:nvCxnSpPr>
        <p:spPr>
          <a:xfrm>
            <a:off x="2925399" y="524549"/>
            <a:ext cx="0" cy="458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59" name="Google Shape;159;p21"/>
          <p:cNvSpPr txBox="1"/>
          <p:nvPr>
            <p:ph type="title"/>
          </p:nvPr>
        </p:nvSpPr>
        <p:spPr>
          <a:xfrm>
            <a:off x="3367650" y="4536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EUSO-SPB1 2017</a:t>
            </a:r>
            <a:br>
              <a:rPr b="1" lang="en-GB" sz="1420"/>
            </a:br>
            <a:endParaRPr b="1" sz="1420"/>
          </a:p>
        </p:txBody>
      </p:sp>
      <p:sp>
        <p:nvSpPr>
          <p:cNvPr id="160" name="Google Shape;160;p21"/>
          <p:cNvSpPr txBox="1"/>
          <p:nvPr/>
        </p:nvSpPr>
        <p:spPr>
          <a:xfrm>
            <a:off x="4159050" y="842975"/>
            <a:ext cx="1872600" cy="18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NASA SPB, New Zealand, Wanaka, April 2017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25h UV data (mission aborted early)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 PDM, looking downward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No UHECR candidates but clouds and direct CR clearly visible 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Proved long-duration power &amp; comms</a:t>
            </a:r>
            <a:endParaRPr b="1" sz="900">
              <a:solidFill>
                <a:schemeClr val="dk1"/>
              </a:solidFill>
            </a:endParaRPr>
          </a:p>
        </p:txBody>
      </p:sp>
      <p:cxnSp>
        <p:nvCxnSpPr>
          <p:cNvPr id="161" name="Google Shape;161;p21"/>
          <p:cNvCxnSpPr/>
          <p:nvPr/>
        </p:nvCxnSpPr>
        <p:spPr>
          <a:xfrm>
            <a:off x="5973399" y="524549"/>
            <a:ext cx="0" cy="458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62" name="Google Shape;162;p21"/>
          <p:cNvSpPr txBox="1"/>
          <p:nvPr>
            <p:ph type="title"/>
          </p:nvPr>
        </p:nvSpPr>
        <p:spPr>
          <a:xfrm>
            <a:off x="6284650" y="457200"/>
            <a:ext cx="20511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1420"/>
              <a:t>EUSO-SPB2 2023</a:t>
            </a:r>
            <a:endParaRPr b="1" sz="1420"/>
          </a:p>
        </p:txBody>
      </p:sp>
      <p:sp>
        <p:nvSpPr>
          <p:cNvPr id="163" name="Google Shape;163;p21"/>
          <p:cNvSpPr txBox="1"/>
          <p:nvPr/>
        </p:nvSpPr>
        <p:spPr>
          <a:xfrm>
            <a:off x="7150575" y="842975"/>
            <a:ext cx="2132700" cy="18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NASA SPB, Wanaka, </a:t>
            </a:r>
            <a:br>
              <a:rPr lang="en-GB" sz="900">
                <a:solidFill>
                  <a:schemeClr val="dk1"/>
                </a:solidFill>
              </a:rPr>
            </a:br>
            <a:r>
              <a:rPr lang="en-GB" sz="900">
                <a:solidFill>
                  <a:schemeClr val="dk1"/>
                </a:solidFill>
              </a:rPr>
              <a:t>May 2023 (terminated after two days)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b="1" lang="en-GB" sz="900">
                <a:solidFill>
                  <a:schemeClr val="dk1"/>
                </a:solidFill>
              </a:rPr>
              <a:t>Dual telescope: 6912-pix Fluorescence (3PDMs) &amp; 512-pix Cherenkov</a:t>
            </a:r>
            <a:endParaRPr b="1"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120k fluorescence + 32k Cherenkov triggers 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First upward-shower ν</a:t>
            </a:r>
            <a:r>
              <a:rPr baseline="-25000" lang="en-GB" sz="900">
                <a:solidFill>
                  <a:schemeClr val="dk1"/>
                </a:solidFill>
              </a:rPr>
              <a:t>𝝉</a:t>
            </a:r>
            <a:r>
              <a:rPr lang="en-GB" sz="900">
                <a:solidFill>
                  <a:schemeClr val="dk1"/>
                </a:solidFill>
              </a:rPr>
              <a:t> search, a few PeV candidates</a:t>
            </a:r>
            <a:endParaRPr sz="900">
              <a:solidFill>
                <a:schemeClr val="dk1"/>
              </a:solidFill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</a:pPr>
            <a:r>
              <a:rPr lang="en-GB" sz="900">
                <a:solidFill>
                  <a:schemeClr val="dk1"/>
                </a:solidFill>
              </a:rPr>
              <a:t>The bi-focal Schmidt optics for cherenkov signals</a:t>
            </a:r>
            <a:endParaRPr sz="900">
              <a:solidFill>
                <a:schemeClr val="dk1"/>
              </a:solidFill>
            </a:endParaRPr>
          </a:p>
        </p:txBody>
      </p:sp>
      <p:cxnSp>
        <p:nvCxnSpPr>
          <p:cNvPr id="164" name="Google Shape;164;p21"/>
          <p:cNvCxnSpPr/>
          <p:nvPr/>
        </p:nvCxnSpPr>
        <p:spPr>
          <a:xfrm flipH="1" rot="10800000">
            <a:off x="141575" y="822650"/>
            <a:ext cx="9051300" cy="2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165" name="Google Shape;165;p21"/>
          <p:cNvPicPr preferRelativeResize="0"/>
          <p:nvPr/>
        </p:nvPicPr>
        <p:blipFill rotWithShape="1">
          <a:blip r:embed="rId7">
            <a:alphaModFix/>
          </a:blip>
          <a:srcRect b="0" l="6384" r="43502" t="0"/>
          <a:stretch/>
        </p:blipFill>
        <p:spPr>
          <a:xfrm>
            <a:off x="3098950" y="3156125"/>
            <a:ext cx="1340550" cy="1521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1" title="EUSOSPB1Logo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09825" y="3070750"/>
            <a:ext cx="1155699" cy="1877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1" title="Screenshot from 2025-07-15 20-39-31.png"/>
          <p:cNvPicPr preferRelativeResize="0"/>
          <p:nvPr/>
        </p:nvPicPr>
        <p:blipFill rotWithShape="1">
          <a:blip r:embed="rId9">
            <a:alphaModFix/>
          </a:blip>
          <a:srcRect b="7842" l="15575" r="16318" t="10203"/>
          <a:stretch/>
        </p:blipFill>
        <p:spPr>
          <a:xfrm>
            <a:off x="5991475" y="3085300"/>
            <a:ext cx="2051102" cy="1542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1" title="EUSOSPB2Logo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055650" y="3108975"/>
            <a:ext cx="1090075" cy="1559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1"/>
          <p:cNvSpPr txBox="1"/>
          <p:nvPr>
            <p:ph type="title"/>
          </p:nvPr>
        </p:nvSpPr>
        <p:spPr>
          <a:xfrm>
            <a:off x="66700" y="46446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https://www.youtube.com/watch?v=64C9DxmE0sY</a:t>
            </a:r>
            <a:endParaRPr b="1" sz="820"/>
          </a:p>
        </p:txBody>
      </p:sp>
      <p:sp>
        <p:nvSpPr>
          <p:cNvPr id="170" name="Google Shape;170;p21"/>
          <p:cNvSpPr txBox="1"/>
          <p:nvPr>
            <p:ph type="title"/>
          </p:nvPr>
        </p:nvSpPr>
        <p:spPr>
          <a:xfrm>
            <a:off x="3038500" y="46446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https://www.youtube.com/watch?v=BfvMS76whEU</a:t>
            </a:r>
            <a:endParaRPr b="1" sz="820"/>
          </a:p>
        </p:txBody>
      </p:sp>
      <p:sp>
        <p:nvSpPr>
          <p:cNvPr id="171" name="Google Shape;171;p21"/>
          <p:cNvSpPr txBox="1"/>
          <p:nvPr>
            <p:ph type="title"/>
          </p:nvPr>
        </p:nvSpPr>
        <p:spPr>
          <a:xfrm>
            <a:off x="5979525" y="4601300"/>
            <a:ext cx="2895900" cy="4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GB" sz="820"/>
              <a:t>https://www.youtube.com/watch?v=cbghe-vWizc</a:t>
            </a:r>
            <a:endParaRPr b="1" sz="820"/>
          </a:p>
        </p:txBody>
      </p:sp>
      <p:pic>
        <p:nvPicPr>
          <p:cNvPr id="172" name="Google Shape;172;p21" title="balloon_rounded-53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47600" y="3045600"/>
            <a:ext cx="1594800" cy="159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