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5" r:id="rId5"/>
    <p:sldId id="272" r:id="rId6"/>
    <p:sldId id="309" r:id="rId7"/>
    <p:sldId id="263" r:id="rId8"/>
    <p:sldId id="271" r:id="rId9"/>
    <p:sldId id="283" r:id="rId10"/>
    <p:sldId id="278" r:id="rId11"/>
    <p:sldId id="262" r:id="rId12"/>
    <p:sldId id="279" r:id="rId13"/>
    <p:sldId id="267" r:id="rId14"/>
    <p:sldId id="257" r:id="rId15"/>
    <p:sldId id="268" r:id="rId16"/>
    <p:sldId id="280" r:id="rId17"/>
    <p:sldId id="284" r:id="rId18"/>
    <p:sldId id="285" r:id="rId19"/>
    <p:sldId id="313" r:id="rId20"/>
    <p:sldId id="286" r:id="rId21"/>
    <p:sldId id="290" r:id="rId22"/>
    <p:sldId id="314" r:id="rId23"/>
    <p:sldId id="273" r:id="rId24"/>
    <p:sldId id="288" r:id="rId25"/>
    <p:sldId id="274" r:id="rId26"/>
    <p:sldId id="289" r:id="rId27"/>
    <p:sldId id="311" r:id="rId28"/>
    <p:sldId id="294" r:id="rId29"/>
    <p:sldId id="312" r:id="rId30"/>
    <p:sldId id="259" r:id="rId31"/>
    <p:sldId id="310" r:id="rId32"/>
    <p:sldId id="261" r:id="rId3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2" autoAdjust="0"/>
    <p:restoredTop sz="94660"/>
  </p:normalViewPr>
  <p:slideViewPr>
    <p:cSldViewPr>
      <p:cViewPr varScale="1">
        <p:scale>
          <a:sx n="107" d="100"/>
          <a:sy n="107" d="100"/>
        </p:scale>
        <p:origin x="171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4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6426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6469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401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7506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9248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7537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512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759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9918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4022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817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573A3-2389-4302-A349-0E20E3F874DF}" type="datetimeFigureOut">
              <a:rPr lang="it-IT" smtClean="0"/>
              <a:t>10/07/2025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5A9A3-4045-4490-B56A-ABD12B6B25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145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benschmidt.org/profGender/#%7B%22database%22%3A%22RMP%22%2C%22plotType%22%3A%22pointchart%22%2C%22method%22%3A%22return_json%22%2C%22search_limits%22%3A%7B%22word%22%3A%5B%22impatient%22%5D%2C%22department__id%22%3A%7B%22%24lte%22%3A25%7D%7D%2C%22aesthetic%22%3A%7B%22x%22%3A%22WordsPerMillion%22%2C%22y%22%3A%22department%22%2C%22color%22%3A%22gender%22%7D%2C%22counttype%22%3A%5B%22WordsPerMillion%22%5D%2C%22groups%22%3A%5B%22department%22%2C%22gender%22%5D%2C%22testGroup%22%3A%22A%22%7D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ternationalwomensday.com/External.aspx?u=https://www.economist.com/graphic-detail/glass-ceiling-inde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it-IT" b="1" dirty="0"/>
              <a:t>The </a:t>
            </a:r>
            <a:r>
              <a:rPr lang="it-IT" b="1" dirty="0" err="1"/>
              <a:t>glass</a:t>
            </a:r>
            <a:r>
              <a:rPr lang="it-IT" b="1" dirty="0"/>
              <a:t> </a:t>
            </a:r>
            <a:r>
              <a:rPr lang="it-IT" b="1" dirty="0" err="1"/>
              <a:t>ceiling</a:t>
            </a:r>
            <a:r>
              <a:rPr lang="it-IT" b="1" dirty="0"/>
              <a:t> and </a:t>
            </a:r>
            <a:r>
              <a:rPr lang="it-IT" b="1" dirty="0" err="1"/>
              <a:t>all</a:t>
            </a:r>
            <a:r>
              <a:rPr lang="it-IT" b="1" dirty="0"/>
              <a:t> </a:t>
            </a:r>
            <a:r>
              <a:rPr lang="it-IT" b="1" dirty="0" err="1"/>
              <a:t>that</a:t>
            </a:r>
            <a:r>
              <a:rPr lang="it-IT" b="1" dirty="0"/>
              <a:t> 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915816" y="1412776"/>
            <a:ext cx="6400800" cy="1752600"/>
          </a:xfrm>
        </p:spPr>
        <p:txBody>
          <a:bodyPr/>
          <a:lstStyle/>
          <a:p>
            <a:r>
              <a:rPr lang="it-IT" dirty="0"/>
              <a:t>Patrizia </a:t>
            </a:r>
            <a:r>
              <a:rPr lang="it-IT" dirty="0" err="1"/>
              <a:t>Caraveo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9265527" cy="47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6159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7200" b="1" dirty="0" err="1"/>
              <a:t>Why</a:t>
            </a:r>
            <a:r>
              <a:rPr lang="it-IT" sz="7200" b="1" dirty="0"/>
              <a:t>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Family </a:t>
            </a:r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committements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r>
              <a:rPr lang="it-IT" b="1" dirty="0" err="1"/>
              <a:t>Different</a:t>
            </a:r>
            <a:r>
              <a:rPr lang="it-IT" b="1" dirty="0"/>
              <a:t> style of work</a:t>
            </a:r>
          </a:p>
          <a:p>
            <a:endParaRPr lang="it-IT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Intrinsec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biases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Old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-boys network </a:t>
            </a:r>
          </a:p>
        </p:txBody>
      </p:sp>
    </p:spTree>
    <p:extLst>
      <p:ext uri="{BB962C8B-B14F-4D97-AF65-F5344CB8AC3E}">
        <p14:creationId xmlns:p14="http://schemas.microsoft.com/office/powerpoint/2010/main" val="45480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4581128"/>
            <a:ext cx="6851104" cy="15450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600" b="1" dirty="0">
                <a:solidFill>
                  <a:srgbClr val="FF0000"/>
                </a:solidFill>
              </a:rPr>
              <a:t>Men are more </a:t>
            </a:r>
            <a:r>
              <a:rPr lang="it-IT" sz="3600" b="1" dirty="0" err="1">
                <a:solidFill>
                  <a:srgbClr val="FF0000"/>
                </a:solidFill>
              </a:rPr>
              <a:t>confident</a:t>
            </a:r>
            <a:endParaRPr lang="it-IT" sz="3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sz="3600" b="1" dirty="0" err="1">
                <a:solidFill>
                  <a:srgbClr val="FF0000"/>
                </a:solidFill>
              </a:rPr>
              <a:t>Women</a:t>
            </a:r>
            <a:r>
              <a:rPr lang="it-IT" sz="3600" b="1" dirty="0">
                <a:solidFill>
                  <a:srgbClr val="FF0000"/>
                </a:solidFill>
              </a:rPr>
              <a:t> are more </a:t>
            </a:r>
            <a:r>
              <a:rPr lang="it-IT" sz="3600" b="1" dirty="0" err="1">
                <a:solidFill>
                  <a:srgbClr val="FF0000"/>
                </a:solidFill>
              </a:rPr>
              <a:t>competent</a:t>
            </a:r>
            <a:r>
              <a:rPr lang="it-IT" sz="36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026" name="Picture 2" descr="http://dazeinfo.com/wp-content/uploads/2014/08/Sheryl-Sandberg-Facebook-CO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37" y="0"/>
            <a:ext cx="7054409" cy="388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467544" y="3933056"/>
            <a:ext cx="2597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err="1"/>
              <a:t>Sheryl</a:t>
            </a:r>
            <a:r>
              <a:rPr lang="it-IT" sz="2800" b="1" dirty="0"/>
              <a:t> </a:t>
            </a:r>
            <a:r>
              <a:rPr lang="it-IT" sz="2800" b="1" dirty="0" err="1"/>
              <a:t>Sandberg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222894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7200" b="1" dirty="0" err="1"/>
              <a:t>Why</a:t>
            </a:r>
            <a:r>
              <a:rPr lang="it-IT" sz="7200" b="1" dirty="0"/>
              <a:t>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Family </a:t>
            </a:r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committements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Different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style of work</a:t>
            </a:r>
          </a:p>
          <a:p>
            <a:endParaRPr lang="it-IT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it-IT" b="1" dirty="0" err="1"/>
              <a:t>Intrinsec</a:t>
            </a:r>
            <a:r>
              <a:rPr lang="it-IT" b="1" dirty="0"/>
              <a:t> </a:t>
            </a:r>
            <a:r>
              <a:rPr lang="it-IT" b="1" dirty="0" err="1"/>
              <a:t>biases</a:t>
            </a:r>
            <a:r>
              <a:rPr lang="it-IT" b="1" dirty="0"/>
              <a:t> </a:t>
            </a:r>
          </a:p>
          <a:p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Old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-boys network </a:t>
            </a:r>
          </a:p>
        </p:txBody>
      </p:sp>
    </p:spTree>
    <p:extLst>
      <p:ext uri="{BB962C8B-B14F-4D97-AF65-F5344CB8AC3E}">
        <p14:creationId xmlns:p14="http://schemas.microsoft.com/office/powerpoint/2010/main" val="45480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olo 1"/>
          <p:cNvSpPr>
            <a:spLocks noGrp="1"/>
          </p:cNvSpPr>
          <p:nvPr>
            <p:ph type="title"/>
          </p:nvPr>
        </p:nvSpPr>
        <p:spPr>
          <a:xfrm>
            <a:off x="254000" y="0"/>
            <a:ext cx="8856663" cy="1143000"/>
          </a:xfrm>
        </p:spPr>
        <p:txBody>
          <a:bodyPr/>
          <a:lstStyle/>
          <a:p>
            <a:pPr eaLnBrk="1" hangingPunct="1"/>
            <a:r>
              <a:rPr lang="it-IT" altLang="it-IT" b="1" dirty="0"/>
              <a:t>BIASES </a:t>
            </a:r>
          </a:p>
        </p:txBody>
      </p:sp>
      <p:sp>
        <p:nvSpPr>
          <p:cNvPr id="3277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it-IT" altLang="it-IT"/>
          </a:p>
        </p:txBody>
      </p:sp>
      <p:pic>
        <p:nvPicPr>
          <p:cNvPr id="32772" name="Picture 2" descr="http://1.bp.blogspot.com/-45M72tuipOw/VkPVGpyFVyI/AAAAAAAAAag/7M1u1GjtcXg/s1600/o-MEN-WOMEN-DIFFERENCES-face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1125538"/>
            <a:ext cx="10080626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CasellaDiTesto 3"/>
          <p:cNvSpPr txBox="1">
            <a:spLocks noChangeArrowheads="1"/>
          </p:cNvSpPr>
          <p:nvPr/>
        </p:nvSpPr>
        <p:spPr bwMode="auto">
          <a:xfrm>
            <a:off x="251520" y="6165850"/>
            <a:ext cx="82384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b="1" dirty="0" err="1"/>
              <a:t>Let’s</a:t>
            </a:r>
            <a:r>
              <a:rPr lang="it-IT" altLang="it-IT" b="1" dirty="0"/>
              <a:t> </a:t>
            </a:r>
            <a:r>
              <a:rPr lang="it-IT" altLang="it-IT" b="1" dirty="0" err="1"/>
              <a:t>see</a:t>
            </a:r>
            <a:r>
              <a:rPr lang="it-IT" altLang="it-IT" b="1" dirty="0"/>
              <a:t> </a:t>
            </a:r>
            <a:r>
              <a:rPr lang="it-IT" altLang="it-IT" b="1" dirty="0" err="1"/>
              <a:t>how</a:t>
            </a:r>
            <a:r>
              <a:rPr lang="it-IT" altLang="it-IT" b="1" dirty="0"/>
              <a:t> </a:t>
            </a:r>
            <a:r>
              <a:rPr lang="it-IT" altLang="it-IT" b="1" dirty="0" err="1"/>
              <a:t>students</a:t>
            </a:r>
            <a:r>
              <a:rPr lang="it-IT" altLang="it-IT" b="1" dirty="0"/>
              <a:t> </a:t>
            </a:r>
            <a:r>
              <a:rPr lang="it-IT" altLang="it-IT" b="1" dirty="0" err="1"/>
              <a:t>judge</a:t>
            </a:r>
            <a:r>
              <a:rPr lang="it-IT" altLang="it-IT" b="1" dirty="0"/>
              <a:t> </a:t>
            </a:r>
            <a:r>
              <a:rPr lang="it-IT" altLang="it-IT" b="1" dirty="0" err="1"/>
              <a:t>their</a:t>
            </a:r>
            <a:r>
              <a:rPr lang="it-IT" altLang="it-IT" b="1" dirty="0"/>
              <a:t> </a:t>
            </a:r>
            <a:r>
              <a:rPr lang="it-IT" altLang="it-IT" b="1" dirty="0" err="1"/>
              <a:t>professors</a:t>
            </a:r>
            <a:endParaRPr lang="it-IT" altLang="it-IT" b="1" dirty="0"/>
          </a:p>
        </p:txBody>
      </p:sp>
    </p:spTree>
    <p:extLst>
      <p:ext uri="{BB962C8B-B14F-4D97-AF65-F5344CB8AC3E}">
        <p14:creationId xmlns:p14="http://schemas.microsoft.com/office/powerpoint/2010/main" val="2350815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2746648" cy="1143000"/>
          </a:xfrm>
        </p:spPr>
        <p:txBody>
          <a:bodyPr>
            <a:noAutofit/>
          </a:bodyPr>
          <a:lstStyle/>
          <a:p>
            <a:r>
              <a:rPr lang="it-IT" sz="3600" b="1" dirty="0"/>
              <a:t>Rate </a:t>
            </a:r>
            <a:r>
              <a:rPr lang="it-IT" sz="3600" b="1" dirty="0" err="1"/>
              <a:t>myprofessor</a:t>
            </a:r>
            <a:br>
              <a:rPr lang="it-IT" sz="3600" dirty="0"/>
            </a:br>
            <a:r>
              <a:rPr lang="it-IT" sz="3200" b="1" dirty="0">
                <a:solidFill>
                  <a:srgbClr val="FF0000"/>
                </a:solidFill>
              </a:rPr>
              <a:t>14 M </a:t>
            </a:r>
            <a:r>
              <a:rPr lang="it-IT" sz="3200" b="1" dirty="0" err="1">
                <a:solidFill>
                  <a:srgbClr val="FF0000"/>
                </a:solidFill>
              </a:rPr>
              <a:t>students</a:t>
            </a:r>
            <a:endParaRPr lang="it-IT" sz="3600" b="1" dirty="0">
              <a:solidFill>
                <a:srgbClr val="FF0000"/>
              </a:solidFill>
            </a:endParaRPr>
          </a:p>
        </p:txBody>
      </p:sp>
      <p:pic>
        <p:nvPicPr>
          <p:cNvPr id="4" name="Segnaposto contenuto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312" y="93266"/>
            <a:ext cx="6192688" cy="6734294"/>
          </a:xfrm>
        </p:spPr>
      </p:pic>
      <p:sp>
        <p:nvSpPr>
          <p:cNvPr id="5" name="CasellaDiTesto 4"/>
          <p:cNvSpPr txBox="1"/>
          <p:nvPr/>
        </p:nvSpPr>
        <p:spPr>
          <a:xfrm>
            <a:off x="1187624" y="4077072"/>
            <a:ext cx="1147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err="1"/>
              <a:t>genius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315015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t-IT" altLang="it-IT"/>
          </a:p>
        </p:txBody>
      </p:sp>
      <p:pic>
        <p:nvPicPr>
          <p:cNvPr id="34819" name="Segnaposto contenut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59038" y="107950"/>
            <a:ext cx="7008812" cy="6634163"/>
          </a:xfrm>
        </p:spPr>
      </p:pic>
      <p:sp>
        <p:nvSpPr>
          <p:cNvPr id="8" name="CasellaDiTesto 7"/>
          <p:cNvSpPr txBox="1">
            <a:spLocks noChangeArrowheads="1"/>
          </p:cNvSpPr>
          <p:nvPr/>
        </p:nvSpPr>
        <p:spPr bwMode="auto">
          <a:xfrm>
            <a:off x="468313" y="1773238"/>
            <a:ext cx="201612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err="1">
                <a:solidFill>
                  <a:srgbClr val="FF0066"/>
                </a:solidFill>
              </a:rPr>
              <a:t>Women</a:t>
            </a:r>
            <a:r>
              <a:rPr lang="it-IT" altLang="it-IT" sz="2800" b="1" dirty="0">
                <a:solidFill>
                  <a:srgbClr val="FF0066"/>
                </a:solidFill>
              </a:rPr>
              <a:t> are </a:t>
            </a:r>
            <a:r>
              <a:rPr lang="it-IT" altLang="it-IT" sz="2800" b="1" dirty="0" err="1">
                <a:solidFill>
                  <a:srgbClr val="FF0066"/>
                </a:solidFill>
              </a:rPr>
              <a:t>bossy</a:t>
            </a:r>
            <a:r>
              <a:rPr lang="it-IT" altLang="it-IT" sz="2800" b="1" dirty="0">
                <a:solidFill>
                  <a:srgbClr val="FF0066"/>
                </a:solidFill>
              </a:rPr>
              <a:t>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err="1">
                <a:solidFill>
                  <a:srgbClr val="FF0066"/>
                </a:solidFill>
              </a:rPr>
              <a:t>but</a:t>
            </a:r>
            <a:r>
              <a:rPr lang="it-IT" altLang="it-IT" sz="2800" b="1" dirty="0">
                <a:solidFill>
                  <a:srgbClr val="FF0066"/>
                </a:solidFill>
              </a:rPr>
              <a:t> </a:t>
            </a:r>
            <a:r>
              <a:rPr lang="it-IT" altLang="it-IT" sz="2800" b="1" dirty="0" err="1">
                <a:solidFill>
                  <a:srgbClr val="FF0066"/>
                </a:solidFill>
              </a:rPr>
              <a:t>not</a:t>
            </a:r>
            <a:r>
              <a:rPr lang="it-IT" altLang="it-IT" sz="2800" b="1" dirty="0">
                <a:solidFill>
                  <a:srgbClr val="FF0066"/>
                </a:solidFill>
              </a:rPr>
              <a:t> </a:t>
            </a:r>
            <a:r>
              <a:rPr lang="it-IT" altLang="it-IT" sz="2800" b="1" dirty="0" err="1">
                <a:solidFill>
                  <a:srgbClr val="FF0066"/>
                </a:solidFill>
              </a:rPr>
              <a:t>very</a:t>
            </a:r>
            <a:r>
              <a:rPr lang="it-IT" altLang="it-IT" sz="2800" b="1" dirty="0">
                <a:solidFill>
                  <a:srgbClr val="FF0066"/>
                </a:solidFill>
              </a:rPr>
              <a:t> </a:t>
            </a:r>
            <a:r>
              <a:rPr lang="it-IT" altLang="it-IT" sz="2800" b="1" dirty="0" err="1">
                <a:solidFill>
                  <a:srgbClr val="FF0066"/>
                </a:solidFill>
              </a:rPr>
              <a:t>bright</a:t>
            </a:r>
            <a:endParaRPr lang="it-IT" altLang="it-IT" sz="28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02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7200" b="1" dirty="0" err="1"/>
              <a:t>Why</a:t>
            </a:r>
            <a:r>
              <a:rPr lang="it-IT" sz="7200" b="1" dirty="0"/>
              <a:t>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Family </a:t>
            </a:r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committements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Different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style of work</a:t>
            </a:r>
          </a:p>
          <a:p>
            <a:endParaRPr lang="it-IT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Intrinsec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biases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r>
              <a:rPr lang="it-IT" b="1" dirty="0" err="1"/>
              <a:t>Old</a:t>
            </a:r>
            <a:r>
              <a:rPr lang="it-IT" b="1" dirty="0"/>
              <a:t>-boys network </a:t>
            </a:r>
          </a:p>
        </p:txBody>
      </p:sp>
    </p:spTree>
    <p:extLst>
      <p:ext uri="{BB962C8B-B14F-4D97-AF65-F5344CB8AC3E}">
        <p14:creationId xmlns:p14="http://schemas.microsoft.com/office/powerpoint/2010/main" val="454809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z32167.vo.msecnd.net/images/Vienna_Philharmonic_11_ev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975" y="1360488"/>
            <a:ext cx="9197975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CasellaDiTesto 1"/>
          <p:cNvSpPr txBox="1">
            <a:spLocks noChangeArrowheads="1"/>
          </p:cNvSpPr>
          <p:nvPr/>
        </p:nvSpPr>
        <p:spPr bwMode="auto">
          <a:xfrm>
            <a:off x="1135063" y="476250"/>
            <a:ext cx="71147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3600" b="1" dirty="0"/>
              <a:t>Wiener </a:t>
            </a:r>
            <a:r>
              <a:rPr lang="it-IT" altLang="it-IT" sz="3600" b="1" dirty="0" err="1"/>
              <a:t>Philharmoniker</a:t>
            </a:r>
            <a:r>
              <a:rPr lang="it-IT" altLang="it-IT" sz="3600" b="1" dirty="0"/>
              <a:t> Orchestra </a:t>
            </a:r>
          </a:p>
        </p:txBody>
      </p:sp>
    </p:spTree>
    <p:extLst>
      <p:ext uri="{BB962C8B-B14F-4D97-AF65-F5344CB8AC3E}">
        <p14:creationId xmlns:p14="http://schemas.microsoft.com/office/powerpoint/2010/main" val="1459921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http://az32167.vo.msecnd.net/gallery/TRY_0020v_Small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1838"/>
            <a:ext cx="7335838" cy="487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4" descr="http://az32167.vo.msecnd.net/gallery/DSC_0779v_Small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7011987" cy="465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Picture 2" descr="http://az32167.vo.msecnd.net/gallery/TRY_0244v_Small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725" y="1700213"/>
            <a:ext cx="7788275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00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5197DA-997A-4CB5-869D-BBF03A1F4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77896CF-1CB5-463B-8FE1-145A4309A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5F53DEE-78C5-4B45-B385-53BDDB02E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00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ilgiorno.it/pavia/cronaca/2013/03/05/854587/images/1098303-uni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13" y="836613"/>
            <a:ext cx="9277351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CasellaDiTesto 1"/>
          <p:cNvSpPr txBox="1">
            <a:spLocks noChangeArrowheads="1"/>
          </p:cNvSpPr>
          <p:nvPr/>
        </p:nvSpPr>
        <p:spPr bwMode="auto">
          <a:xfrm>
            <a:off x="1116013" y="76200"/>
            <a:ext cx="37112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4400" b="1" dirty="0"/>
              <a:t>In </a:t>
            </a:r>
            <a:r>
              <a:rPr lang="it-IT" altLang="it-IT" sz="4400" b="1" dirty="0" err="1"/>
              <a:t>Universities</a:t>
            </a:r>
            <a:endParaRPr lang="it-IT" altLang="it-IT" sz="4400" b="1" dirty="0"/>
          </a:p>
        </p:txBody>
      </p:sp>
      <p:sp>
        <p:nvSpPr>
          <p:cNvPr id="3" name="CasellaDiTesto 2"/>
          <p:cNvSpPr txBox="1">
            <a:spLocks noChangeArrowheads="1"/>
          </p:cNvSpPr>
          <p:nvPr/>
        </p:nvSpPr>
        <p:spPr bwMode="auto">
          <a:xfrm>
            <a:off x="1763713" y="6096000"/>
            <a:ext cx="547399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4400" b="1" dirty="0" err="1">
                <a:solidFill>
                  <a:srgbClr val="FF0066"/>
                </a:solidFill>
              </a:rPr>
              <a:t>Girls</a:t>
            </a:r>
            <a:r>
              <a:rPr lang="it-IT" altLang="it-IT" sz="4400" b="1" dirty="0">
                <a:solidFill>
                  <a:srgbClr val="FF0066"/>
                </a:solidFill>
              </a:rPr>
              <a:t> </a:t>
            </a:r>
            <a:r>
              <a:rPr lang="it-IT" altLang="it-IT" sz="4400" b="1" dirty="0" err="1">
                <a:solidFill>
                  <a:srgbClr val="FF0066"/>
                </a:solidFill>
              </a:rPr>
              <a:t>outnumber</a:t>
            </a:r>
            <a:r>
              <a:rPr lang="it-IT" altLang="it-IT" sz="4400" b="1" dirty="0">
                <a:solidFill>
                  <a:srgbClr val="FF0066"/>
                </a:solidFill>
              </a:rPr>
              <a:t> boys</a:t>
            </a:r>
          </a:p>
        </p:txBody>
      </p:sp>
    </p:spTree>
    <p:extLst>
      <p:ext uri="{BB962C8B-B14F-4D97-AF65-F5344CB8AC3E}">
        <p14:creationId xmlns:p14="http://schemas.microsoft.com/office/powerpoint/2010/main" val="424120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830C78-8083-47E9-8677-F1AD70FCA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Global gender gap 2025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52E6D1-8A2B-4C24-AEEF-C5D9BE70E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0" i="0" dirty="0">
                <a:solidFill>
                  <a:srgbClr val="141414"/>
                </a:solidFill>
                <a:effectLst/>
                <a:latin typeface="AkkuratLLWeb"/>
              </a:rPr>
              <a:t>The global gender gap score in 2025 for 148 economies stands at 68.8%</a:t>
            </a:r>
          </a:p>
          <a:p>
            <a:r>
              <a:rPr lang="en-US" b="0" i="0" dirty="0">
                <a:solidFill>
                  <a:srgbClr val="141414"/>
                </a:solidFill>
                <a:effectLst/>
                <a:latin typeface="AkkuratLLWeb"/>
              </a:rPr>
              <a:t> Looking at the constant set of 145 economies included also in 2024, the global gender gap closed by </a:t>
            </a:r>
            <a:r>
              <a:rPr lang="en-US" b="1" i="0" dirty="0">
                <a:solidFill>
                  <a:srgbClr val="FF0000"/>
                </a:solidFill>
                <a:effectLst/>
                <a:latin typeface="AkkuratLLWeb"/>
              </a:rPr>
              <a:t>+0.3 </a:t>
            </a:r>
            <a:r>
              <a:rPr lang="en-US" b="0" i="0" dirty="0">
                <a:solidFill>
                  <a:srgbClr val="141414"/>
                </a:solidFill>
                <a:effectLst/>
                <a:latin typeface="AkkuratLLWeb"/>
              </a:rPr>
              <a:t>percentage points in 2025, from 68.4% in 2024 to 68.8% in 2025. When </a:t>
            </a:r>
            <a:r>
              <a:rPr lang="en-US" b="0" i="0" dirty="0">
                <a:solidFill>
                  <a:srgbClr val="FF0000"/>
                </a:solidFill>
                <a:effectLst/>
                <a:latin typeface="AkkuratLLWeb"/>
              </a:rPr>
              <a:t>considering 100 economies covered continuously since the </a:t>
            </a:r>
            <a:r>
              <a:rPr lang="en-US" i="0" dirty="0">
                <a:solidFill>
                  <a:srgbClr val="FF0000"/>
                </a:solidFill>
                <a:effectLst/>
                <a:latin typeface="AkkuratLLWeb"/>
              </a:rPr>
              <a:t>2006 edition</a:t>
            </a:r>
            <a:r>
              <a:rPr lang="en-US" b="0" i="0" dirty="0">
                <a:solidFill>
                  <a:srgbClr val="FF0000"/>
                </a:solidFill>
                <a:effectLst/>
                <a:latin typeface="AkkuratLLWeb"/>
              </a:rPr>
              <a:t>, the gap has narrowed by 0.4 percentage points, from 68.6% in 2024 to 69.0% in 2025. </a:t>
            </a:r>
          </a:p>
          <a:p>
            <a:r>
              <a:rPr lang="en-US" b="1" i="0" dirty="0">
                <a:solidFill>
                  <a:srgbClr val="00B050"/>
                </a:solidFill>
                <a:effectLst/>
                <a:latin typeface="AkkuratLLWeb"/>
              </a:rPr>
              <a:t>It will take 123 years to reach full parity globally</a:t>
            </a:r>
            <a:r>
              <a:rPr lang="en-US" b="0" i="0" dirty="0">
                <a:solidFill>
                  <a:srgbClr val="141414"/>
                </a:solidFill>
                <a:effectLst/>
                <a:latin typeface="AkkuratLLWeb"/>
              </a:rPr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9095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63CC82-C760-44D5-B0F1-1EC965F74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67AA8549-C059-4515-9B61-477C41E3C3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9803" y="72926"/>
            <a:ext cx="11083606" cy="6712148"/>
          </a:xfrm>
        </p:spPr>
      </p:pic>
    </p:spTree>
    <p:extLst>
      <p:ext uri="{BB962C8B-B14F-4D97-AF65-F5344CB8AC3E}">
        <p14:creationId xmlns:p14="http://schemas.microsoft.com/office/powerpoint/2010/main" val="1711321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C60B91-0261-4E42-A40D-86A88F1B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48C900-5FF7-4B90-B62E-CCDAC23DC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481B5FC-8FF5-4EEA-8000-552F59F3F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341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14"/>
            <a:ext cx="8427665" cy="6756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1365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BE79B-434C-498A-AC0F-2419CF4A0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Glass ceiling index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8836B61-38FA-4253-A596-3F59FB51D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b="0" i="0" dirty="0">
                <a:solidFill>
                  <a:srgbClr val="212529"/>
                </a:solidFill>
                <a:effectLst/>
                <a:latin typeface="system-ui"/>
              </a:rPr>
              <a:t> </a:t>
            </a:r>
            <a:r>
              <a:rPr lang="en-US" b="1" i="1" u="none" strike="noStrike" dirty="0">
                <a:solidFill>
                  <a:srgbClr val="46286E"/>
                </a:solidFill>
                <a:effectLst/>
                <a:latin typeface="system-ui"/>
                <a:hlinkClick r:id="rId2"/>
              </a:rPr>
              <a:t>The Economist</a:t>
            </a:r>
            <a:r>
              <a:rPr lang="en-US" b="1" i="0" u="none" strike="noStrike" dirty="0">
                <a:solidFill>
                  <a:srgbClr val="46286E"/>
                </a:solidFill>
                <a:effectLst/>
                <a:latin typeface="system-ui"/>
                <a:hlinkClick r:id="rId2"/>
              </a:rPr>
              <a:t>’s glass-ceiling index</a:t>
            </a:r>
            <a:r>
              <a:rPr lang="en-US" b="0" i="0" dirty="0">
                <a:solidFill>
                  <a:srgbClr val="212529"/>
                </a:solidFill>
                <a:effectLst/>
                <a:latin typeface="system-ui"/>
              </a:rPr>
              <a:t> which measures where women have the best chance of equal treatment at work, shows that following decades of improvement, </a:t>
            </a:r>
            <a:r>
              <a:rPr lang="en-US" b="1" i="0" dirty="0">
                <a:solidFill>
                  <a:srgbClr val="00B050"/>
                </a:solidFill>
                <a:effectLst/>
                <a:latin typeface="system-ui"/>
              </a:rPr>
              <a:t>the progress </a:t>
            </a:r>
            <a:r>
              <a:rPr lang="en-US" b="0" i="0" dirty="0">
                <a:solidFill>
                  <a:srgbClr val="212529"/>
                </a:solidFill>
                <a:effectLst/>
                <a:latin typeface="system-ui"/>
              </a:rPr>
              <a:t>for women in the workplace </a:t>
            </a:r>
            <a:r>
              <a:rPr lang="en-US" b="1" i="0" dirty="0">
                <a:solidFill>
                  <a:srgbClr val="00B050"/>
                </a:solidFill>
                <a:effectLst/>
                <a:latin typeface="system-ui"/>
              </a:rPr>
              <a:t>has stalled in recent years.</a:t>
            </a:r>
          </a:p>
          <a:p>
            <a:pPr algn="l"/>
            <a:r>
              <a:rPr lang="en-US" b="0" i="0" dirty="0">
                <a:solidFill>
                  <a:srgbClr val="212529"/>
                </a:solidFill>
                <a:effectLst/>
                <a:latin typeface="system-ui"/>
              </a:rPr>
              <a:t>The index ranks 29 members of the OECD, a group of mostly wealthy countries, based on </a:t>
            </a:r>
            <a:r>
              <a:rPr lang="en-US" b="1" i="0" dirty="0">
                <a:solidFill>
                  <a:srgbClr val="212529"/>
                </a:solidFill>
                <a:effectLst/>
                <a:latin typeface="system-ui"/>
              </a:rPr>
              <a:t>ten indicators</a:t>
            </a:r>
            <a:r>
              <a:rPr lang="en-US" b="0" i="0" dirty="0">
                <a:solidFill>
                  <a:srgbClr val="212529"/>
                </a:solidFill>
                <a:effectLst/>
                <a:latin typeface="system-ui"/>
              </a:rPr>
              <a:t>, from labor-force participation and salaries to paid parental leave and political representation.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1313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90664" cy="1143000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The </a:t>
            </a:r>
            <a:r>
              <a:rPr lang="it-IT" b="1" dirty="0" err="1"/>
              <a:t>glass</a:t>
            </a:r>
            <a:r>
              <a:rPr lang="it-IT" b="1" dirty="0"/>
              <a:t> </a:t>
            </a:r>
            <a:r>
              <a:rPr lang="it-IT" b="1" dirty="0" err="1"/>
              <a:t>ceiling</a:t>
            </a:r>
            <a:r>
              <a:rPr lang="it-IT" b="1" dirty="0"/>
              <a:t> </a:t>
            </a:r>
            <a:r>
              <a:rPr lang="it-IT" b="1" dirty="0" err="1"/>
              <a:t>index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11266" name="Picture 2" descr="https://pbs.twimg.com/media/DWE_RnLX0AAcY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0"/>
            <a:ext cx="5328592" cy="683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8126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82ED1B-6301-4AAF-96EF-D50805D04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561BD0B0-D3A2-4874-B2A6-7393FE278D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36325"/>
            <a:ext cx="9201191" cy="6930649"/>
          </a:xfrm>
        </p:spPr>
      </p:pic>
    </p:spTree>
    <p:extLst>
      <p:ext uri="{BB962C8B-B14F-4D97-AF65-F5344CB8AC3E}">
        <p14:creationId xmlns:p14="http://schemas.microsoft.com/office/powerpoint/2010/main" val="11185035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51124E-E8AB-41DA-84F1-B74998888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Beware</a:t>
            </a:r>
            <a:r>
              <a:rPr lang="it-IT" dirty="0"/>
              <a:t> of rankings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EBF0BC-AEBE-48AE-A7F2-164F4D746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results</a:t>
            </a:r>
            <a:r>
              <a:rPr lang="it-IT" dirty="0"/>
              <a:t> </a:t>
            </a:r>
            <a:r>
              <a:rPr lang="it-IT" dirty="0" err="1"/>
              <a:t>depend</a:t>
            </a:r>
            <a:r>
              <a:rPr lang="it-IT" dirty="0"/>
              <a:t> on the </a:t>
            </a:r>
            <a:r>
              <a:rPr lang="it-IT" dirty="0" err="1"/>
              <a:t>parameters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87215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5E4C38C-ED07-409D-B156-06DD153AD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75" y="0"/>
            <a:ext cx="8679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021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Still far from a fair </a:t>
            </a:r>
            <a:r>
              <a:rPr lang="it-IT" dirty="0" err="1"/>
              <a:t>proportion</a:t>
            </a:r>
            <a:r>
              <a:rPr lang="it-IT" dirty="0"/>
              <a:t>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2050" name="Picture 2" descr="Risultati immagini per glass ceil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8352927" cy="469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514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>
          <a:xfrm>
            <a:off x="468313" y="146050"/>
            <a:ext cx="8229600" cy="1143000"/>
          </a:xfrm>
        </p:spPr>
        <p:txBody>
          <a:bodyPr/>
          <a:lstStyle/>
          <a:p>
            <a:pPr eaLnBrk="1" hangingPunct="1"/>
            <a:r>
              <a:rPr lang="it-IT" altLang="it-IT" b="1" dirty="0"/>
              <a:t>How </a:t>
            </a:r>
            <a:r>
              <a:rPr lang="it-IT" altLang="it-IT" b="1" dirty="0" err="1"/>
              <a:t>equal</a:t>
            </a:r>
            <a:r>
              <a:rPr lang="it-IT" altLang="it-IT" b="1" dirty="0"/>
              <a:t> are </a:t>
            </a:r>
            <a:r>
              <a:rPr lang="it-IT" altLang="it-IT" b="1" dirty="0" err="1"/>
              <a:t>you</a:t>
            </a:r>
            <a:r>
              <a:rPr lang="it-IT" altLang="it-IT" b="1" dirty="0"/>
              <a:t>?</a:t>
            </a:r>
          </a:p>
        </p:txBody>
      </p:sp>
      <p:sp>
        <p:nvSpPr>
          <p:cNvPr id="1741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it-IT" altLang="it-IT"/>
          </a:p>
        </p:txBody>
      </p:sp>
      <p:pic>
        <p:nvPicPr>
          <p:cNvPr id="17412" name="Picture 2" descr="http://news.bbcimg.co.uk/news/special/2015/newsspec_12522/content/english/img/scalespar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270125"/>
            <a:ext cx="7515225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4" descr="http://news.bbcimg.co.uk/news/special/2015/newsspec_12522/content/english/img/personf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341438"/>
            <a:ext cx="742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http://news.bbcimg.co.uk/news/special/2015/newsspec_12522/content/english/img/personm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274763"/>
            <a:ext cx="78105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79615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/>
              <a:t>Possible</a:t>
            </a:r>
            <a:r>
              <a:rPr lang="it-IT" b="1" dirty="0"/>
              <a:t> </a:t>
            </a:r>
            <a:r>
              <a:rPr lang="it-IT" b="1" dirty="0" err="1"/>
              <a:t>actions</a:t>
            </a:r>
            <a:r>
              <a:rPr lang="it-IT" b="1" dirty="0"/>
              <a:t> 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it-IT" sz="4800" dirty="0" err="1">
                <a:solidFill>
                  <a:srgbClr val="FF0000"/>
                </a:solidFill>
              </a:rPr>
              <a:t>Anonimous</a:t>
            </a:r>
            <a:r>
              <a:rPr lang="it-IT" sz="4800" dirty="0">
                <a:solidFill>
                  <a:srgbClr val="FF0000"/>
                </a:solidFill>
              </a:rPr>
              <a:t> </a:t>
            </a:r>
            <a:r>
              <a:rPr lang="it-IT" sz="4800" dirty="0" err="1"/>
              <a:t>CVs-proposals</a:t>
            </a:r>
            <a:r>
              <a:rPr lang="it-IT" sz="4800" dirty="0"/>
              <a:t> </a:t>
            </a:r>
            <a:endParaRPr lang="it-IT" sz="4800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</a:rPr>
              <a:t>Orchestrating Impartiality: The Impact of "Blind" Auditions on Female Musicians</a:t>
            </a:r>
          </a:p>
          <a:p>
            <a:r>
              <a:rPr lang="it-IT" sz="3600" b="1" dirty="0" err="1">
                <a:solidFill>
                  <a:srgbClr val="00B0F0"/>
                </a:solidFill>
              </a:rPr>
              <a:t>Women</a:t>
            </a:r>
            <a:r>
              <a:rPr lang="it-IT" sz="3600" b="1" dirty="0">
                <a:solidFill>
                  <a:srgbClr val="00B0F0"/>
                </a:solidFill>
              </a:rPr>
              <a:t> </a:t>
            </a:r>
            <a:r>
              <a:rPr lang="it-IT" sz="3600" b="1" dirty="0" err="1">
                <a:solidFill>
                  <a:srgbClr val="00B0F0"/>
                </a:solidFill>
              </a:rPr>
              <a:t>within</a:t>
            </a:r>
            <a:r>
              <a:rPr lang="it-IT" sz="3600" b="1" dirty="0">
                <a:solidFill>
                  <a:srgbClr val="00B0F0"/>
                </a:solidFill>
              </a:rPr>
              <a:t> the </a:t>
            </a:r>
            <a:r>
              <a:rPr lang="it-IT" sz="3600" b="1" dirty="0" err="1">
                <a:solidFill>
                  <a:srgbClr val="00B0F0"/>
                </a:solidFill>
              </a:rPr>
              <a:t>selection</a:t>
            </a:r>
            <a:r>
              <a:rPr lang="it-IT" sz="3600" b="1" dirty="0">
                <a:solidFill>
                  <a:srgbClr val="00B0F0"/>
                </a:solidFill>
              </a:rPr>
              <a:t> </a:t>
            </a:r>
            <a:r>
              <a:rPr lang="it-IT" sz="3600" b="1" dirty="0" err="1">
                <a:solidFill>
                  <a:srgbClr val="00B0F0"/>
                </a:solidFill>
              </a:rPr>
              <a:t>committees</a:t>
            </a:r>
            <a:endParaRPr lang="it-IT" sz="3600" b="1" dirty="0">
              <a:solidFill>
                <a:srgbClr val="00B0F0"/>
              </a:solidFill>
            </a:endParaRPr>
          </a:p>
          <a:p>
            <a:r>
              <a:rPr lang="it-IT" sz="3600" b="1" dirty="0" err="1">
                <a:solidFill>
                  <a:schemeClr val="accent3">
                    <a:lumMod val="75000"/>
                  </a:schemeClr>
                </a:solidFill>
              </a:rPr>
              <a:t>Avoid</a:t>
            </a:r>
            <a:r>
              <a:rPr lang="it-IT" sz="3600" b="1" dirty="0">
                <a:solidFill>
                  <a:schemeClr val="accent3">
                    <a:lumMod val="75000"/>
                  </a:schemeClr>
                </a:solidFill>
              </a:rPr>
              <a:t> the </a:t>
            </a:r>
            <a:r>
              <a:rPr lang="it-IT" sz="3600" b="1" dirty="0" err="1">
                <a:solidFill>
                  <a:schemeClr val="accent3">
                    <a:lumMod val="75000"/>
                  </a:schemeClr>
                </a:solidFill>
              </a:rPr>
              <a:t>nefarious</a:t>
            </a:r>
            <a:r>
              <a:rPr lang="it-IT" sz="3600" b="1" dirty="0">
                <a:solidFill>
                  <a:schemeClr val="accent3">
                    <a:lumMod val="75000"/>
                  </a:schemeClr>
                </a:solidFill>
              </a:rPr>
              <a:t> «</a:t>
            </a:r>
            <a:r>
              <a:rPr lang="it-IT" sz="3600" b="1" dirty="0" err="1">
                <a:solidFill>
                  <a:schemeClr val="accent3">
                    <a:lumMod val="75000"/>
                  </a:schemeClr>
                </a:solidFill>
              </a:rPr>
              <a:t>old</a:t>
            </a:r>
            <a:r>
              <a:rPr lang="it-IT" sz="3600" b="1" dirty="0">
                <a:solidFill>
                  <a:schemeClr val="accent3">
                    <a:lumMod val="75000"/>
                  </a:schemeClr>
                </a:solidFill>
              </a:rPr>
              <a:t> boys network»  </a:t>
            </a:r>
          </a:p>
          <a:p>
            <a:r>
              <a:rPr lang="it-IT" sz="5400" b="1" dirty="0" err="1">
                <a:solidFill>
                  <a:srgbClr val="002060"/>
                </a:solidFill>
              </a:rPr>
              <a:t>Pay</a:t>
            </a:r>
            <a:r>
              <a:rPr lang="it-IT" sz="5400" b="1" dirty="0">
                <a:solidFill>
                  <a:srgbClr val="002060"/>
                </a:solidFill>
              </a:rPr>
              <a:t> </a:t>
            </a:r>
            <a:r>
              <a:rPr lang="it-IT" sz="5400" b="1" dirty="0" err="1">
                <a:solidFill>
                  <a:srgbClr val="002060"/>
                </a:solidFill>
              </a:rPr>
              <a:t>attention</a:t>
            </a:r>
            <a:r>
              <a:rPr lang="it-IT" sz="5400" b="1" dirty="0">
                <a:solidFill>
                  <a:srgbClr val="00206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3053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2D9524-5086-4202-9EA6-5834DDC7A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7CE6A47E-A3B1-43EF-B7AA-53DDD4BB07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116"/>
            <a:ext cx="6768752" cy="4005996"/>
          </a:xfr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FFE3D286-A396-4E24-8DFA-F9BE73948A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447673"/>
            <a:ext cx="5701782" cy="311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24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39156"/>
            <a:ext cx="8280920" cy="550221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691680" y="260648"/>
            <a:ext cx="5933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/>
              <a:t>Dicembre 2020: </a:t>
            </a:r>
            <a:r>
              <a:rPr lang="it-IT" sz="3600" dirty="0" err="1"/>
              <a:t>Artemis</a:t>
            </a:r>
            <a:r>
              <a:rPr lang="it-IT" sz="3600" dirty="0"/>
              <a:t> Team </a:t>
            </a:r>
          </a:p>
        </p:txBody>
      </p:sp>
    </p:spTree>
    <p:extLst>
      <p:ext uri="{BB962C8B-B14F-4D97-AF65-F5344CB8AC3E}">
        <p14:creationId xmlns:p14="http://schemas.microsoft.com/office/powerpoint/2010/main" val="3370317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dirty="0"/>
              <a:t>148 countries</a:t>
            </a:r>
            <a:r>
              <a:rPr lang="it-IT" altLang="it-IT" dirty="0">
                <a:sym typeface="Wingdings" pitchFamily="2" charset="2"/>
              </a:rPr>
              <a:t>1 </a:t>
            </a:r>
            <a:r>
              <a:rPr lang="it-IT" altLang="it-IT" dirty="0" err="1">
                <a:sym typeface="Wingdings" pitchFamily="2" charset="2"/>
              </a:rPr>
              <a:t>answer</a:t>
            </a:r>
            <a:r>
              <a:rPr lang="it-IT" altLang="it-IT" dirty="0">
                <a:sym typeface="Wingdings" pitchFamily="2" charset="2"/>
              </a:rPr>
              <a:t> </a:t>
            </a:r>
            <a:endParaRPr lang="it-IT" alt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7075" y="1700213"/>
            <a:ext cx="7681913" cy="4321175"/>
          </a:xfrm>
        </p:spPr>
      </p:pic>
    </p:spTree>
    <p:extLst>
      <p:ext uri="{BB962C8B-B14F-4D97-AF65-F5344CB8AC3E}">
        <p14:creationId xmlns:p14="http://schemas.microsoft.com/office/powerpoint/2010/main" val="327458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5064"/>
            <a:ext cx="8229600" cy="2107678"/>
          </a:xfrm>
        </p:spPr>
      </p:pic>
      <p:pic>
        <p:nvPicPr>
          <p:cNvPr id="9218" name="Picture 2" descr="http://thenexttech.startupitalia.eu/wp-content/uploads/sites/10/2018/04/PAYGAP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021"/>
            <a:ext cx="9376941" cy="348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6876256" y="4293096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April 6, 2018</a:t>
            </a:r>
          </a:p>
        </p:txBody>
      </p:sp>
    </p:spTree>
    <p:extLst>
      <p:ext uri="{BB962C8B-B14F-4D97-AF65-F5344CB8AC3E}">
        <p14:creationId xmlns:p14="http://schemas.microsoft.com/office/powerpoint/2010/main" val="347621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https://hbr.org/resources/images/article_assets/2021/03/R2103J_BAGNARELLI.jpg">
            <a:extLst>
              <a:ext uri="{FF2B5EF4-FFF2-40B4-BE49-F238E27FC236}">
                <a16:creationId xmlns:a16="http://schemas.microsoft.com/office/drawing/2014/main" id="{E75BDDFD-6589-4B3D-9AE9-849381AF1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628775"/>
            <a:ext cx="9144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CasellaDiTesto 1">
            <a:extLst>
              <a:ext uri="{FF2B5EF4-FFF2-40B4-BE49-F238E27FC236}">
                <a16:creationId xmlns:a16="http://schemas.microsoft.com/office/drawing/2014/main" id="{056F1EB3-4CDD-4B4D-89F2-A054CAA19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223976"/>
            <a:ext cx="737221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it-IT" altLang="it-IT" sz="4000" b="1" dirty="0"/>
              <a:t>Career </a:t>
            </a:r>
            <a:r>
              <a:rPr lang="it-IT" altLang="it-IT" sz="4000" b="1" dirty="0" err="1"/>
              <a:t>perspectives</a:t>
            </a:r>
            <a:r>
              <a:rPr lang="it-IT" altLang="it-IT" sz="4000" b="1" dirty="0"/>
              <a:t> are </a:t>
            </a:r>
            <a:r>
              <a:rPr lang="it-IT" altLang="it-IT" sz="4000" b="1" dirty="0" err="1"/>
              <a:t>different</a:t>
            </a:r>
            <a:endParaRPr lang="it-IT" altLang="it-IT" sz="4000" b="1" dirty="0"/>
          </a:p>
          <a:p>
            <a:pPr eaLnBrk="1" hangingPunct="1"/>
            <a:r>
              <a:rPr lang="it-IT" altLang="it-IT" sz="4000" b="1" dirty="0">
                <a:solidFill>
                  <a:srgbClr val="00B050"/>
                </a:solidFill>
              </a:rPr>
              <a:t>The glass ceiling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Fair </a:t>
            </a:r>
            <a:r>
              <a:rPr lang="it-IT" dirty="0" err="1"/>
              <a:t>proportion</a:t>
            </a:r>
            <a:r>
              <a:rPr lang="it-IT" dirty="0"/>
              <a:t>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2050" name="Picture 2" descr="Risultati immagini per glass ceil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8352927" cy="469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458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7200" b="1" dirty="0" err="1"/>
              <a:t>Why</a:t>
            </a:r>
            <a:r>
              <a:rPr lang="it-IT" sz="7200" b="1" dirty="0"/>
              <a:t>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/>
              <a:t>Family </a:t>
            </a:r>
            <a:r>
              <a:rPr lang="it-IT" b="1" dirty="0" err="1"/>
              <a:t>committements</a:t>
            </a:r>
            <a:r>
              <a:rPr lang="it-IT" b="1" dirty="0"/>
              <a:t> </a:t>
            </a:r>
          </a:p>
          <a:p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Different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style of work</a:t>
            </a:r>
          </a:p>
          <a:p>
            <a:endParaRPr lang="it-IT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Intrinsec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biases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r>
              <a:rPr lang="it-IT" b="1" dirty="0" err="1">
                <a:solidFill>
                  <a:schemeClr val="bg1">
                    <a:lumMod val="65000"/>
                  </a:schemeClr>
                </a:solidFill>
              </a:rPr>
              <a:t>Old</a:t>
            </a:r>
            <a:r>
              <a:rPr lang="it-IT" b="1" dirty="0">
                <a:solidFill>
                  <a:schemeClr val="bg1">
                    <a:lumMod val="65000"/>
                  </a:schemeClr>
                </a:solidFill>
              </a:rPr>
              <a:t>-boys network </a:t>
            </a:r>
          </a:p>
        </p:txBody>
      </p:sp>
    </p:spTree>
    <p:extLst>
      <p:ext uri="{BB962C8B-B14F-4D97-AF65-F5344CB8AC3E}">
        <p14:creationId xmlns:p14="http://schemas.microsoft.com/office/powerpoint/2010/main" val="518530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098" name="Picture 2" descr="C:\Users\Pat\Documents\PAT\Women\earnin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6" y="476671"/>
            <a:ext cx="9114794" cy="638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3712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353</Words>
  <Application>Microsoft Office PowerPoint</Application>
  <PresentationFormat>Presentazione su schermo (4:3)</PresentationFormat>
  <Paragraphs>62</Paragraphs>
  <Slides>32</Slides>
  <Notes>0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8" baseType="lpstr">
      <vt:lpstr>AkkuratLLWeb</vt:lpstr>
      <vt:lpstr>Arial</vt:lpstr>
      <vt:lpstr>Calibri</vt:lpstr>
      <vt:lpstr>system-ui</vt:lpstr>
      <vt:lpstr>Times New Roman</vt:lpstr>
      <vt:lpstr>Tema di Office</vt:lpstr>
      <vt:lpstr>The glass ceiling and all that </vt:lpstr>
      <vt:lpstr>Presentazione standard di PowerPoint</vt:lpstr>
      <vt:lpstr>How equal are you?</vt:lpstr>
      <vt:lpstr>148 countries1 answer </vt:lpstr>
      <vt:lpstr>Presentazione standard di PowerPoint</vt:lpstr>
      <vt:lpstr>Presentazione standard di PowerPoint</vt:lpstr>
      <vt:lpstr>Fair proportion </vt:lpstr>
      <vt:lpstr>Why?</vt:lpstr>
      <vt:lpstr>Presentazione standard di PowerPoint</vt:lpstr>
      <vt:lpstr>Why?</vt:lpstr>
      <vt:lpstr>Presentazione standard di PowerPoint</vt:lpstr>
      <vt:lpstr>Why?</vt:lpstr>
      <vt:lpstr>BIASES </vt:lpstr>
      <vt:lpstr>Rate myprofessor 14 M students</vt:lpstr>
      <vt:lpstr>Presentazione standard di PowerPoint</vt:lpstr>
      <vt:lpstr>Why?</vt:lpstr>
      <vt:lpstr>Presentazione standard di PowerPoint</vt:lpstr>
      <vt:lpstr>Presentazione standard di PowerPoint</vt:lpstr>
      <vt:lpstr>Presentazione standard di PowerPoint</vt:lpstr>
      <vt:lpstr>Global gender gap 2025</vt:lpstr>
      <vt:lpstr>Presentazione standard di PowerPoint</vt:lpstr>
      <vt:lpstr>Presentazione standard di PowerPoint</vt:lpstr>
      <vt:lpstr>Presentazione standard di PowerPoint</vt:lpstr>
      <vt:lpstr>The Glass ceiling index </vt:lpstr>
      <vt:lpstr>The glass ceiling index</vt:lpstr>
      <vt:lpstr>Presentazione standard di PowerPoint</vt:lpstr>
      <vt:lpstr>Beware of rankings </vt:lpstr>
      <vt:lpstr>Presentazione standard di PowerPoint</vt:lpstr>
      <vt:lpstr>Still far from a fair proportion </vt:lpstr>
      <vt:lpstr>Possible actions ?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Parliamo di condizionamenti</dc:title>
  <dc:creator>Pat</dc:creator>
  <cp:lastModifiedBy>patrizia</cp:lastModifiedBy>
  <cp:revision>40</cp:revision>
  <dcterms:created xsi:type="dcterms:W3CDTF">2015-09-29T16:45:25Z</dcterms:created>
  <dcterms:modified xsi:type="dcterms:W3CDTF">2025-07-10T16:35:58Z</dcterms:modified>
</cp:coreProperties>
</file>