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158" d="100"/>
          <a:sy n="158" d="100"/>
        </p:scale>
        <p:origin x="192"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0378D-3FB8-6E6F-511D-A0780684DE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8B1227C-E79E-938C-DBAA-CC6F8CBC92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448AE16-EC38-D3FD-9D33-E92747BBE7A2}"/>
              </a:ext>
            </a:extLst>
          </p:cNvPr>
          <p:cNvSpPr>
            <a:spLocks noGrp="1"/>
          </p:cNvSpPr>
          <p:nvPr>
            <p:ph type="dt" sz="half" idx="10"/>
          </p:nvPr>
        </p:nvSpPr>
        <p:spPr/>
        <p:txBody>
          <a:bodyPr/>
          <a:lstStyle/>
          <a:p>
            <a:fld id="{7F7152FC-3F02-4DE9-B1D4-04122768247C}" type="datetimeFigureOut">
              <a:rPr lang="en-US" smtClean="0"/>
              <a:t>7/17/2025</a:t>
            </a:fld>
            <a:endParaRPr lang="en-US"/>
          </a:p>
        </p:txBody>
      </p:sp>
      <p:sp>
        <p:nvSpPr>
          <p:cNvPr id="5" name="Footer Placeholder 4">
            <a:extLst>
              <a:ext uri="{FF2B5EF4-FFF2-40B4-BE49-F238E27FC236}">
                <a16:creationId xmlns:a16="http://schemas.microsoft.com/office/drawing/2014/main" id="{951FDA51-B387-04DE-DA37-4F04E7BB31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6DC95C-FE9A-0961-F735-CA702280C08F}"/>
              </a:ext>
            </a:extLst>
          </p:cNvPr>
          <p:cNvSpPr>
            <a:spLocks noGrp="1"/>
          </p:cNvSpPr>
          <p:nvPr>
            <p:ph type="sldNum" sz="quarter" idx="12"/>
          </p:nvPr>
        </p:nvSpPr>
        <p:spPr/>
        <p:txBody>
          <a:bodyPr/>
          <a:lstStyle/>
          <a:p>
            <a:fld id="{BE7ADFA0-2E79-4B10-9347-BDB6CA77DDA0}" type="slidenum">
              <a:rPr lang="en-US" smtClean="0"/>
              <a:t>‹#›</a:t>
            </a:fld>
            <a:endParaRPr lang="en-US"/>
          </a:p>
        </p:txBody>
      </p:sp>
    </p:spTree>
    <p:extLst>
      <p:ext uri="{BB962C8B-B14F-4D97-AF65-F5344CB8AC3E}">
        <p14:creationId xmlns:p14="http://schemas.microsoft.com/office/powerpoint/2010/main" val="1686445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0E1EB-C734-3112-622A-0741FB6E1C5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616B40-BFE8-7C19-6CD7-D60CB04260C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DA246D-04AD-D90B-7975-77519D583778}"/>
              </a:ext>
            </a:extLst>
          </p:cNvPr>
          <p:cNvSpPr>
            <a:spLocks noGrp="1"/>
          </p:cNvSpPr>
          <p:nvPr>
            <p:ph type="dt" sz="half" idx="10"/>
          </p:nvPr>
        </p:nvSpPr>
        <p:spPr/>
        <p:txBody>
          <a:bodyPr/>
          <a:lstStyle/>
          <a:p>
            <a:fld id="{7F7152FC-3F02-4DE9-B1D4-04122768247C}" type="datetimeFigureOut">
              <a:rPr lang="en-US" smtClean="0"/>
              <a:t>7/17/2025</a:t>
            </a:fld>
            <a:endParaRPr lang="en-US"/>
          </a:p>
        </p:txBody>
      </p:sp>
      <p:sp>
        <p:nvSpPr>
          <p:cNvPr id="5" name="Footer Placeholder 4">
            <a:extLst>
              <a:ext uri="{FF2B5EF4-FFF2-40B4-BE49-F238E27FC236}">
                <a16:creationId xmlns:a16="http://schemas.microsoft.com/office/drawing/2014/main" id="{CF65B413-55B5-C9FE-5482-B812A747E3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B88FD1-60EC-C139-E85C-658F37BE3599}"/>
              </a:ext>
            </a:extLst>
          </p:cNvPr>
          <p:cNvSpPr>
            <a:spLocks noGrp="1"/>
          </p:cNvSpPr>
          <p:nvPr>
            <p:ph type="sldNum" sz="quarter" idx="12"/>
          </p:nvPr>
        </p:nvSpPr>
        <p:spPr/>
        <p:txBody>
          <a:bodyPr/>
          <a:lstStyle/>
          <a:p>
            <a:fld id="{BE7ADFA0-2E79-4B10-9347-BDB6CA77DDA0}" type="slidenum">
              <a:rPr lang="en-US" smtClean="0"/>
              <a:t>‹#›</a:t>
            </a:fld>
            <a:endParaRPr lang="en-US"/>
          </a:p>
        </p:txBody>
      </p:sp>
    </p:spTree>
    <p:extLst>
      <p:ext uri="{BB962C8B-B14F-4D97-AF65-F5344CB8AC3E}">
        <p14:creationId xmlns:p14="http://schemas.microsoft.com/office/powerpoint/2010/main" val="2769526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0CC00A-E2A4-9495-0B68-882FA8F5DEC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B6E8C5-EC29-0AE5-0321-221C1A19C39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839CBB-CB36-DBD3-032D-B8ED29B5F563}"/>
              </a:ext>
            </a:extLst>
          </p:cNvPr>
          <p:cNvSpPr>
            <a:spLocks noGrp="1"/>
          </p:cNvSpPr>
          <p:nvPr>
            <p:ph type="dt" sz="half" idx="10"/>
          </p:nvPr>
        </p:nvSpPr>
        <p:spPr/>
        <p:txBody>
          <a:bodyPr/>
          <a:lstStyle/>
          <a:p>
            <a:fld id="{7F7152FC-3F02-4DE9-B1D4-04122768247C}" type="datetimeFigureOut">
              <a:rPr lang="en-US" smtClean="0"/>
              <a:t>7/17/2025</a:t>
            </a:fld>
            <a:endParaRPr lang="en-US"/>
          </a:p>
        </p:txBody>
      </p:sp>
      <p:sp>
        <p:nvSpPr>
          <p:cNvPr id="5" name="Footer Placeholder 4">
            <a:extLst>
              <a:ext uri="{FF2B5EF4-FFF2-40B4-BE49-F238E27FC236}">
                <a16:creationId xmlns:a16="http://schemas.microsoft.com/office/drawing/2014/main" id="{D7482DEF-223E-B614-4A44-7FD31DB69F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E5B718-69D7-2B2D-1951-621CBF38568E}"/>
              </a:ext>
            </a:extLst>
          </p:cNvPr>
          <p:cNvSpPr>
            <a:spLocks noGrp="1"/>
          </p:cNvSpPr>
          <p:nvPr>
            <p:ph type="sldNum" sz="quarter" idx="12"/>
          </p:nvPr>
        </p:nvSpPr>
        <p:spPr/>
        <p:txBody>
          <a:bodyPr/>
          <a:lstStyle/>
          <a:p>
            <a:fld id="{BE7ADFA0-2E79-4B10-9347-BDB6CA77DDA0}" type="slidenum">
              <a:rPr lang="en-US" smtClean="0"/>
              <a:t>‹#›</a:t>
            </a:fld>
            <a:endParaRPr lang="en-US"/>
          </a:p>
        </p:txBody>
      </p:sp>
    </p:spTree>
    <p:extLst>
      <p:ext uri="{BB962C8B-B14F-4D97-AF65-F5344CB8AC3E}">
        <p14:creationId xmlns:p14="http://schemas.microsoft.com/office/powerpoint/2010/main" val="227432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14521-EA81-B30C-2CA9-0374FD8283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235F66-B247-E795-0967-BF6DE99B21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428800-390A-5B29-F462-7CE20B1FF306}"/>
              </a:ext>
            </a:extLst>
          </p:cNvPr>
          <p:cNvSpPr>
            <a:spLocks noGrp="1"/>
          </p:cNvSpPr>
          <p:nvPr>
            <p:ph type="dt" sz="half" idx="10"/>
          </p:nvPr>
        </p:nvSpPr>
        <p:spPr/>
        <p:txBody>
          <a:bodyPr/>
          <a:lstStyle/>
          <a:p>
            <a:fld id="{7F7152FC-3F02-4DE9-B1D4-04122768247C}" type="datetimeFigureOut">
              <a:rPr lang="en-US" smtClean="0"/>
              <a:t>7/17/2025</a:t>
            </a:fld>
            <a:endParaRPr lang="en-US"/>
          </a:p>
        </p:txBody>
      </p:sp>
      <p:sp>
        <p:nvSpPr>
          <p:cNvPr id="5" name="Footer Placeholder 4">
            <a:extLst>
              <a:ext uri="{FF2B5EF4-FFF2-40B4-BE49-F238E27FC236}">
                <a16:creationId xmlns:a16="http://schemas.microsoft.com/office/drawing/2014/main" id="{FCB6422D-1592-305C-B655-482D62F2EA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D4A811-6B62-D1D3-BA64-0B3CA462BFD4}"/>
              </a:ext>
            </a:extLst>
          </p:cNvPr>
          <p:cNvSpPr>
            <a:spLocks noGrp="1"/>
          </p:cNvSpPr>
          <p:nvPr>
            <p:ph type="sldNum" sz="quarter" idx="12"/>
          </p:nvPr>
        </p:nvSpPr>
        <p:spPr/>
        <p:txBody>
          <a:bodyPr/>
          <a:lstStyle/>
          <a:p>
            <a:fld id="{BE7ADFA0-2E79-4B10-9347-BDB6CA77DDA0}" type="slidenum">
              <a:rPr lang="en-US" smtClean="0"/>
              <a:t>‹#›</a:t>
            </a:fld>
            <a:endParaRPr lang="en-US"/>
          </a:p>
        </p:txBody>
      </p:sp>
    </p:spTree>
    <p:extLst>
      <p:ext uri="{BB962C8B-B14F-4D97-AF65-F5344CB8AC3E}">
        <p14:creationId xmlns:p14="http://schemas.microsoft.com/office/powerpoint/2010/main" val="70164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545C4-798A-7B1C-D9F8-A3DE7CC690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11B041B-1D1B-A208-5B3C-F407ECB21A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7174964-206C-C5BC-E92F-CFFBE3605B9A}"/>
              </a:ext>
            </a:extLst>
          </p:cNvPr>
          <p:cNvSpPr>
            <a:spLocks noGrp="1"/>
          </p:cNvSpPr>
          <p:nvPr>
            <p:ph type="dt" sz="half" idx="10"/>
          </p:nvPr>
        </p:nvSpPr>
        <p:spPr/>
        <p:txBody>
          <a:bodyPr/>
          <a:lstStyle/>
          <a:p>
            <a:fld id="{7F7152FC-3F02-4DE9-B1D4-04122768247C}" type="datetimeFigureOut">
              <a:rPr lang="en-US" smtClean="0"/>
              <a:t>7/17/2025</a:t>
            </a:fld>
            <a:endParaRPr lang="en-US"/>
          </a:p>
        </p:txBody>
      </p:sp>
      <p:sp>
        <p:nvSpPr>
          <p:cNvPr id="5" name="Footer Placeholder 4">
            <a:extLst>
              <a:ext uri="{FF2B5EF4-FFF2-40B4-BE49-F238E27FC236}">
                <a16:creationId xmlns:a16="http://schemas.microsoft.com/office/drawing/2014/main" id="{28D8AF1A-D288-B6E1-EB4F-EF5A69C236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EDFF84-3913-84F5-3A92-06001F39304B}"/>
              </a:ext>
            </a:extLst>
          </p:cNvPr>
          <p:cNvSpPr>
            <a:spLocks noGrp="1"/>
          </p:cNvSpPr>
          <p:nvPr>
            <p:ph type="sldNum" sz="quarter" idx="12"/>
          </p:nvPr>
        </p:nvSpPr>
        <p:spPr/>
        <p:txBody>
          <a:bodyPr/>
          <a:lstStyle/>
          <a:p>
            <a:fld id="{BE7ADFA0-2E79-4B10-9347-BDB6CA77DDA0}" type="slidenum">
              <a:rPr lang="en-US" smtClean="0"/>
              <a:t>‹#›</a:t>
            </a:fld>
            <a:endParaRPr lang="en-US"/>
          </a:p>
        </p:txBody>
      </p:sp>
    </p:spTree>
    <p:extLst>
      <p:ext uri="{BB962C8B-B14F-4D97-AF65-F5344CB8AC3E}">
        <p14:creationId xmlns:p14="http://schemas.microsoft.com/office/powerpoint/2010/main" val="1017349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F408-973C-B7A9-FFB0-770652224B6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515E6E-998C-977A-1FB8-98C65971FB3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6390DAB-BBF2-7C60-EDF9-AE4CB1DEA4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B8E623-5650-D199-40F2-950AB7C75A51}"/>
              </a:ext>
            </a:extLst>
          </p:cNvPr>
          <p:cNvSpPr>
            <a:spLocks noGrp="1"/>
          </p:cNvSpPr>
          <p:nvPr>
            <p:ph type="dt" sz="half" idx="10"/>
          </p:nvPr>
        </p:nvSpPr>
        <p:spPr/>
        <p:txBody>
          <a:bodyPr/>
          <a:lstStyle/>
          <a:p>
            <a:fld id="{7F7152FC-3F02-4DE9-B1D4-04122768247C}" type="datetimeFigureOut">
              <a:rPr lang="en-US" smtClean="0"/>
              <a:t>7/17/2025</a:t>
            </a:fld>
            <a:endParaRPr lang="en-US"/>
          </a:p>
        </p:txBody>
      </p:sp>
      <p:sp>
        <p:nvSpPr>
          <p:cNvPr id="6" name="Footer Placeholder 5">
            <a:extLst>
              <a:ext uri="{FF2B5EF4-FFF2-40B4-BE49-F238E27FC236}">
                <a16:creationId xmlns:a16="http://schemas.microsoft.com/office/drawing/2014/main" id="{08B7B7A9-21B9-F665-31D6-353D6B52E4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6670B5-D6CF-A308-EDEC-E96E471AC4CB}"/>
              </a:ext>
            </a:extLst>
          </p:cNvPr>
          <p:cNvSpPr>
            <a:spLocks noGrp="1"/>
          </p:cNvSpPr>
          <p:nvPr>
            <p:ph type="sldNum" sz="quarter" idx="12"/>
          </p:nvPr>
        </p:nvSpPr>
        <p:spPr/>
        <p:txBody>
          <a:bodyPr/>
          <a:lstStyle/>
          <a:p>
            <a:fld id="{BE7ADFA0-2E79-4B10-9347-BDB6CA77DDA0}" type="slidenum">
              <a:rPr lang="en-US" smtClean="0"/>
              <a:t>‹#›</a:t>
            </a:fld>
            <a:endParaRPr lang="en-US"/>
          </a:p>
        </p:txBody>
      </p:sp>
    </p:spTree>
    <p:extLst>
      <p:ext uri="{BB962C8B-B14F-4D97-AF65-F5344CB8AC3E}">
        <p14:creationId xmlns:p14="http://schemas.microsoft.com/office/powerpoint/2010/main" val="888953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134B6-0135-BC22-0557-CDFEBCEF8D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B154A96-2067-DAE2-890B-C7B9C7B9A8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5E2D26A-6CE8-134A-328A-A16A05BEB3B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2003FFC-DE3F-4EB3-71C0-E1694AFC62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C82E9C-AAE6-F6C4-63E7-F0D82407AD9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67E3588-F23A-D9A2-D217-4F2D6952DB87}"/>
              </a:ext>
            </a:extLst>
          </p:cNvPr>
          <p:cNvSpPr>
            <a:spLocks noGrp="1"/>
          </p:cNvSpPr>
          <p:nvPr>
            <p:ph type="dt" sz="half" idx="10"/>
          </p:nvPr>
        </p:nvSpPr>
        <p:spPr/>
        <p:txBody>
          <a:bodyPr/>
          <a:lstStyle/>
          <a:p>
            <a:fld id="{7F7152FC-3F02-4DE9-B1D4-04122768247C}" type="datetimeFigureOut">
              <a:rPr lang="en-US" smtClean="0"/>
              <a:t>7/17/2025</a:t>
            </a:fld>
            <a:endParaRPr lang="en-US"/>
          </a:p>
        </p:txBody>
      </p:sp>
      <p:sp>
        <p:nvSpPr>
          <p:cNvPr id="8" name="Footer Placeholder 7">
            <a:extLst>
              <a:ext uri="{FF2B5EF4-FFF2-40B4-BE49-F238E27FC236}">
                <a16:creationId xmlns:a16="http://schemas.microsoft.com/office/drawing/2014/main" id="{AD37D93E-587F-00D0-C307-FF996E838ED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7B1CBA-E814-52DA-EBE7-6FF35F1B0BE7}"/>
              </a:ext>
            </a:extLst>
          </p:cNvPr>
          <p:cNvSpPr>
            <a:spLocks noGrp="1"/>
          </p:cNvSpPr>
          <p:nvPr>
            <p:ph type="sldNum" sz="quarter" idx="12"/>
          </p:nvPr>
        </p:nvSpPr>
        <p:spPr/>
        <p:txBody>
          <a:bodyPr/>
          <a:lstStyle/>
          <a:p>
            <a:fld id="{BE7ADFA0-2E79-4B10-9347-BDB6CA77DDA0}" type="slidenum">
              <a:rPr lang="en-US" smtClean="0"/>
              <a:t>‹#›</a:t>
            </a:fld>
            <a:endParaRPr lang="en-US"/>
          </a:p>
        </p:txBody>
      </p:sp>
    </p:spTree>
    <p:extLst>
      <p:ext uri="{BB962C8B-B14F-4D97-AF65-F5344CB8AC3E}">
        <p14:creationId xmlns:p14="http://schemas.microsoft.com/office/powerpoint/2010/main" val="2890817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B8B4D-392C-3083-74BE-D9DA4E3D961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6C91331-7591-0F75-309B-CDCA841E3427}"/>
              </a:ext>
            </a:extLst>
          </p:cNvPr>
          <p:cNvSpPr>
            <a:spLocks noGrp="1"/>
          </p:cNvSpPr>
          <p:nvPr>
            <p:ph type="dt" sz="half" idx="10"/>
          </p:nvPr>
        </p:nvSpPr>
        <p:spPr/>
        <p:txBody>
          <a:bodyPr/>
          <a:lstStyle/>
          <a:p>
            <a:fld id="{7F7152FC-3F02-4DE9-B1D4-04122768247C}" type="datetimeFigureOut">
              <a:rPr lang="en-US" smtClean="0"/>
              <a:t>7/17/2025</a:t>
            </a:fld>
            <a:endParaRPr lang="en-US"/>
          </a:p>
        </p:txBody>
      </p:sp>
      <p:sp>
        <p:nvSpPr>
          <p:cNvPr id="4" name="Footer Placeholder 3">
            <a:extLst>
              <a:ext uri="{FF2B5EF4-FFF2-40B4-BE49-F238E27FC236}">
                <a16:creationId xmlns:a16="http://schemas.microsoft.com/office/drawing/2014/main" id="{657AA2AC-8E55-1F64-F67E-C83D855E52F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64706E3-B22A-7C52-255F-C9E389E5E3C6}"/>
              </a:ext>
            </a:extLst>
          </p:cNvPr>
          <p:cNvSpPr>
            <a:spLocks noGrp="1"/>
          </p:cNvSpPr>
          <p:nvPr>
            <p:ph type="sldNum" sz="quarter" idx="12"/>
          </p:nvPr>
        </p:nvSpPr>
        <p:spPr/>
        <p:txBody>
          <a:bodyPr/>
          <a:lstStyle/>
          <a:p>
            <a:fld id="{BE7ADFA0-2E79-4B10-9347-BDB6CA77DDA0}" type="slidenum">
              <a:rPr lang="en-US" smtClean="0"/>
              <a:t>‹#›</a:t>
            </a:fld>
            <a:endParaRPr lang="en-US"/>
          </a:p>
        </p:txBody>
      </p:sp>
    </p:spTree>
    <p:extLst>
      <p:ext uri="{BB962C8B-B14F-4D97-AF65-F5344CB8AC3E}">
        <p14:creationId xmlns:p14="http://schemas.microsoft.com/office/powerpoint/2010/main" val="1414934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2F64C7-1A45-2587-6AE4-178E0FF2EBE4}"/>
              </a:ext>
            </a:extLst>
          </p:cNvPr>
          <p:cNvSpPr>
            <a:spLocks noGrp="1"/>
          </p:cNvSpPr>
          <p:nvPr>
            <p:ph type="dt" sz="half" idx="10"/>
          </p:nvPr>
        </p:nvSpPr>
        <p:spPr/>
        <p:txBody>
          <a:bodyPr/>
          <a:lstStyle/>
          <a:p>
            <a:fld id="{7F7152FC-3F02-4DE9-B1D4-04122768247C}" type="datetimeFigureOut">
              <a:rPr lang="en-US" smtClean="0"/>
              <a:t>7/17/2025</a:t>
            </a:fld>
            <a:endParaRPr lang="en-US"/>
          </a:p>
        </p:txBody>
      </p:sp>
      <p:sp>
        <p:nvSpPr>
          <p:cNvPr id="3" name="Footer Placeholder 2">
            <a:extLst>
              <a:ext uri="{FF2B5EF4-FFF2-40B4-BE49-F238E27FC236}">
                <a16:creationId xmlns:a16="http://schemas.microsoft.com/office/drawing/2014/main" id="{3699C1E4-B8FC-A4E9-77A1-2D40CA82EE2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C832108-2500-FDC2-8446-60B68596604F}"/>
              </a:ext>
            </a:extLst>
          </p:cNvPr>
          <p:cNvSpPr>
            <a:spLocks noGrp="1"/>
          </p:cNvSpPr>
          <p:nvPr>
            <p:ph type="sldNum" sz="quarter" idx="12"/>
          </p:nvPr>
        </p:nvSpPr>
        <p:spPr/>
        <p:txBody>
          <a:bodyPr/>
          <a:lstStyle/>
          <a:p>
            <a:fld id="{BE7ADFA0-2E79-4B10-9347-BDB6CA77DDA0}" type="slidenum">
              <a:rPr lang="en-US" smtClean="0"/>
              <a:t>‹#›</a:t>
            </a:fld>
            <a:endParaRPr lang="en-US"/>
          </a:p>
        </p:txBody>
      </p:sp>
    </p:spTree>
    <p:extLst>
      <p:ext uri="{BB962C8B-B14F-4D97-AF65-F5344CB8AC3E}">
        <p14:creationId xmlns:p14="http://schemas.microsoft.com/office/powerpoint/2010/main" val="2099400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EFD83-D2D3-8855-B864-AA199C0225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409AAC1-D676-4039-A161-B08FCEB362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EFB1E20-D4CB-0C67-5ED2-5CDF34E8EE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0D1BBE-469F-10C0-D920-459EADB004C0}"/>
              </a:ext>
            </a:extLst>
          </p:cNvPr>
          <p:cNvSpPr>
            <a:spLocks noGrp="1"/>
          </p:cNvSpPr>
          <p:nvPr>
            <p:ph type="dt" sz="half" idx="10"/>
          </p:nvPr>
        </p:nvSpPr>
        <p:spPr/>
        <p:txBody>
          <a:bodyPr/>
          <a:lstStyle/>
          <a:p>
            <a:fld id="{7F7152FC-3F02-4DE9-B1D4-04122768247C}" type="datetimeFigureOut">
              <a:rPr lang="en-US" smtClean="0"/>
              <a:t>7/17/2025</a:t>
            </a:fld>
            <a:endParaRPr lang="en-US"/>
          </a:p>
        </p:txBody>
      </p:sp>
      <p:sp>
        <p:nvSpPr>
          <p:cNvPr id="6" name="Footer Placeholder 5">
            <a:extLst>
              <a:ext uri="{FF2B5EF4-FFF2-40B4-BE49-F238E27FC236}">
                <a16:creationId xmlns:a16="http://schemas.microsoft.com/office/drawing/2014/main" id="{79F1F166-5370-3CA7-9964-BB8E5A8D39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A08007-9D3D-71DD-A55E-205D25105038}"/>
              </a:ext>
            </a:extLst>
          </p:cNvPr>
          <p:cNvSpPr>
            <a:spLocks noGrp="1"/>
          </p:cNvSpPr>
          <p:nvPr>
            <p:ph type="sldNum" sz="quarter" idx="12"/>
          </p:nvPr>
        </p:nvSpPr>
        <p:spPr/>
        <p:txBody>
          <a:bodyPr/>
          <a:lstStyle/>
          <a:p>
            <a:fld id="{BE7ADFA0-2E79-4B10-9347-BDB6CA77DDA0}" type="slidenum">
              <a:rPr lang="en-US" smtClean="0"/>
              <a:t>‹#›</a:t>
            </a:fld>
            <a:endParaRPr lang="en-US"/>
          </a:p>
        </p:txBody>
      </p:sp>
    </p:spTree>
    <p:extLst>
      <p:ext uri="{BB962C8B-B14F-4D97-AF65-F5344CB8AC3E}">
        <p14:creationId xmlns:p14="http://schemas.microsoft.com/office/powerpoint/2010/main" val="3214745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26224-9782-CD07-38F4-03932FDB96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283E230-A356-23FB-C629-510E3D366F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466E77-F7D1-10AE-1249-00F70612C0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0B0490-0D14-9E91-BD33-EB41CF2658EC}"/>
              </a:ext>
            </a:extLst>
          </p:cNvPr>
          <p:cNvSpPr>
            <a:spLocks noGrp="1"/>
          </p:cNvSpPr>
          <p:nvPr>
            <p:ph type="dt" sz="half" idx="10"/>
          </p:nvPr>
        </p:nvSpPr>
        <p:spPr/>
        <p:txBody>
          <a:bodyPr/>
          <a:lstStyle/>
          <a:p>
            <a:fld id="{7F7152FC-3F02-4DE9-B1D4-04122768247C}" type="datetimeFigureOut">
              <a:rPr lang="en-US" smtClean="0"/>
              <a:t>7/17/2025</a:t>
            </a:fld>
            <a:endParaRPr lang="en-US"/>
          </a:p>
        </p:txBody>
      </p:sp>
      <p:sp>
        <p:nvSpPr>
          <p:cNvPr id="6" name="Footer Placeholder 5">
            <a:extLst>
              <a:ext uri="{FF2B5EF4-FFF2-40B4-BE49-F238E27FC236}">
                <a16:creationId xmlns:a16="http://schemas.microsoft.com/office/drawing/2014/main" id="{ED792458-54F5-9FB4-C423-03DE09D2BD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7B6832-9AAD-C067-0A0C-6F01E1957C6A}"/>
              </a:ext>
            </a:extLst>
          </p:cNvPr>
          <p:cNvSpPr>
            <a:spLocks noGrp="1"/>
          </p:cNvSpPr>
          <p:nvPr>
            <p:ph type="sldNum" sz="quarter" idx="12"/>
          </p:nvPr>
        </p:nvSpPr>
        <p:spPr/>
        <p:txBody>
          <a:bodyPr/>
          <a:lstStyle/>
          <a:p>
            <a:fld id="{BE7ADFA0-2E79-4B10-9347-BDB6CA77DDA0}" type="slidenum">
              <a:rPr lang="en-US" smtClean="0"/>
              <a:t>‹#›</a:t>
            </a:fld>
            <a:endParaRPr lang="en-US"/>
          </a:p>
        </p:txBody>
      </p:sp>
    </p:spTree>
    <p:extLst>
      <p:ext uri="{BB962C8B-B14F-4D97-AF65-F5344CB8AC3E}">
        <p14:creationId xmlns:p14="http://schemas.microsoft.com/office/powerpoint/2010/main" val="3479362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BF39A1-85F4-9087-2236-5B33733DB10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BD28B26-E79E-6E53-1F91-AC468194B9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B7E3C2-46EA-DE1D-0CB3-DA129FFA1C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7152FC-3F02-4DE9-B1D4-04122768247C}" type="datetimeFigureOut">
              <a:rPr lang="en-US" smtClean="0"/>
              <a:t>7/17/2025</a:t>
            </a:fld>
            <a:endParaRPr lang="en-US"/>
          </a:p>
        </p:txBody>
      </p:sp>
      <p:sp>
        <p:nvSpPr>
          <p:cNvPr id="5" name="Footer Placeholder 4">
            <a:extLst>
              <a:ext uri="{FF2B5EF4-FFF2-40B4-BE49-F238E27FC236}">
                <a16:creationId xmlns:a16="http://schemas.microsoft.com/office/drawing/2014/main" id="{1B6918CA-23C4-3C24-7975-EC616982AF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E3AADA0-6357-DCE3-A8D1-8CB40E2CB4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7ADFA0-2E79-4B10-9347-BDB6CA77DDA0}" type="slidenum">
              <a:rPr lang="en-US" smtClean="0"/>
              <a:t>‹#›</a:t>
            </a:fld>
            <a:endParaRPr lang="en-US"/>
          </a:p>
        </p:txBody>
      </p:sp>
    </p:spTree>
    <p:extLst>
      <p:ext uri="{BB962C8B-B14F-4D97-AF65-F5344CB8AC3E}">
        <p14:creationId xmlns:p14="http://schemas.microsoft.com/office/powerpoint/2010/main" val="42157725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0AA6C-42C8-04F8-C240-9E6093170253}"/>
              </a:ext>
            </a:extLst>
          </p:cNvPr>
          <p:cNvSpPr>
            <a:spLocks noGrp="1"/>
          </p:cNvSpPr>
          <p:nvPr>
            <p:ph type="ctrTitle"/>
          </p:nvPr>
        </p:nvSpPr>
        <p:spPr/>
        <p:txBody>
          <a:bodyPr/>
          <a:lstStyle/>
          <a:p>
            <a:r>
              <a:rPr lang="en-US" dirty="0"/>
              <a:t>DEI Lunch</a:t>
            </a:r>
          </a:p>
        </p:txBody>
      </p:sp>
      <p:sp>
        <p:nvSpPr>
          <p:cNvPr id="3" name="Subtitle 2">
            <a:extLst>
              <a:ext uri="{FF2B5EF4-FFF2-40B4-BE49-F238E27FC236}">
                <a16:creationId xmlns:a16="http://schemas.microsoft.com/office/drawing/2014/main" id="{6ED65B4E-0728-4F91-EEFC-6549FE230D73}"/>
              </a:ext>
            </a:extLst>
          </p:cNvPr>
          <p:cNvSpPr>
            <a:spLocks noGrp="1"/>
          </p:cNvSpPr>
          <p:nvPr>
            <p:ph type="subTitle" idx="1"/>
          </p:nvPr>
        </p:nvSpPr>
        <p:spPr/>
        <p:txBody>
          <a:bodyPr/>
          <a:lstStyle/>
          <a:p>
            <a:r>
              <a:rPr lang="en-US" dirty="0"/>
              <a:t>Questions</a:t>
            </a:r>
          </a:p>
        </p:txBody>
      </p:sp>
    </p:spTree>
    <p:extLst>
      <p:ext uri="{BB962C8B-B14F-4D97-AF65-F5344CB8AC3E}">
        <p14:creationId xmlns:p14="http://schemas.microsoft.com/office/powerpoint/2010/main" val="725496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96257-007F-E0B3-DE4C-77BA32755A06}"/>
              </a:ext>
            </a:extLst>
          </p:cNvPr>
          <p:cNvSpPr>
            <a:spLocks noGrp="1"/>
          </p:cNvSpPr>
          <p:nvPr>
            <p:ph type="title"/>
          </p:nvPr>
        </p:nvSpPr>
        <p:spPr/>
        <p:txBody>
          <a:bodyPr/>
          <a:lstStyle/>
          <a:p>
            <a:r>
              <a:rPr lang="en-US" dirty="0"/>
              <a:t>Q1: Glass ceilings and short introduction</a:t>
            </a:r>
          </a:p>
        </p:txBody>
      </p:sp>
      <p:sp>
        <p:nvSpPr>
          <p:cNvPr id="3" name="Content Placeholder 2">
            <a:extLst>
              <a:ext uri="{FF2B5EF4-FFF2-40B4-BE49-F238E27FC236}">
                <a16:creationId xmlns:a16="http://schemas.microsoft.com/office/drawing/2014/main" id="{D1DF08D6-5CE9-9ADE-D004-63F8D5A8CBD0}"/>
              </a:ext>
            </a:extLst>
          </p:cNvPr>
          <p:cNvSpPr>
            <a:spLocks noGrp="1"/>
          </p:cNvSpPr>
          <p:nvPr>
            <p:ph idx="1"/>
          </p:nvPr>
        </p:nvSpPr>
        <p:spPr/>
        <p:txBody>
          <a:bodyPr>
            <a:normAutofit/>
          </a:bodyPr>
          <a:lstStyle/>
          <a:p>
            <a:pPr marL="0" indent="0">
              <a:buNone/>
            </a:pPr>
            <a:br>
              <a:rPr lang="en-GB" b="1" i="1" dirty="0">
                <a:effectLst/>
                <a:latin typeface="Calibri" panose="020F0502020204030204" pitchFamily="34" charset="0"/>
                <a:ea typeface="MS Mincho" panose="02020609040205080304" pitchFamily="49" charset="-128"/>
                <a:cs typeface="Times New Roman" panose="02020603050405020304" pitchFamily="18" charset="0"/>
              </a:rPr>
            </a:br>
            <a:r>
              <a:rPr lang="en-GB" b="1" i="1" dirty="0">
                <a:effectLst/>
                <a:latin typeface="Calibri" panose="020F0502020204030204" pitchFamily="34" charset="0"/>
                <a:ea typeface="MS Mincho" panose="02020609040205080304" pitchFamily="49" charset="-128"/>
                <a:cs typeface="Times New Roman" panose="02020603050405020304" pitchFamily="18" charset="0"/>
              </a:rPr>
              <a:t>Could each of you tell a short anecdote where you, or someone you know, have experienced this yourself?</a:t>
            </a:r>
            <a:endParaRPr lang="en-US" sz="4000" dirty="0"/>
          </a:p>
        </p:txBody>
      </p:sp>
    </p:spTree>
    <p:extLst>
      <p:ext uri="{BB962C8B-B14F-4D97-AF65-F5344CB8AC3E}">
        <p14:creationId xmlns:p14="http://schemas.microsoft.com/office/powerpoint/2010/main" val="1279180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96257-007F-E0B3-DE4C-77BA32755A06}"/>
              </a:ext>
            </a:extLst>
          </p:cNvPr>
          <p:cNvSpPr>
            <a:spLocks noGrp="1"/>
          </p:cNvSpPr>
          <p:nvPr>
            <p:ph type="title"/>
          </p:nvPr>
        </p:nvSpPr>
        <p:spPr/>
        <p:txBody>
          <a:bodyPr/>
          <a:lstStyle/>
          <a:p>
            <a:r>
              <a:rPr lang="en-US" dirty="0"/>
              <a:t>Q2: Female committee member</a:t>
            </a:r>
          </a:p>
        </p:txBody>
      </p:sp>
      <p:sp>
        <p:nvSpPr>
          <p:cNvPr id="3" name="Content Placeholder 2">
            <a:extLst>
              <a:ext uri="{FF2B5EF4-FFF2-40B4-BE49-F238E27FC236}">
                <a16:creationId xmlns:a16="http://schemas.microsoft.com/office/drawing/2014/main" id="{D1DF08D6-5CE9-9ADE-D004-63F8D5A8CBD0}"/>
              </a:ext>
            </a:extLst>
          </p:cNvPr>
          <p:cNvSpPr>
            <a:spLocks noGrp="1"/>
          </p:cNvSpPr>
          <p:nvPr>
            <p:ph idx="1"/>
          </p:nvPr>
        </p:nvSpPr>
        <p:spPr>
          <a:xfrm>
            <a:off x="838200" y="1801402"/>
            <a:ext cx="10515600" cy="4351338"/>
          </a:xfrm>
        </p:spPr>
        <p:txBody>
          <a:bodyPr>
            <a:normAutofit/>
          </a:bodyPr>
          <a:lstStyle/>
          <a:p>
            <a:pPr marL="0" lvl="0" indent="0">
              <a:lnSpc>
                <a:spcPct val="115000"/>
              </a:lnSpc>
              <a:spcAft>
                <a:spcPts val="1000"/>
              </a:spcAft>
              <a:buNone/>
            </a:pPr>
            <a:r>
              <a:rPr lang="en-GB" b="1" i="1" kern="100" dirty="0">
                <a:effectLst/>
                <a:latin typeface="Calibri" panose="020F0502020204030204" pitchFamily="34" charset="0"/>
                <a:ea typeface="MS Mincho" panose="02020609040205080304" pitchFamily="49" charset="-128"/>
                <a:cs typeface="Times New Roman" panose="02020603050405020304" pitchFamily="18" charset="0"/>
              </a:rPr>
              <a:t>An often-proposed way of fighting against unconscious biases in career-relevant committees is to make sure that at least one woman is part of the committee. </a:t>
            </a:r>
          </a:p>
          <a:p>
            <a:pPr marL="0" lvl="0" indent="0">
              <a:lnSpc>
                <a:spcPct val="115000"/>
              </a:lnSpc>
              <a:spcAft>
                <a:spcPts val="1000"/>
              </a:spcAft>
              <a:buNone/>
            </a:pPr>
            <a:r>
              <a:rPr lang="en-GB" b="1" i="1" kern="100" dirty="0">
                <a:effectLst/>
                <a:latin typeface="Calibri" panose="020F0502020204030204" pitchFamily="34" charset="0"/>
                <a:ea typeface="MS Mincho" panose="02020609040205080304" pitchFamily="49" charset="-128"/>
                <a:cs typeface="Times New Roman" panose="02020603050405020304" pitchFamily="18" charset="0"/>
              </a:rPr>
              <a:t>Do you have the impression that this has happened in your field in recent years, and if yes, how did things change?</a:t>
            </a:r>
          </a:p>
          <a:p>
            <a:pPr marL="0" lvl="0" indent="0">
              <a:lnSpc>
                <a:spcPct val="115000"/>
              </a:lnSpc>
              <a:spcAft>
                <a:spcPts val="1000"/>
              </a:spcAft>
              <a:buNone/>
            </a:pPr>
            <a:r>
              <a:rPr lang="en-GB" b="1" i="1" kern="100" dirty="0">
                <a:effectLst/>
                <a:latin typeface="Calibri" panose="020F0502020204030204" pitchFamily="34" charset="0"/>
                <a:ea typeface="MS Mincho" panose="02020609040205080304" pitchFamily="49" charset="-128"/>
                <a:cs typeface="Times New Roman" panose="02020603050405020304" pitchFamily="18" charset="0"/>
              </a:rPr>
              <a:t>How is the engagemen</a:t>
            </a:r>
            <a:r>
              <a:rPr lang="en-GB" b="1" i="1" kern="100" dirty="0">
                <a:latin typeface="Calibri" panose="020F0502020204030204" pitchFamily="34" charset="0"/>
                <a:ea typeface="MS Mincho" panose="02020609040205080304" pitchFamily="49" charset="-128"/>
                <a:cs typeface="Times New Roman" panose="02020603050405020304" pitchFamily="18" charset="0"/>
              </a:rPr>
              <a:t>t in</a:t>
            </a:r>
            <a:r>
              <a:rPr lang="en-GB" b="1" i="1" kern="100" dirty="0">
                <a:effectLst/>
                <a:latin typeface="Calibri" panose="020F0502020204030204" pitchFamily="34" charset="0"/>
                <a:ea typeface="MS Mincho" panose="02020609040205080304" pitchFamily="49" charset="-128"/>
                <a:cs typeface="Times New Roman" panose="02020603050405020304" pitchFamily="18" charset="0"/>
              </a:rPr>
              <a:t> committees affecting ECR career</a:t>
            </a:r>
            <a:r>
              <a:rPr lang="en-GB" b="1" i="1" kern="100" dirty="0">
                <a:latin typeface="Calibri" panose="020F0502020204030204" pitchFamily="34" charset="0"/>
                <a:ea typeface="MS Mincho" panose="02020609040205080304" pitchFamily="49" charset="-128"/>
                <a:cs typeface="Times New Roman" panose="02020603050405020304" pitchFamily="18" charset="0"/>
              </a:rPr>
              <a:t>s? </a:t>
            </a:r>
            <a:endParaRPr lang="en-GB" kern="100" dirty="0">
              <a:effectLst/>
              <a:latin typeface="Calibri" panose="020F050202020403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1400702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A5547-5C16-8F4A-716B-31FF019825A0}"/>
              </a:ext>
            </a:extLst>
          </p:cNvPr>
          <p:cNvSpPr>
            <a:spLocks noGrp="1"/>
          </p:cNvSpPr>
          <p:nvPr>
            <p:ph type="title"/>
          </p:nvPr>
        </p:nvSpPr>
        <p:spPr/>
        <p:txBody>
          <a:bodyPr/>
          <a:lstStyle/>
          <a:p>
            <a:r>
              <a:rPr lang="en-US" dirty="0"/>
              <a:t>Q3: Science culture and stereotypes</a:t>
            </a:r>
          </a:p>
        </p:txBody>
      </p:sp>
      <p:sp>
        <p:nvSpPr>
          <p:cNvPr id="3" name="Content Placeholder 2">
            <a:extLst>
              <a:ext uri="{FF2B5EF4-FFF2-40B4-BE49-F238E27FC236}">
                <a16:creationId xmlns:a16="http://schemas.microsoft.com/office/drawing/2014/main" id="{E0DE0504-1A06-6922-422B-6EB83FFABB0A}"/>
              </a:ext>
            </a:extLst>
          </p:cNvPr>
          <p:cNvSpPr>
            <a:spLocks noGrp="1"/>
          </p:cNvSpPr>
          <p:nvPr>
            <p:ph idx="1"/>
          </p:nvPr>
        </p:nvSpPr>
        <p:spPr/>
        <p:txBody>
          <a:bodyPr>
            <a:normAutofit/>
          </a:bodyPr>
          <a:lstStyle/>
          <a:p>
            <a:pPr marL="0" indent="0">
              <a:buNone/>
            </a:pPr>
            <a:r>
              <a:rPr lang="en-GB" b="1" i="1" dirty="0">
                <a:effectLst/>
                <a:latin typeface="Calibri" panose="020F0502020204030204" pitchFamily="34" charset="0"/>
                <a:ea typeface="MS Mincho" panose="02020609040205080304" pitchFamily="49" charset="-128"/>
                <a:cs typeface="Times New Roman" panose="02020603050405020304" pitchFamily="18" charset="0"/>
              </a:rPr>
              <a:t>What would you see as equity-inhibiting cultural stereotypes in astrophysics and related fields?</a:t>
            </a:r>
          </a:p>
          <a:p>
            <a:pPr marL="0" indent="0">
              <a:buNone/>
            </a:pPr>
            <a:endParaRPr lang="en-GB" b="1" i="1" dirty="0">
              <a:latin typeface="Calibri" panose="020F0502020204030204" pitchFamily="34" charset="0"/>
              <a:ea typeface="MS Mincho" panose="02020609040205080304" pitchFamily="49" charset="-128"/>
              <a:cs typeface="Times New Roman" panose="02020603050405020304" pitchFamily="18" charset="0"/>
            </a:endParaRPr>
          </a:p>
          <a:p>
            <a:pPr marL="0" indent="0">
              <a:buNone/>
            </a:pPr>
            <a:r>
              <a:rPr lang="en-GB" b="1" i="1" dirty="0">
                <a:effectLst/>
                <a:latin typeface="Calibri" panose="020F0502020204030204" pitchFamily="34" charset="0"/>
                <a:ea typeface="MS Mincho" panose="02020609040205080304" pitchFamily="49" charset="-128"/>
                <a:cs typeface="Times New Roman" panose="02020603050405020304" pitchFamily="18" charset="0"/>
              </a:rPr>
              <a:t>How do you think we could address them together?</a:t>
            </a:r>
            <a:endParaRPr lang="en-US" sz="4000" dirty="0"/>
          </a:p>
        </p:txBody>
      </p:sp>
    </p:spTree>
    <p:extLst>
      <p:ext uri="{BB962C8B-B14F-4D97-AF65-F5344CB8AC3E}">
        <p14:creationId xmlns:p14="http://schemas.microsoft.com/office/powerpoint/2010/main" val="1018980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4506C-02BE-251E-7BAA-66E12870BA33}"/>
              </a:ext>
            </a:extLst>
          </p:cNvPr>
          <p:cNvSpPr>
            <a:spLocks noGrp="1"/>
          </p:cNvSpPr>
          <p:nvPr>
            <p:ph type="title"/>
          </p:nvPr>
        </p:nvSpPr>
        <p:spPr/>
        <p:txBody>
          <a:bodyPr/>
          <a:lstStyle/>
          <a:p>
            <a:r>
              <a:rPr lang="en-US" dirty="0"/>
              <a:t>Q4: In physics, only quality counts!</a:t>
            </a:r>
          </a:p>
        </p:txBody>
      </p:sp>
      <p:sp>
        <p:nvSpPr>
          <p:cNvPr id="3" name="Content Placeholder 2">
            <a:extLst>
              <a:ext uri="{FF2B5EF4-FFF2-40B4-BE49-F238E27FC236}">
                <a16:creationId xmlns:a16="http://schemas.microsoft.com/office/drawing/2014/main" id="{E4D0310B-31CA-A04C-6BD8-D50CEB92B280}"/>
              </a:ext>
            </a:extLst>
          </p:cNvPr>
          <p:cNvSpPr>
            <a:spLocks noGrp="1"/>
          </p:cNvSpPr>
          <p:nvPr>
            <p:ph idx="1"/>
          </p:nvPr>
        </p:nvSpPr>
        <p:spPr/>
        <p:txBody>
          <a:bodyPr>
            <a:normAutofit/>
          </a:bodyPr>
          <a:lstStyle/>
          <a:p>
            <a:pPr marL="0" indent="0">
              <a:buNone/>
            </a:pPr>
            <a:r>
              <a:rPr lang="en-GB" i="1" kern="100" dirty="0">
                <a:latin typeface="Calibri" panose="020F0502020204030204" pitchFamily="34" charset="0"/>
                <a:ea typeface="MS Mincho" panose="02020609040205080304" pitchFamily="49" charset="-128"/>
                <a:cs typeface="Times New Roman" panose="02020603050405020304" pitchFamily="18" charset="0"/>
              </a:rPr>
              <a:t>Some </a:t>
            </a:r>
            <a:r>
              <a:rPr lang="en-GB" i="1" kern="100" dirty="0">
                <a:effectLst/>
                <a:latin typeface="Calibri" panose="020F0502020204030204" pitchFamily="34" charset="0"/>
                <a:ea typeface="MS Mincho" panose="02020609040205080304" pitchFamily="49" charset="-128"/>
                <a:cs typeface="Times New Roman" panose="02020603050405020304" pitchFamily="18" charset="0"/>
              </a:rPr>
              <a:t>colleague physicists claim that only quality and merit should be accepted as criteria when looking at careers. </a:t>
            </a:r>
          </a:p>
          <a:p>
            <a:pPr marL="0" indent="0">
              <a:buNone/>
            </a:pPr>
            <a:r>
              <a:rPr lang="en-GB" b="1" i="1" kern="100" dirty="0">
                <a:effectLst/>
                <a:latin typeface="Calibri" panose="020F0502020204030204" pitchFamily="34" charset="0"/>
                <a:ea typeface="MS Mincho" panose="02020609040205080304" pitchFamily="49" charset="-128"/>
                <a:cs typeface="Times New Roman" panose="02020603050405020304" pitchFamily="18" charset="0"/>
              </a:rPr>
              <a:t>What do you think about these statements?</a:t>
            </a:r>
          </a:p>
          <a:p>
            <a:pPr marL="0" indent="0">
              <a:buNone/>
            </a:pPr>
            <a:endParaRPr lang="en-GB" b="1" i="1" kern="100" dirty="0">
              <a:latin typeface="Calibri" panose="020F0502020204030204" pitchFamily="34" charset="0"/>
              <a:ea typeface="MS Mincho" panose="02020609040205080304" pitchFamily="49" charset="-128"/>
              <a:cs typeface="Times New Roman" panose="02020603050405020304" pitchFamily="18" charset="0"/>
            </a:endParaRPr>
          </a:p>
          <a:p>
            <a:pPr marL="0" indent="0">
              <a:buNone/>
            </a:pPr>
            <a:r>
              <a:rPr lang="en-GB" b="1" i="1" kern="100" dirty="0">
                <a:effectLst/>
                <a:latin typeface="Calibri" panose="020F0502020204030204" pitchFamily="34" charset="0"/>
                <a:ea typeface="MS Mincho" panose="02020609040205080304" pitchFamily="49" charset="-128"/>
                <a:cs typeface="Times New Roman" panose="02020603050405020304" pitchFamily="18" charset="0"/>
              </a:rPr>
              <a:t>Which evidence-based indicators for quality and merit do you know that would correctly reflect the potential of a person's career?</a:t>
            </a:r>
          </a:p>
          <a:p>
            <a:pPr marL="0" indent="0">
              <a:buNone/>
            </a:pPr>
            <a:endParaRPr lang="en-GB" b="1" i="1" kern="100" dirty="0">
              <a:latin typeface="Calibri" panose="020F0502020204030204" pitchFamily="34" charset="0"/>
              <a:ea typeface="MS Mincho" panose="02020609040205080304" pitchFamily="49" charset="-128"/>
              <a:cs typeface="Times New Roman" panose="02020603050405020304" pitchFamily="18" charset="0"/>
            </a:endParaRPr>
          </a:p>
          <a:p>
            <a:pPr marL="0" indent="0">
              <a:buNone/>
            </a:pPr>
            <a:r>
              <a:rPr lang="en-GB" b="1" i="1" dirty="0">
                <a:effectLst/>
                <a:latin typeface="Calibri" panose="020F0502020204030204" pitchFamily="34" charset="0"/>
                <a:ea typeface="MS Mincho" panose="02020609040205080304" pitchFamily="49" charset="-128"/>
                <a:cs typeface="Times New Roman" panose="02020603050405020304" pitchFamily="18" charset="0"/>
              </a:rPr>
              <a:t>Do you of evidence that mobility results in better scientific work?</a:t>
            </a:r>
            <a:endParaRPr lang="en-GB" kern="100" dirty="0">
              <a:effectLst/>
              <a:latin typeface="Calibri" panose="020F0502020204030204" pitchFamily="34" charset="0"/>
              <a:ea typeface="MS Mincho" panose="02020609040205080304" pitchFamily="49" charset="-128"/>
              <a:cs typeface="Times New Roman" panose="02020603050405020304" pitchFamily="18" charset="0"/>
            </a:endParaRPr>
          </a:p>
          <a:p>
            <a:pPr marL="0" indent="0">
              <a:buNone/>
            </a:pPr>
            <a:endParaRPr lang="en-GB" kern="100" dirty="0">
              <a:effectLst/>
              <a:latin typeface="Calibri" panose="020F0502020204030204" pitchFamily="34" charset="0"/>
              <a:ea typeface="MS Mincho" panose="02020609040205080304" pitchFamily="49" charset="-128"/>
              <a:cs typeface="Times New Roman" panose="02020603050405020304" pitchFamily="18" charset="0"/>
            </a:endParaRPr>
          </a:p>
          <a:p>
            <a:endParaRPr lang="en-US" b="1" dirty="0"/>
          </a:p>
        </p:txBody>
      </p:sp>
    </p:spTree>
    <p:extLst>
      <p:ext uri="{BB962C8B-B14F-4D97-AF65-F5344CB8AC3E}">
        <p14:creationId xmlns:p14="http://schemas.microsoft.com/office/powerpoint/2010/main" val="1376822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D4FBE-A834-49FB-0C53-FF088939BF0F}"/>
              </a:ext>
            </a:extLst>
          </p:cNvPr>
          <p:cNvSpPr>
            <a:spLocks noGrp="1"/>
          </p:cNvSpPr>
          <p:nvPr>
            <p:ph type="title"/>
          </p:nvPr>
        </p:nvSpPr>
        <p:spPr/>
        <p:txBody>
          <a:bodyPr/>
          <a:lstStyle/>
          <a:p>
            <a:r>
              <a:rPr lang="en-US" dirty="0"/>
              <a:t>Q5: Going beyond gender</a:t>
            </a:r>
          </a:p>
        </p:txBody>
      </p:sp>
      <p:sp>
        <p:nvSpPr>
          <p:cNvPr id="3" name="Content Placeholder 2">
            <a:extLst>
              <a:ext uri="{FF2B5EF4-FFF2-40B4-BE49-F238E27FC236}">
                <a16:creationId xmlns:a16="http://schemas.microsoft.com/office/drawing/2014/main" id="{4A9EEC92-870C-9D49-A782-DE4BC81715D7}"/>
              </a:ext>
            </a:extLst>
          </p:cNvPr>
          <p:cNvSpPr>
            <a:spLocks noGrp="1"/>
          </p:cNvSpPr>
          <p:nvPr>
            <p:ph idx="1"/>
          </p:nvPr>
        </p:nvSpPr>
        <p:spPr/>
        <p:txBody>
          <a:bodyPr>
            <a:normAutofit/>
          </a:bodyPr>
          <a:lstStyle/>
          <a:p>
            <a:pPr marL="0" lvl="0" indent="0">
              <a:lnSpc>
                <a:spcPct val="115000"/>
              </a:lnSpc>
              <a:spcAft>
                <a:spcPts val="1000"/>
              </a:spcAft>
              <a:buNone/>
            </a:pPr>
            <a:r>
              <a:rPr lang="en-GB" b="1" i="1" kern="100" dirty="0">
                <a:effectLst/>
                <a:latin typeface="Calibri" panose="020F0502020204030204" pitchFamily="34" charset="0"/>
                <a:ea typeface="MS Mincho" panose="02020609040205080304" pitchFamily="49" charset="-128"/>
                <a:cs typeface="Times New Roman" panose="02020603050405020304" pitchFamily="18" charset="0"/>
              </a:rPr>
              <a:t>What subjects in the diversity landscape do you think we should emphasize more for the benefit of science and society?</a:t>
            </a:r>
            <a:endParaRPr lang="en-GB" kern="100" dirty="0">
              <a:effectLst/>
              <a:latin typeface="Calibri" panose="020F0502020204030204" pitchFamily="34" charset="0"/>
              <a:ea typeface="MS Mincho" panose="02020609040205080304" pitchFamily="49" charset="-128"/>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4201093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39248-D1DA-06B1-3929-2CC853EA2DD6}"/>
              </a:ext>
            </a:extLst>
          </p:cNvPr>
          <p:cNvSpPr>
            <a:spLocks noGrp="1"/>
          </p:cNvSpPr>
          <p:nvPr>
            <p:ph type="title"/>
          </p:nvPr>
        </p:nvSpPr>
        <p:spPr/>
        <p:txBody>
          <a:bodyPr/>
          <a:lstStyle/>
          <a:p>
            <a:r>
              <a:rPr lang="en-US" dirty="0"/>
              <a:t>Q6: Global challenges to DEI measures</a:t>
            </a:r>
          </a:p>
        </p:txBody>
      </p:sp>
      <p:sp>
        <p:nvSpPr>
          <p:cNvPr id="3" name="Content Placeholder 2">
            <a:extLst>
              <a:ext uri="{FF2B5EF4-FFF2-40B4-BE49-F238E27FC236}">
                <a16:creationId xmlns:a16="http://schemas.microsoft.com/office/drawing/2014/main" id="{47B76A25-96EB-31C7-FB3C-DF56D94B05B7}"/>
              </a:ext>
            </a:extLst>
          </p:cNvPr>
          <p:cNvSpPr>
            <a:spLocks noGrp="1"/>
          </p:cNvSpPr>
          <p:nvPr>
            <p:ph idx="1"/>
          </p:nvPr>
        </p:nvSpPr>
        <p:spPr/>
        <p:txBody>
          <a:bodyPr>
            <a:normAutofit/>
          </a:bodyPr>
          <a:lstStyle/>
          <a:p>
            <a:pPr marL="0" lvl="0" indent="0">
              <a:lnSpc>
                <a:spcPct val="115000"/>
              </a:lnSpc>
              <a:spcAft>
                <a:spcPts val="1000"/>
              </a:spcAft>
              <a:buNone/>
            </a:pPr>
            <a:r>
              <a:rPr lang="en-GB" b="1" i="1" kern="100" dirty="0">
                <a:effectLst/>
                <a:latin typeface="Calibri" panose="020F0502020204030204" pitchFamily="34" charset="0"/>
                <a:ea typeface="MS Mincho" panose="02020609040205080304" pitchFamily="49" charset="-128"/>
                <a:cs typeface="Times New Roman" panose="02020603050405020304" pitchFamily="18" charset="0"/>
              </a:rPr>
              <a:t>What is your message to university presidents and laboratory directors to better implement measures for gender equity and striving for gender balance in these times, where DEI measures are globally challenged? </a:t>
            </a:r>
            <a:endParaRPr lang="en-GB" kern="100" dirty="0">
              <a:effectLst/>
              <a:latin typeface="Calibri" panose="020F050202020403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39643170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263</Words>
  <Application>Microsoft Office PowerPoint</Application>
  <PresentationFormat>Widescreen</PresentationFormat>
  <Paragraphs>23</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DEI Lunch</vt:lpstr>
      <vt:lpstr>Q1: Glass ceilings and short introduction</vt:lpstr>
      <vt:lpstr>Q2: Female committee member</vt:lpstr>
      <vt:lpstr>Q3: Science culture and stereotypes</vt:lpstr>
      <vt:lpstr>Q4: In physics, only quality counts!</vt:lpstr>
      <vt:lpstr>Q5: Going beyond gender</vt:lpstr>
      <vt:lpstr>Q6: Global challenges to DEI measures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DEI Lunch</dc:title>
  <dc:creator>Schmidt-Wellenburg Philipp</dc:creator>
  <cp:lastModifiedBy>Schmidt-Wellenburg Philipp</cp:lastModifiedBy>
  <cp:revision>1</cp:revision>
  <dcterms:created xsi:type="dcterms:W3CDTF">2025-07-17T09:16:04Z</dcterms:created>
  <dcterms:modified xsi:type="dcterms:W3CDTF">2025-07-17T09:26:26Z</dcterms:modified>
</cp:coreProperties>
</file>