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8" r:id="rId4"/>
    <p:sldId id="432" r:id="rId5"/>
    <p:sldId id="533" r:id="rId6"/>
    <p:sldId id="532" r:id="rId7"/>
    <p:sldId id="529" r:id="rId8"/>
    <p:sldId id="534" r:id="rId9"/>
    <p:sldId id="268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āvels Onufrijevs" initials="PO" lastIdx="1" clrIdx="0">
    <p:extLst>
      <p:ext uri="{19B8F6BF-5375-455C-9EA6-DF929625EA0E}">
        <p15:presenceInfo xmlns:p15="http://schemas.microsoft.com/office/powerpoint/2012/main" userId="S::Pavels.Onufrijevs@edu.rtu.lv::754d137b-e595-4507-a6d3-582059b4bf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817"/>
    <a:srgbClr val="E6E6E6"/>
    <a:srgbClr val="F207CA"/>
    <a:srgbClr val="0FE6F8"/>
    <a:srgbClr val="253366"/>
    <a:srgbClr val="FEFCDE"/>
    <a:srgbClr val="FBEA1C"/>
    <a:srgbClr val="B30505"/>
    <a:srgbClr val="2EAC68"/>
    <a:srgbClr val="005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94757" autoAdjust="0"/>
  </p:normalViewPr>
  <p:slideViewPr>
    <p:cSldViewPr snapToObjects="1" showGuides="1">
      <p:cViewPr varScale="1">
        <p:scale>
          <a:sx n="103" d="100"/>
          <a:sy n="103" d="100"/>
        </p:scale>
        <p:origin x="990" y="11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28/02/2023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28/02/2023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2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840727" y="4354824"/>
            <a:ext cx="85344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221198" y="2741101"/>
            <a:ext cx="5773460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747523" y="4238143"/>
            <a:ext cx="4720808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98315" y="1420280"/>
            <a:ext cx="109728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56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  <p:sldLayoutId id="214748371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166809"/>
            <a:ext cx="10142136" cy="2898229"/>
          </a:xfrm>
        </p:spPr>
        <p:txBody>
          <a:bodyPr/>
          <a:lstStyle/>
          <a:p>
            <a:r>
              <a:rPr lang="en-US" dirty="0"/>
              <a:t>Task 9.5: Improvement of mechanical and superconducting properties of RF resonator by laser radiation.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2417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Laboratory of Semiconductor Physics, Institute of Technical Physics, Faculty of Materials Science and Applied Chemistry, Riga Technical University, P. </a:t>
            </a:r>
            <a:r>
              <a:rPr lang="en-US" dirty="0" err="1"/>
              <a:t>Valdena</a:t>
            </a:r>
            <a:r>
              <a:rPr lang="en-US" dirty="0"/>
              <a:t> 3/7, Riga, LV-1048, Latvia</a:t>
            </a:r>
          </a:p>
          <a:p>
            <a:pPr algn="ctr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83632" y="6015080"/>
            <a:ext cx="7402857" cy="533110"/>
          </a:xfrm>
        </p:spPr>
        <p:txBody>
          <a:bodyPr/>
          <a:lstStyle/>
          <a:p>
            <a:r>
              <a:rPr lang="lv-LV" dirty="0"/>
              <a:t>1</a:t>
            </a:r>
            <a:r>
              <a:rPr lang="en-GB" dirty="0" smtClean="0"/>
              <a:t>.</a:t>
            </a:r>
            <a:r>
              <a:rPr lang="lv-LV" dirty="0" smtClean="0"/>
              <a:t>03</a:t>
            </a:r>
            <a:r>
              <a:rPr lang="en-GB" dirty="0" smtClean="0"/>
              <a:t>.202</a:t>
            </a:r>
            <a:r>
              <a:rPr lang="lv-LV" dirty="0"/>
              <a:t>3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55ACC30-449C-4CD7-B6F4-45B65C7FDC24}"/>
              </a:ext>
            </a:extLst>
          </p:cNvPr>
          <p:cNvSpPr txBox="1">
            <a:spLocks/>
          </p:cNvSpPr>
          <p:nvPr/>
        </p:nvSpPr>
        <p:spPr>
          <a:xfrm>
            <a:off x="1127448" y="3360132"/>
            <a:ext cx="7402857" cy="5331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Tx/>
              <a:buNone/>
              <a:defRPr sz="3000" b="0" kern="1200">
                <a:solidFill>
                  <a:schemeClr val="accent1"/>
                </a:solidFill>
                <a:latin typeface="Montserrat" panose="00000500000000000000" pitchFamily="2" charset="0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4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0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18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1800" kern="1200">
                <a:solidFill>
                  <a:srgbClr val="1E386B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Arturs Medvids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C6BCB37-2265-45C0-9CB7-2EA9CBDD99E9}"/>
              </a:ext>
            </a:extLst>
          </p:cNvPr>
          <p:cNvSpPr txBox="1"/>
          <p:nvPr/>
        </p:nvSpPr>
        <p:spPr>
          <a:xfrm>
            <a:off x="407368" y="1988840"/>
            <a:ext cx="1166529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Partners: </a:t>
            </a:r>
            <a:endParaRPr lang="en-US" sz="2800" b="1" dirty="0">
              <a:latin typeface="Montserrat ExtraBold" panose="00000900000000000000" pitchFamily="2" charset="0"/>
              <a:ea typeface="Montserrat" charset="0"/>
              <a:cs typeface="Montserrat" charset="0"/>
            </a:endParaRPr>
          </a:p>
          <a:p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1.</a:t>
            </a:r>
            <a:r>
              <a:rPr lang="en-US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Riga Technical University</a:t>
            </a:r>
            <a:r>
              <a:rPr lang="en-US" sz="2800" b="1" dirty="0">
                <a:latin typeface="Montserrat ExtraBold" panose="00000900000000000000" pitchFamily="2" charset="0"/>
                <a:ea typeface="Montserrat" charset="0"/>
                <a:cs typeface="Montserrat" charset="0"/>
                <a:sym typeface="Wingdings" panose="05000000000000000000" pitchFamily="2" charset="2"/>
              </a:rPr>
              <a:t>(</a:t>
            </a:r>
            <a:r>
              <a:rPr lang="en-US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RTU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),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Dr.A.Medvids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;</a:t>
            </a:r>
            <a:r>
              <a:rPr lang="en-US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</a:p>
          <a:p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2.</a:t>
            </a:r>
            <a:r>
              <a:rPr lang="en-US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United Kingdom Research </a:t>
            </a:r>
            <a:r>
              <a:rPr lang="en-US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and</a:t>
            </a:r>
            <a:r>
              <a:rPr lang="lv-LV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  <a:r>
              <a:rPr lang="en-US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Innovation</a:t>
            </a:r>
            <a:r>
              <a:rPr lang="lv-LV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  <a:r>
              <a:rPr lang="en-US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(UKRI</a:t>
            </a:r>
            <a:r>
              <a:rPr lang="lv-LV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)</a:t>
            </a:r>
            <a:r>
              <a:rPr lang="en-US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,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Dr.R.Valizadeh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;</a:t>
            </a:r>
          </a:p>
          <a:p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3.Institute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of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Electrical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Enginering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(IEE),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Dr.E.Seiler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;</a:t>
            </a:r>
          </a:p>
          <a:p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4.Helmholz-Zentrum Berlin (HZB),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Dr.O.Kugeler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;</a:t>
            </a:r>
          </a:p>
          <a:p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5.Instituto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Nazionale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di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Fisica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 </a:t>
            </a:r>
            <a:r>
              <a:rPr lang="lv-LV" sz="2800" b="1" dirty="0" err="1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Nucleare</a:t>
            </a:r>
            <a:r>
              <a:rPr lang="lv-LV" sz="2800" b="1" dirty="0" smtClean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(INFN), </a:t>
            </a:r>
            <a:r>
              <a:rPr lang="lv-LV" sz="2800" b="1" dirty="0" err="1">
                <a:latin typeface="Montserrat ExtraBold" panose="00000900000000000000" pitchFamily="2" charset="0"/>
                <a:ea typeface="Montserrat" charset="0"/>
                <a:cs typeface="Montserrat" charset="0"/>
              </a:rPr>
              <a:t>Dr.C.Pira</a:t>
            </a:r>
            <a:r>
              <a:rPr lang="lv-LV" sz="2800" b="1" dirty="0">
                <a:latin typeface="Montserrat ExtraBold" panose="00000900000000000000" pitchFamily="2" charset="0"/>
                <a:ea typeface="Montserrat" charset="0"/>
                <a:cs typeface="Montserrat" charset="0"/>
              </a:rPr>
              <a:t>. </a:t>
            </a:r>
            <a:endParaRPr lang="en-US" sz="2800" b="1" dirty="0">
              <a:latin typeface="Montserrat ExtraBold" panose="00000900000000000000" pitchFamily="2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074A45-80EA-4FE7-BF67-2F04B13C5B3A}"/>
              </a:ext>
            </a:extLst>
          </p:cNvPr>
          <p:cNvSpPr txBox="1"/>
          <p:nvPr/>
        </p:nvSpPr>
        <p:spPr>
          <a:xfrm>
            <a:off x="551384" y="908720"/>
            <a:ext cx="111612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Task 9.5: Improvement of mechanical and superconducting properties of RF resonator by laser radiation.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31B00D-B517-4E17-ADC4-7FD9993C5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072474"/>
            <a:ext cx="9144000" cy="2180527"/>
          </a:xfrm>
        </p:spPr>
        <p:txBody>
          <a:bodyPr>
            <a:noAutofit/>
          </a:bodyPr>
          <a:lstStyle/>
          <a:p>
            <a:r>
              <a:rPr lang="en-GB" sz="2800" dirty="0"/>
              <a:t>Accelerator Research and Innovation for European Science and Society (ARIES), coordinated by CERN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75C95C-165F-4C6E-99E5-143C09BF7A7E}"/>
              </a:ext>
            </a:extLst>
          </p:cNvPr>
          <p:cNvSpPr/>
          <p:nvPr/>
        </p:nvSpPr>
        <p:spPr>
          <a:xfrm>
            <a:off x="1775520" y="2852936"/>
            <a:ext cx="8229599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PROGRAMME</a:t>
            </a:r>
            <a:r>
              <a:rPr lang="en-US" dirty="0">
                <a:latin typeface="georgia" panose="02040502050405020303" pitchFamily="18" charset="0"/>
              </a:rPr>
              <a:t>: Horizon 2020 (Integrating Activity)</a:t>
            </a:r>
            <a:endParaRPr lang="en-US" dirty="0"/>
          </a:p>
          <a:p>
            <a:r>
              <a:rPr lang="en-US" b="1" dirty="0">
                <a:latin typeface="georgia" panose="02040502050405020303" pitchFamily="18" charset="0"/>
              </a:rPr>
              <a:t>DURATION</a:t>
            </a:r>
            <a:r>
              <a:rPr lang="en-US" dirty="0">
                <a:latin typeface="georgia" panose="02040502050405020303" pitchFamily="18" charset="0"/>
              </a:rPr>
              <a:t>: May 2017- April 2021 (4 years)</a:t>
            </a:r>
            <a:endParaRPr lang="en-US" dirty="0"/>
          </a:p>
          <a:p>
            <a:r>
              <a:rPr lang="en-US" b="1" dirty="0">
                <a:latin typeface="georgia" panose="02040502050405020303" pitchFamily="18" charset="0"/>
              </a:rPr>
              <a:t>TOTAL BUDGET</a:t>
            </a:r>
            <a:r>
              <a:rPr lang="en-US" dirty="0">
                <a:latin typeface="georgia" panose="02040502050405020303" pitchFamily="18" charset="0"/>
              </a:rPr>
              <a:t>: €24.8M</a:t>
            </a:r>
            <a:endParaRPr lang="en-US" dirty="0"/>
          </a:p>
          <a:p>
            <a:r>
              <a:rPr lang="en-US" b="1" dirty="0">
                <a:latin typeface="georgia" panose="02040502050405020303" pitchFamily="18" charset="0"/>
              </a:rPr>
              <a:t>CONSORTIUM</a:t>
            </a:r>
            <a:r>
              <a:rPr lang="en-US" dirty="0">
                <a:latin typeface="georgia" panose="02040502050405020303" pitchFamily="18" charset="0"/>
              </a:rPr>
              <a:t>: 41 participants from 18 countries</a:t>
            </a:r>
            <a:endParaRPr lang="en-US" dirty="0"/>
          </a:p>
          <a:p>
            <a:r>
              <a:rPr lang="en-US" b="1" dirty="0">
                <a:latin typeface="georgia" panose="02040502050405020303" pitchFamily="18" charset="0"/>
              </a:rPr>
              <a:t>WEBSITE</a:t>
            </a:r>
            <a:r>
              <a:rPr lang="en-US" dirty="0">
                <a:latin typeface="georgia" panose="02040502050405020303" pitchFamily="18" charset="0"/>
              </a:rPr>
              <a:t>: aries.cern.web.ch </a:t>
            </a:r>
            <a:endParaRPr lang="en-US" dirty="0"/>
          </a:p>
          <a:p>
            <a:r>
              <a:rPr lang="en-US" b="1" dirty="0">
                <a:latin typeface="georgia" panose="02040502050405020303" pitchFamily="18" charset="0"/>
              </a:rPr>
              <a:t>PROJECT COORDINATOR</a:t>
            </a:r>
            <a:r>
              <a:rPr lang="en-US" dirty="0">
                <a:latin typeface="georgia" panose="02040502050405020303" pitchFamily="18" charset="0"/>
              </a:rPr>
              <a:t>: Maurizio </a:t>
            </a:r>
            <a:r>
              <a:rPr lang="en-US" dirty="0" err="1">
                <a:latin typeface="georgia" panose="02040502050405020303" pitchFamily="18" charset="0"/>
              </a:rPr>
              <a:t>Vretenar</a:t>
            </a:r>
            <a:r>
              <a:rPr lang="en-US" dirty="0">
                <a:latin typeface="georgia" panose="02040502050405020303" pitchFamily="18" charset="0"/>
              </a:rPr>
              <a:t> (CERN)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DFEB1B-6AA7-4155-8369-3E8225EDF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112" y="1"/>
            <a:ext cx="1847850" cy="126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25A609-A2FA-43F2-A00E-F812EE503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12792"/>
            <a:ext cx="25146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84005" y="1825625"/>
            <a:ext cx="4823989" cy="3763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7688" y="1988840"/>
            <a:ext cx="5760000" cy="365125"/>
          </a:xfrm>
        </p:spPr>
        <p:txBody>
          <a:bodyPr/>
          <a:lstStyle/>
          <a:p>
            <a:r>
              <a:rPr lang="lv-LV" dirty="0" err="1" smtClean="0"/>
              <a:t>Nonirradiated</a:t>
            </a:r>
            <a:r>
              <a:rPr lang="lv-LV" dirty="0" smtClean="0"/>
              <a:t> </a:t>
            </a:r>
            <a:r>
              <a:rPr lang="lv-LV" dirty="0" err="1" smtClean="0"/>
              <a:t>sample</a:t>
            </a:r>
            <a:r>
              <a:rPr lang="lv-LV" dirty="0" smtClean="0"/>
              <a:t> (Black)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071664" y="5729023"/>
            <a:ext cx="57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err="1" smtClean="0"/>
              <a:t>Irradiated</a:t>
            </a:r>
            <a:r>
              <a:rPr lang="lv-LV" dirty="0" smtClean="0"/>
              <a:t> </a:t>
            </a:r>
            <a:r>
              <a:rPr lang="lv-LV" dirty="0" err="1" smtClean="0"/>
              <a:t>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47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71664" y="6042092"/>
            <a:ext cx="5760000" cy="365125"/>
          </a:xfrm>
        </p:spPr>
        <p:txBody>
          <a:bodyPr/>
          <a:lstStyle/>
          <a:p>
            <a:r>
              <a:rPr lang="lv-LV" dirty="0" err="1" smtClean="0"/>
              <a:t>Irradiated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182753"/>
            <a:ext cx="7540889" cy="440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48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v-LV" dirty="0" smtClean="0"/>
              <a:t>Non </a:t>
            </a:r>
            <a:r>
              <a:rPr lang="lv-LV" dirty="0" err="1" smtClean="0"/>
              <a:t>irradiated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154" y="404664"/>
            <a:ext cx="4032448" cy="2680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825" y="3269583"/>
            <a:ext cx="4005777" cy="26888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011" y="404664"/>
            <a:ext cx="4165977" cy="4248472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226154" y="4823946"/>
            <a:ext cx="57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/>
              <a:t>2cm x 2cm</a:t>
            </a:r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6699991" y="4989076"/>
            <a:ext cx="20162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Cracks</a:t>
            </a:r>
            <a:endParaRPr lang="en-US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112224" y="3933056"/>
            <a:ext cx="360040" cy="107345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772817" y="5364788"/>
            <a:ext cx="678813" cy="34816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3"/>
          <p:cNvSpPr txBox="1">
            <a:spLocks/>
          </p:cNvSpPr>
          <p:nvPr/>
        </p:nvSpPr>
        <p:spPr>
          <a:xfrm>
            <a:off x="6880045" y="1862149"/>
            <a:ext cx="20162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Cracks</a:t>
            </a:r>
            <a:endParaRPr lang="en-US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353661" y="1565022"/>
            <a:ext cx="468697" cy="31926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015713" y="1407388"/>
            <a:ext cx="497506" cy="47656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807139" y="2202272"/>
            <a:ext cx="900964" cy="53930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683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16000" y="4869160"/>
            <a:ext cx="5760000" cy="365125"/>
          </a:xfrm>
        </p:spPr>
        <p:txBody>
          <a:bodyPr/>
          <a:lstStyle/>
          <a:p>
            <a:r>
              <a:rPr lang="lv-LV" dirty="0" err="1" smtClean="0"/>
              <a:t>Nonirradiated</a:t>
            </a:r>
            <a:r>
              <a:rPr lang="lv-LV" dirty="0" smtClean="0"/>
              <a:t>                          </a:t>
            </a:r>
            <a:r>
              <a:rPr lang="lv-LV" dirty="0" err="1" smtClean="0"/>
              <a:t>Irradiated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18" y="741358"/>
            <a:ext cx="5440820" cy="38397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679628"/>
            <a:ext cx="5277412" cy="390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6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0B2B74-F0D4-4E26-B58B-931BB57E1C13}"/>
              </a:ext>
            </a:extLst>
          </p:cNvPr>
          <p:cNvSpPr txBox="1"/>
          <p:nvPr/>
        </p:nvSpPr>
        <p:spPr>
          <a:xfrm>
            <a:off x="119336" y="2204864"/>
            <a:ext cx="8600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4000" dirty="0">
                <a:solidFill>
                  <a:schemeClr val="bg1"/>
                </a:solidFill>
              </a:rPr>
              <a:t>Thank you very much for your attention!</a:t>
            </a:r>
            <a:endParaRPr lang="lv-LV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3432</TotalTime>
  <Words>183</Words>
  <Application>Microsoft Office PowerPoint</Application>
  <PresentationFormat>Widescreen</PresentationFormat>
  <Paragraphs>32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georgia</vt:lpstr>
      <vt:lpstr>Montserrat</vt:lpstr>
      <vt:lpstr>Montserrat ExtraBold</vt:lpstr>
      <vt:lpstr>Montserrat SemiBold</vt:lpstr>
      <vt:lpstr>Tahoma</vt:lpstr>
      <vt:lpstr>Times New Roman</vt:lpstr>
      <vt:lpstr>Wingdings</vt:lpstr>
      <vt:lpstr>I.FAST Custom Slides</vt:lpstr>
      <vt:lpstr>Generic</vt:lpstr>
      <vt:lpstr>PowerPoint Presentation</vt:lpstr>
      <vt:lpstr>PowerPoint Presentation</vt:lpstr>
      <vt:lpstr>Accelerator Research and Innovation for European Science and Society (ARIES), coordinated by CERN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Artūrs Medvids</cp:lastModifiedBy>
  <cp:revision>443</cp:revision>
  <dcterms:created xsi:type="dcterms:W3CDTF">2017-04-26T09:15:49Z</dcterms:created>
  <dcterms:modified xsi:type="dcterms:W3CDTF">2023-02-28T15:06:12Z</dcterms:modified>
</cp:coreProperties>
</file>