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65" r:id="rId3"/>
    <p:sldId id="263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19"/>
  </p:normalViewPr>
  <p:slideViewPr>
    <p:cSldViewPr>
      <p:cViewPr varScale="1">
        <p:scale>
          <a:sx n="109" d="100"/>
          <a:sy n="109" d="100"/>
        </p:scale>
        <p:origin x="109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C725F-7BE1-4BA7-9C06-22C322081197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2E93E-9A8B-49AA-9CD7-1D581994F9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330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872F-1744-42B4-B26B-C26224B0B120}" type="datetime1">
              <a:rPr lang="en-US" smtClean="0"/>
              <a:t>6/1/23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C03A6-DA75-4ABB-A5E8-C73808393051}" type="datetime1">
              <a:rPr lang="en-US" smtClean="0"/>
              <a:t>6/1/23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6B5C-FBE9-4620-BBB3-A4691127E3BE}" type="datetime1">
              <a:rPr lang="en-US" smtClean="0"/>
              <a:t>6/1/23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66ABB-8BC6-40E7-BF6C-869A05B446A0}" type="datetime1">
              <a:rPr lang="en-US" smtClean="0"/>
              <a:t>6/1/23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D4AB-3C31-4A53-8449-AE022F9132BC}" type="datetime1">
              <a:rPr lang="en-US" smtClean="0"/>
              <a:t>6/1/23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8C21-1B9E-426A-9CC0-56F9DD1DE27E}" type="datetime1">
              <a:rPr lang="en-US" smtClean="0"/>
              <a:t>6/1/23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54E8A-A5DE-402D-A704-72DAB5496C64}" type="datetime1">
              <a:rPr lang="en-US" smtClean="0"/>
              <a:t>6/1/23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FB2BA-056B-4816-8A08-FC42368551B9}" type="datetime1">
              <a:rPr lang="en-US" smtClean="0"/>
              <a:t>6/1/23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B9CD8-B255-49BE-96E3-99AFBBBAE0D8}" type="datetime1">
              <a:rPr lang="en-US" smtClean="0"/>
              <a:t>6/1/23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A0E1-DDDC-4579-895E-CC3305F0A4EA}" type="datetime1">
              <a:rPr lang="en-US" smtClean="0"/>
              <a:t>6/1/23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63446-CB58-4159-822D-6DB0DE851B0E}" type="datetime1">
              <a:rPr lang="en-US" smtClean="0"/>
              <a:t>6/1/23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37C18-C9EE-4760-9EB1-DD9257BC60A9}" type="datetime1">
              <a:rPr lang="en-US" smtClean="0"/>
              <a:t>6/1/23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olaf.behnke@cern.ch" TargetMode="External"/><Relationship Id="rId2" Type="http://schemas.openxmlformats.org/officeDocument/2006/relationships/hyperlink" Target="https://www.aps.org/meetings/policies/code-conduct.cfm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l.lyons@physics.ox.ac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997565"/>
            <a:ext cx="79248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       Welcome to PHYSTAT-2samples</a:t>
            </a:r>
          </a:p>
          <a:p>
            <a:endParaRPr lang="en-GB" sz="3600" dirty="0"/>
          </a:p>
          <a:p>
            <a:r>
              <a:rPr lang="en-GB" sz="3600" dirty="0"/>
              <a:t>Workshop devoted to Goodness of Fit and 2-Sample Testing with multi-D data</a:t>
            </a:r>
          </a:p>
          <a:p>
            <a:endParaRPr lang="en-GB" sz="36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and 2</a:t>
            </a:r>
            <a:r>
              <a:rPr lang="en-GB" baseline="30000" dirty="0"/>
              <a:t>nd</a:t>
            </a:r>
            <a:r>
              <a:rPr lang="en-GB" dirty="0"/>
              <a:t> June 2023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61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381B10-AB27-1F2C-05B1-4863049DE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2401BC-7D4A-8C71-8940-90BA686327CA}"/>
              </a:ext>
            </a:extLst>
          </p:cNvPr>
          <p:cNvSpPr txBox="1"/>
          <p:nvPr/>
        </p:nvSpPr>
        <p:spPr>
          <a:xfrm>
            <a:off x="0" y="212735"/>
            <a:ext cx="91440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                          </a:t>
            </a:r>
            <a:r>
              <a:rPr lang="en-US" sz="2800" dirty="0"/>
              <a:t>Topic of Meeting</a:t>
            </a:r>
          </a:p>
          <a:p>
            <a:r>
              <a:rPr lang="en-US" dirty="0">
                <a:solidFill>
                  <a:srgbClr val="FF0000"/>
                </a:solidFill>
              </a:rPr>
              <a:t>Goodness of Fit: </a:t>
            </a:r>
          </a:p>
          <a:p>
            <a:r>
              <a:rPr lang="en-US" dirty="0">
                <a:solidFill>
                  <a:srgbClr val="FF0000"/>
                </a:solidFill>
              </a:rPr>
              <a:t>Comparing a data set with expectation (Null Hypothesis), expressed as </a:t>
            </a:r>
          </a:p>
          <a:p>
            <a:r>
              <a:rPr lang="en-US" dirty="0">
                <a:solidFill>
                  <a:srgbClr val="FF0000"/>
                </a:solidFill>
              </a:rPr>
              <a:t>functional form, possibly with unknown parameters;</a:t>
            </a:r>
          </a:p>
          <a:p>
            <a:r>
              <a:rPr lang="en-US" dirty="0"/>
              <a:t>and</a:t>
            </a:r>
          </a:p>
          <a:p>
            <a:r>
              <a:rPr lang="en-US" dirty="0">
                <a:solidFill>
                  <a:srgbClr val="0070C0"/>
                </a:solidFill>
              </a:rPr>
              <a:t>2-Sample Testing: </a:t>
            </a:r>
          </a:p>
          <a:p>
            <a:r>
              <a:rPr lang="en-US" dirty="0">
                <a:solidFill>
                  <a:srgbClr val="0070C0"/>
                </a:solidFill>
              </a:rPr>
              <a:t>Both data and expectation are in the form of data samples e.g. Expectation based </a:t>
            </a:r>
          </a:p>
          <a:p>
            <a:r>
              <a:rPr lang="en-US" dirty="0">
                <a:solidFill>
                  <a:srgbClr val="0070C0"/>
                </a:solidFill>
              </a:rPr>
              <a:t>on the Standard Model, but available as a sample of Monte Carlo simulated events;     or</a:t>
            </a:r>
          </a:p>
          <a:p>
            <a:r>
              <a:rPr lang="en-US" dirty="0">
                <a:solidFill>
                  <a:srgbClr val="0070C0"/>
                </a:solidFill>
              </a:rPr>
              <a:t>can involve two separate data samples. </a:t>
            </a:r>
          </a:p>
          <a:p>
            <a:r>
              <a:rPr lang="en-US" dirty="0"/>
              <a:t>In both cases, this meeting deals with data in several dimensions.</a:t>
            </a:r>
          </a:p>
          <a:p>
            <a:endParaRPr lang="en-US" dirty="0"/>
          </a:p>
          <a:p>
            <a:r>
              <a:rPr lang="en-US" dirty="0">
                <a:solidFill>
                  <a:schemeClr val="accent2"/>
                </a:solidFill>
              </a:rPr>
              <a:t>N.B. These consist of just having a single Hypothesis. ‘Hypothesis Testing’, in which data are</a:t>
            </a:r>
          </a:p>
          <a:p>
            <a:r>
              <a:rPr lang="en-US" dirty="0">
                <a:solidFill>
                  <a:schemeClr val="accent2"/>
                </a:solidFill>
              </a:rPr>
              <a:t>compared with 2 different hypotheses (e.g. Just the Standard Model = Null Hypothesis; </a:t>
            </a:r>
          </a:p>
          <a:p>
            <a:r>
              <a:rPr lang="en-US" dirty="0">
                <a:solidFill>
                  <a:schemeClr val="accent2"/>
                </a:solidFill>
              </a:rPr>
              <a:t>or Standard Model plus some specific form of New Physics) is a different topic.</a:t>
            </a:r>
          </a:p>
          <a:p>
            <a:endParaRPr lang="en-US" dirty="0"/>
          </a:p>
          <a:p>
            <a:r>
              <a:rPr lang="en-US" sz="2400" dirty="0"/>
              <a:t>Examples of Usage:</a:t>
            </a:r>
          </a:p>
          <a:p>
            <a:r>
              <a:rPr lang="en-US" dirty="0"/>
              <a:t>Topics of very widespread application in Particle Physics analyses. Include: </a:t>
            </a:r>
          </a:p>
          <a:p>
            <a:r>
              <a:rPr lang="en-US" dirty="0"/>
              <a:t>Checking that monitoring data from the detector are consistent with </a:t>
            </a:r>
          </a:p>
          <a:p>
            <a:r>
              <a:rPr lang="en-US" dirty="0"/>
              <a:t>established norms</a:t>
            </a:r>
          </a:p>
          <a:p>
            <a:r>
              <a:rPr lang="en-US" dirty="0"/>
              <a:t>Seeing whether the data are consistent with Standard Model expectations, with any </a:t>
            </a:r>
          </a:p>
          <a:p>
            <a:r>
              <a:rPr lang="en-US" dirty="0"/>
              <a:t>deviations being possibly an indicator of New Physics.</a:t>
            </a:r>
          </a:p>
          <a:p>
            <a:r>
              <a:rPr lang="en-US" dirty="0"/>
              <a:t>Checking whether data from ATLAS and CMS are consistent.</a:t>
            </a:r>
          </a:p>
          <a:p>
            <a:r>
              <a:rPr lang="en-US" dirty="0"/>
              <a:t>Is Fast Simulation generated by ML consistent with Full Simulation?</a:t>
            </a:r>
          </a:p>
          <a:p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990050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73E705-EA43-72B9-0DD1-B37575181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BE2635-8F8C-C40A-AC18-61207A6B6C5D}"/>
              </a:ext>
            </a:extLst>
          </p:cNvPr>
          <p:cNvSpPr txBox="1"/>
          <p:nvPr/>
        </p:nvSpPr>
        <p:spPr>
          <a:xfrm>
            <a:off x="304800" y="136525"/>
            <a:ext cx="8393723" cy="66171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/>
              <a:t>                            </a:t>
            </a:r>
            <a:r>
              <a:rPr lang="en-US" sz="2000" dirty="0"/>
              <a:t>TALKS </a:t>
            </a:r>
            <a:r>
              <a:rPr lang="en-US" sz="2000"/>
              <a:t>and SPEAKERS</a:t>
            </a:r>
          </a:p>
          <a:p>
            <a:endParaRPr lang="en-US" sz="2000" dirty="0"/>
          </a:p>
          <a:p>
            <a:r>
              <a:rPr lang="en-US" sz="1600" dirty="0">
                <a:solidFill>
                  <a:srgbClr val="00B050"/>
                </a:solidFill>
              </a:rPr>
              <a:t>Range of Machine Learning methods in Particle Physics</a:t>
            </a:r>
          </a:p>
          <a:p>
            <a:r>
              <a:rPr lang="en-US" sz="1600" dirty="0">
                <a:solidFill>
                  <a:srgbClr val="00B050"/>
                </a:solidFill>
              </a:rPr>
              <a:t>Ben Nachman (Lawrence Berkeley National Lab.)</a:t>
            </a:r>
          </a:p>
          <a:p>
            <a:endParaRPr lang="en-US" sz="1600" dirty="0">
              <a:solidFill>
                <a:srgbClr val="0070C0"/>
              </a:solidFill>
            </a:endParaRPr>
          </a:p>
          <a:p>
            <a:r>
              <a:rPr lang="en-US" sz="1600" dirty="0">
                <a:solidFill>
                  <a:srgbClr val="00B050"/>
                </a:solidFill>
              </a:rPr>
              <a:t>Goodness of fit by </a:t>
            </a:r>
            <a:r>
              <a:rPr lang="en-US" sz="1600" dirty="0" err="1">
                <a:solidFill>
                  <a:srgbClr val="00B050"/>
                </a:solidFill>
              </a:rPr>
              <a:t>Neyman</a:t>
            </a:r>
            <a:r>
              <a:rPr lang="en-US" sz="1600" dirty="0">
                <a:solidFill>
                  <a:srgbClr val="00B050"/>
                </a:solidFill>
              </a:rPr>
              <a:t>-Pearson testing</a:t>
            </a:r>
          </a:p>
          <a:p>
            <a:r>
              <a:rPr lang="en-US" sz="1600" dirty="0">
                <a:solidFill>
                  <a:srgbClr val="00B050"/>
                </a:solidFill>
              </a:rPr>
              <a:t>Gaia Grosso (</a:t>
            </a:r>
            <a:r>
              <a:rPr lang="en-US" sz="1600" dirty="0" err="1">
                <a:solidFill>
                  <a:srgbClr val="00B050"/>
                </a:solidFill>
              </a:rPr>
              <a:t>Universita</a:t>
            </a:r>
            <a:r>
              <a:rPr lang="en-US" sz="1600" dirty="0">
                <a:solidFill>
                  <a:srgbClr val="00B050"/>
                </a:solidFill>
              </a:rPr>
              <a:t> e INFN, Padova)</a:t>
            </a:r>
          </a:p>
          <a:p>
            <a:endParaRPr lang="en-US" sz="1600" dirty="0">
              <a:solidFill>
                <a:srgbClr val="0070C0"/>
              </a:solidFill>
            </a:endParaRPr>
          </a:p>
          <a:p>
            <a:r>
              <a:rPr lang="en-US" sz="1600" dirty="0">
                <a:solidFill>
                  <a:srgbClr val="00B050"/>
                </a:solidFill>
              </a:rPr>
              <a:t>Applications to deep generative models</a:t>
            </a:r>
          </a:p>
          <a:p>
            <a:r>
              <a:rPr lang="en-US" sz="1600" dirty="0">
                <a:solidFill>
                  <a:srgbClr val="00B050"/>
                </a:solidFill>
              </a:rPr>
              <a:t>Raghav </a:t>
            </a:r>
            <a:r>
              <a:rPr lang="en-US" sz="1600" dirty="0" err="1">
                <a:solidFill>
                  <a:srgbClr val="00B050"/>
                </a:solidFill>
              </a:rPr>
              <a:t>Kansal</a:t>
            </a:r>
            <a:r>
              <a:rPr lang="en-US" sz="1600" dirty="0">
                <a:solidFill>
                  <a:srgbClr val="00B050"/>
                </a:solidFill>
              </a:rPr>
              <a:t> (Univ. of California San Diego)</a:t>
            </a:r>
          </a:p>
          <a:p>
            <a:endParaRPr lang="en-US" sz="1600" dirty="0">
              <a:solidFill>
                <a:srgbClr val="0070C0"/>
              </a:solidFill>
            </a:endParaRPr>
          </a:p>
          <a:p>
            <a:r>
              <a:rPr lang="en-US" sz="1600" dirty="0">
                <a:solidFill>
                  <a:srgbClr val="0070C0"/>
                </a:solidFill>
              </a:rPr>
              <a:t>Optimal Transport for Goodness of Fit and 2-sample testing 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Larry Wasserman (Carnegie Mellon University)</a:t>
            </a:r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>
                <a:solidFill>
                  <a:srgbClr val="0070C0"/>
                </a:solidFill>
              </a:rPr>
              <a:t>Multivariate model assessment without chi-squared</a:t>
            </a:r>
          </a:p>
          <a:p>
            <a:r>
              <a:rPr lang="en-US" sz="1600" dirty="0">
                <a:solidFill>
                  <a:srgbClr val="0070C0"/>
                </a:solidFill>
              </a:rPr>
              <a:t>Sara </a:t>
            </a:r>
            <a:r>
              <a:rPr lang="en-US" sz="1600" dirty="0" err="1">
                <a:solidFill>
                  <a:srgbClr val="0070C0"/>
                </a:solidFill>
              </a:rPr>
              <a:t>Algeri</a:t>
            </a:r>
            <a:r>
              <a:rPr lang="en-US" sz="1600" dirty="0">
                <a:solidFill>
                  <a:srgbClr val="0070C0"/>
                </a:solidFill>
              </a:rPr>
              <a:t> (University of Minnesota)</a:t>
            </a:r>
          </a:p>
          <a:p>
            <a:endParaRPr lang="en-US" sz="1600" dirty="0">
              <a:solidFill>
                <a:srgbClr val="00B050"/>
              </a:solidFill>
            </a:endParaRPr>
          </a:p>
          <a:p>
            <a:r>
              <a:rPr lang="en-US" sz="1600" dirty="0">
                <a:solidFill>
                  <a:srgbClr val="0070C0"/>
                </a:solidFill>
              </a:rPr>
              <a:t>Kernel methods for 2-sample and goodness of fit testing</a:t>
            </a:r>
          </a:p>
          <a:p>
            <a:r>
              <a:rPr lang="en-US" sz="1600" dirty="0">
                <a:solidFill>
                  <a:srgbClr val="0070C0"/>
                </a:solidFill>
              </a:rPr>
              <a:t>Arthur </a:t>
            </a:r>
            <a:r>
              <a:rPr lang="en-US" sz="1600" dirty="0" err="1">
                <a:solidFill>
                  <a:srgbClr val="0070C0"/>
                </a:solidFill>
              </a:rPr>
              <a:t>Gretton</a:t>
            </a:r>
            <a:r>
              <a:rPr lang="en-US" sz="1600" dirty="0">
                <a:solidFill>
                  <a:srgbClr val="0070C0"/>
                </a:solidFill>
              </a:rPr>
              <a:t> (UCL)</a:t>
            </a:r>
          </a:p>
          <a:p>
            <a:endParaRPr lang="en-US" sz="1600" dirty="0">
              <a:solidFill>
                <a:srgbClr val="0070C0"/>
              </a:solidFill>
            </a:endParaRPr>
          </a:p>
          <a:p>
            <a:r>
              <a:rPr lang="en-US" sz="1600" dirty="0">
                <a:solidFill>
                  <a:srgbClr val="0070C0"/>
                </a:solidFill>
              </a:rPr>
              <a:t>Comparing distributions of high dimensional complex data</a:t>
            </a:r>
          </a:p>
          <a:p>
            <a:r>
              <a:rPr lang="en-US" sz="1600" dirty="0">
                <a:solidFill>
                  <a:srgbClr val="0070C0"/>
                </a:solidFill>
              </a:rPr>
              <a:t>Ann B Lee (Carnegie Mellon University)</a:t>
            </a:r>
          </a:p>
          <a:p>
            <a:endParaRPr lang="en-US" sz="1600" dirty="0">
              <a:solidFill>
                <a:srgbClr val="00B050"/>
              </a:solidFill>
            </a:endParaRPr>
          </a:p>
          <a:p>
            <a:r>
              <a:rPr lang="en-US" sz="1600" dirty="0">
                <a:solidFill>
                  <a:srgbClr val="00B050"/>
                </a:solidFill>
              </a:rPr>
              <a:t>Classifier-based 2 sample testing for model independent searches for New Physics</a:t>
            </a:r>
          </a:p>
          <a:p>
            <a:r>
              <a:rPr lang="en-US" sz="1600" dirty="0">
                <a:solidFill>
                  <a:srgbClr val="0070C0"/>
                </a:solidFill>
              </a:rPr>
              <a:t>Mikael </a:t>
            </a:r>
            <a:r>
              <a:rPr lang="en-US" sz="1600" dirty="0" err="1">
                <a:solidFill>
                  <a:srgbClr val="0070C0"/>
                </a:solidFill>
              </a:rPr>
              <a:t>Kuusela</a:t>
            </a:r>
            <a:r>
              <a:rPr lang="en-US" sz="1600" dirty="0">
                <a:solidFill>
                  <a:srgbClr val="0070C0"/>
                </a:solidFill>
              </a:rPr>
              <a:t> (Carnegie Mellon University) </a:t>
            </a:r>
          </a:p>
        </p:txBody>
      </p:sp>
    </p:spTree>
    <p:extLst>
      <p:ext uri="{BB962C8B-B14F-4D97-AF65-F5344CB8AC3E}">
        <p14:creationId xmlns:p14="http://schemas.microsoft.com/office/powerpoint/2010/main" val="3142311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B4EB7F-10D5-F6A9-EBDF-E99C3E676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3850A2-4DBF-172A-574E-CC74A11184A3}"/>
              </a:ext>
            </a:extLst>
          </p:cNvPr>
          <p:cNvSpPr txBox="1"/>
          <p:nvPr/>
        </p:nvSpPr>
        <p:spPr>
          <a:xfrm>
            <a:off x="533400" y="457200"/>
            <a:ext cx="83058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Motivation for meeting came from 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Raghav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Kansal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suggesting to give talk to CMS Statistics Committee;      and from 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Maurizio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Pierini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pointing out that this should target a wider audience. 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Thanks to both of you.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Website contains reading material provided by speakers.</a:t>
            </a:r>
          </a:p>
          <a:p>
            <a:r>
              <a:rPr lang="en-US" dirty="0">
                <a:solidFill>
                  <a:srgbClr val="0070C0"/>
                </a:solidFill>
              </a:rPr>
              <a:t>Will contain slides and videos of talks.</a:t>
            </a:r>
          </a:p>
          <a:p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Questions: </a:t>
            </a:r>
          </a:p>
          <a:p>
            <a:r>
              <a:rPr lang="en-US" dirty="0">
                <a:solidFill>
                  <a:srgbClr val="00B050"/>
                </a:solidFill>
              </a:rPr>
              <a:t>Mainly at end of talk. Please ‘raise hand’ or put in ‘chat box’.</a:t>
            </a:r>
          </a:p>
          <a:p>
            <a:r>
              <a:rPr lang="en-US" dirty="0">
                <a:solidFill>
                  <a:srgbClr val="00B050"/>
                </a:solidFill>
              </a:rPr>
              <a:t>Occasionally, ask for specific clarification during talk via ‘chat-box’.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N.B. PHYSTAT subscribes to code of civil </a:t>
            </a:r>
            <a:r>
              <a:rPr lang="en-US" dirty="0" err="1">
                <a:solidFill>
                  <a:srgbClr val="FF0000"/>
                </a:solidFill>
              </a:rPr>
              <a:t>behaviour</a:t>
            </a:r>
            <a:r>
              <a:rPr lang="en-US" dirty="0">
                <a:solidFill>
                  <a:srgbClr val="FF0000"/>
                </a:solidFill>
              </a:rPr>
              <a:t> (e.g. APS “Code of Conduct”               </a:t>
            </a:r>
            <a:r>
              <a:rPr lang="en-US" sz="800" dirty="0">
                <a:solidFill>
                  <a:srgbClr val="FF0000"/>
                </a:solidFill>
              </a:rPr>
              <a:t>.</a:t>
            </a:r>
            <a:r>
              <a:rPr lang="en-US" dirty="0">
                <a:solidFill>
                  <a:srgbClr val="FF0000"/>
                </a:solidFill>
              </a:rPr>
              <a:t>       </a:t>
            </a:r>
            <a:r>
              <a:rPr lang="en-US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https://www.aps.org/meetings/policies/code-conduct.cfm</a:t>
            </a:r>
            <a:r>
              <a:rPr lang="en-US" dirty="0">
                <a:solidFill>
                  <a:srgbClr val="FF0000"/>
                </a:solidFill>
              </a:rPr>
              <a:t>  )</a:t>
            </a:r>
          </a:p>
          <a:p>
            <a:r>
              <a:rPr lang="en-US" dirty="0">
                <a:solidFill>
                  <a:srgbClr val="FF0000"/>
                </a:solidFill>
              </a:rPr>
              <a:t>This means that we encourage discussion, but require that </a:t>
            </a:r>
            <a:r>
              <a:rPr lang="en-US">
                <a:solidFill>
                  <a:srgbClr val="FF0000"/>
                </a:solidFill>
              </a:rPr>
              <a:t>it refrains </a:t>
            </a:r>
            <a:r>
              <a:rPr lang="en-US" dirty="0">
                <a:solidFill>
                  <a:srgbClr val="FF0000"/>
                </a:solidFill>
              </a:rPr>
              <a:t>from being aggressive, or more extreme.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                                       </a:t>
            </a:r>
            <a:r>
              <a:rPr lang="en-US" sz="24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Enjoy the meeting!</a:t>
            </a:r>
          </a:p>
          <a:p>
            <a:endParaRPr lang="en-US" sz="24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r>
              <a:rPr lang="en-US" sz="1600" dirty="0"/>
              <a:t>Any questions, suggestions, </a:t>
            </a:r>
            <a:r>
              <a:rPr lang="en-US" sz="1600" dirty="0" err="1"/>
              <a:t>etc</a:t>
            </a:r>
            <a:r>
              <a:rPr lang="en-US" sz="1600" dirty="0"/>
              <a:t> to </a:t>
            </a:r>
            <a:r>
              <a:rPr lang="en-US" sz="16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olaf.behnke@cern.ch</a:t>
            </a:r>
            <a:r>
              <a:rPr lang="en-US" sz="1600" dirty="0"/>
              <a:t> or to </a:t>
            </a:r>
            <a:r>
              <a:rPr lang="en-US" sz="16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l.lyons@physics.ox.ac.uk</a:t>
            </a:r>
            <a:r>
              <a:rPr lang="en-US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55800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1030</TotalTime>
  <Words>538</Words>
  <Application>Microsoft Macintosh PowerPoint</Application>
  <PresentationFormat>On-screen Show (4:3)</PresentationFormat>
  <Paragraphs>82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example for Pragmatic versus Full Bayes</dc:title>
  <dc:creator>Louis</dc:creator>
  <cp:lastModifiedBy>Lyons, Louis</cp:lastModifiedBy>
  <cp:revision>46</cp:revision>
  <dcterms:created xsi:type="dcterms:W3CDTF">2006-08-16T00:00:00Z</dcterms:created>
  <dcterms:modified xsi:type="dcterms:W3CDTF">2023-06-01T10:53:21Z</dcterms:modified>
</cp:coreProperties>
</file>