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436" r:id="rId3"/>
    <p:sldId id="471" r:id="rId4"/>
    <p:sldId id="472" r:id="rId5"/>
    <p:sldId id="487" r:id="rId6"/>
    <p:sldId id="488" r:id="rId7"/>
    <p:sldId id="502" r:id="rId8"/>
    <p:sldId id="489" r:id="rId9"/>
    <p:sldId id="490" r:id="rId10"/>
    <p:sldId id="492" r:id="rId11"/>
    <p:sldId id="493" r:id="rId12"/>
    <p:sldId id="496" r:id="rId13"/>
    <p:sldId id="495" r:id="rId14"/>
    <p:sldId id="497" r:id="rId15"/>
    <p:sldId id="498" r:id="rId16"/>
    <p:sldId id="499" r:id="rId17"/>
    <p:sldId id="501" r:id="rId18"/>
    <p:sldId id="503" r:id="rId19"/>
    <p:sldId id="504" r:id="rId20"/>
    <p:sldId id="477" r:id="rId21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0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06564-5710-4BDC-8032-E641EEDAD4F9}" type="datetimeFigureOut">
              <a:rPr lang="en-GB" smtClean="0"/>
              <a:t>03/03/2023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388E31-3989-44D4-8978-AE05099D033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7719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2152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54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9000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0550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216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3708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2087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1894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643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36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4230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50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29356/contributions/5208192/attachments/2575654/4442475/RPoptics.pdf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indico.cern.ch/event/1229358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761" y="0"/>
            <a:ext cx="12147239" cy="86868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Update on RP optics &amp; MQSXW options</a:t>
            </a:r>
            <a:endParaRPr lang="en-GB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4341" y="1073498"/>
            <a:ext cx="11723317" cy="4412902"/>
          </a:xfrm>
        </p:spPr>
        <p:txBody>
          <a:bodyPr>
            <a:noAutofit/>
          </a:bodyPr>
          <a:lstStyle/>
          <a:p>
            <a:r>
              <a:rPr lang="en-US" sz="2800" dirty="0"/>
              <a:t>S. Fartoukh</a:t>
            </a:r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3400" dirty="0"/>
              <a:t>     Recap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3400" dirty="0"/>
              <a:t>     “Q4off configuration” as baseline for RP optics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3400" dirty="0"/>
              <a:t>      MQSXW option on the </a:t>
            </a:r>
            <a:r>
              <a:rPr lang="en-US" sz="3400" dirty="0" err="1"/>
              <a:t>nIP</a:t>
            </a:r>
            <a:r>
              <a:rPr lang="en-US" sz="3400" dirty="0"/>
              <a:t> side of D1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3400" dirty="0"/>
              <a:t>     Aperture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3400" dirty="0"/>
              <a:t>     Next step(s)</a:t>
            </a:r>
          </a:p>
        </p:txBody>
      </p:sp>
    </p:spTree>
    <p:extLst>
      <p:ext uri="{BB962C8B-B14F-4D97-AF65-F5344CB8AC3E}">
        <p14:creationId xmlns:p14="http://schemas.microsoft.com/office/powerpoint/2010/main" val="3719574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0241C7F-095E-989E-C049-BAFC116B6E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820" y="1645245"/>
            <a:ext cx="6370180" cy="4500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8D911A-A2CA-211F-F57B-0E3E5E83A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A470D9-4F9C-F39D-9681-CA66CB7C2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4ADF6-9068-CCA8-5AD5-81D891505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10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C7BB7E-526A-2FD8-0AAA-6667670E2675}"/>
              </a:ext>
            </a:extLst>
          </p:cNvPr>
          <p:cNvSpPr txBox="1"/>
          <p:nvPr/>
        </p:nvSpPr>
        <p:spPr>
          <a:xfrm>
            <a:off x="2760936" y="1275913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Beam1</a:t>
            </a:r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C10441-2501-F3BB-5F21-1A98E4FE1203}"/>
              </a:ext>
            </a:extLst>
          </p:cNvPr>
          <p:cNvSpPr txBox="1"/>
          <p:nvPr/>
        </p:nvSpPr>
        <p:spPr>
          <a:xfrm>
            <a:off x="8582755" y="1275919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Beam2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E1DD21-80E7-45E4-9204-58A57EA9B07A}"/>
              </a:ext>
            </a:extLst>
          </p:cNvPr>
          <p:cNvSpPr txBox="1"/>
          <p:nvPr/>
        </p:nvSpPr>
        <p:spPr>
          <a:xfrm>
            <a:off x="277082" y="590400"/>
            <a:ext cx="113752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Nominal</a:t>
            </a:r>
            <a:r>
              <a:rPr lang="en-US" sz="3200" b="1" dirty="0"/>
              <a:t> IR1 injection optics (</a:t>
            </a:r>
            <a:r>
              <a:rPr lang="en-US" sz="3200" b="1" dirty="0">
                <a:latin typeface="Symbol" panose="05050102010706020507" pitchFamily="18" charset="2"/>
              </a:rPr>
              <a:t>b</a:t>
            </a:r>
            <a:r>
              <a:rPr lang="en-US" sz="3200" b="1" baseline="30000" dirty="0"/>
              <a:t>*</a:t>
            </a:r>
            <a:r>
              <a:rPr lang="en-US" sz="3200" b="1" dirty="0"/>
              <a:t>=11 m, V crossing, </a:t>
            </a:r>
            <a:r>
              <a:rPr lang="en-US" sz="3200" b="1" dirty="0" err="1">
                <a:latin typeface="Symbol" panose="05050102010706020507" pitchFamily="18" charset="2"/>
              </a:rPr>
              <a:t>q</a:t>
            </a:r>
            <a:r>
              <a:rPr lang="en-US" sz="3200" b="1" baseline="-25000" dirty="0" err="1"/>
              <a:t>X</a:t>
            </a:r>
            <a:r>
              <a:rPr lang="en-US" sz="3200" b="1" dirty="0"/>
              <a:t>/2=170 </a:t>
            </a:r>
            <a:r>
              <a:rPr lang="en-US" sz="3200" b="1" dirty="0" err="1">
                <a:latin typeface="Symbol" panose="05050102010706020507" pitchFamily="18" charset="2"/>
              </a:rPr>
              <a:t>m</a:t>
            </a:r>
            <a:r>
              <a:rPr lang="en-US" sz="3200" b="1" dirty="0" err="1"/>
              <a:t>rad</a:t>
            </a:r>
            <a:r>
              <a:rPr lang="en-US" sz="3200" b="1" dirty="0"/>
              <a:t>)</a:t>
            </a:r>
            <a:endParaRPr lang="en-GB" sz="3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C908A5D-1245-A37F-D742-8F422B36A697}"/>
              </a:ext>
            </a:extLst>
          </p:cNvPr>
          <p:cNvSpPr/>
          <p:nvPr/>
        </p:nvSpPr>
        <p:spPr>
          <a:xfrm>
            <a:off x="1" y="0"/>
            <a:ext cx="12192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b="1" i="1" dirty="0">
                <a:solidFill>
                  <a:srgbClr val="00B0F0"/>
                </a:solidFill>
                <a:ea typeface="+mj-ea"/>
                <a:cs typeface="+mj-cs"/>
              </a:rPr>
              <a:t>Aperture inc. MQSXW on </a:t>
            </a:r>
            <a:r>
              <a:rPr lang="en-US" sz="3400" b="1" i="1" dirty="0" err="1">
                <a:solidFill>
                  <a:srgbClr val="00B0F0"/>
                </a:solidFill>
                <a:ea typeface="+mj-ea"/>
                <a:cs typeface="+mj-cs"/>
              </a:rPr>
              <a:t>nIP</a:t>
            </a:r>
            <a:r>
              <a:rPr lang="en-US" sz="3400" b="1" i="1" dirty="0">
                <a:solidFill>
                  <a:srgbClr val="00B0F0"/>
                </a:solidFill>
                <a:ea typeface="+mj-ea"/>
                <a:cs typeface="+mj-cs"/>
              </a:rPr>
              <a:t>-side of D1 </a:t>
            </a:r>
            <a:r>
              <a:rPr lang="en-US" sz="2400" b="1" i="1" dirty="0">
                <a:solidFill>
                  <a:srgbClr val="00B0F0"/>
                </a:solidFill>
                <a:ea typeface="+mj-ea"/>
                <a:cs typeface="+mj-cs"/>
              </a:rPr>
              <a:t>(42 mm rad. aperture with ALL </a:t>
            </a:r>
            <a:r>
              <a:rPr lang="en-US" sz="2400" b="1" i="1" dirty="0" err="1">
                <a:solidFill>
                  <a:srgbClr val="00B0F0"/>
                </a:solidFill>
                <a:ea typeface="+mj-ea"/>
                <a:cs typeface="+mj-cs"/>
              </a:rPr>
              <a:t>tol</a:t>
            </a:r>
            <a:r>
              <a:rPr lang="en-US" sz="2400" b="1" i="1" dirty="0">
                <a:solidFill>
                  <a:srgbClr val="00B0F0"/>
                </a:solidFill>
                <a:ea typeface="+mj-ea"/>
                <a:cs typeface="+mj-cs"/>
              </a:rPr>
              <a:t>.) </a:t>
            </a:r>
            <a:endParaRPr lang="en-US" sz="2400" b="1" dirty="0">
              <a:solidFill>
                <a:srgbClr val="00B0F0"/>
              </a:solidFill>
              <a:latin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52AECA-FCD5-7868-48B6-791EC2B27E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45245"/>
            <a:ext cx="6370180" cy="450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116F4D7-2601-03FA-EFD9-8C99D82DA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90" y="4685989"/>
            <a:ext cx="2880000" cy="216000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D70FB5D-BF55-A2E8-DEBE-21C2E1627D6B}"/>
              </a:ext>
            </a:extLst>
          </p:cNvPr>
          <p:cNvCxnSpPr>
            <a:cxnSpLocks/>
          </p:cNvCxnSpPr>
          <p:nvPr/>
        </p:nvCxnSpPr>
        <p:spPr>
          <a:xfrm flipV="1">
            <a:off x="1972289" y="2934586"/>
            <a:ext cx="653953" cy="16690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863D561-B7C4-C05E-2395-29A03F7A882A}"/>
              </a:ext>
            </a:extLst>
          </p:cNvPr>
          <p:cNvSpPr txBox="1"/>
          <p:nvPr/>
        </p:nvSpPr>
        <p:spPr>
          <a:xfrm>
            <a:off x="666689" y="4615200"/>
            <a:ext cx="203639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MQSXW aperture essentially</a:t>
            </a:r>
          </a:p>
          <a:p>
            <a:pPr algn="ctr"/>
            <a:r>
              <a:rPr lang="en-US" sz="1200" b="1" dirty="0"/>
              <a:t> limited by the H plane</a:t>
            </a:r>
            <a:endParaRPr lang="en-GB" sz="1200" b="1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B764BA9-AE86-020D-E5A2-8EF0F259E3E3}"/>
              </a:ext>
            </a:extLst>
          </p:cNvPr>
          <p:cNvCxnSpPr>
            <a:cxnSpLocks/>
          </p:cNvCxnSpPr>
          <p:nvPr/>
        </p:nvCxnSpPr>
        <p:spPr>
          <a:xfrm flipV="1">
            <a:off x="1972289" y="2840690"/>
            <a:ext cx="1770371" cy="17745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D5EDF286-158F-1303-CF18-6E98B63EC0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7200" y="4615200"/>
            <a:ext cx="2878835" cy="2160000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F4B452D-0696-1DDB-4517-BC0E50B11052}"/>
              </a:ext>
            </a:extLst>
          </p:cNvPr>
          <p:cNvCxnSpPr>
            <a:cxnSpLocks/>
          </p:cNvCxnSpPr>
          <p:nvPr/>
        </p:nvCxnSpPr>
        <p:spPr>
          <a:xfrm flipH="1" flipV="1">
            <a:off x="3742660" y="3307743"/>
            <a:ext cx="1241254" cy="15099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08CC8899-3551-0D8F-2874-902273A7CE4A}"/>
              </a:ext>
            </a:extLst>
          </p:cNvPr>
          <p:cNvSpPr txBox="1"/>
          <p:nvPr/>
        </p:nvSpPr>
        <p:spPr>
          <a:xfrm>
            <a:off x="4153367" y="5304324"/>
            <a:ext cx="166109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D1 aperture essentially</a:t>
            </a:r>
          </a:p>
          <a:p>
            <a:pPr algn="ctr"/>
            <a:r>
              <a:rPr lang="en-US" sz="1200" b="1" dirty="0"/>
              <a:t> limited by the V plane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165582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40DB43E-4BB6-19C4-51A3-F39E8EECC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200" y="1645200"/>
            <a:ext cx="6370180" cy="450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B25540-F48A-90C8-E108-5899123F3D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45200"/>
            <a:ext cx="6370180" cy="4500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8D911A-A2CA-211F-F57B-0E3E5E83A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A470D9-4F9C-F39D-9681-CA66CB7C2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4ADF6-9068-CCA8-5AD5-81D891505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11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C7BB7E-526A-2FD8-0AAA-6667670E2675}"/>
              </a:ext>
            </a:extLst>
          </p:cNvPr>
          <p:cNvSpPr txBox="1"/>
          <p:nvPr/>
        </p:nvSpPr>
        <p:spPr>
          <a:xfrm>
            <a:off x="2760936" y="1275913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Beam1</a:t>
            </a:r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C10441-2501-F3BB-5F21-1A98E4FE1203}"/>
              </a:ext>
            </a:extLst>
          </p:cNvPr>
          <p:cNvSpPr txBox="1"/>
          <p:nvPr/>
        </p:nvSpPr>
        <p:spPr>
          <a:xfrm>
            <a:off x="8582755" y="1275919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Beam2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E1DD21-80E7-45E4-9204-58A57EA9B07A}"/>
              </a:ext>
            </a:extLst>
          </p:cNvPr>
          <p:cNvSpPr txBox="1"/>
          <p:nvPr/>
        </p:nvSpPr>
        <p:spPr>
          <a:xfrm>
            <a:off x="277082" y="590400"/>
            <a:ext cx="105657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RP</a:t>
            </a:r>
            <a:r>
              <a:rPr lang="en-US" sz="3200" b="1" dirty="0"/>
              <a:t> IR1 injection optics (</a:t>
            </a:r>
            <a:r>
              <a:rPr lang="en-US" sz="3200" b="1" dirty="0">
                <a:latin typeface="Symbol" panose="05050102010706020507" pitchFamily="18" charset="2"/>
              </a:rPr>
              <a:t>b</a:t>
            </a:r>
            <a:r>
              <a:rPr lang="en-US" sz="3200" b="1" baseline="30000" dirty="0"/>
              <a:t>*</a:t>
            </a:r>
            <a:r>
              <a:rPr lang="en-US" sz="3200" b="1" dirty="0"/>
              <a:t>=11 m, V crossing, </a:t>
            </a:r>
            <a:r>
              <a:rPr lang="en-US" sz="3200" b="1" dirty="0" err="1">
                <a:latin typeface="Symbol" panose="05050102010706020507" pitchFamily="18" charset="2"/>
              </a:rPr>
              <a:t>q</a:t>
            </a:r>
            <a:r>
              <a:rPr lang="en-US" sz="3200" b="1" baseline="-25000" dirty="0" err="1"/>
              <a:t>X</a:t>
            </a:r>
            <a:r>
              <a:rPr lang="en-US" sz="3200" b="1" dirty="0"/>
              <a:t>/2=170 </a:t>
            </a:r>
            <a:r>
              <a:rPr lang="en-US" sz="3200" b="1" dirty="0" err="1">
                <a:latin typeface="Symbol" panose="05050102010706020507" pitchFamily="18" charset="2"/>
              </a:rPr>
              <a:t>m</a:t>
            </a:r>
            <a:r>
              <a:rPr lang="en-US" sz="3200" b="1" dirty="0" err="1"/>
              <a:t>rad</a:t>
            </a:r>
            <a:r>
              <a:rPr lang="en-US" sz="3200" b="1" dirty="0"/>
              <a:t>)</a:t>
            </a:r>
            <a:endParaRPr lang="en-GB" sz="32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2837A5E-0193-206F-3D00-9A7D9CAC0597}"/>
              </a:ext>
            </a:extLst>
          </p:cNvPr>
          <p:cNvCxnSpPr>
            <a:cxnSpLocks/>
          </p:cNvCxnSpPr>
          <p:nvPr/>
        </p:nvCxnSpPr>
        <p:spPr>
          <a:xfrm flipH="1" flipV="1">
            <a:off x="4264664" y="3151723"/>
            <a:ext cx="58839" cy="14147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E139B12-A21D-64C2-1990-AD50994DCEE3}"/>
              </a:ext>
            </a:extLst>
          </p:cNvPr>
          <p:cNvCxnSpPr>
            <a:cxnSpLocks/>
          </p:cNvCxnSpPr>
          <p:nvPr/>
        </p:nvCxnSpPr>
        <p:spPr>
          <a:xfrm flipV="1">
            <a:off x="4323503" y="3828925"/>
            <a:ext cx="127098" cy="737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E0D582C-DD8E-8856-E8B3-53F79AA081EA}"/>
              </a:ext>
            </a:extLst>
          </p:cNvPr>
          <p:cNvCxnSpPr/>
          <p:nvPr/>
        </p:nvCxnSpPr>
        <p:spPr>
          <a:xfrm flipV="1">
            <a:off x="4311492" y="4052047"/>
            <a:ext cx="340182" cy="514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A26FCEB-378B-A374-61F6-90F48F3E125E}"/>
              </a:ext>
            </a:extLst>
          </p:cNvPr>
          <p:cNvCxnSpPr>
            <a:cxnSpLocks/>
          </p:cNvCxnSpPr>
          <p:nvPr/>
        </p:nvCxnSpPr>
        <p:spPr>
          <a:xfrm flipV="1">
            <a:off x="4311473" y="3466128"/>
            <a:ext cx="534034" cy="1100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346BA2E-74E2-64B2-80E3-D2A8334BFF63}"/>
              </a:ext>
            </a:extLst>
          </p:cNvPr>
          <p:cNvSpPr txBox="1"/>
          <p:nvPr/>
        </p:nvSpPr>
        <p:spPr>
          <a:xfrm>
            <a:off x="3531812" y="4553112"/>
            <a:ext cx="1583383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/>
              <a:t>MS aperture</a:t>
            </a:r>
          </a:p>
          <a:p>
            <a:pPr algn="ctr"/>
            <a:r>
              <a:rPr lang="en-US" sz="1600" b="1" dirty="0"/>
              <a:t>reduced but OK!</a:t>
            </a:r>
            <a:endParaRPr lang="en-GB" sz="1600" b="1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7AA8371-318B-2122-ED26-3ABA72AE0F8F}"/>
              </a:ext>
            </a:extLst>
          </p:cNvPr>
          <p:cNvCxnSpPr>
            <a:cxnSpLocks/>
          </p:cNvCxnSpPr>
          <p:nvPr/>
        </p:nvCxnSpPr>
        <p:spPr>
          <a:xfrm flipV="1">
            <a:off x="2048870" y="2934586"/>
            <a:ext cx="589383" cy="16185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9953C0F-19B2-8BB8-6CD4-5C5B21B16E34}"/>
              </a:ext>
            </a:extLst>
          </p:cNvPr>
          <p:cNvCxnSpPr/>
          <p:nvPr/>
        </p:nvCxnSpPr>
        <p:spPr>
          <a:xfrm flipV="1">
            <a:off x="2052089" y="2464561"/>
            <a:ext cx="1690571" cy="2111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5235842C-9BDD-50A6-32F5-82F4033EEA5B}"/>
              </a:ext>
            </a:extLst>
          </p:cNvPr>
          <p:cNvSpPr txBox="1"/>
          <p:nvPr/>
        </p:nvSpPr>
        <p:spPr>
          <a:xfrm>
            <a:off x="1569440" y="4562926"/>
            <a:ext cx="1266372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/>
              <a:t>MQSXW OK!</a:t>
            </a:r>
            <a:endParaRPr lang="en-GB" sz="1600" b="1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BB3B16A-2026-FCCF-7B61-1AAF966C7C8B}"/>
              </a:ext>
            </a:extLst>
          </p:cNvPr>
          <p:cNvSpPr/>
          <p:nvPr/>
        </p:nvSpPr>
        <p:spPr>
          <a:xfrm>
            <a:off x="1" y="0"/>
            <a:ext cx="12192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b="1" i="1" dirty="0">
                <a:solidFill>
                  <a:srgbClr val="00B0F0"/>
                </a:solidFill>
                <a:ea typeface="+mj-ea"/>
                <a:cs typeface="+mj-cs"/>
              </a:rPr>
              <a:t>Aperture inc. MQSXW on </a:t>
            </a:r>
            <a:r>
              <a:rPr lang="en-US" sz="3400" b="1" i="1" dirty="0" err="1">
                <a:solidFill>
                  <a:srgbClr val="00B0F0"/>
                </a:solidFill>
                <a:ea typeface="+mj-ea"/>
                <a:cs typeface="+mj-cs"/>
              </a:rPr>
              <a:t>nIP</a:t>
            </a:r>
            <a:r>
              <a:rPr lang="en-US" sz="3400" b="1" i="1" dirty="0">
                <a:solidFill>
                  <a:srgbClr val="00B0F0"/>
                </a:solidFill>
                <a:ea typeface="+mj-ea"/>
                <a:cs typeface="+mj-cs"/>
              </a:rPr>
              <a:t>-side of D1 </a:t>
            </a:r>
            <a:r>
              <a:rPr lang="en-US" sz="2400" b="1" i="1" dirty="0">
                <a:solidFill>
                  <a:srgbClr val="00B0F0"/>
                </a:solidFill>
                <a:ea typeface="+mj-ea"/>
                <a:cs typeface="+mj-cs"/>
              </a:rPr>
              <a:t>(42 mm rad. aperture with ALL </a:t>
            </a:r>
            <a:r>
              <a:rPr lang="en-US" sz="2400" b="1" i="1" dirty="0" err="1">
                <a:solidFill>
                  <a:srgbClr val="00B0F0"/>
                </a:solidFill>
                <a:ea typeface="+mj-ea"/>
                <a:cs typeface="+mj-cs"/>
              </a:rPr>
              <a:t>tol</a:t>
            </a:r>
            <a:r>
              <a:rPr lang="en-US" sz="2400" b="1" i="1" dirty="0">
                <a:solidFill>
                  <a:srgbClr val="00B0F0"/>
                </a:solidFill>
                <a:ea typeface="+mj-ea"/>
                <a:cs typeface="+mj-cs"/>
              </a:rPr>
              <a:t>.) </a:t>
            </a:r>
            <a:endParaRPr lang="en-US" sz="2400" b="1" dirty="0">
              <a:solidFill>
                <a:srgbClr val="00B0F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48975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302D79E-CB29-997A-975C-A1D5F04B4B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200" y="1645200"/>
            <a:ext cx="6368874" cy="450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215E6D-70AD-3CA1-39C1-C67177CC94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45200"/>
            <a:ext cx="6368874" cy="4500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8D911A-A2CA-211F-F57B-0E3E5E83A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A470D9-4F9C-F39D-9681-CA66CB7C2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4ADF6-9068-CCA8-5AD5-81D891505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12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C7BB7E-526A-2FD8-0AAA-6667670E2675}"/>
              </a:ext>
            </a:extLst>
          </p:cNvPr>
          <p:cNvSpPr txBox="1"/>
          <p:nvPr/>
        </p:nvSpPr>
        <p:spPr>
          <a:xfrm>
            <a:off x="2760936" y="1275913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Beam1</a:t>
            </a:r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C10441-2501-F3BB-5F21-1A98E4FE1203}"/>
              </a:ext>
            </a:extLst>
          </p:cNvPr>
          <p:cNvSpPr txBox="1"/>
          <p:nvPr/>
        </p:nvSpPr>
        <p:spPr>
          <a:xfrm>
            <a:off x="8582755" y="1275919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Beam2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E1DD21-80E7-45E4-9204-58A57EA9B07A}"/>
              </a:ext>
            </a:extLst>
          </p:cNvPr>
          <p:cNvSpPr txBox="1"/>
          <p:nvPr/>
        </p:nvSpPr>
        <p:spPr>
          <a:xfrm>
            <a:off x="277082" y="590400"/>
            <a:ext cx="113095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Nominal</a:t>
            </a:r>
            <a:r>
              <a:rPr lang="en-US" sz="3200" b="1" dirty="0"/>
              <a:t> IR5 injection optics (</a:t>
            </a:r>
            <a:r>
              <a:rPr lang="en-US" sz="3200" b="1" dirty="0">
                <a:latin typeface="Symbol" panose="05050102010706020507" pitchFamily="18" charset="2"/>
              </a:rPr>
              <a:t>b</a:t>
            </a:r>
            <a:r>
              <a:rPr lang="en-US" sz="3200" b="1" baseline="30000" dirty="0"/>
              <a:t>*</a:t>
            </a:r>
            <a:r>
              <a:rPr lang="en-US" sz="3200" b="1" dirty="0"/>
              <a:t>=11 m, H crossing, </a:t>
            </a:r>
            <a:r>
              <a:rPr lang="en-US" sz="3200" b="1" dirty="0" err="1">
                <a:latin typeface="Symbol" panose="05050102010706020507" pitchFamily="18" charset="2"/>
              </a:rPr>
              <a:t>q</a:t>
            </a:r>
            <a:r>
              <a:rPr lang="en-US" sz="3200" b="1" baseline="-25000" dirty="0" err="1"/>
              <a:t>X</a:t>
            </a:r>
            <a:r>
              <a:rPr lang="en-US" sz="3200" b="1" dirty="0"/>
              <a:t>/2=170 </a:t>
            </a:r>
            <a:r>
              <a:rPr lang="en-US" sz="3200" b="1" dirty="0" err="1">
                <a:latin typeface="Symbol" panose="05050102010706020507" pitchFamily="18" charset="2"/>
              </a:rPr>
              <a:t>m</a:t>
            </a:r>
            <a:r>
              <a:rPr lang="en-US" sz="3200" b="1" dirty="0" err="1"/>
              <a:t>rad</a:t>
            </a:r>
            <a:r>
              <a:rPr lang="en-US" sz="3200" b="1" dirty="0"/>
              <a:t>)</a:t>
            </a:r>
            <a:endParaRPr lang="en-GB" sz="32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93F4F11-F7AE-B651-1B3B-DBFA3135E8FE}"/>
              </a:ext>
            </a:extLst>
          </p:cNvPr>
          <p:cNvSpPr/>
          <p:nvPr/>
        </p:nvSpPr>
        <p:spPr>
          <a:xfrm>
            <a:off x="3645419" y="3267037"/>
            <a:ext cx="226742" cy="259080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8E66239-85A0-0ECD-7F02-5F4FFEEAADFB}"/>
              </a:ext>
            </a:extLst>
          </p:cNvPr>
          <p:cNvSpPr/>
          <p:nvPr/>
        </p:nvSpPr>
        <p:spPr>
          <a:xfrm>
            <a:off x="1" y="0"/>
            <a:ext cx="12192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b="1" i="1" dirty="0">
                <a:solidFill>
                  <a:srgbClr val="00B0F0"/>
                </a:solidFill>
                <a:ea typeface="+mj-ea"/>
                <a:cs typeface="+mj-cs"/>
              </a:rPr>
              <a:t>Aperture inc. MQSXW on </a:t>
            </a:r>
            <a:r>
              <a:rPr lang="en-US" sz="3400" b="1" i="1" dirty="0" err="1">
                <a:solidFill>
                  <a:srgbClr val="00B0F0"/>
                </a:solidFill>
                <a:ea typeface="+mj-ea"/>
                <a:cs typeface="+mj-cs"/>
              </a:rPr>
              <a:t>nIP</a:t>
            </a:r>
            <a:r>
              <a:rPr lang="en-US" sz="3400" b="1" i="1" dirty="0">
                <a:solidFill>
                  <a:srgbClr val="00B0F0"/>
                </a:solidFill>
                <a:ea typeface="+mj-ea"/>
                <a:cs typeface="+mj-cs"/>
              </a:rPr>
              <a:t>-side of D1 </a:t>
            </a:r>
            <a:r>
              <a:rPr lang="en-US" sz="2400" b="1" i="1" dirty="0">
                <a:solidFill>
                  <a:srgbClr val="00B0F0"/>
                </a:solidFill>
                <a:ea typeface="+mj-ea"/>
                <a:cs typeface="+mj-cs"/>
              </a:rPr>
              <a:t>(42 mm rad. aperture with ALL </a:t>
            </a:r>
            <a:r>
              <a:rPr lang="en-US" sz="2400" b="1" i="1" dirty="0" err="1">
                <a:solidFill>
                  <a:srgbClr val="00B0F0"/>
                </a:solidFill>
                <a:ea typeface="+mj-ea"/>
                <a:cs typeface="+mj-cs"/>
              </a:rPr>
              <a:t>tol</a:t>
            </a:r>
            <a:r>
              <a:rPr lang="en-US" sz="2400" b="1" i="1" dirty="0">
                <a:solidFill>
                  <a:srgbClr val="00B0F0"/>
                </a:solidFill>
                <a:ea typeface="+mj-ea"/>
                <a:cs typeface="+mj-cs"/>
              </a:rPr>
              <a:t>.) </a:t>
            </a:r>
            <a:endParaRPr lang="en-US" sz="2400" b="1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9A2B385-7C4F-D81A-EEA2-ABC7A035A4F4}"/>
              </a:ext>
            </a:extLst>
          </p:cNvPr>
          <p:cNvSpPr/>
          <p:nvPr/>
        </p:nvSpPr>
        <p:spPr>
          <a:xfrm>
            <a:off x="8354087" y="3299460"/>
            <a:ext cx="226742" cy="259080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071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2A4F87A-0156-EC5A-7199-66A72D3D2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200" y="1645200"/>
            <a:ext cx="6370180" cy="450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81E421-7FE9-D135-40E7-27554993D3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45200"/>
            <a:ext cx="6370180" cy="4500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8D911A-A2CA-211F-F57B-0E3E5E83A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A470D9-4F9C-F39D-9681-CA66CB7C2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4ADF6-9068-CCA8-5AD5-81D891505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13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C7BB7E-526A-2FD8-0AAA-6667670E2675}"/>
              </a:ext>
            </a:extLst>
          </p:cNvPr>
          <p:cNvSpPr txBox="1"/>
          <p:nvPr/>
        </p:nvSpPr>
        <p:spPr>
          <a:xfrm>
            <a:off x="2760936" y="1275913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Beam1</a:t>
            </a:r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C10441-2501-F3BB-5F21-1A98E4FE1203}"/>
              </a:ext>
            </a:extLst>
          </p:cNvPr>
          <p:cNvSpPr txBox="1"/>
          <p:nvPr/>
        </p:nvSpPr>
        <p:spPr>
          <a:xfrm>
            <a:off x="8582755" y="1275919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Beam2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E1DD21-80E7-45E4-9204-58A57EA9B07A}"/>
              </a:ext>
            </a:extLst>
          </p:cNvPr>
          <p:cNvSpPr txBox="1"/>
          <p:nvPr/>
        </p:nvSpPr>
        <p:spPr>
          <a:xfrm>
            <a:off x="277082" y="590400"/>
            <a:ext cx="10309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RP</a:t>
            </a:r>
            <a:r>
              <a:rPr lang="en-US" sz="3200" b="1" dirty="0"/>
              <a:t> IR5 injection optics (</a:t>
            </a:r>
            <a:r>
              <a:rPr lang="en-US" sz="3200" b="1" dirty="0">
                <a:latin typeface="Symbol" panose="05050102010706020507" pitchFamily="18" charset="2"/>
              </a:rPr>
              <a:t>b</a:t>
            </a:r>
            <a:r>
              <a:rPr lang="en-US" sz="3200" b="1" baseline="30000" dirty="0"/>
              <a:t>*</a:t>
            </a:r>
            <a:r>
              <a:rPr lang="en-US" sz="3200" b="1" dirty="0"/>
              <a:t>=11 m, H crossing, </a:t>
            </a:r>
            <a:r>
              <a:rPr lang="en-US" sz="3200" b="1" dirty="0" err="1">
                <a:latin typeface="Symbol" panose="05050102010706020507" pitchFamily="18" charset="2"/>
              </a:rPr>
              <a:t>q</a:t>
            </a:r>
            <a:r>
              <a:rPr lang="en-US" sz="3200" b="1" baseline="-25000" dirty="0" err="1"/>
              <a:t>X</a:t>
            </a:r>
            <a:r>
              <a:rPr lang="en-US" sz="3200" b="1" dirty="0"/>
              <a:t>/2=170 </a:t>
            </a:r>
            <a:r>
              <a:rPr lang="en-US" sz="3200" b="1" dirty="0" err="1">
                <a:latin typeface="Symbol" panose="05050102010706020507" pitchFamily="18" charset="2"/>
              </a:rPr>
              <a:t>m</a:t>
            </a:r>
            <a:r>
              <a:rPr lang="en-US" sz="3200" b="1" dirty="0" err="1"/>
              <a:t>rad</a:t>
            </a:r>
            <a:r>
              <a:rPr lang="en-US" sz="3200" b="1" dirty="0"/>
              <a:t>)</a:t>
            </a:r>
            <a:endParaRPr lang="en-GB" sz="32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93F4F11-F7AE-B651-1B3B-DBFA3135E8FE}"/>
              </a:ext>
            </a:extLst>
          </p:cNvPr>
          <p:cNvSpPr/>
          <p:nvPr/>
        </p:nvSpPr>
        <p:spPr>
          <a:xfrm>
            <a:off x="2534194" y="3178203"/>
            <a:ext cx="226742" cy="259080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CA371B5-429A-25F0-D0ED-7FB52A464DFC}"/>
              </a:ext>
            </a:extLst>
          </p:cNvPr>
          <p:cNvSpPr/>
          <p:nvPr/>
        </p:nvSpPr>
        <p:spPr>
          <a:xfrm>
            <a:off x="9478991" y="3178203"/>
            <a:ext cx="226742" cy="259080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8E66239-85A0-0ECD-7F02-5F4FFEEAADFB}"/>
              </a:ext>
            </a:extLst>
          </p:cNvPr>
          <p:cNvSpPr/>
          <p:nvPr/>
        </p:nvSpPr>
        <p:spPr>
          <a:xfrm>
            <a:off x="1" y="0"/>
            <a:ext cx="12192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b="1" i="1" dirty="0">
                <a:solidFill>
                  <a:srgbClr val="00B0F0"/>
                </a:solidFill>
                <a:ea typeface="+mj-ea"/>
                <a:cs typeface="+mj-cs"/>
              </a:rPr>
              <a:t>Aperture inc. MQSXW on </a:t>
            </a:r>
            <a:r>
              <a:rPr lang="en-US" sz="3400" b="1" i="1" dirty="0" err="1">
                <a:solidFill>
                  <a:srgbClr val="00B0F0"/>
                </a:solidFill>
                <a:ea typeface="+mj-ea"/>
                <a:cs typeface="+mj-cs"/>
              </a:rPr>
              <a:t>nIP</a:t>
            </a:r>
            <a:r>
              <a:rPr lang="en-US" sz="3400" b="1" i="1" dirty="0">
                <a:solidFill>
                  <a:srgbClr val="00B0F0"/>
                </a:solidFill>
                <a:ea typeface="+mj-ea"/>
                <a:cs typeface="+mj-cs"/>
              </a:rPr>
              <a:t>-side of D1 </a:t>
            </a:r>
            <a:r>
              <a:rPr lang="en-US" sz="2400" b="1" i="1" dirty="0">
                <a:solidFill>
                  <a:srgbClr val="00B0F0"/>
                </a:solidFill>
                <a:ea typeface="+mj-ea"/>
                <a:cs typeface="+mj-cs"/>
              </a:rPr>
              <a:t>(42 mm rad. aperture with ALL </a:t>
            </a:r>
            <a:r>
              <a:rPr lang="en-US" sz="2400" b="1" i="1" dirty="0" err="1">
                <a:solidFill>
                  <a:srgbClr val="00B0F0"/>
                </a:solidFill>
                <a:ea typeface="+mj-ea"/>
                <a:cs typeface="+mj-cs"/>
              </a:rPr>
              <a:t>tol</a:t>
            </a:r>
            <a:r>
              <a:rPr lang="en-US" sz="2400" b="1" i="1" dirty="0">
                <a:solidFill>
                  <a:srgbClr val="00B0F0"/>
                </a:solidFill>
                <a:ea typeface="+mj-ea"/>
                <a:cs typeface="+mj-cs"/>
              </a:rPr>
              <a:t>.) </a:t>
            </a:r>
            <a:endParaRPr lang="en-US" sz="2400" b="1" dirty="0">
              <a:solidFill>
                <a:srgbClr val="00B0F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52597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1AE49B24-D034-D888-409F-2B92D1767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200" y="1645200"/>
            <a:ext cx="6370180" cy="450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7067E7-2B48-9980-BD86-4D3726C9B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45200"/>
            <a:ext cx="6370180" cy="450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05BEF77-707C-83AC-7446-157E157410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7200" y="4615200"/>
            <a:ext cx="2878834" cy="216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9375678-ECEE-CB8F-825F-84F97E2F49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00" y="4759200"/>
            <a:ext cx="2880000" cy="2160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8D911A-A2CA-211F-F57B-0E3E5E83A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A470D9-4F9C-F39D-9681-CA66CB7C2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4ADF6-9068-CCA8-5AD5-81D891505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14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C7BB7E-526A-2FD8-0AAA-6667670E2675}"/>
              </a:ext>
            </a:extLst>
          </p:cNvPr>
          <p:cNvSpPr txBox="1"/>
          <p:nvPr/>
        </p:nvSpPr>
        <p:spPr>
          <a:xfrm>
            <a:off x="2760936" y="1275913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Beam1</a:t>
            </a:r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C10441-2501-F3BB-5F21-1A98E4FE1203}"/>
              </a:ext>
            </a:extLst>
          </p:cNvPr>
          <p:cNvSpPr txBox="1"/>
          <p:nvPr/>
        </p:nvSpPr>
        <p:spPr>
          <a:xfrm>
            <a:off x="8582755" y="1275919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Beam2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E1DD21-80E7-45E4-9204-58A57EA9B07A}"/>
              </a:ext>
            </a:extLst>
          </p:cNvPr>
          <p:cNvSpPr txBox="1"/>
          <p:nvPr/>
        </p:nvSpPr>
        <p:spPr>
          <a:xfrm>
            <a:off x="277082" y="590400"/>
            <a:ext cx="113924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Nominal</a:t>
            </a:r>
            <a:r>
              <a:rPr lang="en-US" sz="3200" b="1" dirty="0"/>
              <a:t> IR1 collision optics (</a:t>
            </a:r>
            <a:r>
              <a:rPr lang="en-US" sz="3200" b="1" dirty="0">
                <a:latin typeface="Symbol" panose="05050102010706020507" pitchFamily="18" charset="2"/>
              </a:rPr>
              <a:t>b</a:t>
            </a:r>
            <a:r>
              <a:rPr lang="en-US" sz="3200" b="1" baseline="30000" dirty="0"/>
              <a:t>*</a:t>
            </a:r>
            <a:r>
              <a:rPr lang="en-US" sz="3200" b="1" dirty="0"/>
              <a:t>=30 cm, V crossing, </a:t>
            </a:r>
            <a:r>
              <a:rPr lang="en-US" sz="3200" b="1" dirty="0" err="1">
                <a:latin typeface="Symbol" panose="05050102010706020507" pitchFamily="18" charset="2"/>
              </a:rPr>
              <a:t>q</a:t>
            </a:r>
            <a:r>
              <a:rPr lang="en-US" sz="3200" b="1" baseline="-25000" dirty="0" err="1"/>
              <a:t>X</a:t>
            </a:r>
            <a:r>
              <a:rPr lang="en-US" sz="3200" b="1" dirty="0"/>
              <a:t>/2=160 </a:t>
            </a:r>
            <a:r>
              <a:rPr lang="en-US" sz="3200" b="1" dirty="0" err="1">
                <a:latin typeface="Symbol" panose="05050102010706020507" pitchFamily="18" charset="2"/>
              </a:rPr>
              <a:t>m</a:t>
            </a:r>
            <a:r>
              <a:rPr lang="en-US" sz="3200" b="1" dirty="0" err="1"/>
              <a:t>rad</a:t>
            </a:r>
            <a:r>
              <a:rPr lang="en-US" sz="3200" b="1" dirty="0"/>
              <a:t>)</a:t>
            </a:r>
            <a:endParaRPr lang="en-GB" sz="3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C908A5D-1245-A37F-D742-8F422B36A697}"/>
              </a:ext>
            </a:extLst>
          </p:cNvPr>
          <p:cNvSpPr/>
          <p:nvPr/>
        </p:nvSpPr>
        <p:spPr>
          <a:xfrm>
            <a:off x="1" y="0"/>
            <a:ext cx="12192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b="1" i="1" dirty="0">
                <a:solidFill>
                  <a:srgbClr val="00B0F0"/>
                </a:solidFill>
                <a:ea typeface="+mj-ea"/>
                <a:cs typeface="+mj-cs"/>
              </a:rPr>
              <a:t>Aperture inc. MQSXW on </a:t>
            </a:r>
            <a:r>
              <a:rPr lang="en-US" sz="3400" b="1" i="1" dirty="0" err="1">
                <a:solidFill>
                  <a:srgbClr val="00B0F0"/>
                </a:solidFill>
                <a:ea typeface="+mj-ea"/>
                <a:cs typeface="+mj-cs"/>
              </a:rPr>
              <a:t>nIP</a:t>
            </a:r>
            <a:r>
              <a:rPr lang="en-US" sz="3400" b="1" i="1" dirty="0">
                <a:solidFill>
                  <a:srgbClr val="00B0F0"/>
                </a:solidFill>
                <a:ea typeface="+mj-ea"/>
                <a:cs typeface="+mj-cs"/>
              </a:rPr>
              <a:t>-side of D1 </a:t>
            </a:r>
            <a:r>
              <a:rPr lang="en-US" sz="2400" b="1" i="1" dirty="0">
                <a:solidFill>
                  <a:srgbClr val="00B0F0"/>
                </a:solidFill>
                <a:ea typeface="+mj-ea"/>
                <a:cs typeface="+mj-cs"/>
              </a:rPr>
              <a:t>(42 mm rad. aperture with ALL </a:t>
            </a:r>
            <a:r>
              <a:rPr lang="en-US" sz="2400" b="1" i="1" dirty="0" err="1">
                <a:solidFill>
                  <a:srgbClr val="00B0F0"/>
                </a:solidFill>
                <a:ea typeface="+mj-ea"/>
                <a:cs typeface="+mj-cs"/>
              </a:rPr>
              <a:t>tol</a:t>
            </a:r>
            <a:r>
              <a:rPr lang="en-US" sz="2400" b="1" i="1" dirty="0">
                <a:solidFill>
                  <a:srgbClr val="00B0F0"/>
                </a:solidFill>
                <a:ea typeface="+mj-ea"/>
                <a:cs typeface="+mj-cs"/>
              </a:rPr>
              <a:t>.) </a:t>
            </a:r>
            <a:endParaRPr lang="en-US" sz="2400" b="1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863D561-B7C4-C05E-2395-29A03F7A882A}"/>
              </a:ext>
            </a:extLst>
          </p:cNvPr>
          <p:cNvSpPr txBox="1"/>
          <p:nvPr/>
        </p:nvSpPr>
        <p:spPr>
          <a:xfrm>
            <a:off x="796240" y="4678979"/>
            <a:ext cx="163589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MQSXW aperture still</a:t>
            </a:r>
          </a:p>
          <a:p>
            <a:pPr algn="ctr"/>
            <a:r>
              <a:rPr lang="en-US" sz="1200" b="1" dirty="0"/>
              <a:t> limited by the H plane</a:t>
            </a:r>
            <a:endParaRPr lang="en-GB" sz="1200" b="1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B764BA9-AE86-020D-E5A2-8EF0F259E3E3}"/>
              </a:ext>
            </a:extLst>
          </p:cNvPr>
          <p:cNvCxnSpPr>
            <a:cxnSpLocks/>
            <a:stCxn id="33" idx="0"/>
          </p:cNvCxnSpPr>
          <p:nvPr/>
        </p:nvCxnSpPr>
        <p:spPr>
          <a:xfrm flipV="1">
            <a:off x="1614188" y="3506993"/>
            <a:ext cx="2128472" cy="11719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F4B452D-0696-1DDB-4517-BC0E50B11052}"/>
              </a:ext>
            </a:extLst>
          </p:cNvPr>
          <p:cNvCxnSpPr>
            <a:cxnSpLocks/>
          </p:cNvCxnSpPr>
          <p:nvPr/>
        </p:nvCxnSpPr>
        <p:spPr>
          <a:xfrm flipH="1" flipV="1">
            <a:off x="3742660" y="3638550"/>
            <a:ext cx="1205858" cy="12023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08CC8899-3551-0D8F-2874-902273A7CE4A}"/>
              </a:ext>
            </a:extLst>
          </p:cNvPr>
          <p:cNvSpPr txBox="1"/>
          <p:nvPr/>
        </p:nvSpPr>
        <p:spPr>
          <a:xfrm>
            <a:off x="4159336" y="5210222"/>
            <a:ext cx="166109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D1 aperture still</a:t>
            </a:r>
          </a:p>
          <a:p>
            <a:pPr algn="ctr"/>
            <a:r>
              <a:rPr lang="en-US" sz="1200" b="1" dirty="0"/>
              <a:t> limited by the V plane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92953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45C9597-6757-FCD2-23DA-E76882625E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200" y="1645200"/>
            <a:ext cx="6368874" cy="450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5E1845-A009-E0A5-B402-8462D34473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45200"/>
            <a:ext cx="6368874" cy="4500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8D911A-A2CA-211F-F57B-0E3E5E83A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A470D9-4F9C-F39D-9681-CA66CB7C2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4ADF6-9068-CCA8-5AD5-81D891505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15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C7BB7E-526A-2FD8-0AAA-6667670E2675}"/>
              </a:ext>
            </a:extLst>
          </p:cNvPr>
          <p:cNvSpPr txBox="1"/>
          <p:nvPr/>
        </p:nvSpPr>
        <p:spPr>
          <a:xfrm>
            <a:off x="2760936" y="1275913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Beam1</a:t>
            </a:r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C10441-2501-F3BB-5F21-1A98E4FE1203}"/>
              </a:ext>
            </a:extLst>
          </p:cNvPr>
          <p:cNvSpPr txBox="1"/>
          <p:nvPr/>
        </p:nvSpPr>
        <p:spPr>
          <a:xfrm>
            <a:off x="8582755" y="1275919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Beam2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E1DD21-80E7-45E4-9204-58A57EA9B07A}"/>
              </a:ext>
            </a:extLst>
          </p:cNvPr>
          <p:cNvSpPr txBox="1"/>
          <p:nvPr/>
        </p:nvSpPr>
        <p:spPr>
          <a:xfrm>
            <a:off x="277082" y="590400"/>
            <a:ext cx="10392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RP</a:t>
            </a:r>
            <a:r>
              <a:rPr lang="en-US" sz="3200" b="1" dirty="0"/>
              <a:t> IR1 collision optics (</a:t>
            </a:r>
            <a:r>
              <a:rPr lang="en-US" sz="3200" b="1" dirty="0">
                <a:latin typeface="Symbol" panose="05050102010706020507" pitchFamily="18" charset="2"/>
              </a:rPr>
              <a:t>b</a:t>
            </a:r>
            <a:r>
              <a:rPr lang="en-US" sz="3200" b="1" baseline="30000" dirty="0"/>
              <a:t>*</a:t>
            </a:r>
            <a:r>
              <a:rPr lang="en-US" sz="3200" b="1" dirty="0"/>
              <a:t>=30 cm, V crossing, </a:t>
            </a:r>
            <a:r>
              <a:rPr lang="en-US" sz="3200" b="1" dirty="0" err="1">
                <a:latin typeface="Symbol" panose="05050102010706020507" pitchFamily="18" charset="2"/>
              </a:rPr>
              <a:t>q</a:t>
            </a:r>
            <a:r>
              <a:rPr lang="en-US" sz="3200" b="1" baseline="-25000" dirty="0" err="1"/>
              <a:t>X</a:t>
            </a:r>
            <a:r>
              <a:rPr lang="en-US" sz="3200" b="1" dirty="0"/>
              <a:t>/2=160 </a:t>
            </a:r>
            <a:r>
              <a:rPr lang="en-US" sz="3200" b="1" dirty="0" err="1">
                <a:latin typeface="Symbol" panose="05050102010706020507" pitchFamily="18" charset="2"/>
              </a:rPr>
              <a:t>m</a:t>
            </a:r>
            <a:r>
              <a:rPr lang="en-US" sz="3200" b="1" dirty="0" err="1"/>
              <a:t>rad</a:t>
            </a:r>
            <a:r>
              <a:rPr lang="en-US" sz="3200" b="1" dirty="0"/>
              <a:t>)</a:t>
            </a:r>
            <a:endParaRPr lang="en-GB" sz="32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BB3B16A-2026-FCCF-7B61-1AAF966C7C8B}"/>
              </a:ext>
            </a:extLst>
          </p:cNvPr>
          <p:cNvSpPr/>
          <p:nvPr/>
        </p:nvSpPr>
        <p:spPr>
          <a:xfrm>
            <a:off x="1" y="0"/>
            <a:ext cx="12192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b="1" i="1" dirty="0">
                <a:solidFill>
                  <a:srgbClr val="00B0F0"/>
                </a:solidFill>
                <a:ea typeface="+mj-ea"/>
                <a:cs typeface="+mj-cs"/>
              </a:rPr>
              <a:t>Aperture inc. MQSXW on </a:t>
            </a:r>
            <a:r>
              <a:rPr lang="en-US" sz="3400" b="1" i="1" dirty="0" err="1">
                <a:solidFill>
                  <a:srgbClr val="00B0F0"/>
                </a:solidFill>
                <a:ea typeface="+mj-ea"/>
                <a:cs typeface="+mj-cs"/>
              </a:rPr>
              <a:t>nIP</a:t>
            </a:r>
            <a:r>
              <a:rPr lang="en-US" sz="3400" b="1" i="1" dirty="0">
                <a:solidFill>
                  <a:srgbClr val="00B0F0"/>
                </a:solidFill>
                <a:ea typeface="+mj-ea"/>
                <a:cs typeface="+mj-cs"/>
              </a:rPr>
              <a:t>-side of D1 </a:t>
            </a:r>
            <a:r>
              <a:rPr lang="en-US" sz="2400" b="1" i="1" dirty="0">
                <a:solidFill>
                  <a:srgbClr val="00B0F0"/>
                </a:solidFill>
                <a:ea typeface="+mj-ea"/>
                <a:cs typeface="+mj-cs"/>
              </a:rPr>
              <a:t>(42 mm rad. aperture with ALL </a:t>
            </a:r>
            <a:r>
              <a:rPr lang="en-US" sz="2400" b="1" i="1" dirty="0" err="1">
                <a:solidFill>
                  <a:srgbClr val="00B0F0"/>
                </a:solidFill>
                <a:ea typeface="+mj-ea"/>
                <a:cs typeface="+mj-cs"/>
              </a:rPr>
              <a:t>tol</a:t>
            </a:r>
            <a:r>
              <a:rPr lang="en-US" sz="2400" b="1" i="1" dirty="0">
                <a:solidFill>
                  <a:srgbClr val="00B0F0"/>
                </a:solidFill>
                <a:ea typeface="+mj-ea"/>
                <a:cs typeface="+mj-cs"/>
              </a:rPr>
              <a:t>.) </a:t>
            </a:r>
            <a:endParaRPr lang="en-US" sz="2400" b="1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E50D88C-1D87-7AE9-2EFF-AF4A283B5684}"/>
              </a:ext>
            </a:extLst>
          </p:cNvPr>
          <p:cNvSpPr/>
          <p:nvPr/>
        </p:nvSpPr>
        <p:spPr>
          <a:xfrm>
            <a:off x="2534194" y="3506602"/>
            <a:ext cx="226742" cy="259080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E3EC596-7D3F-23F0-BDFA-D8EBCE8A5486}"/>
              </a:ext>
            </a:extLst>
          </p:cNvPr>
          <p:cNvSpPr/>
          <p:nvPr/>
        </p:nvSpPr>
        <p:spPr>
          <a:xfrm>
            <a:off x="9463338" y="3506602"/>
            <a:ext cx="226742" cy="259080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370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A6F053FE-CE8C-A5B1-1C3C-C42C9A042E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200" y="1645200"/>
            <a:ext cx="6370130" cy="450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D0020B2-2E1B-FBCC-0595-BF70E241C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45200"/>
            <a:ext cx="6370130" cy="4500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8D911A-A2CA-211F-F57B-0E3E5E83A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A470D9-4F9C-F39D-9681-CA66CB7C2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4ADF6-9068-CCA8-5AD5-81D891505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16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C7BB7E-526A-2FD8-0AAA-6667670E2675}"/>
              </a:ext>
            </a:extLst>
          </p:cNvPr>
          <p:cNvSpPr txBox="1"/>
          <p:nvPr/>
        </p:nvSpPr>
        <p:spPr>
          <a:xfrm>
            <a:off x="2760936" y="1275913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Beam1</a:t>
            </a:r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C10441-2501-F3BB-5F21-1A98E4FE1203}"/>
              </a:ext>
            </a:extLst>
          </p:cNvPr>
          <p:cNvSpPr txBox="1"/>
          <p:nvPr/>
        </p:nvSpPr>
        <p:spPr>
          <a:xfrm>
            <a:off x="8582755" y="1275919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Beam2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E1DD21-80E7-45E4-9204-58A57EA9B07A}"/>
              </a:ext>
            </a:extLst>
          </p:cNvPr>
          <p:cNvSpPr txBox="1"/>
          <p:nvPr/>
        </p:nvSpPr>
        <p:spPr>
          <a:xfrm>
            <a:off x="277082" y="590400"/>
            <a:ext cx="113924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Nominal</a:t>
            </a:r>
            <a:r>
              <a:rPr lang="en-US" sz="3200" b="1" dirty="0"/>
              <a:t> IR5 collision optics (</a:t>
            </a:r>
            <a:r>
              <a:rPr lang="en-US" sz="3200" b="1" dirty="0">
                <a:latin typeface="Symbol" panose="05050102010706020507" pitchFamily="18" charset="2"/>
              </a:rPr>
              <a:t>b</a:t>
            </a:r>
            <a:r>
              <a:rPr lang="en-US" sz="3200" b="1" baseline="30000" dirty="0"/>
              <a:t>*</a:t>
            </a:r>
            <a:r>
              <a:rPr lang="en-US" sz="3200" b="1" dirty="0"/>
              <a:t>=30 cm, H crossing, </a:t>
            </a:r>
            <a:r>
              <a:rPr lang="en-US" sz="3200" b="1" dirty="0" err="1">
                <a:latin typeface="Symbol" panose="05050102010706020507" pitchFamily="18" charset="2"/>
              </a:rPr>
              <a:t>q</a:t>
            </a:r>
            <a:r>
              <a:rPr lang="en-US" sz="3200" b="1" baseline="-25000" dirty="0" err="1"/>
              <a:t>X</a:t>
            </a:r>
            <a:r>
              <a:rPr lang="en-US" sz="3200" b="1" dirty="0"/>
              <a:t>/2=160 </a:t>
            </a:r>
            <a:r>
              <a:rPr lang="en-US" sz="3200" b="1" dirty="0" err="1">
                <a:latin typeface="Symbol" panose="05050102010706020507" pitchFamily="18" charset="2"/>
              </a:rPr>
              <a:t>m</a:t>
            </a:r>
            <a:r>
              <a:rPr lang="en-US" sz="3200" b="1" dirty="0" err="1"/>
              <a:t>rad</a:t>
            </a:r>
            <a:r>
              <a:rPr lang="en-US" sz="3200" b="1" dirty="0"/>
              <a:t>)</a:t>
            </a:r>
            <a:endParaRPr lang="en-GB" sz="32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93F4F11-F7AE-B651-1B3B-DBFA3135E8FE}"/>
              </a:ext>
            </a:extLst>
          </p:cNvPr>
          <p:cNvSpPr/>
          <p:nvPr/>
        </p:nvSpPr>
        <p:spPr>
          <a:xfrm>
            <a:off x="3635705" y="3711870"/>
            <a:ext cx="226742" cy="259080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8E66239-85A0-0ECD-7F02-5F4FFEEAADFB}"/>
              </a:ext>
            </a:extLst>
          </p:cNvPr>
          <p:cNvSpPr/>
          <p:nvPr/>
        </p:nvSpPr>
        <p:spPr>
          <a:xfrm>
            <a:off x="1" y="0"/>
            <a:ext cx="12192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b="1" i="1" dirty="0">
                <a:solidFill>
                  <a:srgbClr val="00B0F0"/>
                </a:solidFill>
                <a:ea typeface="+mj-ea"/>
                <a:cs typeface="+mj-cs"/>
              </a:rPr>
              <a:t>Aperture inc. MQSXW on </a:t>
            </a:r>
            <a:r>
              <a:rPr lang="en-US" sz="3400" b="1" i="1" dirty="0" err="1">
                <a:solidFill>
                  <a:srgbClr val="00B0F0"/>
                </a:solidFill>
                <a:ea typeface="+mj-ea"/>
                <a:cs typeface="+mj-cs"/>
              </a:rPr>
              <a:t>nIP</a:t>
            </a:r>
            <a:r>
              <a:rPr lang="en-US" sz="3400" b="1" i="1" dirty="0">
                <a:solidFill>
                  <a:srgbClr val="00B0F0"/>
                </a:solidFill>
                <a:ea typeface="+mj-ea"/>
                <a:cs typeface="+mj-cs"/>
              </a:rPr>
              <a:t>-side of D1 </a:t>
            </a:r>
            <a:r>
              <a:rPr lang="en-US" sz="2400" b="1" i="1" dirty="0">
                <a:solidFill>
                  <a:srgbClr val="00B0F0"/>
                </a:solidFill>
                <a:ea typeface="+mj-ea"/>
                <a:cs typeface="+mj-cs"/>
              </a:rPr>
              <a:t>(42 mm rad. aperture with ALL </a:t>
            </a:r>
            <a:r>
              <a:rPr lang="en-US" sz="2400" b="1" i="1" dirty="0" err="1">
                <a:solidFill>
                  <a:srgbClr val="00B0F0"/>
                </a:solidFill>
                <a:ea typeface="+mj-ea"/>
                <a:cs typeface="+mj-cs"/>
              </a:rPr>
              <a:t>tol</a:t>
            </a:r>
            <a:r>
              <a:rPr lang="en-US" sz="2400" b="1" i="1" dirty="0">
                <a:solidFill>
                  <a:srgbClr val="00B0F0"/>
                </a:solidFill>
                <a:ea typeface="+mj-ea"/>
                <a:cs typeface="+mj-cs"/>
              </a:rPr>
              <a:t>.) </a:t>
            </a:r>
            <a:endParaRPr lang="en-US" sz="2400" b="1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9A2B385-7C4F-D81A-EEA2-ABC7A035A4F4}"/>
              </a:ext>
            </a:extLst>
          </p:cNvPr>
          <p:cNvSpPr/>
          <p:nvPr/>
        </p:nvSpPr>
        <p:spPr>
          <a:xfrm>
            <a:off x="8355343" y="3711870"/>
            <a:ext cx="226742" cy="259080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5067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C90A6D82-4D1C-92DA-B835-541BC497E1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200" y="1645200"/>
            <a:ext cx="6368874" cy="450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6C4B60C-D241-2232-F537-4425552F7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45200"/>
            <a:ext cx="6368874" cy="4500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8D911A-A2CA-211F-F57B-0E3E5E83A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A470D9-4F9C-F39D-9681-CA66CB7C2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4ADF6-9068-CCA8-5AD5-81D891505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17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C7BB7E-526A-2FD8-0AAA-6667670E2675}"/>
              </a:ext>
            </a:extLst>
          </p:cNvPr>
          <p:cNvSpPr txBox="1"/>
          <p:nvPr/>
        </p:nvSpPr>
        <p:spPr>
          <a:xfrm>
            <a:off x="2760936" y="1275913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Beam1</a:t>
            </a:r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C10441-2501-F3BB-5F21-1A98E4FE1203}"/>
              </a:ext>
            </a:extLst>
          </p:cNvPr>
          <p:cNvSpPr txBox="1"/>
          <p:nvPr/>
        </p:nvSpPr>
        <p:spPr>
          <a:xfrm>
            <a:off x="8582755" y="1275919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Beam2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E1DD21-80E7-45E4-9204-58A57EA9B07A}"/>
              </a:ext>
            </a:extLst>
          </p:cNvPr>
          <p:cNvSpPr txBox="1"/>
          <p:nvPr/>
        </p:nvSpPr>
        <p:spPr>
          <a:xfrm>
            <a:off x="277082" y="590400"/>
            <a:ext cx="104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RP</a:t>
            </a:r>
            <a:r>
              <a:rPr lang="en-US" sz="3200" b="1" dirty="0"/>
              <a:t> IR5 collision optics (</a:t>
            </a:r>
            <a:r>
              <a:rPr lang="en-US" sz="3200" b="1" dirty="0">
                <a:latin typeface="Symbol" panose="05050102010706020507" pitchFamily="18" charset="2"/>
              </a:rPr>
              <a:t>b</a:t>
            </a:r>
            <a:r>
              <a:rPr lang="en-US" sz="3200" b="1" baseline="30000" dirty="0"/>
              <a:t>*</a:t>
            </a:r>
            <a:r>
              <a:rPr lang="en-US" sz="3200" b="1" dirty="0"/>
              <a:t>=30 cm, H crossing, </a:t>
            </a:r>
            <a:r>
              <a:rPr lang="en-US" sz="3200" b="1" dirty="0" err="1">
                <a:latin typeface="Symbol" panose="05050102010706020507" pitchFamily="18" charset="2"/>
              </a:rPr>
              <a:t>q</a:t>
            </a:r>
            <a:r>
              <a:rPr lang="en-US" sz="3200" b="1" baseline="-25000" dirty="0" err="1"/>
              <a:t>X</a:t>
            </a:r>
            <a:r>
              <a:rPr lang="en-US" sz="3200" b="1" dirty="0"/>
              <a:t>/2=160 </a:t>
            </a:r>
            <a:r>
              <a:rPr lang="en-US" sz="3200" b="1" dirty="0" err="1">
                <a:latin typeface="Symbol" panose="05050102010706020507" pitchFamily="18" charset="2"/>
              </a:rPr>
              <a:t>m</a:t>
            </a:r>
            <a:r>
              <a:rPr lang="en-US" sz="3200" b="1" dirty="0" err="1"/>
              <a:t>rad</a:t>
            </a:r>
            <a:r>
              <a:rPr lang="en-US" sz="3200" b="1" dirty="0"/>
              <a:t>)</a:t>
            </a:r>
            <a:endParaRPr lang="en-GB" sz="32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93F4F11-F7AE-B651-1B3B-DBFA3135E8FE}"/>
              </a:ext>
            </a:extLst>
          </p:cNvPr>
          <p:cNvSpPr/>
          <p:nvPr/>
        </p:nvSpPr>
        <p:spPr>
          <a:xfrm>
            <a:off x="2534194" y="3808692"/>
            <a:ext cx="226742" cy="259080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8E66239-85A0-0ECD-7F02-5F4FFEEAADFB}"/>
              </a:ext>
            </a:extLst>
          </p:cNvPr>
          <p:cNvSpPr/>
          <p:nvPr/>
        </p:nvSpPr>
        <p:spPr>
          <a:xfrm>
            <a:off x="1" y="0"/>
            <a:ext cx="12192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b="1" i="1" dirty="0">
                <a:solidFill>
                  <a:srgbClr val="00B0F0"/>
                </a:solidFill>
                <a:ea typeface="+mj-ea"/>
                <a:cs typeface="+mj-cs"/>
              </a:rPr>
              <a:t>Aperture inc. MQSXW on </a:t>
            </a:r>
            <a:r>
              <a:rPr lang="en-US" sz="3400" b="1" i="1" dirty="0" err="1">
                <a:solidFill>
                  <a:srgbClr val="00B0F0"/>
                </a:solidFill>
                <a:ea typeface="+mj-ea"/>
                <a:cs typeface="+mj-cs"/>
              </a:rPr>
              <a:t>nIP</a:t>
            </a:r>
            <a:r>
              <a:rPr lang="en-US" sz="3400" b="1" i="1" dirty="0">
                <a:solidFill>
                  <a:srgbClr val="00B0F0"/>
                </a:solidFill>
                <a:ea typeface="+mj-ea"/>
                <a:cs typeface="+mj-cs"/>
              </a:rPr>
              <a:t>-side of D1 </a:t>
            </a:r>
            <a:r>
              <a:rPr lang="en-US" sz="2400" b="1" i="1" dirty="0">
                <a:solidFill>
                  <a:srgbClr val="00B0F0"/>
                </a:solidFill>
                <a:ea typeface="+mj-ea"/>
                <a:cs typeface="+mj-cs"/>
              </a:rPr>
              <a:t>(42 mm rad. aperture with ALL </a:t>
            </a:r>
            <a:r>
              <a:rPr lang="en-US" sz="2400" b="1" i="1" dirty="0" err="1">
                <a:solidFill>
                  <a:srgbClr val="00B0F0"/>
                </a:solidFill>
                <a:ea typeface="+mj-ea"/>
                <a:cs typeface="+mj-cs"/>
              </a:rPr>
              <a:t>tol</a:t>
            </a:r>
            <a:r>
              <a:rPr lang="en-US" sz="2400" b="1" i="1" dirty="0">
                <a:solidFill>
                  <a:srgbClr val="00B0F0"/>
                </a:solidFill>
                <a:ea typeface="+mj-ea"/>
                <a:cs typeface="+mj-cs"/>
              </a:rPr>
              <a:t>.) </a:t>
            </a:r>
            <a:endParaRPr lang="en-US" sz="2400" b="1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9A2B385-7C4F-D81A-EEA2-ABC7A035A4F4}"/>
              </a:ext>
            </a:extLst>
          </p:cNvPr>
          <p:cNvSpPr/>
          <p:nvPr/>
        </p:nvSpPr>
        <p:spPr>
          <a:xfrm>
            <a:off x="9469129" y="3797934"/>
            <a:ext cx="226742" cy="259080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4947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D2D6631-A985-D514-296F-57B39FFBFE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5200"/>
            <a:ext cx="6370130" cy="4500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8D911A-A2CA-211F-F57B-0E3E5E83A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A470D9-4F9C-F39D-9681-CA66CB7C2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4ADF6-9068-CCA8-5AD5-81D891505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18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C7BB7E-526A-2FD8-0AAA-6667670E2675}"/>
              </a:ext>
            </a:extLst>
          </p:cNvPr>
          <p:cNvSpPr txBox="1"/>
          <p:nvPr/>
        </p:nvSpPr>
        <p:spPr>
          <a:xfrm>
            <a:off x="2760936" y="1275913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Beam1</a:t>
            </a:r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C10441-2501-F3BB-5F21-1A98E4FE1203}"/>
              </a:ext>
            </a:extLst>
          </p:cNvPr>
          <p:cNvSpPr txBox="1"/>
          <p:nvPr/>
        </p:nvSpPr>
        <p:spPr>
          <a:xfrm>
            <a:off x="8582755" y="1275919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Beam2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E1DD21-80E7-45E4-9204-58A57EA9B07A}"/>
              </a:ext>
            </a:extLst>
          </p:cNvPr>
          <p:cNvSpPr txBox="1"/>
          <p:nvPr/>
        </p:nvSpPr>
        <p:spPr>
          <a:xfrm>
            <a:off x="277082" y="590400"/>
            <a:ext cx="11667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RP</a:t>
            </a:r>
            <a:r>
              <a:rPr lang="en-US" sz="3200" b="1" dirty="0"/>
              <a:t> IR1 </a:t>
            </a:r>
            <a:r>
              <a:rPr lang="en-US" sz="3200" b="1" dirty="0">
                <a:solidFill>
                  <a:srgbClr val="00B050"/>
                </a:solidFill>
              </a:rPr>
              <a:t>flat</a:t>
            </a:r>
            <a:r>
              <a:rPr lang="en-US" sz="3200" b="1" dirty="0"/>
              <a:t> collision optics (</a:t>
            </a:r>
            <a:r>
              <a:rPr lang="en-US" sz="3200" b="1" dirty="0">
                <a:latin typeface="Symbol" panose="05050102010706020507" pitchFamily="18" charset="2"/>
              </a:rPr>
              <a:t>b</a:t>
            </a:r>
            <a:r>
              <a:rPr lang="en-US" sz="3200" b="1" baseline="30000" dirty="0"/>
              <a:t>*</a:t>
            </a:r>
            <a:r>
              <a:rPr lang="en-US" sz="3200" b="1" dirty="0"/>
              <a:t>=60/15 cm, </a:t>
            </a:r>
            <a:r>
              <a:rPr lang="en-US" sz="3200" b="1" dirty="0">
                <a:solidFill>
                  <a:srgbClr val="00B050"/>
                </a:solidFill>
              </a:rPr>
              <a:t>H</a:t>
            </a:r>
            <a:r>
              <a:rPr lang="en-US" sz="3200" b="1" dirty="0"/>
              <a:t> crossing, </a:t>
            </a:r>
            <a:r>
              <a:rPr lang="en-US" sz="3200" b="1" dirty="0" err="1">
                <a:latin typeface="Symbol" panose="05050102010706020507" pitchFamily="18" charset="2"/>
              </a:rPr>
              <a:t>q</a:t>
            </a:r>
            <a:r>
              <a:rPr lang="en-US" sz="3200" b="1" baseline="-25000" dirty="0" err="1"/>
              <a:t>X</a:t>
            </a:r>
            <a:r>
              <a:rPr lang="en-US" sz="3200" b="1" dirty="0"/>
              <a:t>/2=160 </a:t>
            </a:r>
            <a:r>
              <a:rPr lang="en-US" sz="3200" b="1" dirty="0" err="1">
                <a:latin typeface="Symbol" panose="05050102010706020507" pitchFamily="18" charset="2"/>
              </a:rPr>
              <a:t>m</a:t>
            </a:r>
            <a:r>
              <a:rPr lang="en-US" sz="3200" b="1" dirty="0" err="1"/>
              <a:t>rad</a:t>
            </a:r>
            <a:r>
              <a:rPr lang="en-US" sz="3200" b="1" dirty="0"/>
              <a:t>)</a:t>
            </a:r>
            <a:endParaRPr lang="en-GB" sz="32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BB3B16A-2026-FCCF-7B61-1AAF966C7C8B}"/>
              </a:ext>
            </a:extLst>
          </p:cNvPr>
          <p:cNvSpPr/>
          <p:nvPr/>
        </p:nvSpPr>
        <p:spPr>
          <a:xfrm>
            <a:off x="1" y="0"/>
            <a:ext cx="12192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b="1" i="1" dirty="0">
                <a:solidFill>
                  <a:srgbClr val="00B0F0"/>
                </a:solidFill>
                <a:ea typeface="+mj-ea"/>
                <a:cs typeface="+mj-cs"/>
              </a:rPr>
              <a:t>Aperture inc. MQSXW on </a:t>
            </a:r>
            <a:r>
              <a:rPr lang="en-US" sz="3400" b="1" i="1" dirty="0" err="1">
                <a:solidFill>
                  <a:srgbClr val="00B0F0"/>
                </a:solidFill>
                <a:ea typeface="+mj-ea"/>
                <a:cs typeface="+mj-cs"/>
              </a:rPr>
              <a:t>nIP</a:t>
            </a:r>
            <a:r>
              <a:rPr lang="en-US" sz="3400" b="1" i="1" dirty="0">
                <a:solidFill>
                  <a:srgbClr val="00B0F0"/>
                </a:solidFill>
                <a:ea typeface="+mj-ea"/>
                <a:cs typeface="+mj-cs"/>
              </a:rPr>
              <a:t>-side of D1 </a:t>
            </a:r>
            <a:r>
              <a:rPr lang="en-US" sz="2400" b="1" i="1" dirty="0">
                <a:solidFill>
                  <a:srgbClr val="00B0F0"/>
                </a:solidFill>
                <a:ea typeface="+mj-ea"/>
                <a:cs typeface="+mj-cs"/>
              </a:rPr>
              <a:t>(42 mm rad. aperture with ALL </a:t>
            </a:r>
            <a:r>
              <a:rPr lang="en-US" sz="2400" b="1" i="1" dirty="0" err="1">
                <a:solidFill>
                  <a:srgbClr val="00B0F0"/>
                </a:solidFill>
                <a:ea typeface="+mj-ea"/>
                <a:cs typeface="+mj-cs"/>
              </a:rPr>
              <a:t>tol</a:t>
            </a:r>
            <a:r>
              <a:rPr lang="en-US" sz="2400" b="1" i="1" dirty="0">
                <a:solidFill>
                  <a:srgbClr val="00B0F0"/>
                </a:solidFill>
                <a:ea typeface="+mj-ea"/>
                <a:cs typeface="+mj-cs"/>
              </a:rPr>
              <a:t>.) </a:t>
            </a:r>
            <a:endParaRPr lang="en-US" sz="2400" b="1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E3EC596-7D3F-23F0-BDFA-D8EBCE8A5486}"/>
              </a:ext>
            </a:extLst>
          </p:cNvPr>
          <p:cNvSpPr/>
          <p:nvPr/>
        </p:nvSpPr>
        <p:spPr>
          <a:xfrm>
            <a:off x="9463338" y="3506602"/>
            <a:ext cx="226742" cy="259080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6F82294-70AD-0280-5EF9-05E9081DF7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1200" y="1645200"/>
            <a:ext cx="6370130" cy="45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ADC48F3-A99C-9082-7233-41D38F5CF7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1306" y="4561475"/>
            <a:ext cx="2878565" cy="21600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1269A3B-64B7-AC8B-2BF4-E29D6375C4DC}"/>
              </a:ext>
            </a:extLst>
          </p:cNvPr>
          <p:cNvCxnSpPr>
            <a:cxnSpLocks/>
          </p:cNvCxnSpPr>
          <p:nvPr/>
        </p:nvCxnSpPr>
        <p:spPr>
          <a:xfrm flipH="1" flipV="1">
            <a:off x="3775934" y="4216998"/>
            <a:ext cx="957431" cy="548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C24630C0-69C2-050C-FC98-AFA0A29D229D}"/>
              </a:ext>
            </a:extLst>
          </p:cNvPr>
          <p:cNvSpPr/>
          <p:nvPr/>
        </p:nvSpPr>
        <p:spPr>
          <a:xfrm>
            <a:off x="2501250" y="3299460"/>
            <a:ext cx="226742" cy="259080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2CE3545-C032-5D7E-D808-7C05299BA347}"/>
              </a:ext>
            </a:extLst>
          </p:cNvPr>
          <p:cNvSpPr/>
          <p:nvPr/>
        </p:nvSpPr>
        <p:spPr>
          <a:xfrm>
            <a:off x="3662563" y="3487893"/>
            <a:ext cx="226742" cy="259080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D3F7ABC-57CC-FD9C-4517-7E9D3EEA9354}"/>
              </a:ext>
            </a:extLst>
          </p:cNvPr>
          <p:cNvSpPr txBox="1"/>
          <p:nvPr/>
        </p:nvSpPr>
        <p:spPr>
          <a:xfrm>
            <a:off x="6041152" y="5779002"/>
            <a:ext cx="5125285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D1 (&amp; Q2) aperture limited in the V plane (probably 15 cm should be fine-tuned a bit), but MQSXW OK!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7418824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8D911A-A2CA-211F-F57B-0E3E5E83A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A470D9-4F9C-F39D-9681-CA66CB7C2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4ADF6-9068-CCA8-5AD5-81D891505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19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C7BB7E-526A-2FD8-0AAA-6667670E2675}"/>
              </a:ext>
            </a:extLst>
          </p:cNvPr>
          <p:cNvSpPr txBox="1"/>
          <p:nvPr/>
        </p:nvSpPr>
        <p:spPr>
          <a:xfrm>
            <a:off x="2760936" y="1275913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Beam1</a:t>
            </a:r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C10441-2501-F3BB-5F21-1A98E4FE1203}"/>
              </a:ext>
            </a:extLst>
          </p:cNvPr>
          <p:cNvSpPr txBox="1"/>
          <p:nvPr/>
        </p:nvSpPr>
        <p:spPr>
          <a:xfrm>
            <a:off x="8582755" y="1275919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Beam2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E1DD21-80E7-45E4-9204-58A57EA9B07A}"/>
              </a:ext>
            </a:extLst>
          </p:cNvPr>
          <p:cNvSpPr txBox="1"/>
          <p:nvPr/>
        </p:nvSpPr>
        <p:spPr>
          <a:xfrm>
            <a:off x="277082" y="590400"/>
            <a:ext cx="11667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RP</a:t>
            </a:r>
            <a:r>
              <a:rPr lang="en-US" sz="3200" b="1" dirty="0"/>
              <a:t> IR5 </a:t>
            </a:r>
            <a:r>
              <a:rPr lang="en-US" sz="3200" b="1" dirty="0">
                <a:solidFill>
                  <a:srgbClr val="00B050"/>
                </a:solidFill>
              </a:rPr>
              <a:t>flat</a:t>
            </a:r>
            <a:r>
              <a:rPr lang="en-US" sz="3200" b="1" dirty="0"/>
              <a:t> collision optics (</a:t>
            </a:r>
            <a:r>
              <a:rPr lang="en-US" sz="3200" b="1" dirty="0">
                <a:latin typeface="Symbol" panose="05050102010706020507" pitchFamily="18" charset="2"/>
              </a:rPr>
              <a:t>b</a:t>
            </a:r>
            <a:r>
              <a:rPr lang="en-US" sz="3200" b="1" baseline="30000" dirty="0"/>
              <a:t>*</a:t>
            </a:r>
            <a:r>
              <a:rPr lang="en-US" sz="3200" b="1" dirty="0"/>
              <a:t>=15/60 cm, </a:t>
            </a:r>
            <a:r>
              <a:rPr lang="en-US" sz="3200" b="1" dirty="0">
                <a:solidFill>
                  <a:srgbClr val="00B050"/>
                </a:solidFill>
              </a:rPr>
              <a:t>V</a:t>
            </a:r>
            <a:r>
              <a:rPr lang="en-US" sz="3200" b="1" dirty="0"/>
              <a:t> crossing, </a:t>
            </a:r>
            <a:r>
              <a:rPr lang="en-US" sz="3200" b="1" dirty="0" err="1">
                <a:latin typeface="Symbol" panose="05050102010706020507" pitchFamily="18" charset="2"/>
              </a:rPr>
              <a:t>q</a:t>
            </a:r>
            <a:r>
              <a:rPr lang="en-US" sz="3200" b="1" baseline="-25000" dirty="0" err="1"/>
              <a:t>X</a:t>
            </a:r>
            <a:r>
              <a:rPr lang="en-US" sz="3200" b="1" dirty="0"/>
              <a:t>/2=160 </a:t>
            </a:r>
            <a:r>
              <a:rPr lang="en-US" sz="3200" b="1" dirty="0" err="1">
                <a:latin typeface="Symbol" panose="05050102010706020507" pitchFamily="18" charset="2"/>
              </a:rPr>
              <a:t>m</a:t>
            </a:r>
            <a:r>
              <a:rPr lang="en-US" sz="3200" b="1" dirty="0" err="1"/>
              <a:t>rad</a:t>
            </a:r>
            <a:r>
              <a:rPr lang="en-US" sz="3200" b="1" dirty="0"/>
              <a:t>)</a:t>
            </a:r>
            <a:endParaRPr lang="en-GB" sz="32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BB3B16A-2026-FCCF-7B61-1AAF966C7C8B}"/>
              </a:ext>
            </a:extLst>
          </p:cNvPr>
          <p:cNvSpPr/>
          <p:nvPr/>
        </p:nvSpPr>
        <p:spPr>
          <a:xfrm>
            <a:off x="1" y="0"/>
            <a:ext cx="12192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b="1" i="1" dirty="0">
                <a:solidFill>
                  <a:srgbClr val="00B0F0"/>
                </a:solidFill>
                <a:ea typeface="+mj-ea"/>
                <a:cs typeface="+mj-cs"/>
              </a:rPr>
              <a:t>Aperture inc. MQSXW on </a:t>
            </a:r>
            <a:r>
              <a:rPr lang="en-US" sz="3400" b="1" i="1" dirty="0" err="1">
                <a:solidFill>
                  <a:srgbClr val="00B0F0"/>
                </a:solidFill>
                <a:ea typeface="+mj-ea"/>
                <a:cs typeface="+mj-cs"/>
              </a:rPr>
              <a:t>nIP</a:t>
            </a:r>
            <a:r>
              <a:rPr lang="en-US" sz="3400" b="1" i="1" dirty="0">
                <a:solidFill>
                  <a:srgbClr val="00B0F0"/>
                </a:solidFill>
                <a:ea typeface="+mj-ea"/>
                <a:cs typeface="+mj-cs"/>
              </a:rPr>
              <a:t>-side of D1 </a:t>
            </a:r>
            <a:r>
              <a:rPr lang="en-US" sz="2400" b="1" i="1" dirty="0">
                <a:solidFill>
                  <a:srgbClr val="00B0F0"/>
                </a:solidFill>
                <a:ea typeface="+mj-ea"/>
                <a:cs typeface="+mj-cs"/>
              </a:rPr>
              <a:t>(42 mm rad. aperture with ALL </a:t>
            </a:r>
            <a:r>
              <a:rPr lang="en-US" sz="2400" b="1" i="1" dirty="0" err="1">
                <a:solidFill>
                  <a:srgbClr val="00B0F0"/>
                </a:solidFill>
                <a:ea typeface="+mj-ea"/>
                <a:cs typeface="+mj-cs"/>
              </a:rPr>
              <a:t>tol</a:t>
            </a:r>
            <a:r>
              <a:rPr lang="en-US" sz="2400" b="1" i="1" dirty="0">
                <a:solidFill>
                  <a:srgbClr val="00B0F0"/>
                </a:solidFill>
                <a:ea typeface="+mj-ea"/>
                <a:cs typeface="+mj-cs"/>
              </a:rPr>
              <a:t>.) </a:t>
            </a:r>
            <a:endParaRPr lang="en-US" sz="2400" b="1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E50D88C-1D87-7AE9-2EFF-AF4A283B5684}"/>
              </a:ext>
            </a:extLst>
          </p:cNvPr>
          <p:cNvSpPr/>
          <p:nvPr/>
        </p:nvSpPr>
        <p:spPr>
          <a:xfrm>
            <a:off x="2534194" y="3506602"/>
            <a:ext cx="226742" cy="259080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E3EC596-7D3F-23F0-BDFA-D8EBCE8A5486}"/>
              </a:ext>
            </a:extLst>
          </p:cNvPr>
          <p:cNvSpPr/>
          <p:nvPr/>
        </p:nvSpPr>
        <p:spPr>
          <a:xfrm>
            <a:off x="9463338" y="3506602"/>
            <a:ext cx="226742" cy="259080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83FCED-0FC6-D90E-983C-CE30B82DD7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5200"/>
            <a:ext cx="6370130" cy="450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F0D21C-66C8-FA98-579F-82A5358F7B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1200" y="1645200"/>
            <a:ext cx="6370130" cy="45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281A6C5-E8D5-A0E6-AA08-4D4879CD23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8683" y="4378912"/>
            <a:ext cx="2878565" cy="216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9CB8424-8E54-E843-C594-6B6699E139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50851" y="4378912"/>
            <a:ext cx="2878565" cy="2160000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C7B79A4-068E-F46C-749B-102FC30C73A4}"/>
              </a:ext>
            </a:extLst>
          </p:cNvPr>
          <p:cNvCxnSpPr>
            <a:cxnSpLocks/>
          </p:cNvCxnSpPr>
          <p:nvPr/>
        </p:nvCxnSpPr>
        <p:spPr>
          <a:xfrm flipV="1">
            <a:off x="1439953" y="4087906"/>
            <a:ext cx="1196182" cy="5163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328BB7E-5C3B-0281-84F5-BD972D047C0A}"/>
              </a:ext>
            </a:extLst>
          </p:cNvPr>
          <p:cNvCxnSpPr/>
          <p:nvPr/>
        </p:nvCxnSpPr>
        <p:spPr>
          <a:xfrm flipH="1" flipV="1">
            <a:off x="9576709" y="4134969"/>
            <a:ext cx="1175338" cy="469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0B3342E-DE56-0401-8EF2-5E800E0F3436}"/>
              </a:ext>
            </a:extLst>
          </p:cNvPr>
          <p:cNvSpPr txBox="1"/>
          <p:nvPr/>
        </p:nvSpPr>
        <p:spPr>
          <a:xfrm>
            <a:off x="2388198" y="5805935"/>
            <a:ext cx="7473497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The MQSXW is still in the shadow of the IT. In absolute the MQSXW aperture of 10.5-11.0 </a:t>
            </a:r>
            <a:r>
              <a:rPr lang="en-US" b="1" dirty="0">
                <a:latin typeface="Symbol" panose="05050102010706020507" pitchFamily="18" charset="2"/>
              </a:rPr>
              <a:t>s</a:t>
            </a:r>
            <a:r>
              <a:rPr lang="en-US" b="1" dirty="0"/>
              <a:t> is still expected to increase when fine-tuning </a:t>
            </a:r>
            <a:r>
              <a:rPr lang="en-US" b="1" dirty="0">
                <a:latin typeface="Symbol" panose="05050102010706020507" pitchFamily="18" charset="2"/>
              </a:rPr>
              <a:t>b</a:t>
            </a:r>
            <a:r>
              <a:rPr lang="en-US" b="1" baseline="30000" dirty="0"/>
              <a:t>*</a:t>
            </a:r>
            <a:r>
              <a:rPr lang="en-US" b="1" dirty="0"/>
              <a:t>=15 cm in the || plane, and reducing the 3 mm assumed tolerance budget (42 vs. 45 mm).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744978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Date Placeholder 7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77" name="Footer Placeholder 7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78" name="Slide Number Placeholder 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2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" y="0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>
                <a:solidFill>
                  <a:srgbClr val="00B0F0"/>
                </a:solidFill>
                <a:ea typeface="+mj-ea"/>
                <a:cs typeface="+mj-cs"/>
              </a:rPr>
              <a:t>Recap </a:t>
            </a:r>
            <a:r>
              <a:rPr lang="en-US" sz="3600" b="1" dirty="0">
                <a:solidFill>
                  <a:srgbClr val="00B0F0"/>
                </a:solidFill>
                <a:latin typeface="+mn-lt"/>
              </a:rPr>
              <a:t>(.. a very short summary of all the attempts made so far)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D555E7-794E-5690-F968-FA6775F6EE82}"/>
              </a:ext>
            </a:extLst>
          </p:cNvPr>
          <p:cNvSpPr txBox="1"/>
          <p:nvPr/>
        </p:nvSpPr>
        <p:spPr>
          <a:xfrm>
            <a:off x="0" y="1114008"/>
            <a:ext cx="12191999" cy="5001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900" dirty="0"/>
              <a:t>A multitude of configurations are possible (on paper), with 2 main categories</a:t>
            </a:r>
          </a:p>
          <a:p>
            <a:pPr marL="514350" indent="-514350">
              <a:buAutoNum type="alphaLcParenR"/>
            </a:pPr>
            <a:r>
              <a:rPr lang="en-US" sz="2400" b="1" dirty="0"/>
              <a:t>Polarity inversion till quad. </a:t>
            </a:r>
            <a:r>
              <a:rPr lang="en-US" sz="2400" b="1" dirty="0" err="1"/>
              <a:t>Q</a:t>
            </a:r>
            <a:r>
              <a:rPr lang="en-US" sz="2400" b="1" baseline="-25000" dirty="0" err="1"/>
              <a:t>n</a:t>
            </a:r>
            <a:r>
              <a:rPr lang="en-US" sz="2400" b="1" dirty="0"/>
              <a:t>, nominal polarity recovered as of Q </a:t>
            </a:r>
            <a:r>
              <a:rPr lang="en-US" sz="2400" b="1" baseline="-25000" dirty="0"/>
              <a:t>n+1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200" dirty="0">
                <a:sym typeface="Wingdings" panose="05000000000000000000" pitchFamily="2" charset="2"/>
              </a:rPr>
              <a:t>Tried out for n=3 (i.e. IT polarity inversion .and. Q3 &amp; Q4 with same polarity)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200" dirty="0">
                <a:sym typeface="Wingdings" panose="05000000000000000000" pitchFamily="2" charset="2"/>
              </a:rPr>
              <a:t>Works for the injection and collision optics, but not for the phases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200" dirty="0">
                <a:sym typeface="Wingdings" panose="05000000000000000000" pitchFamily="2" charset="2"/>
              </a:rPr>
              <a:t>See </a:t>
            </a:r>
            <a:r>
              <a:rPr lang="en-GB" sz="2200" dirty="0">
                <a:hlinkClick r:id="rId2"/>
              </a:rPr>
              <a:t>PowerPoint Presentation (cern.ch)</a:t>
            </a:r>
            <a:r>
              <a:rPr lang="en-GB" sz="2200" dirty="0"/>
              <a:t> for more details</a:t>
            </a:r>
          </a:p>
          <a:p>
            <a:r>
              <a:rPr lang="en-US" sz="2400" b="1" dirty="0"/>
              <a:t>b) Polarity inversion till quad. </a:t>
            </a:r>
            <a:r>
              <a:rPr lang="en-US" sz="2400" b="1" dirty="0" err="1"/>
              <a:t>Q</a:t>
            </a:r>
            <a:r>
              <a:rPr lang="en-US" sz="2400" b="1" baseline="-25000" dirty="0" err="1"/>
              <a:t>n</a:t>
            </a:r>
            <a:r>
              <a:rPr lang="en-US" sz="2400" b="1" dirty="0"/>
              <a:t>, </a:t>
            </a:r>
            <a:r>
              <a:rPr lang="en-US" sz="2400" b="1" dirty="0">
                <a:solidFill>
                  <a:srgbClr val="00B0F0"/>
                </a:solidFill>
              </a:rPr>
              <a:t>Q</a:t>
            </a:r>
            <a:r>
              <a:rPr lang="en-US" sz="2400" b="1" baseline="-25000" dirty="0">
                <a:solidFill>
                  <a:srgbClr val="00B0F0"/>
                </a:solidFill>
              </a:rPr>
              <a:t>n+1</a:t>
            </a:r>
            <a:r>
              <a:rPr lang="en-US" sz="2400" b="1" dirty="0">
                <a:solidFill>
                  <a:srgbClr val="00B0F0"/>
                </a:solidFill>
              </a:rPr>
              <a:t> switched off</a:t>
            </a:r>
            <a:r>
              <a:rPr lang="en-US" sz="2400" b="1" dirty="0"/>
              <a:t>, nominal polarity as of Q </a:t>
            </a:r>
            <a:r>
              <a:rPr lang="en-US" sz="2400" b="1" baseline="-25000" dirty="0"/>
              <a:t>n+2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200" dirty="0">
                <a:sym typeface="Wingdings" panose="05000000000000000000" pitchFamily="2" charset="2"/>
              </a:rPr>
              <a:t>Tried out for n=3, n=4 &amp; n=5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200" dirty="0">
                <a:sym typeface="Wingdings" panose="05000000000000000000" pitchFamily="2" charset="2"/>
              </a:rPr>
              <a:t>Works for the injection and collision optics .and. the phases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200" dirty="0">
                <a:sym typeface="Wingdings" panose="05000000000000000000" pitchFamily="2" charset="2"/>
              </a:rPr>
              <a:t>The cases n=3 (Q4off) and n=4 (Q5off) shows a good aperture at injection but tricky collision optics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200" dirty="0">
                <a:sym typeface="Wingdings" panose="05000000000000000000" pitchFamily="2" charset="2"/>
              </a:rPr>
              <a:t>The case n=6 (Q6 off) shows a very flexible collision optics but tight Q5 aperture at injection: </a:t>
            </a:r>
          </a:p>
          <a:p>
            <a:r>
              <a:rPr lang="en-US" sz="2200" dirty="0">
                <a:sym typeface="Wingdings" panose="05000000000000000000" pitchFamily="2" charset="2"/>
              </a:rPr>
              <a:t>        0.5-1 sigma missing </a:t>
            </a:r>
            <a:r>
              <a:rPr lang="en-US" sz="2200" dirty="0" err="1">
                <a:sym typeface="Wingdings" panose="05000000000000000000" pitchFamily="2" charset="2"/>
              </a:rPr>
              <a:t>w.r.t.</a:t>
            </a:r>
            <a:r>
              <a:rPr lang="en-US" sz="2200" dirty="0">
                <a:sym typeface="Wingdings" panose="05000000000000000000" pitchFamily="2" charset="2"/>
              </a:rPr>
              <a:t> to target </a:t>
            </a:r>
            <a:r>
              <a:rPr lang="en-US" dirty="0">
                <a:sym typeface="Wingdings" panose="05000000000000000000" pitchFamily="2" charset="2"/>
              </a:rPr>
              <a:t>(after compromise and optimization) </a:t>
            </a:r>
            <a:r>
              <a:rPr lang="en-US" sz="2200" dirty="0">
                <a:sym typeface="Wingdings" panose="05000000000000000000" pitchFamily="2" charset="2"/>
              </a:rPr>
              <a:t>, unless Q5 b.s. rotation by 90</a:t>
            </a:r>
            <a:r>
              <a:rPr lang="en-US" sz="2200" baseline="30000" dirty="0">
                <a:sym typeface="Wingdings" panose="05000000000000000000" pitchFamily="2" charset="2"/>
              </a:rPr>
              <a:t>o</a:t>
            </a:r>
            <a:r>
              <a:rPr lang="en-US" sz="2200" dirty="0">
                <a:sym typeface="Wingdings" panose="05000000000000000000" pitchFamily="2" charset="2"/>
              </a:rPr>
              <a:t> ..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GB" sz="2200" dirty="0"/>
              <a:t>After getting the information that the Q5 polarity inversion was extremely difficult (HW-wise) </a:t>
            </a:r>
          </a:p>
          <a:p>
            <a:r>
              <a:rPr lang="en-GB" sz="2200" b="1" dirty="0">
                <a:solidFill>
                  <a:srgbClr val="00B0F0"/>
                </a:solidFill>
              </a:rPr>
              <a:t>       I put all my efforts on the Q4off configuration, </a:t>
            </a:r>
            <a:r>
              <a:rPr lang="en-GB" sz="2200" b="1" u="sng" dirty="0">
                <a:solidFill>
                  <a:srgbClr val="00B0F0"/>
                </a:solidFill>
              </a:rPr>
              <a:t>i.e. polarity inversion of the IT only</a:t>
            </a:r>
            <a:r>
              <a:rPr lang="en-GB" sz="2200" b="1" dirty="0">
                <a:solidFill>
                  <a:srgbClr val="00B0F0"/>
                </a:solidFill>
              </a:rPr>
              <a:t>,</a:t>
            </a:r>
          </a:p>
          <a:p>
            <a:r>
              <a:rPr lang="en-GB" sz="2200" b="1" dirty="0">
                <a:solidFill>
                  <a:srgbClr val="00B0F0"/>
                </a:solidFill>
              </a:rPr>
              <a:t>       and I am slowly converging towards a complete solution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591578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20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44179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>
                <a:solidFill>
                  <a:srgbClr val="00B0F0"/>
                </a:solidFill>
              </a:rPr>
              <a:t>Summary and outlook</a:t>
            </a:r>
            <a:endParaRPr lang="en-GB" sz="3600" b="1" i="1" dirty="0">
              <a:solidFill>
                <a:srgbClr val="00B0F0"/>
              </a:solidFill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60A3E0D8-E054-928C-739D-05DC5267A37E}"/>
              </a:ext>
            </a:extLst>
          </p:cNvPr>
          <p:cNvSpPr txBox="1">
            <a:spLocks/>
          </p:cNvSpPr>
          <p:nvPr/>
        </p:nvSpPr>
        <p:spPr>
          <a:xfrm>
            <a:off x="0" y="646331"/>
            <a:ext cx="11860839" cy="56146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The “</a:t>
            </a:r>
            <a:r>
              <a:rPr lang="en-US" sz="2400" b="1" dirty="0">
                <a:solidFill>
                  <a:srgbClr val="00B050"/>
                </a:solidFill>
              </a:rPr>
              <a:t>Q4off configuration</a:t>
            </a:r>
            <a:r>
              <a:rPr lang="en-US" sz="2400" dirty="0"/>
              <a:t>”, which leads to “minimal HW changes” (polarity inversion of the IT only) is near to be certified. Last steps are</a:t>
            </a:r>
          </a:p>
          <a:p>
            <a:pPr lvl="1">
              <a:buFontTx/>
              <a:buChar char="-"/>
            </a:pPr>
            <a:r>
              <a:rPr lang="en-US" dirty="0"/>
              <a:t>Completion of the </a:t>
            </a:r>
            <a:r>
              <a:rPr lang="en-US" b="1" dirty="0"/>
              <a:t>optics transition </a:t>
            </a:r>
            <a:r>
              <a:rPr lang="en-US" dirty="0"/>
              <a:t>from injection (11 m+) to 40 cm in pre-squeezed mode (60 cm is sufficient for protons, 50 cm is needed for ions)</a:t>
            </a:r>
          </a:p>
          <a:p>
            <a:pPr lvl="1">
              <a:buFontTx/>
              <a:buChar char="-"/>
            </a:pPr>
            <a:r>
              <a:rPr lang="en-US" dirty="0"/>
              <a:t>Demonstration of </a:t>
            </a:r>
            <a:r>
              <a:rPr lang="en-US" b="1" dirty="0" err="1"/>
              <a:t>VdM</a:t>
            </a:r>
            <a:r>
              <a:rPr lang="en-US" b="1" dirty="0"/>
              <a:t> RP optics </a:t>
            </a:r>
            <a:r>
              <a:rPr lang="en-US" dirty="0"/>
              <a:t>(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baseline="30000" dirty="0"/>
              <a:t>*</a:t>
            </a:r>
            <a:r>
              <a:rPr lang="en-US" dirty="0"/>
              <a:t>=19 m)</a:t>
            </a:r>
          </a:p>
          <a:p>
            <a:pPr lvl="1">
              <a:buFontTx/>
              <a:buChar char="-"/>
            </a:pPr>
            <a:r>
              <a:rPr lang="en-US" dirty="0"/>
              <a:t>Decision of </a:t>
            </a:r>
            <a:r>
              <a:rPr lang="en-US" b="1" dirty="0"/>
              <a:t>injection </a:t>
            </a:r>
            <a:r>
              <a:rPr lang="en-US" b="1" dirty="0">
                <a:latin typeface="Symbol" panose="05050102010706020507" pitchFamily="18" charset="2"/>
              </a:rPr>
              <a:t>b</a:t>
            </a:r>
            <a:r>
              <a:rPr lang="en-US" b="1" baseline="30000" dirty="0"/>
              <a:t>*</a:t>
            </a:r>
            <a:r>
              <a:rPr lang="en-US" dirty="0"/>
              <a:t>(if the aperture of </a:t>
            </a:r>
            <a:r>
              <a:rPr lang="en-US" dirty="0" err="1"/>
              <a:t>VdM</a:t>
            </a:r>
            <a:r>
              <a:rPr lang="en-US" dirty="0"/>
              <a:t> optics is OK for Q6 at injection, then one may try to inject with </a:t>
            </a:r>
            <a:r>
              <a:rPr lang="en-US" dirty="0" err="1"/>
              <a:t>VdM</a:t>
            </a:r>
            <a:r>
              <a:rPr lang="en-US" dirty="0"/>
              <a:t> optics and already rotated X-angle in IR1/5)</a:t>
            </a:r>
          </a:p>
          <a:p>
            <a:r>
              <a:rPr lang="en-US" sz="2400" dirty="0"/>
              <a:t>The </a:t>
            </a:r>
            <a:r>
              <a:rPr lang="en-US" sz="2400" b="1" dirty="0">
                <a:solidFill>
                  <a:srgbClr val="00B050"/>
                </a:solidFill>
              </a:rPr>
              <a:t>MQSXW aperture is OK even if installed on the non-IP side of D1 </a:t>
            </a:r>
            <a:r>
              <a:rPr lang="en-US" sz="2400" dirty="0"/>
              <a:t>(provided the overall beam-pipe  and alignment tolerances does not exceed 3 mm radially, and the 90 mm aperture restriction does not extend by more than 2 m upstream the magnetic entry of D1). In this configuration the integrated MQSXW gradient should ideally reach </a:t>
            </a:r>
            <a:r>
              <a:rPr lang="en-US" sz="2400" b="1" dirty="0">
                <a:solidFill>
                  <a:srgbClr val="00B050"/>
                </a:solidFill>
              </a:rPr>
              <a:t>8.4 T</a:t>
            </a:r>
            <a:r>
              <a:rPr lang="en-US" sz="2400" dirty="0"/>
              <a:t>, but 7.0 T would be OK (compromising on a few % of virtual </a:t>
            </a:r>
            <a:r>
              <a:rPr lang="en-US" sz="2400" dirty="0" err="1"/>
              <a:t>lumi</a:t>
            </a:r>
            <a:r>
              <a:rPr lang="en-US" sz="2400" dirty="0"/>
              <a:t>)</a:t>
            </a:r>
          </a:p>
          <a:p>
            <a:r>
              <a:rPr lang="en-US" dirty="0"/>
              <a:t> </a:t>
            </a:r>
            <a:r>
              <a:rPr lang="en-US" sz="2400" b="1" dirty="0"/>
              <a:t>The configuration where the MBXWA module is displaced to the </a:t>
            </a:r>
            <a:r>
              <a:rPr lang="en-US" sz="2400" b="1" dirty="0" err="1"/>
              <a:t>nIP</a:t>
            </a:r>
            <a:r>
              <a:rPr lang="en-US" sz="2400" b="1" dirty="0"/>
              <a:t>-side of D1 (and the   MQSXW is installed on the IP-side of D1) remains to be studied for the MBXWA aperture </a:t>
            </a:r>
            <a:r>
              <a:rPr lang="en-US" sz="2400" dirty="0"/>
              <a:t>(but looks OK for the D1/D2 field and only 6.5 T needed in the </a:t>
            </a:r>
            <a:r>
              <a:rPr lang="en-US" sz="2400"/>
              <a:t>MQSXW).</a:t>
            </a:r>
            <a:endParaRPr lang="en-US" sz="2400" dirty="0"/>
          </a:p>
          <a:p>
            <a:pPr marL="457200" lvl="1" indent="0">
              <a:buNone/>
            </a:pPr>
            <a:endParaRPr lang="en-US" sz="3000" dirty="0"/>
          </a:p>
          <a:p>
            <a:pPr lvl="1">
              <a:buFontTx/>
              <a:buChar char="-"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81203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7F094A-DC42-3F47-7A8B-8BC0E60948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200" y="1562710"/>
            <a:ext cx="6368874" cy="450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B12C5C-6CD7-B02B-98C4-98A406E79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62710"/>
            <a:ext cx="6368874" cy="4500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8D911A-A2CA-211F-F57B-0E3E5E83A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A470D9-4F9C-F39D-9681-CA66CB7C2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4ADF6-9068-CCA8-5AD5-81D891505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3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C7BB7E-526A-2FD8-0AAA-6667670E2675}"/>
              </a:ext>
            </a:extLst>
          </p:cNvPr>
          <p:cNvSpPr txBox="1"/>
          <p:nvPr/>
        </p:nvSpPr>
        <p:spPr>
          <a:xfrm>
            <a:off x="2486755" y="1275913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Beam1</a:t>
            </a:r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C10441-2501-F3BB-5F21-1A98E4FE1203}"/>
              </a:ext>
            </a:extLst>
          </p:cNvPr>
          <p:cNvSpPr txBox="1"/>
          <p:nvPr/>
        </p:nvSpPr>
        <p:spPr>
          <a:xfrm>
            <a:off x="8186445" y="1275913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Beam2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E1DD21-80E7-45E4-9204-58A57EA9B07A}"/>
              </a:ext>
            </a:extLst>
          </p:cNvPr>
          <p:cNvSpPr txBox="1"/>
          <p:nvPr/>
        </p:nvSpPr>
        <p:spPr>
          <a:xfrm>
            <a:off x="277082" y="590400"/>
            <a:ext cx="113445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Nominal injection optics: </a:t>
            </a:r>
            <a:r>
              <a:rPr lang="en-US" sz="3200" b="1" dirty="0">
                <a:solidFill>
                  <a:srgbClr val="FF0000"/>
                </a:solidFill>
              </a:rPr>
              <a:t>FDF</a:t>
            </a:r>
            <a:r>
              <a:rPr lang="en-US" sz="3200" dirty="0"/>
              <a:t> for the IT on the outgoing beam side</a:t>
            </a:r>
            <a:endParaRPr lang="en-GB" sz="32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C3454F9-ACC3-3A61-1149-13BD893D0E8A}"/>
              </a:ext>
            </a:extLst>
          </p:cNvPr>
          <p:cNvCxnSpPr>
            <a:cxnSpLocks/>
          </p:cNvCxnSpPr>
          <p:nvPr/>
        </p:nvCxnSpPr>
        <p:spPr>
          <a:xfrm flipH="1" flipV="1">
            <a:off x="1611517" y="1460579"/>
            <a:ext cx="875238" cy="3691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314DBED-DF97-F32F-2C7E-1DF1A67028A1}"/>
              </a:ext>
            </a:extLst>
          </p:cNvPr>
          <p:cNvCxnSpPr>
            <a:cxnSpLocks/>
          </p:cNvCxnSpPr>
          <p:nvPr/>
        </p:nvCxnSpPr>
        <p:spPr>
          <a:xfrm flipH="1" flipV="1">
            <a:off x="1602463" y="1460579"/>
            <a:ext cx="1690499" cy="6328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08C1F39-974F-4DCF-CEDF-19E6156593D9}"/>
              </a:ext>
            </a:extLst>
          </p:cNvPr>
          <p:cNvSpPr txBox="1"/>
          <p:nvPr/>
        </p:nvSpPr>
        <p:spPr>
          <a:xfrm>
            <a:off x="590929" y="1271416"/>
            <a:ext cx="100700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Q4 is ON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C908A5D-1245-A37F-D742-8F422B36A697}"/>
              </a:ext>
            </a:extLst>
          </p:cNvPr>
          <p:cNvSpPr/>
          <p:nvPr/>
        </p:nvSpPr>
        <p:spPr>
          <a:xfrm>
            <a:off x="1" y="0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>
                <a:solidFill>
                  <a:srgbClr val="00B0F0"/>
                </a:solidFill>
                <a:ea typeface="+mj-ea"/>
                <a:cs typeface="+mj-cs"/>
              </a:rPr>
              <a:t>The Q4off configuration</a:t>
            </a:r>
            <a:endParaRPr lang="en-US" sz="3600" b="1" dirty="0">
              <a:solidFill>
                <a:srgbClr val="00B0F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7523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A873C63-BAD7-E65E-7C2B-0CE92E0D7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200" y="1562710"/>
            <a:ext cx="6368874" cy="450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F013E1-5BF7-46A9-7B3A-ACC7AE17B9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62710"/>
            <a:ext cx="6368874" cy="4500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8D911A-A2CA-211F-F57B-0E3E5E83A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A470D9-4F9C-F39D-9681-CA66CB7C2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4ADF6-9068-CCA8-5AD5-81D891505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4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C7BB7E-526A-2FD8-0AAA-6667670E2675}"/>
              </a:ext>
            </a:extLst>
          </p:cNvPr>
          <p:cNvSpPr txBox="1"/>
          <p:nvPr/>
        </p:nvSpPr>
        <p:spPr>
          <a:xfrm>
            <a:off x="2486755" y="1275913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Beam1</a:t>
            </a:r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C10441-2501-F3BB-5F21-1A98E4FE1203}"/>
              </a:ext>
            </a:extLst>
          </p:cNvPr>
          <p:cNvSpPr txBox="1"/>
          <p:nvPr/>
        </p:nvSpPr>
        <p:spPr>
          <a:xfrm>
            <a:off x="8186445" y="1275913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Beam2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E1DD21-80E7-45E4-9204-58A57EA9B07A}"/>
              </a:ext>
            </a:extLst>
          </p:cNvPr>
          <p:cNvSpPr txBox="1"/>
          <p:nvPr/>
        </p:nvSpPr>
        <p:spPr>
          <a:xfrm>
            <a:off x="277200" y="590710"/>
            <a:ext cx="116058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RP injection optics (11 m): </a:t>
            </a:r>
            <a:r>
              <a:rPr lang="en-US" sz="3200" b="1" dirty="0">
                <a:solidFill>
                  <a:srgbClr val="FF0000"/>
                </a:solidFill>
              </a:rPr>
              <a:t>DFD</a:t>
            </a:r>
            <a:r>
              <a:rPr lang="en-US" sz="3200" dirty="0"/>
              <a:t> for the IT on the outgoing beam side</a:t>
            </a:r>
            <a:endParaRPr lang="en-GB" sz="32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C3454F9-ACC3-3A61-1149-13BD893D0E8A}"/>
              </a:ext>
            </a:extLst>
          </p:cNvPr>
          <p:cNvCxnSpPr>
            <a:cxnSpLocks/>
          </p:cNvCxnSpPr>
          <p:nvPr/>
        </p:nvCxnSpPr>
        <p:spPr>
          <a:xfrm flipH="1" flipV="1">
            <a:off x="1611517" y="1460579"/>
            <a:ext cx="875238" cy="504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314DBED-DF97-F32F-2C7E-1DF1A67028A1}"/>
              </a:ext>
            </a:extLst>
          </p:cNvPr>
          <p:cNvCxnSpPr>
            <a:cxnSpLocks/>
          </p:cNvCxnSpPr>
          <p:nvPr/>
        </p:nvCxnSpPr>
        <p:spPr>
          <a:xfrm flipH="1" flipV="1">
            <a:off x="1602463" y="1460579"/>
            <a:ext cx="1732601" cy="504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08C1F39-974F-4DCF-CEDF-19E6156593D9}"/>
              </a:ext>
            </a:extLst>
          </p:cNvPr>
          <p:cNvSpPr txBox="1"/>
          <p:nvPr/>
        </p:nvSpPr>
        <p:spPr>
          <a:xfrm>
            <a:off x="545664" y="1271416"/>
            <a:ext cx="106952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Q4 is OFF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BFD4AB7-1D48-C36D-9796-4340897309C1}"/>
              </a:ext>
            </a:extLst>
          </p:cNvPr>
          <p:cNvSpPr txBox="1"/>
          <p:nvPr/>
        </p:nvSpPr>
        <p:spPr>
          <a:xfrm>
            <a:off x="838200" y="5749342"/>
            <a:ext cx="9619749" cy="83099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2400" b="1" dirty="0"/>
              <a:t>Sensibly larger beta-function at Q5 &amp; Q6 but in the right plane of the b.s.! </a:t>
            </a:r>
          </a:p>
          <a:p>
            <a:r>
              <a:rPr lang="en-US" sz="2400" b="1" dirty="0">
                <a:sym typeface="Wingdings" panose="05000000000000000000" pitchFamily="2" charset="2"/>
              </a:rPr>
              <a:t> Aperture is expected to be reduced but OK (see later)</a:t>
            </a:r>
            <a:r>
              <a:rPr lang="en-US" sz="2400" b="1" dirty="0"/>
              <a:t> </a:t>
            </a:r>
            <a:endParaRPr lang="en-GB" sz="2400" b="1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074081C-408C-5037-25A7-56714745E976}"/>
              </a:ext>
            </a:extLst>
          </p:cNvPr>
          <p:cNvSpPr/>
          <p:nvPr/>
        </p:nvSpPr>
        <p:spPr>
          <a:xfrm>
            <a:off x="1" y="0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>
                <a:solidFill>
                  <a:srgbClr val="00B0F0"/>
                </a:solidFill>
                <a:ea typeface="+mj-ea"/>
                <a:cs typeface="+mj-cs"/>
              </a:rPr>
              <a:t>The Q4off configuration</a:t>
            </a:r>
            <a:endParaRPr lang="en-US" sz="3600" b="1" dirty="0">
              <a:solidFill>
                <a:srgbClr val="00B0F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84186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0F71D847-2394-6FDF-9087-658F2ECE2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200" y="1562400"/>
            <a:ext cx="6368874" cy="450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E85422C-FBD6-5072-03C3-525C6012E6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62400"/>
            <a:ext cx="6368874" cy="4500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8D911A-A2CA-211F-F57B-0E3E5E83A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A470D9-4F9C-F39D-9681-CA66CB7C2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4ADF6-9068-CCA8-5AD5-81D891505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5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C7BB7E-526A-2FD8-0AAA-6667670E2675}"/>
              </a:ext>
            </a:extLst>
          </p:cNvPr>
          <p:cNvSpPr txBox="1"/>
          <p:nvPr/>
        </p:nvSpPr>
        <p:spPr>
          <a:xfrm>
            <a:off x="2486755" y="1275913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Beam1</a:t>
            </a:r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C10441-2501-F3BB-5F21-1A98E4FE1203}"/>
              </a:ext>
            </a:extLst>
          </p:cNvPr>
          <p:cNvSpPr txBox="1"/>
          <p:nvPr/>
        </p:nvSpPr>
        <p:spPr>
          <a:xfrm>
            <a:off x="8186445" y="1275913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Beam2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E1DD21-80E7-45E4-9204-58A57EA9B07A}"/>
              </a:ext>
            </a:extLst>
          </p:cNvPr>
          <p:cNvSpPr txBox="1"/>
          <p:nvPr/>
        </p:nvSpPr>
        <p:spPr>
          <a:xfrm>
            <a:off x="277082" y="590400"/>
            <a:ext cx="107185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Nominal 30 cm optics: </a:t>
            </a:r>
            <a:r>
              <a:rPr lang="en-US" sz="3200" dirty="0"/>
              <a:t>60 cm pre-squeeze with a tele-index of 2</a:t>
            </a:r>
            <a:endParaRPr lang="en-GB" sz="3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C908A5D-1245-A37F-D742-8F422B36A697}"/>
              </a:ext>
            </a:extLst>
          </p:cNvPr>
          <p:cNvSpPr/>
          <p:nvPr/>
        </p:nvSpPr>
        <p:spPr>
          <a:xfrm>
            <a:off x="1" y="0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>
                <a:solidFill>
                  <a:srgbClr val="00B0F0"/>
                </a:solidFill>
                <a:ea typeface="+mj-ea"/>
                <a:cs typeface="+mj-cs"/>
              </a:rPr>
              <a:t>The Q4off configuration</a:t>
            </a:r>
            <a:endParaRPr lang="en-US" sz="3600" b="1" dirty="0">
              <a:solidFill>
                <a:srgbClr val="00B0F0"/>
              </a:solidFill>
              <a:latin typeface="+mn-lt"/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1D9D5062-DF00-C624-09FD-3D47E7C451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138426"/>
              </p:ext>
            </p:extLst>
          </p:nvPr>
        </p:nvGraphicFramePr>
        <p:xfrm>
          <a:off x="5232677" y="5599775"/>
          <a:ext cx="6909425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5630">
                  <a:extLst>
                    <a:ext uri="{9D8B030D-6E8A-4147-A177-3AD203B41FA5}">
                      <a16:colId xmlns:a16="http://schemas.microsoft.com/office/drawing/2014/main" val="3381651327"/>
                    </a:ext>
                  </a:extLst>
                </a:gridCol>
                <a:gridCol w="3093795">
                  <a:extLst>
                    <a:ext uri="{9D8B030D-6E8A-4147-A177-3AD203B41FA5}">
                      <a16:colId xmlns:a16="http://schemas.microsoft.com/office/drawing/2014/main" val="1985217825"/>
                    </a:ext>
                  </a:extLst>
                </a:gridCol>
              </a:tblGrid>
              <a:tr h="233186">
                <a:tc gridSpan="2">
                  <a:txBody>
                    <a:bodyPr/>
                    <a:lstStyle/>
                    <a:p>
                      <a:r>
                        <a:rPr lang="en-US" sz="1400" b="1" dirty="0"/>
                        <a:t>IT gradient [T/m] @ 6.8 </a:t>
                      </a:r>
                      <a:r>
                        <a:rPr lang="en-US" sz="1400" b="1" dirty="0" err="1"/>
                        <a:t>TeV</a:t>
                      </a:r>
                      <a:r>
                        <a:rPr lang="en-US" sz="1400" b="1" dirty="0"/>
                        <a:t>  [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201.57 T/m </a:t>
                      </a:r>
                      <a:r>
                        <a:rPr lang="en-US" sz="1400" b="1" dirty="0" err="1">
                          <a:solidFill>
                            <a:schemeClr val="tx1"/>
                          </a:solidFill>
                        </a:rPr>
                        <a:t>HWC’d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 in 2023 </a:t>
                      </a:r>
                      <a:r>
                        <a:rPr lang="en-US" sz="1400" b="1" dirty="0"/>
                        <a:t>vs. 210.00 T/m in 2022]</a:t>
                      </a:r>
                      <a:endParaRPr lang="en-GB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1614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197.70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546338"/>
                  </a:ext>
                </a:extLst>
              </a:tr>
              <a:tr h="23318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198.82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7931345"/>
                  </a:ext>
                </a:extLst>
              </a:tr>
              <a:tr h="23318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199.10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5812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5391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65DB893-D73A-891A-A7BA-4DB3926D8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200" y="1562400"/>
            <a:ext cx="6368874" cy="450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6106EB-75C0-27E4-A731-B90268CC53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62400"/>
            <a:ext cx="6368874" cy="4500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8D911A-A2CA-211F-F57B-0E3E5E83A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A470D9-4F9C-F39D-9681-CA66CB7C2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4ADF6-9068-CCA8-5AD5-81D891505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6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C7BB7E-526A-2FD8-0AAA-6667670E2675}"/>
              </a:ext>
            </a:extLst>
          </p:cNvPr>
          <p:cNvSpPr txBox="1"/>
          <p:nvPr/>
        </p:nvSpPr>
        <p:spPr>
          <a:xfrm>
            <a:off x="2486755" y="1275913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Beam1</a:t>
            </a:r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C10441-2501-F3BB-5F21-1A98E4FE1203}"/>
              </a:ext>
            </a:extLst>
          </p:cNvPr>
          <p:cNvSpPr txBox="1"/>
          <p:nvPr/>
        </p:nvSpPr>
        <p:spPr>
          <a:xfrm>
            <a:off x="8186445" y="1275913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Beam2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E1DD21-80E7-45E4-9204-58A57EA9B07A}"/>
              </a:ext>
            </a:extLst>
          </p:cNvPr>
          <p:cNvSpPr txBox="1"/>
          <p:nvPr/>
        </p:nvSpPr>
        <p:spPr>
          <a:xfrm>
            <a:off x="277200" y="590710"/>
            <a:ext cx="11391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RP 30 cm optics: </a:t>
            </a:r>
            <a:r>
              <a:rPr lang="en-US" sz="3200" dirty="0"/>
              <a:t>RP 60 cm optics </a:t>
            </a:r>
            <a:r>
              <a:rPr lang="en-US" sz="3200" b="1" i="1" u="sng" dirty="0">
                <a:solidFill>
                  <a:srgbClr val="00B0F0"/>
                </a:solidFill>
              </a:rPr>
              <a:t>combined with nominal telescope</a:t>
            </a:r>
            <a:endParaRPr lang="en-GB" sz="3200" b="1" i="1" u="sng" dirty="0">
              <a:solidFill>
                <a:srgbClr val="00B0F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A98596-6EA2-1D97-35D3-2669263B45CB}"/>
              </a:ext>
            </a:extLst>
          </p:cNvPr>
          <p:cNvSpPr/>
          <p:nvPr/>
        </p:nvSpPr>
        <p:spPr>
          <a:xfrm>
            <a:off x="1" y="0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>
                <a:solidFill>
                  <a:srgbClr val="00B0F0"/>
                </a:solidFill>
                <a:ea typeface="+mj-ea"/>
                <a:cs typeface="+mj-cs"/>
              </a:rPr>
              <a:t>The Q4off configuration</a:t>
            </a:r>
            <a:endParaRPr lang="en-US" sz="3600" b="1" dirty="0">
              <a:solidFill>
                <a:srgbClr val="00B0F0"/>
              </a:solidFill>
              <a:latin typeface="+mn-lt"/>
            </a:endParaRPr>
          </a:p>
        </p:txBody>
      </p:sp>
      <p:graphicFrame>
        <p:nvGraphicFramePr>
          <p:cNvPr id="12" name="Table 19">
            <a:extLst>
              <a:ext uri="{FF2B5EF4-FFF2-40B4-BE49-F238E27FC236}">
                <a16:creationId xmlns:a16="http://schemas.microsoft.com/office/drawing/2014/main" id="{C300C1A0-4D82-78C3-2801-F47D3B60E9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905605"/>
              </p:ext>
            </p:extLst>
          </p:nvPr>
        </p:nvGraphicFramePr>
        <p:xfrm>
          <a:off x="5232677" y="5599775"/>
          <a:ext cx="6909425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5630">
                  <a:extLst>
                    <a:ext uri="{9D8B030D-6E8A-4147-A177-3AD203B41FA5}">
                      <a16:colId xmlns:a16="http://schemas.microsoft.com/office/drawing/2014/main" val="3381651327"/>
                    </a:ext>
                  </a:extLst>
                </a:gridCol>
                <a:gridCol w="3093795">
                  <a:extLst>
                    <a:ext uri="{9D8B030D-6E8A-4147-A177-3AD203B41FA5}">
                      <a16:colId xmlns:a16="http://schemas.microsoft.com/office/drawing/2014/main" val="1985217825"/>
                    </a:ext>
                  </a:extLst>
                </a:gridCol>
              </a:tblGrid>
              <a:tr h="233186">
                <a:tc gridSpan="2">
                  <a:txBody>
                    <a:bodyPr/>
                    <a:lstStyle/>
                    <a:p>
                      <a:r>
                        <a:rPr lang="en-US" sz="1400" b="1" dirty="0"/>
                        <a:t>IT gradient [T/m] @ 6.8 </a:t>
                      </a:r>
                      <a:r>
                        <a:rPr lang="en-US" sz="1400" b="1" dirty="0" err="1"/>
                        <a:t>TeV</a:t>
                      </a:r>
                      <a:r>
                        <a:rPr lang="en-US" sz="1400" b="1" dirty="0"/>
                        <a:t>  [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201.57 T/m </a:t>
                      </a:r>
                      <a:r>
                        <a:rPr lang="en-US" sz="1400" b="1" dirty="0" err="1">
                          <a:solidFill>
                            <a:schemeClr val="tx1"/>
                          </a:solidFill>
                        </a:rPr>
                        <a:t>HWC’d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 in 2023 </a:t>
                      </a:r>
                      <a:r>
                        <a:rPr lang="en-US" sz="1400" b="1" dirty="0"/>
                        <a:t>vs. 210.00 T/m in 2022]</a:t>
                      </a:r>
                      <a:endParaRPr lang="en-GB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1614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194.66 ↓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546338"/>
                  </a:ext>
                </a:extLst>
              </a:tr>
              <a:tr h="23318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199.49</a:t>
                      </a:r>
                      <a:r>
                        <a:rPr lang="en-US" sz="1400" dirty="0"/>
                        <a:t> </a:t>
                      </a:r>
                      <a:r>
                        <a:rPr lang="en-US" sz="1400" b="1" dirty="0"/>
                        <a:t>↑</a:t>
                      </a:r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7931345"/>
                  </a:ext>
                </a:extLst>
              </a:tr>
              <a:tr h="23318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194.66 ↓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5812898"/>
                  </a:ext>
                </a:extLst>
              </a:tr>
            </a:tbl>
          </a:graphicData>
        </a:graphic>
      </p:graphicFrame>
      <p:sp>
        <p:nvSpPr>
          <p:cNvPr id="16" name="Oval 15">
            <a:extLst>
              <a:ext uri="{FF2B5EF4-FFF2-40B4-BE49-F238E27FC236}">
                <a16:creationId xmlns:a16="http://schemas.microsoft.com/office/drawing/2014/main" id="{33960D76-2A06-606B-2F13-919711EEEE5D}"/>
              </a:ext>
            </a:extLst>
          </p:cNvPr>
          <p:cNvSpPr/>
          <p:nvPr/>
        </p:nvSpPr>
        <p:spPr>
          <a:xfrm>
            <a:off x="2392327" y="4837814"/>
            <a:ext cx="425302" cy="457786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56BEDB2-850D-9A4A-3474-C61816FAB3A2}"/>
              </a:ext>
            </a:extLst>
          </p:cNvPr>
          <p:cNvCxnSpPr/>
          <p:nvPr/>
        </p:nvCxnSpPr>
        <p:spPr>
          <a:xfrm flipH="1">
            <a:off x="2147777" y="5295600"/>
            <a:ext cx="338978" cy="6161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A0179CD-0A1E-851E-D46F-F48FAB110A3B}"/>
              </a:ext>
            </a:extLst>
          </p:cNvPr>
          <p:cNvSpPr txBox="1"/>
          <p:nvPr/>
        </p:nvSpPr>
        <p:spPr>
          <a:xfrm>
            <a:off x="707991" y="5911702"/>
            <a:ext cx="3257687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Still very good gradient in Q5/Q6</a:t>
            </a:r>
          </a:p>
          <a:p>
            <a:pPr algn="ctr"/>
            <a:r>
              <a:rPr lang="en-US" dirty="0"/>
              <a:t>(faster squeeze expected)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569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8D911A-A2CA-211F-F57B-0E3E5E83A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A470D9-4F9C-F39D-9681-CA66CB7C2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4ADF6-9068-CCA8-5AD5-81D891505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7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C7BB7E-526A-2FD8-0AAA-6667670E2675}"/>
              </a:ext>
            </a:extLst>
          </p:cNvPr>
          <p:cNvSpPr txBox="1"/>
          <p:nvPr/>
        </p:nvSpPr>
        <p:spPr>
          <a:xfrm>
            <a:off x="1156754" y="1734204"/>
            <a:ext cx="3009157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/>
              <a:t>IR1: </a:t>
            </a:r>
            <a:r>
              <a:rPr lang="en-US" sz="2400" b="1">
                <a:latin typeface="Symbol" panose="05050102010706020507" pitchFamily="18" charset="2"/>
              </a:rPr>
              <a:t>b</a:t>
            </a:r>
            <a:r>
              <a:rPr lang="en-US" sz="2400" b="1" baseline="30000"/>
              <a:t>*</a:t>
            </a:r>
            <a:r>
              <a:rPr lang="en-US" sz="2400" b="1"/>
              <a:t>(H/V)=60/15cm</a:t>
            </a:r>
            <a:endParaRPr lang="en-GB" sz="2400" b="1" baseline="30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E1DD21-80E7-45E4-9204-58A57EA9B07A}"/>
              </a:ext>
            </a:extLst>
          </p:cNvPr>
          <p:cNvSpPr txBox="1"/>
          <p:nvPr/>
        </p:nvSpPr>
        <p:spPr>
          <a:xfrm>
            <a:off x="0" y="646331"/>
            <a:ext cx="120700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RP </a:t>
            </a:r>
            <a:r>
              <a:rPr lang="en-US" sz="3200" b="1" dirty="0">
                <a:solidFill>
                  <a:srgbClr val="00B050"/>
                </a:solidFill>
              </a:rPr>
              <a:t>flat</a:t>
            </a:r>
            <a:r>
              <a:rPr lang="en-US" sz="3200" b="1" dirty="0"/>
              <a:t> optics 15-60 cm: </a:t>
            </a:r>
            <a:r>
              <a:rPr lang="en-US" sz="3200" dirty="0"/>
              <a:t>RP 60 cm optics </a:t>
            </a:r>
            <a:r>
              <a:rPr lang="en-US" sz="3200" b="1" i="1" u="sng" dirty="0">
                <a:solidFill>
                  <a:srgbClr val="00B0F0"/>
                </a:solidFill>
              </a:rPr>
              <a:t>combined with 1441 telescope</a:t>
            </a:r>
          </a:p>
          <a:p>
            <a:r>
              <a:rPr lang="en-US" sz="2800" dirty="0">
                <a:sym typeface="Wingdings" panose="05000000000000000000" pitchFamily="2" charset="2"/>
              </a:rPr>
              <a:t> </a:t>
            </a:r>
            <a:r>
              <a:rPr lang="en-US" sz="3200" dirty="0">
                <a:sym typeface="Wingdings" panose="05000000000000000000" pitchFamily="2" charset="2"/>
              </a:rPr>
              <a:t>To maximize the peak </a:t>
            </a:r>
            <a:r>
              <a:rPr lang="en-US" sz="3200" dirty="0" err="1">
                <a:sym typeface="Wingdings" panose="05000000000000000000" pitchFamily="2" charset="2"/>
              </a:rPr>
              <a:t>lumi</a:t>
            </a:r>
            <a:r>
              <a:rPr lang="en-US" sz="3200" dirty="0">
                <a:sym typeface="Wingdings" panose="05000000000000000000" pitchFamily="2" charset="2"/>
              </a:rPr>
              <a:t> reach with </a:t>
            </a:r>
            <a:r>
              <a:rPr lang="en-US" sz="3200" b="1" dirty="0">
                <a:solidFill>
                  <a:srgbClr val="00B050"/>
                </a:solidFill>
                <a:sym typeface="Wingdings" panose="05000000000000000000" pitchFamily="2" charset="2"/>
              </a:rPr>
              <a:t>H/V crossing in ATLAS/CMS</a:t>
            </a:r>
            <a:endParaRPr lang="en-US" sz="3200" b="1" dirty="0">
              <a:solidFill>
                <a:srgbClr val="00B05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A98596-6EA2-1D97-35D3-2669263B45CB}"/>
              </a:ext>
            </a:extLst>
          </p:cNvPr>
          <p:cNvSpPr/>
          <p:nvPr/>
        </p:nvSpPr>
        <p:spPr>
          <a:xfrm>
            <a:off x="1" y="0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>
                <a:solidFill>
                  <a:srgbClr val="00B0F0"/>
                </a:solidFill>
                <a:ea typeface="+mj-ea"/>
                <a:cs typeface="+mj-cs"/>
              </a:rPr>
              <a:t>The Q4off configuration</a:t>
            </a:r>
            <a:endParaRPr lang="en-US" sz="3600" b="1" dirty="0">
              <a:solidFill>
                <a:srgbClr val="00B0F0"/>
              </a:solidFill>
              <a:latin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D86DC9-D2D3-7793-58D4-579F94E440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560" r="22158"/>
          <a:stretch/>
        </p:blipFill>
        <p:spPr>
          <a:xfrm>
            <a:off x="0" y="2713768"/>
            <a:ext cx="2919134" cy="360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502CA5-A576-0341-EE6C-955FF6C375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509" r="21209"/>
          <a:stretch/>
        </p:blipFill>
        <p:spPr>
          <a:xfrm>
            <a:off x="3001047" y="2710910"/>
            <a:ext cx="2919134" cy="360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5AA1C1C-E5E9-06BE-DEEF-265040C774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241" r="21476"/>
          <a:stretch/>
        </p:blipFill>
        <p:spPr>
          <a:xfrm>
            <a:off x="6271820" y="2710910"/>
            <a:ext cx="2919134" cy="360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AC62EBC-A0D2-294D-0809-C61BDD30EAF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158" r="20560"/>
          <a:stretch/>
        </p:blipFill>
        <p:spPr>
          <a:xfrm>
            <a:off x="9264228" y="2713768"/>
            <a:ext cx="2919134" cy="3600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C84BA01-F13C-D964-239C-F17689F73903}"/>
              </a:ext>
            </a:extLst>
          </p:cNvPr>
          <p:cNvSpPr txBox="1"/>
          <p:nvPr/>
        </p:nvSpPr>
        <p:spPr>
          <a:xfrm>
            <a:off x="7686376" y="1734204"/>
            <a:ext cx="3009157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/>
              <a:t>IR5: </a:t>
            </a:r>
            <a:r>
              <a:rPr lang="en-US" sz="2400" b="1" dirty="0">
                <a:latin typeface="Symbol" panose="05050102010706020507" pitchFamily="18" charset="2"/>
              </a:rPr>
              <a:t>b</a:t>
            </a:r>
            <a:r>
              <a:rPr lang="en-US" sz="2400" b="1" baseline="30000" dirty="0"/>
              <a:t>*</a:t>
            </a:r>
            <a:r>
              <a:rPr lang="en-US" sz="2400" b="1" dirty="0"/>
              <a:t>(H/V)=15/60cm</a:t>
            </a:r>
            <a:endParaRPr lang="en-GB" sz="2400" b="1" baseline="30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DEA20C-B51D-F01D-6B4E-476D499523AB}"/>
              </a:ext>
            </a:extLst>
          </p:cNvPr>
          <p:cNvSpPr txBox="1"/>
          <p:nvPr/>
        </p:nvSpPr>
        <p:spPr>
          <a:xfrm>
            <a:off x="1106674" y="2377988"/>
            <a:ext cx="848309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Beam1</a:t>
            </a:r>
            <a:endParaRPr lang="en-GB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DE1FD39-4454-14EA-425D-CE7BA63E8F8A}"/>
              </a:ext>
            </a:extLst>
          </p:cNvPr>
          <p:cNvSpPr txBox="1"/>
          <p:nvPr/>
        </p:nvSpPr>
        <p:spPr>
          <a:xfrm>
            <a:off x="4027819" y="2377988"/>
            <a:ext cx="848309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Beam2</a:t>
            </a:r>
            <a:endParaRPr lang="en-GB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5A8CA73-BB51-3B0C-132B-C33C2D691D3D}"/>
              </a:ext>
            </a:extLst>
          </p:cNvPr>
          <p:cNvSpPr txBox="1"/>
          <p:nvPr/>
        </p:nvSpPr>
        <p:spPr>
          <a:xfrm>
            <a:off x="10086887" y="2378391"/>
            <a:ext cx="848309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Beam2</a:t>
            </a:r>
            <a:endParaRPr lang="en-GB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278577-A4F3-4320-64EB-AE82D972A210}"/>
              </a:ext>
            </a:extLst>
          </p:cNvPr>
          <p:cNvSpPr txBox="1"/>
          <p:nvPr/>
        </p:nvSpPr>
        <p:spPr>
          <a:xfrm>
            <a:off x="7163730" y="2377988"/>
            <a:ext cx="848309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Beam1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475867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8D911A-A2CA-211F-F57B-0E3E5E83A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A470D9-4F9C-F39D-9681-CA66CB7C2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4ADF6-9068-CCA8-5AD5-81D891505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8</a:t>
            </a:fld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E1DD21-80E7-45E4-9204-58A57EA9B07A}"/>
              </a:ext>
            </a:extLst>
          </p:cNvPr>
          <p:cNvSpPr txBox="1"/>
          <p:nvPr/>
        </p:nvSpPr>
        <p:spPr>
          <a:xfrm>
            <a:off x="0" y="646331"/>
            <a:ext cx="121919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Optics transitions </a:t>
            </a:r>
            <a:r>
              <a:rPr lang="en-US" sz="2000" dirty="0"/>
              <a:t>(pre-squeeze only, because the nominal telescope can be recycled below a certain </a:t>
            </a:r>
            <a:r>
              <a:rPr lang="en-US" sz="2000" dirty="0">
                <a:latin typeface="Symbol" panose="05050102010706020507" pitchFamily="18" charset="2"/>
              </a:rPr>
              <a:t>b</a:t>
            </a:r>
            <a:r>
              <a:rPr lang="en-US" sz="2000" baseline="30000" dirty="0"/>
              <a:t>*</a:t>
            </a:r>
            <a:r>
              <a:rPr lang="en-US" sz="2000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The nominal ATS phases (mandatory for the deployment of the nominal telescope) can be reached as of </a:t>
            </a:r>
            <a:r>
              <a:rPr lang="en-GB" sz="2200" dirty="0">
                <a:latin typeface="Symbol" panose="05050102010706020507" pitchFamily="18" charset="2"/>
              </a:rPr>
              <a:t>b</a:t>
            </a:r>
            <a:r>
              <a:rPr lang="en-GB" sz="2200" baseline="30000" dirty="0">
                <a:latin typeface="Symbol" panose="05050102010706020507" pitchFamily="18" charset="2"/>
              </a:rPr>
              <a:t>*</a:t>
            </a:r>
            <a:r>
              <a:rPr lang="en-GB" sz="2200" dirty="0"/>
              <a:t>= 3 m (improved </a:t>
            </a:r>
            <a:r>
              <a:rPr lang="en-GB" sz="2200" dirty="0" err="1"/>
              <a:t>w.r.t.</a:t>
            </a:r>
            <a:r>
              <a:rPr lang="en-GB" sz="2200" dirty="0"/>
              <a:t> the nom. optics where the </a:t>
            </a:r>
            <a:r>
              <a:rPr lang="en-GB" sz="2200" dirty="0">
                <a:latin typeface="Symbol" panose="05050102010706020507" pitchFamily="18" charset="2"/>
              </a:rPr>
              <a:t>b</a:t>
            </a:r>
            <a:r>
              <a:rPr lang="en-GB" sz="2200" baseline="30000" dirty="0"/>
              <a:t>*</a:t>
            </a:r>
            <a:r>
              <a:rPr lang="en-GB" sz="2200" dirty="0"/>
              <a:t>=2 m needs to be reached before the </a:t>
            </a:r>
            <a:r>
              <a:rPr lang="en-GB" sz="2200" dirty="0" err="1"/>
              <a:t>telesc</a:t>
            </a:r>
            <a:r>
              <a:rPr lang="en-GB" sz="2200" dirty="0"/>
              <a:t>.)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/>
              <a:t>The optics transition from 11 m (injection) down to 3 m remains to be done, but the most difficult</a:t>
            </a:r>
          </a:p>
          <a:p>
            <a:r>
              <a:rPr lang="en-GB" sz="2200" dirty="0"/>
              <a:t>       </a:t>
            </a:r>
            <a:r>
              <a:rPr lang="en-GB" sz="2200" b="1" dirty="0">
                <a:solidFill>
                  <a:srgbClr val="00B0F0"/>
                </a:solidFill>
              </a:rPr>
              <a:t>3 m - 60 cm segment </a:t>
            </a:r>
            <a:r>
              <a:rPr lang="en-GB" sz="2200" dirty="0"/>
              <a:t>is basically done, </a:t>
            </a:r>
            <a:r>
              <a:rPr lang="en-GB" sz="2200" b="1" dirty="0">
                <a:solidFill>
                  <a:srgbClr val="00B0F0"/>
                </a:solidFill>
              </a:rPr>
              <a:t>even extended down to 40 cm </a:t>
            </a:r>
            <a:r>
              <a:rPr lang="en-GB" sz="2200" dirty="0"/>
              <a:t>(to cover the ion optics case)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A98596-6EA2-1D97-35D3-2669263B45CB}"/>
              </a:ext>
            </a:extLst>
          </p:cNvPr>
          <p:cNvSpPr/>
          <p:nvPr/>
        </p:nvSpPr>
        <p:spPr>
          <a:xfrm>
            <a:off x="1" y="0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>
                <a:solidFill>
                  <a:srgbClr val="00B0F0"/>
                </a:solidFill>
                <a:ea typeface="+mj-ea"/>
                <a:cs typeface="+mj-cs"/>
              </a:rPr>
              <a:t>The Q4off configuration</a:t>
            </a:r>
            <a:endParaRPr lang="en-US" sz="3600" b="1" dirty="0">
              <a:solidFill>
                <a:srgbClr val="00B0F0"/>
              </a:solidFill>
              <a:latin typeface="+mn-lt"/>
            </a:endParaRPr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00929FD4-5236-D8A2-9F2D-CB90E02D0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192" y="2538000"/>
            <a:ext cx="6113192" cy="4320000"/>
          </a:xfrm>
          <a:prstGeom prst="rect">
            <a:avLst/>
          </a:prstGeo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7B4CA60B-8939-5C61-42E9-3DD29BE4D6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807" y="2585323"/>
            <a:ext cx="6113192" cy="4320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3C6F28B-2ACA-9EA7-CCA1-3CF74A84DDE6}"/>
              </a:ext>
            </a:extLst>
          </p:cNvPr>
          <p:cNvSpPr txBox="1"/>
          <p:nvPr/>
        </p:nvSpPr>
        <p:spPr>
          <a:xfrm>
            <a:off x="4405949" y="2711308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Beam1</a:t>
            </a:r>
            <a:endParaRPr lang="en-GB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DD38D66-238A-1FD9-8F23-2B793BE908D5}"/>
              </a:ext>
            </a:extLst>
          </p:cNvPr>
          <p:cNvSpPr txBox="1"/>
          <p:nvPr/>
        </p:nvSpPr>
        <p:spPr>
          <a:xfrm>
            <a:off x="10519141" y="2711308"/>
            <a:ext cx="8483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Beam2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761010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8D911A-A2CA-211F-F57B-0E3E5E83A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03/03/2023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A470D9-4F9C-F39D-9681-CA66CB7C2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IT Radiation Task Force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4ADF6-9068-CCA8-5AD5-81D891505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A98596-6EA2-1D97-35D3-2669263B45CB}"/>
              </a:ext>
            </a:extLst>
          </p:cNvPr>
          <p:cNvSpPr/>
          <p:nvPr/>
        </p:nvSpPr>
        <p:spPr>
          <a:xfrm>
            <a:off x="1" y="0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>
                <a:solidFill>
                  <a:srgbClr val="00B0F0"/>
                </a:solidFill>
              </a:rPr>
              <a:t>MQSXW option: strength requirement</a:t>
            </a:r>
            <a:endParaRPr lang="en-US" sz="3600" b="1" i="1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80E223-D824-FEE6-2253-B4C831D802AF}"/>
              </a:ext>
            </a:extLst>
          </p:cNvPr>
          <p:cNvSpPr txBox="1"/>
          <p:nvPr/>
        </p:nvSpPr>
        <p:spPr>
          <a:xfrm>
            <a:off x="0" y="646331"/>
            <a:ext cx="1219199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Integrating the MQSXW on the IP side of D1 seems tricky </a:t>
            </a:r>
            <a:r>
              <a:rPr lang="en-US" sz="2200" dirty="0">
                <a:sym typeface="Wingdings" panose="05000000000000000000" pitchFamily="2" charset="2"/>
              </a:rPr>
              <a:t> See Paolo @ </a:t>
            </a:r>
            <a:r>
              <a:rPr lang="en-US" sz="2200" dirty="0">
                <a:sym typeface="Wingdings" panose="05000000000000000000" pitchFamily="2" charset="2"/>
                <a:hlinkClick r:id="rId2"/>
              </a:rPr>
              <a:t>the </a:t>
            </a:r>
            <a:r>
              <a:rPr lang="en-GB" sz="2200" dirty="0">
                <a:sym typeface="Wingdings" panose="05000000000000000000" pitchFamily="2" charset="2"/>
                <a:hlinkClick r:id="rId2"/>
              </a:rPr>
              <a:t>previous meeting</a:t>
            </a: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.. Unless moving the first MBXWA module on the </a:t>
            </a:r>
            <a:r>
              <a:rPr lang="en-US" sz="2200" dirty="0" err="1"/>
              <a:t>nIP</a:t>
            </a:r>
            <a:r>
              <a:rPr lang="en-US" sz="2200" dirty="0"/>
              <a:t> side of D1 for radiation related reasons (Paolo’s idea), and therefore liberating enough room for the MQSXW on the IP side of D1.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200" dirty="0">
                <a:sym typeface="Wingdings" panose="05000000000000000000" pitchFamily="2" charset="2"/>
              </a:rPr>
              <a:t>This configuration would increase the D1/2 strength by 5.22%, which is OK for the magnets (for 6.8 </a:t>
            </a:r>
            <a:r>
              <a:rPr lang="en-US" sz="2200" dirty="0" err="1">
                <a:sym typeface="Wingdings" panose="05000000000000000000" pitchFamily="2" charset="2"/>
              </a:rPr>
              <a:t>TeV</a:t>
            </a:r>
            <a:r>
              <a:rPr lang="en-US" sz="2200" dirty="0">
                <a:sym typeface="Wingdings" panose="05000000000000000000" pitchFamily="2" charset="2"/>
              </a:rPr>
              <a:t>: 1.255 T1.320 T in D1 – 2.71 T  2.85 T in D2), OK for the RD1 circuit, but TBC for the RD2 PC  (4.6 KA</a:t>
            </a:r>
            <a:r>
              <a:rPr lang="en-US" sz="2200" dirty="0"/>
              <a:t> needed </a:t>
            </a:r>
            <a:r>
              <a:rPr lang="en-US" sz="2200" dirty="0" err="1"/>
              <a:t>v.s</a:t>
            </a:r>
            <a:r>
              <a:rPr lang="en-US" sz="2200" dirty="0"/>
              <a:t>. 4.4 KA for the present nominal current of the D2s in IR1/5 @ 7 </a:t>
            </a:r>
            <a:r>
              <a:rPr lang="en-US" sz="2200" dirty="0" err="1"/>
              <a:t>TeV</a:t>
            </a:r>
            <a:r>
              <a:rPr lang="en-US" sz="22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In the next slides, we will focus on </a:t>
            </a:r>
            <a:r>
              <a:rPr lang="en-US" sz="2200" b="1" dirty="0">
                <a:solidFill>
                  <a:srgbClr val="00B0F0"/>
                </a:solidFill>
              </a:rPr>
              <a:t>the nIP-side-of-D1 option for aperture</a:t>
            </a:r>
            <a:r>
              <a:rPr lang="en-US" sz="2200" dirty="0"/>
              <a:t>, but both options are presented below  for the MQSXW strength requirements</a:t>
            </a:r>
            <a:endParaRPr lang="en-GB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1">
                <a:extLst>
                  <a:ext uri="{FF2B5EF4-FFF2-40B4-BE49-F238E27FC236}">
                    <a16:creationId xmlns:a16="http://schemas.microsoft.com/office/drawing/2014/main" id="{248FF8EA-B6D8-578A-86B9-C01FEED1634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90707334"/>
                  </p:ext>
                </p:extLst>
              </p:nvPr>
            </p:nvGraphicFramePr>
            <p:xfrm>
              <a:off x="104553" y="3460899"/>
              <a:ext cx="11982892" cy="190188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42578">
                      <a:extLst>
                        <a:ext uri="{9D8B030D-6E8A-4147-A177-3AD203B41FA5}">
                          <a16:colId xmlns:a16="http://schemas.microsoft.com/office/drawing/2014/main" val="761498890"/>
                        </a:ext>
                      </a:extLst>
                    </a:gridCol>
                    <a:gridCol w="2215325">
                      <a:extLst>
                        <a:ext uri="{9D8B030D-6E8A-4147-A177-3AD203B41FA5}">
                          <a16:colId xmlns:a16="http://schemas.microsoft.com/office/drawing/2014/main" val="2625772076"/>
                        </a:ext>
                      </a:extLst>
                    </a:gridCol>
                    <a:gridCol w="2282456">
                      <a:extLst>
                        <a:ext uri="{9D8B030D-6E8A-4147-A177-3AD203B41FA5}">
                          <a16:colId xmlns:a16="http://schemas.microsoft.com/office/drawing/2014/main" val="1919419379"/>
                        </a:ext>
                      </a:extLst>
                    </a:gridCol>
                    <a:gridCol w="2248890">
                      <a:extLst>
                        <a:ext uri="{9D8B030D-6E8A-4147-A177-3AD203B41FA5}">
                          <a16:colId xmlns:a16="http://schemas.microsoft.com/office/drawing/2014/main" val="3270962789"/>
                        </a:ext>
                      </a:extLst>
                    </a:gridCol>
                    <a:gridCol w="2293643">
                      <a:extLst>
                        <a:ext uri="{9D8B030D-6E8A-4147-A177-3AD203B41FA5}">
                          <a16:colId xmlns:a16="http://schemas.microsoft.com/office/drawing/2014/main" val="2715595822"/>
                        </a:ext>
                      </a:extLst>
                    </a:gridCol>
                  </a:tblGrid>
                  <a:tr h="211805">
                    <a:tc rowSpan="2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en-GB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𝜷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  <m:t>𝒙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GB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𝜷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  <m:t>𝒚</m:t>
                                      </m:r>
                                    </m:sub>
                                  </m:sSub>
                                </m:e>
                              </m:rad>
                            </m:oMath>
                          </a14:m>
                          <a:r>
                            <a:rPr lang="en-GB" dirty="0"/>
                            <a:t> [m] @ </a:t>
                          </a:r>
                          <a:r>
                            <a:rPr lang="en-GB" dirty="0">
                              <a:latin typeface="Symbol" panose="05050102010706020507" pitchFamily="18" charset="2"/>
                            </a:rPr>
                            <a:t>b</a:t>
                          </a:r>
                          <a:r>
                            <a:rPr lang="en-GB" baseline="30000" dirty="0"/>
                            <a:t>*</a:t>
                          </a:r>
                          <a:r>
                            <a:rPr lang="en-GB" dirty="0"/>
                            <a:t>=30 cm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Int.  gradient requirement [T] @ 6.8 </a:t>
                          </a:r>
                          <a:r>
                            <a:rPr lang="en-US" dirty="0" err="1"/>
                            <a:t>TeV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21443075"/>
                      </a:ext>
                    </a:extLst>
                  </a:tr>
                  <a:tr h="211805">
                    <a:tc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Nominal optics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RP optics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Nominal optics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RP optics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168217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Existing MQSX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5196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5228</a:t>
                          </a:r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5.82</a:t>
                          </a:r>
                          <a:r>
                            <a:rPr lang="en-US" baseline="30000" dirty="0"/>
                            <a:t>3)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91397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MQSXW  @ IP-side of D1</a:t>
                          </a:r>
                          <a:r>
                            <a:rPr lang="en-US" baseline="30000" dirty="0"/>
                            <a:t>1)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4702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4655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6.53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37954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MQSXW  @ </a:t>
                          </a:r>
                          <a:r>
                            <a:rPr lang="en-US" dirty="0" err="1"/>
                            <a:t>nIP</a:t>
                          </a:r>
                          <a:r>
                            <a:rPr lang="en-US" dirty="0"/>
                            <a:t>-side of D1</a:t>
                          </a:r>
                          <a:r>
                            <a:rPr lang="en-US" baseline="30000" dirty="0"/>
                            <a:t>2)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3763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3619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8.03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8.40</a:t>
                          </a:r>
                          <a:endParaRPr lang="en-GB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421005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1">
                <a:extLst>
                  <a:ext uri="{FF2B5EF4-FFF2-40B4-BE49-F238E27FC236}">
                    <a16:creationId xmlns:a16="http://schemas.microsoft.com/office/drawing/2014/main" id="{248FF8EA-B6D8-578A-86B9-C01FEED1634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90707334"/>
                  </p:ext>
                </p:extLst>
              </p:nvPr>
            </p:nvGraphicFramePr>
            <p:xfrm>
              <a:off x="104553" y="3460899"/>
              <a:ext cx="11982892" cy="190188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42578">
                      <a:extLst>
                        <a:ext uri="{9D8B030D-6E8A-4147-A177-3AD203B41FA5}">
                          <a16:colId xmlns:a16="http://schemas.microsoft.com/office/drawing/2014/main" val="761498890"/>
                        </a:ext>
                      </a:extLst>
                    </a:gridCol>
                    <a:gridCol w="2215325">
                      <a:extLst>
                        <a:ext uri="{9D8B030D-6E8A-4147-A177-3AD203B41FA5}">
                          <a16:colId xmlns:a16="http://schemas.microsoft.com/office/drawing/2014/main" val="2625772076"/>
                        </a:ext>
                      </a:extLst>
                    </a:gridCol>
                    <a:gridCol w="2282456">
                      <a:extLst>
                        <a:ext uri="{9D8B030D-6E8A-4147-A177-3AD203B41FA5}">
                          <a16:colId xmlns:a16="http://schemas.microsoft.com/office/drawing/2014/main" val="1919419379"/>
                        </a:ext>
                      </a:extLst>
                    </a:gridCol>
                    <a:gridCol w="2248890">
                      <a:extLst>
                        <a:ext uri="{9D8B030D-6E8A-4147-A177-3AD203B41FA5}">
                          <a16:colId xmlns:a16="http://schemas.microsoft.com/office/drawing/2014/main" val="3270962789"/>
                        </a:ext>
                      </a:extLst>
                    </a:gridCol>
                    <a:gridCol w="2293643">
                      <a:extLst>
                        <a:ext uri="{9D8B030D-6E8A-4147-A177-3AD203B41FA5}">
                          <a16:colId xmlns:a16="http://schemas.microsoft.com/office/drawing/2014/main" val="2715595822"/>
                        </a:ext>
                      </a:extLst>
                    </a:gridCol>
                  </a:tblGrid>
                  <a:tr h="423609">
                    <a:tc rowSpan="2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5583" t="-7143" r="-101626" b="-36857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Int.  gradient requirement [T] @ 6.8 </a:t>
                          </a:r>
                          <a:r>
                            <a:rPr lang="en-US" dirty="0" err="1"/>
                            <a:t>TeV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21443075"/>
                      </a:ext>
                    </a:extLst>
                  </a:tr>
                  <a:tr h="365760">
                    <a:tc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Nominal optics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RP optics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Nominal optics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RP optics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168217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Existing MQSX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5196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5228</a:t>
                          </a:r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5.82</a:t>
                          </a:r>
                          <a:r>
                            <a:rPr lang="en-US" baseline="30000" dirty="0"/>
                            <a:t>3)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91397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MQSXW  @ IP-side of D1</a:t>
                          </a:r>
                          <a:r>
                            <a:rPr lang="en-US" baseline="30000" dirty="0"/>
                            <a:t>1)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4702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4655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6.53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37954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MQSXW  @ </a:t>
                          </a:r>
                          <a:r>
                            <a:rPr lang="en-US" dirty="0" err="1"/>
                            <a:t>nIP</a:t>
                          </a:r>
                          <a:r>
                            <a:rPr lang="en-US" dirty="0"/>
                            <a:t>-side of D1</a:t>
                          </a:r>
                          <a:r>
                            <a:rPr lang="en-US" baseline="30000" dirty="0"/>
                            <a:t>2)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3763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3619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8.03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8.40</a:t>
                          </a:r>
                          <a:endParaRPr lang="en-GB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421005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4CE7B3BE-4E6D-43AE-2504-8FFECCFE6C3E}"/>
              </a:ext>
            </a:extLst>
          </p:cNvPr>
          <p:cNvSpPr txBox="1"/>
          <p:nvPr/>
        </p:nvSpPr>
        <p:spPr>
          <a:xfrm>
            <a:off x="68129" y="5362788"/>
            <a:ext cx="121238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 dirty="0"/>
              <a:t>1)</a:t>
            </a:r>
            <a:r>
              <a:rPr lang="en-US" sz="1600" dirty="0"/>
              <a:t>: In this scenario the MQSXW </a:t>
            </a:r>
            <a:r>
              <a:rPr lang="en-US" sz="1600" dirty="0" err="1"/>
              <a:t>centre</a:t>
            </a:r>
            <a:r>
              <a:rPr lang="en-US" sz="1600" dirty="0"/>
              <a:t> corresponds to the magnetic center of the existing MBXWA module (which is shifted on the </a:t>
            </a:r>
            <a:r>
              <a:rPr lang="en-US" sz="1600" dirty="0" err="1"/>
              <a:t>niP</a:t>
            </a:r>
            <a:r>
              <a:rPr lang="en-US" sz="1600" dirty="0"/>
              <a:t> side of D1</a:t>
            </a:r>
          </a:p>
          <a:p>
            <a:r>
              <a:rPr lang="en-US" sz="1600" baseline="30000" dirty="0"/>
              <a:t>2)</a:t>
            </a:r>
            <a:r>
              <a:rPr lang="en-US" sz="1600" dirty="0"/>
              <a:t>: In this scenario the MQSXW </a:t>
            </a:r>
            <a:r>
              <a:rPr lang="en-US" sz="1600" dirty="0" err="1"/>
              <a:t>centre</a:t>
            </a:r>
            <a:r>
              <a:rPr lang="en-US" sz="1600" dirty="0"/>
              <a:t> is located 2.7 m upstream the magnetic center of the existing MBXWF module (3.4 m long) </a:t>
            </a:r>
            <a:endParaRPr lang="en-GB" sz="1600" dirty="0"/>
          </a:p>
          <a:p>
            <a:r>
              <a:rPr lang="en-US" sz="1600" baseline="30000" dirty="0"/>
              <a:t>3)</a:t>
            </a:r>
            <a:r>
              <a:rPr lang="en-US" sz="1600" dirty="0"/>
              <a:t>: for the present worst case (</a:t>
            </a:r>
            <a:r>
              <a:rPr lang="en-US" sz="1600" dirty="0" err="1"/>
              <a:t>k.mqsx</a:t>
            </a:r>
            <a:r>
              <a:rPr lang="en-US" sz="1600" dirty="0"/>
              <a:t>.=1.15e-3 for MQSX.3L1), and assuming that the source of errors are evenly distributed along the triplet. </a:t>
            </a:r>
          </a:p>
          <a:p>
            <a:r>
              <a:rPr lang="en-US" sz="1600" b="1" dirty="0"/>
              <a:t>Running out of strength by 20% (e.g. 7.0 T vs. 8.4 T for RP optics) would however have marginal impact on performance (4% virtual </a:t>
            </a:r>
            <a:r>
              <a:rPr lang="en-US" sz="1600" b="1" dirty="0" err="1"/>
              <a:t>lumi</a:t>
            </a:r>
            <a:r>
              <a:rPr lang="en-US" sz="1600" b="1" dirty="0"/>
              <a:t> loss)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95385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95358</TotalTime>
  <Words>1939</Words>
  <Application>Microsoft Office PowerPoint</Application>
  <PresentationFormat>Widescreen</PresentationFormat>
  <Paragraphs>222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  Update on RP optics &amp; MQSXW options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Stephane Fartoukh</dc:creator>
  <cp:lastModifiedBy>Stephane Fartoukh</cp:lastModifiedBy>
  <cp:revision>2547</cp:revision>
  <cp:lastPrinted>2023-01-11T15:19:31Z</cp:lastPrinted>
  <dcterms:created xsi:type="dcterms:W3CDTF">2018-04-30T08:06:14Z</dcterms:created>
  <dcterms:modified xsi:type="dcterms:W3CDTF">2023-03-03T16:43:00Z</dcterms:modified>
</cp:coreProperties>
</file>