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21"/>
  </p:notesMasterIdLst>
  <p:sldIdLst>
    <p:sldId id="351" r:id="rId2"/>
    <p:sldId id="368" r:id="rId3"/>
    <p:sldId id="370" r:id="rId4"/>
    <p:sldId id="375" r:id="rId5"/>
    <p:sldId id="369" r:id="rId6"/>
    <p:sldId id="371" r:id="rId7"/>
    <p:sldId id="372" r:id="rId8"/>
    <p:sldId id="373" r:id="rId9"/>
    <p:sldId id="374" r:id="rId10"/>
    <p:sldId id="384" r:id="rId11"/>
    <p:sldId id="377" r:id="rId12"/>
    <p:sldId id="376" r:id="rId13"/>
    <p:sldId id="379" r:id="rId14"/>
    <p:sldId id="380" r:id="rId15"/>
    <p:sldId id="381" r:id="rId16"/>
    <p:sldId id="382" r:id="rId17"/>
    <p:sldId id="383" r:id="rId18"/>
    <p:sldId id="385" r:id="rId19"/>
    <p:sldId id="378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FF3300"/>
    <a:srgbClr val="F6F5E7"/>
    <a:srgbClr val="EDE9CB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50" autoAdjust="0"/>
    <p:restoredTop sz="79803" autoAdjust="0"/>
  </p:normalViewPr>
  <p:slideViewPr>
    <p:cSldViewPr snapToGrid="0">
      <p:cViewPr varScale="1">
        <p:scale>
          <a:sx n="37" d="100"/>
          <a:sy n="37" d="100"/>
        </p:scale>
        <p:origin x="67" y="691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7" d="100"/>
        <a:sy n="107" d="100"/>
      </p:scale>
      <p:origin x="0" y="-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10.05.2023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28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NoS</a:t>
            </a:r>
            <a:r>
              <a:rPr lang="de-DE" dirty="0" smtClean="0"/>
              <a:t>: Voraussetzung für Partizipation an gesellschaftlichen Entscheidungsprozessen</a:t>
            </a:r>
          </a:p>
          <a:p>
            <a:endParaRPr lang="de-DE" dirty="0" smtClean="0"/>
          </a:p>
          <a:p>
            <a:r>
              <a:rPr lang="de-DE" dirty="0" smtClean="0"/>
              <a:t>Co-</a:t>
            </a:r>
            <a:r>
              <a:rPr lang="de-DE" dirty="0" err="1" smtClean="0"/>
              <a:t>Creation</a:t>
            </a:r>
            <a:r>
              <a:rPr lang="de-DE" dirty="0" smtClean="0"/>
              <a:t> für Programme, Maßnahmen etc.: Mehr Perspektiven, mehr Konsens, bedarfsangepasst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643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4137F-A5F5-42D5-B2A0-39DE537F8120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11.05.2023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720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3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9000"/>
            <a:ext cx="10515600" cy="5112000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A725-609D-4A09-830F-7F07E5735B78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11.05.2023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7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7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loudstore.zih.tu-dresden.de/index.php/s/Y77xXttobBjKoM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hyperlink" Target="https://www.wochederteilchenwelt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t.desy.de/teilch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64696" y="2563465"/>
            <a:ext cx="5111320" cy="1646302"/>
          </a:xfrm>
        </p:spPr>
        <p:txBody>
          <a:bodyPr/>
          <a:lstStyle/>
          <a:p>
            <a:r>
              <a:rPr lang="de-DE" sz="4400" dirty="0" smtClean="0"/>
              <a:t>Netzwerk Teilchenwelt</a:t>
            </a:r>
            <a:br>
              <a:rPr lang="de-DE" sz="4400" dirty="0" smtClean="0"/>
            </a:br>
            <a:r>
              <a:rPr lang="de-DE" sz="3600" dirty="0" smtClean="0"/>
              <a:t>Digitales Standort-Treffen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64696" y="3926814"/>
            <a:ext cx="5111320" cy="1096899"/>
          </a:xfrm>
        </p:spPr>
        <p:txBody>
          <a:bodyPr>
            <a:normAutofit/>
          </a:bodyPr>
          <a:lstStyle/>
          <a:p>
            <a:r>
              <a:rPr lang="de-DE" sz="3300" b="1" dirty="0" smtClean="0"/>
              <a:t>11.05.2023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5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0" y="6372225"/>
            <a:ext cx="7874000" cy="349250"/>
          </a:xfrm>
        </p:spPr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1371263" y="6367463"/>
            <a:ext cx="820737" cy="354012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1264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 der Befragung (Danke an alle Teilnehmer:innen!)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Alle </a:t>
            </a:r>
            <a:r>
              <a:rPr lang="de-DE" dirty="0" smtClean="0"/>
              <a:t>Antworten: </a:t>
            </a: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cloudstore.zih.tu-dresden.de/index.php/s/Y77xXttobBjKoMi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78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295467" y="648182"/>
            <a:ext cx="10602621" cy="987094"/>
          </a:xfrm>
        </p:spPr>
        <p:txBody>
          <a:bodyPr>
            <a:normAutofit fontScale="90000"/>
          </a:bodyPr>
          <a:lstStyle/>
          <a:p>
            <a:r>
              <a:rPr lang="de-DE" dirty="0"/>
              <a:t>Was funktioniert gut am Standort bei der Umsetzung der Projektziele (Angebote für Jugendliche, Einbindung von Fellows, Zusammenarbeit mit </a:t>
            </a:r>
            <a:r>
              <a:rPr lang="de-DE" dirty="0" err="1"/>
              <a:t>Vermittler:innen</a:t>
            </a:r>
            <a:r>
              <a:rPr lang="de-DE" dirty="0"/>
              <a:t>) im Netzwerk Teilchenwelt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Angebote für Jugendliche (</a:t>
            </a:r>
            <a:r>
              <a:rPr lang="de-DE" dirty="0" err="1" smtClean="0"/>
              <a:t>Masterclass</a:t>
            </a:r>
            <a:r>
              <a:rPr lang="de-DE" dirty="0" smtClean="0"/>
              <a:t>, Praktika)</a:t>
            </a:r>
          </a:p>
          <a:p>
            <a:r>
              <a:rPr lang="de-DE" dirty="0" smtClean="0"/>
              <a:t>Arbeiten </a:t>
            </a:r>
            <a:r>
              <a:rPr lang="de-DE" dirty="0"/>
              <a:t>mit dem </a:t>
            </a:r>
            <a:r>
              <a:rPr lang="de-DE" dirty="0" err="1"/>
              <a:t>Muonenteleskopen</a:t>
            </a:r>
            <a:r>
              <a:rPr lang="de-DE" dirty="0"/>
              <a:t> vom </a:t>
            </a:r>
            <a:r>
              <a:rPr lang="de-DE" dirty="0" smtClean="0"/>
              <a:t>DESY</a:t>
            </a:r>
          </a:p>
          <a:p>
            <a:r>
              <a:rPr lang="de-DE" dirty="0" smtClean="0"/>
              <a:t>Nebelkammern</a:t>
            </a:r>
          </a:p>
          <a:p>
            <a:r>
              <a:rPr lang="de-DE" dirty="0"/>
              <a:t>Workshops an Schulen, Projektarbeit in Schulen</a:t>
            </a:r>
          </a:p>
          <a:p>
            <a:r>
              <a:rPr lang="de-DE" dirty="0"/>
              <a:t>Tag der offenen Tür</a:t>
            </a:r>
          </a:p>
          <a:p>
            <a:r>
              <a:rPr lang="de-DE" dirty="0" smtClean="0"/>
              <a:t>Zusammenarbeit </a:t>
            </a:r>
            <a:r>
              <a:rPr lang="de-DE" dirty="0"/>
              <a:t>mit </a:t>
            </a:r>
            <a:r>
              <a:rPr lang="de-DE" dirty="0" err="1"/>
              <a:t>Vermittler:innen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aber auch: </a:t>
            </a:r>
          </a:p>
          <a:p>
            <a:r>
              <a:rPr lang="de-DE" b="1" dirty="0" smtClean="0"/>
              <a:t>kein</a:t>
            </a:r>
            <a:r>
              <a:rPr lang="de-DE" dirty="0" smtClean="0"/>
              <a:t> Qualifizierungsprogramm</a:t>
            </a:r>
          </a:p>
          <a:p>
            <a:r>
              <a:rPr lang="de-DE" b="1" dirty="0" smtClean="0"/>
              <a:t>kein</a:t>
            </a:r>
            <a:r>
              <a:rPr lang="de-DE" dirty="0" smtClean="0"/>
              <a:t> Fellow-Programm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978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funktioniert gut bei der Zusammenarbeit im Netzwerk Teilchenwelt?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Kommunikation, Beratung </a:t>
            </a:r>
          </a:p>
          <a:p>
            <a:r>
              <a:rPr lang="de-DE" dirty="0" smtClean="0"/>
              <a:t>Lunchmeeting</a:t>
            </a:r>
          </a:p>
          <a:p>
            <a:r>
              <a:rPr lang="de-DE" dirty="0" smtClean="0"/>
              <a:t>Werbematerialien</a:t>
            </a:r>
          </a:p>
          <a:p>
            <a:r>
              <a:rPr lang="de-DE" dirty="0" smtClean="0"/>
              <a:t>Gutes Material (Unterrichtsmaterial etc.)</a:t>
            </a:r>
          </a:p>
          <a:p>
            <a:r>
              <a:rPr lang="de-DE" dirty="0" smtClean="0"/>
              <a:t>Organisation Masterclasses</a:t>
            </a:r>
          </a:p>
          <a:p>
            <a:r>
              <a:rPr lang="de-DE" dirty="0" smtClean="0"/>
              <a:t>Planung CERN-Projektwochen 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0448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aus Deiner Sicht Faktoren, die eine </a:t>
            </a:r>
            <a:r>
              <a:rPr lang="de-DE" dirty="0" smtClean="0"/>
              <a:t>stärkere </a:t>
            </a:r>
            <a:r>
              <a:rPr lang="de-DE" dirty="0"/>
              <a:t>Beteiligung Deines Standortes ermöglichen würden</a:t>
            </a:r>
            <a:r>
              <a:rPr lang="de-DE" dirty="0" smtClean="0"/>
              <a:t>?</a:t>
            </a:r>
            <a:r>
              <a:rPr lang="de-DE" sz="4000" baseline="30000" dirty="0" smtClean="0"/>
              <a:t>*</a:t>
            </a:r>
            <a:endParaRPr lang="de-DE" sz="4000" baseline="300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Mehr </a:t>
            </a:r>
            <a:r>
              <a:rPr lang="de-DE" dirty="0" err="1" smtClean="0"/>
              <a:t>Vermittler:innen</a:t>
            </a:r>
            <a:endParaRPr lang="de-DE" dirty="0" smtClean="0"/>
          </a:p>
          <a:p>
            <a:r>
              <a:rPr lang="de-DE" dirty="0"/>
              <a:t>Kooperation mit weiteren </a:t>
            </a:r>
            <a:r>
              <a:rPr lang="de-DE" dirty="0" smtClean="0"/>
              <a:t>Forschungsgruppen am </a:t>
            </a:r>
            <a:r>
              <a:rPr lang="de-DE" dirty="0"/>
              <a:t>Standort für mehr Man </a:t>
            </a:r>
            <a:r>
              <a:rPr lang="de-DE" dirty="0" smtClean="0"/>
              <a:t>Power</a:t>
            </a:r>
          </a:p>
          <a:p>
            <a:r>
              <a:rPr lang="de-DE" dirty="0"/>
              <a:t>besserer Kontakt zu den Schulen in der </a:t>
            </a:r>
            <a:r>
              <a:rPr lang="de-DE" dirty="0" smtClean="0"/>
              <a:t>Umgebung</a:t>
            </a:r>
          </a:p>
          <a:p>
            <a:r>
              <a:rPr lang="de-DE" dirty="0"/>
              <a:t>Bekanntheit des Netzwerks unter den Lehrkräften in der </a:t>
            </a:r>
            <a:r>
              <a:rPr lang="de-DE" dirty="0" smtClean="0"/>
              <a:t>Region</a:t>
            </a:r>
          </a:p>
          <a:p>
            <a:r>
              <a:rPr lang="de-DE" dirty="0"/>
              <a:t>mehr Angebote auf </a:t>
            </a:r>
            <a:r>
              <a:rPr lang="de-DE" dirty="0" smtClean="0"/>
              <a:t>Englisch</a:t>
            </a:r>
          </a:p>
          <a:p>
            <a:r>
              <a:rPr lang="de-DE" dirty="0"/>
              <a:t>Besserer Überblick über mögliche Formate </a:t>
            </a:r>
          </a:p>
          <a:p>
            <a:r>
              <a:rPr lang="de-DE" dirty="0"/>
              <a:t>Kontakt und Austausch mit anderen Standorten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2188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aktuelle Herausforderungen am Standort?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Neue </a:t>
            </a:r>
            <a:r>
              <a:rPr lang="de-DE" dirty="0" err="1" smtClean="0"/>
              <a:t>Vermittler:innen</a:t>
            </a:r>
            <a:r>
              <a:rPr lang="de-DE" dirty="0" smtClean="0"/>
              <a:t> gewinnen</a:t>
            </a:r>
          </a:p>
          <a:p>
            <a:r>
              <a:rPr lang="de-DE" dirty="0"/>
              <a:t>Viele </a:t>
            </a:r>
            <a:r>
              <a:rPr lang="de-DE" dirty="0" err="1"/>
              <a:t>Vermittler:innen</a:t>
            </a:r>
            <a:r>
              <a:rPr lang="de-DE" dirty="0"/>
              <a:t> sprechen kein </a:t>
            </a:r>
            <a:r>
              <a:rPr lang="de-DE" dirty="0" smtClean="0"/>
              <a:t>Deutsch</a:t>
            </a:r>
          </a:p>
          <a:p>
            <a:r>
              <a:rPr lang="de-DE" dirty="0"/>
              <a:t>Wenige Schulen</a:t>
            </a:r>
          </a:p>
          <a:p>
            <a:r>
              <a:rPr lang="de-DE" dirty="0"/>
              <a:t>Stetiger Kontakt zu </a:t>
            </a:r>
            <a:r>
              <a:rPr lang="de-DE" dirty="0" smtClean="0"/>
              <a:t>Lehrkräften</a:t>
            </a:r>
          </a:p>
          <a:p>
            <a:r>
              <a:rPr lang="de-DE" dirty="0" smtClean="0"/>
              <a:t>Veranstaltungen mit geringen Anmeldezahlen</a:t>
            </a:r>
          </a:p>
          <a:p>
            <a:r>
              <a:rPr lang="de-DE" dirty="0"/>
              <a:t>Standort-Kontakt hat zu wenig Zeit bzw. zu viele andere Aufgaben</a:t>
            </a:r>
          </a:p>
          <a:p>
            <a:r>
              <a:rPr lang="de-DE" dirty="0" smtClean="0"/>
              <a:t>Genug </a:t>
            </a:r>
            <a:r>
              <a:rPr lang="de-DE" dirty="0"/>
              <a:t>Leute für interessante Angebote zu finden. Das bezieht sich sowohl auf die Anbieter (also Vermittler, aber auch Organisatoren) und Teilnehmende. Dabei läuft das ganze immer </a:t>
            </a:r>
            <a:r>
              <a:rPr lang="de-DE" dirty="0" smtClean="0"/>
              <a:t>Kreis...</a:t>
            </a:r>
          </a:p>
          <a:p>
            <a:r>
              <a:rPr lang="de-DE" dirty="0" smtClean="0"/>
              <a:t>Ablauf der </a:t>
            </a:r>
            <a:r>
              <a:rPr lang="de-DE" dirty="0" err="1" smtClean="0"/>
              <a:t>Masterclass</a:t>
            </a:r>
            <a:r>
              <a:rPr lang="de-DE" dirty="0" smtClean="0"/>
              <a:t> verbessern; Update </a:t>
            </a:r>
            <a:r>
              <a:rPr lang="de-DE" dirty="0" err="1" smtClean="0"/>
              <a:t>Masterclass</a:t>
            </a:r>
            <a:r>
              <a:rPr lang="de-DE" dirty="0" smtClean="0"/>
              <a:t> auf neue Software</a:t>
            </a:r>
          </a:p>
          <a:p>
            <a:r>
              <a:rPr lang="de-DE" dirty="0" smtClean="0"/>
              <a:t>Wir haben zu wenig Angebote für Fellows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9422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Wünsche gibt es am Standort für die nächste Förderperiode?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10602621" cy="4594041"/>
          </a:xfrm>
        </p:spPr>
        <p:txBody>
          <a:bodyPr/>
          <a:lstStyle/>
          <a:p>
            <a:r>
              <a:rPr lang="de-DE" dirty="0"/>
              <a:t>Werbematerialien digitaler zu gestalten, bspw. Einbindung von QR </a:t>
            </a:r>
            <a:r>
              <a:rPr lang="de-DE" dirty="0" smtClean="0"/>
              <a:t>Codes</a:t>
            </a:r>
          </a:p>
          <a:p>
            <a:r>
              <a:rPr lang="de-DE" dirty="0" smtClean="0"/>
              <a:t>Besserer Kontakt zu Schulen</a:t>
            </a:r>
          </a:p>
          <a:p>
            <a:r>
              <a:rPr lang="de-DE" dirty="0" smtClean="0"/>
              <a:t>Honorare für Post-</a:t>
            </a:r>
            <a:r>
              <a:rPr lang="de-DE" dirty="0" err="1" smtClean="0"/>
              <a:t>Docs</a:t>
            </a:r>
            <a:endParaRPr lang="de-DE" dirty="0" smtClean="0"/>
          </a:p>
          <a:p>
            <a:r>
              <a:rPr lang="de-DE" dirty="0" err="1"/>
              <a:t>HiWi</a:t>
            </a:r>
            <a:r>
              <a:rPr lang="de-DE" dirty="0"/>
              <a:t> - Mittel, Mittel für koordinierte Ballonflüge (Wetterballone)</a:t>
            </a:r>
            <a:endParaRPr lang="de-DE" dirty="0" smtClean="0"/>
          </a:p>
          <a:p>
            <a:r>
              <a:rPr lang="de-DE" dirty="0" smtClean="0"/>
              <a:t>Weitere Hands-on Angebote</a:t>
            </a:r>
          </a:p>
          <a:p>
            <a:r>
              <a:rPr lang="de-DE" dirty="0"/>
              <a:t>Neue </a:t>
            </a:r>
            <a:r>
              <a:rPr lang="de-DE" dirty="0" err="1"/>
              <a:t>Muon</a:t>
            </a:r>
            <a:r>
              <a:rPr lang="de-DE" dirty="0"/>
              <a:t> </a:t>
            </a:r>
            <a:r>
              <a:rPr lang="de-DE" dirty="0" err="1" smtClean="0"/>
              <a:t>Szintillatoren</a:t>
            </a:r>
            <a:endParaRPr lang="de-DE" dirty="0" smtClean="0"/>
          </a:p>
          <a:p>
            <a:r>
              <a:rPr lang="de-DE" dirty="0"/>
              <a:t>Technische Ausstattung (</a:t>
            </a:r>
            <a:r>
              <a:rPr lang="de-DE" dirty="0" err="1"/>
              <a:t>zB</a:t>
            </a:r>
            <a:r>
              <a:rPr lang="de-DE" dirty="0"/>
              <a:t> Laptops für Masterclasses</a:t>
            </a:r>
            <a:r>
              <a:rPr lang="de-DE" dirty="0" smtClean="0"/>
              <a:t>)</a:t>
            </a:r>
          </a:p>
          <a:p>
            <a:r>
              <a:rPr lang="de-DE" dirty="0" err="1"/>
              <a:t>Boost</a:t>
            </a:r>
            <a:r>
              <a:rPr lang="de-DE" dirty="0"/>
              <a:t> für kleinere </a:t>
            </a:r>
            <a:r>
              <a:rPr lang="de-DE" dirty="0" smtClean="0"/>
              <a:t>Standorte</a:t>
            </a:r>
          </a:p>
          <a:p>
            <a:r>
              <a:rPr lang="de-DE" dirty="0"/>
              <a:t>Vortrag/Vorführung von </a:t>
            </a:r>
            <a:r>
              <a:rPr lang="de-DE" dirty="0" smtClean="0"/>
              <a:t>außerhalb, </a:t>
            </a:r>
            <a:r>
              <a:rPr lang="de-DE" dirty="0"/>
              <a:t>um uns beim "Recruiting" zu </a:t>
            </a:r>
            <a:r>
              <a:rPr lang="de-DE" dirty="0" smtClean="0"/>
              <a:t>unterstützen</a:t>
            </a:r>
          </a:p>
          <a:p>
            <a:r>
              <a:rPr lang="de-DE" dirty="0" smtClean="0"/>
              <a:t>Mehr Vernetzung im Netzwerk Teilchenwelt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5805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Gibt es sonstige Ideen oder Vorschläge?</a:t>
            </a:r>
            <a:r>
              <a:rPr lang="de-DE" dirty="0"/>
              <a:t>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Veranstaltungen für Lehrkräfte in Lehrerseminaren/ </a:t>
            </a:r>
            <a:r>
              <a:rPr lang="de-DE" dirty="0" smtClean="0"/>
              <a:t>Lehrerausbildung etablieren</a:t>
            </a:r>
            <a:endParaRPr lang="de-DE" dirty="0"/>
          </a:p>
          <a:p>
            <a:r>
              <a:rPr lang="de-DE" dirty="0" smtClean="0"/>
              <a:t>öfter Themenlunchmeetings, oder Standorte</a:t>
            </a:r>
            <a:r>
              <a:rPr lang="de-DE" dirty="0"/>
              <a:t>, bei denen es gut </a:t>
            </a:r>
            <a:r>
              <a:rPr lang="de-DE" dirty="0" smtClean="0"/>
              <a:t>läuft, sollen </a:t>
            </a:r>
            <a:r>
              <a:rPr lang="de-DE" dirty="0"/>
              <a:t>vorstellen, wie sie sich organisieren, sodass man als anderer Standort davon lernen </a:t>
            </a:r>
            <a:r>
              <a:rPr lang="de-DE" dirty="0" smtClean="0"/>
              <a:t>kann</a:t>
            </a:r>
          </a:p>
          <a:p>
            <a:r>
              <a:rPr lang="de-DE" dirty="0" smtClean="0"/>
              <a:t>Entwicklung </a:t>
            </a:r>
            <a:r>
              <a:rPr lang="de-DE" dirty="0"/>
              <a:t>und Ausbau einfacher Hands-on-Formate, die z.B. auch im Rahmen von Schülerpraktika an den Forschungseinrichtungen genutzt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Fördermittel nutzen, um mit </a:t>
            </a:r>
            <a:r>
              <a:rPr lang="de-DE" dirty="0"/>
              <a:t>professionellen Grafikern/Game-Programmierern zusammenzuarbeiten, um Software/Inhalte zeitgemäß zu </a:t>
            </a:r>
            <a:r>
              <a:rPr lang="de-DE" dirty="0" smtClean="0"/>
              <a:t>gestalten</a:t>
            </a:r>
          </a:p>
          <a:p>
            <a:r>
              <a:rPr lang="de-DE" dirty="0"/>
              <a:t>Mehr Investitionen in interaktive Formate (Spiele) sowie </a:t>
            </a:r>
            <a:r>
              <a:rPr lang="de-DE" dirty="0" smtClean="0"/>
              <a:t>Social-Media-Aktivitäten</a:t>
            </a:r>
          </a:p>
          <a:p>
            <a:r>
              <a:rPr lang="de-DE" dirty="0"/>
              <a:t>Marketing Budget um Zielgruppe zu erreichen (z.B. präzise um Lehrkräfte oder </a:t>
            </a:r>
            <a:r>
              <a:rPr lang="de-DE" dirty="0" err="1"/>
              <a:t>Schüler:innen</a:t>
            </a:r>
            <a:r>
              <a:rPr lang="de-DE" dirty="0"/>
              <a:t> </a:t>
            </a:r>
            <a:r>
              <a:rPr lang="de-DE" dirty="0" smtClean="0"/>
              <a:t>am Standort auf </a:t>
            </a:r>
            <a:r>
              <a:rPr lang="de-DE" dirty="0"/>
              <a:t>Social Media anzusprechen</a:t>
            </a:r>
            <a:r>
              <a:rPr lang="de-DE" dirty="0" smtClean="0"/>
              <a:t>)</a:t>
            </a:r>
          </a:p>
          <a:p>
            <a:r>
              <a:rPr lang="de-DE" dirty="0" smtClean="0"/>
              <a:t>Mehr Austausch unter den Standorten</a:t>
            </a:r>
          </a:p>
          <a:p>
            <a:r>
              <a:rPr lang="de-DE" dirty="0"/>
              <a:t>Bereitstellung von Tool zur Anmeldungsplanung z.B. ein eigenes </a:t>
            </a:r>
            <a:r>
              <a:rPr lang="de-DE" dirty="0" smtClean="0"/>
              <a:t>NTW-</a:t>
            </a:r>
            <a:r>
              <a:rPr lang="de-DE" dirty="0" err="1" smtClean="0"/>
              <a:t>Indico</a:t>
            </a:r>
            <a:endParaRPr lang="de-DE" dirty="0" smtClean="0"/>
          </a:p>
          <a:p>
            <a:r>
              <a:rPr lang="de-DE" dirty="0"/>
              <a:t>Zentrale Mailing-Listen für Fellows, etc. aus Datenbank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6572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0" y="6372225"/>
            <a:ext cx="7874000" cy="349250"/>
          </a:xfrm>
        </p:spPr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1371263" y="6367463"/>
            <a:ext cx="820737" cy="354012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2219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Woche der Teilchenwelt	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1295467" y="1772818"/>
            <a:ext cx="5856099" cy="4501804"/>
          </a:xfrm>
        </p:spPr>
        <p:txBody>
          <a:bodyPr>
            <a:normAutofit fontScale="92500" lnSpcReduction="10000"/>
          </a:bodyPr>
          <a:lstStyle/>
          <a:p>
            <a:r>
              <a:rPr lang="de-DE" dirty="0">
                <a:hlinkClick r:id="rId2"/>
              </a:rPr>
              <a:t>www.wochederteilchenwelt.de/</a:t>
            </a:r>
            <a:endParaRPr lang="de-DE" dirty="0"/>
          </a:p>
          <a:p>
            <a:r>
              <a:rPr lang="de-DE" dirty="0"/>
              <a:t>Erstmals durchgeführt im November </a:t>
            </a:r>
            <a:r>
              <a:rPr lang="de-DE" dirty="0" smtClean="0"/>
              <a:t>2020, 20 Veranstaltungen für gesamte Öffentlichkeit</a:t>
            </a:r>
          </a:p>
          <a:p>
            <a:pPr lvl="1"/>
            <a:r>
              <a:rPr lang="de-DE" dirty="0" smtClean="0"/>
              <a:t>Virtual </a:t>
            </a:r>
            <a:r>
              <a:rPr lang="de-DE" dirty="0" err="1" smtClean="0"/>
              <a:t>visits</a:t>
            </a:r>
            <a:endParaRPr lang="de-DE" dirty="0" smtClean="0"/>
          </a:p>
          <a:p>
            <a:pPr lvl="1"/>
            <a:r>
              <a:rPr lang="de-DE" dirty="0" err="1"/>
              <a:t>Masterclass@home</a:t>
            </a:r>
            <a:endParaRPr lang="de-DE" dirty="0"/>
          </a:p>
          <a:p>
            <a:pPr lvl="1"/>
            <a:r>
              <a:rPr lang="de-DE" dirty="0" smtClean="0"/>
              <a:t>Vorträge</a:t>
            </a:r>
          </a:p>
          <a:p>
            <a:pPr lvl="1"/>
            <a:r>
              <a:rPr lang="de-DE" dirty="0" smtClean="0"/>
              <a:t>Science Slam, Science Show, Science Café</a:t>
            </a:r>
            <a:endParaRPr lang="de-DE" dirty="0"/>
          </a:p>
          <a:p>
            <a:r>
              <a:rPr lang="de-DE" dirty="0" smtClean="0"/>
              <a:t>Geplant </a:t>
            </a:r>
            <a:r>
              <a:rPr lang="de-DE" dirty="0"/>
              <a:t>für </a:t>
            </a:r>
            <a:r>
              <a:rPr lang="de-DE" b="1" dirty="0"/>
              <a:t>6.-12.11.2023</a:t>
            </a:r>
          </a:p>
          <a:p>
            <a:r>
              <a:rPr lang="de-DE" dirty="0"/>
              <a:t>Alle Medien inkl. </a:t>
            </a:r>
            <a:r>
              <a:rPr lang="de-DE" dirty="0" err="1"/>
              <a:t>Landing</a:t>
            </a:r>
            <a:r>
              <a:rPr lang="de-DE" dirty="0"/>
              <a:t> </a:t>
            </a:r>
            <a:r>
              <a:rPr lang="de-DE" dirty="0" err="1"/>
              <a:t>page</a:t>
            </a:r>
            <a:r>
              <a:rPr lang="de-DE" dirty="0"/>
              <a:t> </a:t>
            </a:r>
            <a:r>
              <a:rPr lang="de-DE" dirty="0" smtClean="0"/>
              <a:t>und Veranstaltungs-kalender vorhanden und nutzbar</a:t>
            </a:r>
            <a:endParaRPr lang="de-DE" dirty="0"/>
          </a:p>
          <a:p>
            <a:endParaRPr lang="de-DE" dirty="0"/>
          </a:p>
          <a:p>
            <a:r>
              <a:rPr lang="de-DE" dirty="0"/>
              <a:t>Besetzung der Stelle </a:t>
            </a:r>
            <a:r>
              <a:rPr lang="de-DE" dirty="0" err="1"/>
              <a:t>Kommunikationsmanager:in</a:t>
            </a:r>
            <a:r>
              <a:rPr lang="de-DE" dirty="0"/>
              <a:t> </a:t>
            </a:r>
            <a:r>
              <a:rPr lang="de-DE" dirty="0" smtClean="0"/>
              <a:t>in Dresden verzögert </a:t>
            </a:r>
            <a:r>
              <a:rPr lang="de-DE" dirty="0"/>
              <a:t>sich, frühestens 08/2023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11320463" y="6372225"/>
            <a:ext cx="871537" cy="349250"/>
          </a:xfrm>
        </p:spPr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Grafik 6" descr="Grafik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70247" y="583794"/>
            <a:ext cx="4109595" cy="15723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Grafik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674843" y="2313067"/>
            <a:ext cx="1907478" cy="1072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Alice-MCatHome.jpg" descr="Alice-MCatHome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85761" y="2313067"/>
            <a:ext cx="1905000" cy="1071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Vortrag-HD.jpg" descr="Vortrag-HD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85761" y="3609920"/>
            <a:ext cx="1905000" cy="1071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TP-MC-Muenchen.jpg" descr="TP-MC-Muenchen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74843" y="3609920"/>
            <a:ext cx="1905000" cy="1071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Bonn.jpg" descr="Bonn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502871" y="4905536"/>
            <a:ext cx="1905000" cy="1071563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Bonn"/>
          <p:cNvSpPr txBox="1"/>
          <p:nvPr/>
        </p:nvSpPr>
        <p:spPr>
          <a:xfrm>
            <a:off x="7346506" y="8427404"/>
            <a:ext cx="849448" cy="5867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rPr dirty="0"/>
              <a:t>Bonn</a:t>
            </a:r>
          </a:p>
        </p:txBody>
      </p:sp>
      <p:pic>
        <p:nvPicPr>
          <p:cNvPr id="20" name="Mami.jpg" descr="Mami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677321" y="4905536"/>
            <a:ext cx="1905000" cy="1071563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Mainz"/>
          <p:cNvSpPr txBox="1"/>
          <p:nvPr/>
        </p:nvSpPr>
        <p:spPr>
          <a:xfrm>
            <a:off x="12311457" y="8427404"/>
            <a:ext cx="950539" cy="5867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Mainz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49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Neuer Standort: Forschungszentrum Jülich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dirty="0" err="1" smtClean="0"/>
              <a:t>Standort-Kontakt</a:t>
            </a:r>
            <a:r>
              <a:rPr lang="en-GB" dirty="0" smtClean="0"/>
              <a:t> Christoph Hanhart</a:t>
            </a:r>
          </a:p>
          <a:p>
            <a:pPr>
              <a:spcBef>
                <a:spcPts val="600"/>
              </a:spcBef>
            </a:pPr>
            <a:r>
              <a:rPr lang="en-GB" dirty="0" err="1" smtClean="0"/>
              <a:t>Schwerpunkt</a:t>
            </a:r>
            <a:r>
              <a:rPr lang="en-GB" dirty="0" smtClean="0"/>
              <a:t> Hadronen- und </a:t>
            </a:r>
            <a:r>
              <a:rPr lang="en-GB" dirty="0" err="1" smtClean="0"/>
              <a:t>Kernphysik</a:t>
            </a:r>
            <a:r>
              <a:rPr lang="en-GB" dirty="0" smtClean="0"/>
              <a:t> (</a:t>
            </a:r>
            <a:r>
              <a:rPr lang="en-GB" dirty="0" err="1" smtClean="0"/>
              <a:t>Theorie</a:t>
            </a:r>
            <a:r>
              <a:rPr lang="en-GB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en-GB" dirty="0" err="1" smtClean="0"/>
              <a:t>Beteiligte</a:t>
            </a:r>
            <a:r>
              <a:rPr lang="en-GB" dirty="0" smtClean="0"/>
              <a:t> </a:t>
            </a:r>
            <a:r>
              <a:rPr lang="en-GB" dirty="0" err="1" smtClean="0"/>
              <a:t>Arbeitsgruppen</a:t>
            </a:r>
            <a:r>
              <a:rPr lang="en-GB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en-GB" sz="2400" dirty="0" smtClean="0"/>
              <a:t>Christoph Hanhart</a:t>
            </a:r>
          </a:p>
          <a:p>
            <a:pPr lvl="1">
              <a:spcBef>
                <a:spcPts val="600"/>
              </a:spcBef>
            </a:pPr>
            <a:r>
              <a:rPr lang="en-GB" sz="2400" dirty="0" smtClean="0"/>
              <a:t>Andreas </a:t>
            </a:r>
            <a:r>
              <a:rPr lang="en-GB" sz="2400" dirty="0" err="1" smtClean="0"/>
              <a:t>Nogga</a:t>
            </a:r>
            <a:endParaRPr lang="en-GB" sz="2400" dirty="0" smtClean="0"/>
          </a:p>
          <a:p>
            <a:pPr lvl="1">
              <a:spcBef>
                <a:spcPts val="600"/>
              </a:spcBef>
            </a:pPr>
            <a:r>
              <a:rPr lang="en-GB" sz="2400" dirty="0" smtClean="0"/>
              <a:t>Ulf-G. </a:t>
            </a:r>
            <a:r>
              <a:rPr lang="en-GB" sz="2400" dirty="0" err="1" smtClean="0"/>
              <a:t>Meißner</a:t>
            </a:r>
            <a:endParaRPr lang="en-GB" sz="2400" dirty="0" smtClean="0"/>
          </a:p>
          <a:p>
            <a:pPr>
              <a:spcBef>
                <a:spcPts val="600"/>
              </a:spcBef>
            </a:pPr>
            <a:endParaRPr lang="en-GB" dirty="0" smtClean="0"/>
          </a:p>
          <a:p>
            <a:pPr>
              <a:spcBef>
                <a:spcPts val="600"/>
              </a:spcBef>
            </a:pPr>
            <a:r>
              <a:rPr lang="en-GB" dirty="0" smtClean="0"/>
              <a:t>Nun 31 </a:t>
            </a:r>
            <a:r>
              <a:rPr lang="en-GB" dirty="0" err="1" smtClean="0"/>
              <a:t>Standorte</a:t>
            </a:r>
            <a:r>
              <a:rPr lang="en-GB" dirty="0" smtClean="0"/>
              <a:t> im Netzwerk Teilchenwelt</a:t>
            </a:r>
          </a:p>
          <a:p>
            <a:pPr>
              <a:spcBef>
                <a:spcPts val="600"/>
              </a:spcBef>
            </a:pPr>
            <a:endParaRPr lang="en-GB" sz="20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284" y="1772817"/>
            <a:ext cx="3762075" cy="10838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 rot="999051">
            <a:off x="8825171" y="3698410"/>
            <a:ext cx="3790317" cy="1826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0" b="1" dirty="0" smtClean="0">
                <a:solidFill>
                  <a:srgbClr val="FF3300"/>
                </a:solidFill>
                <a:latin typeface="Arial Narrow" panose="020B0606020202030204" pitchFamily="34" charset="0"/>
                <a:sym typeface="Webdings" panose="05030102010509060703" pitchFamily="18" charset="2"/>
              </a:rPr>
              <a:t></a:t>
            </a:r>
            <a:r>
              <a:rPr lang="de-DE" sz="4400" b="1" dirty="0" smtClean="0">
                <a:solidFill>
                  <a:srgbClr val="FF3300"/>
                </a:solidFill>
                <a:latin typeface="Brush Script MT" panose="03060802040406070304" pitchFamily="66" charset="0"/>
                <a:sym typeface="Webdings" panose="05030102010509060703" pitchFamily="18" charset="2"/>
              </a:rPr>
              <a:t>-</a:t>
            </a:r>
            <a:r>
              <a:rPr lang="de-DE" sz="4400" b="1" dirty="0" err="1" smtClean="0">
                <a:solidFill>
                  <a:srgbClr val="FF3300"/>
                </a:solidFill>
                <a:latin typeface="Brush Script MT" panose="03060802040406070304" pitchFamily="66" charset="0"/>
                <a:sym typeface="Webdings" panose="05030102010509060703" pitchFamily="18" charset="2"/>
              </a:rPr>
              <a:t>lich</a:t>
            </a:r>
            <a:r>
              <a:rPr lang="de-DE" sz="4400" b="1" dirty="0" smtClean="0">
                <a:solidFill>
                  <a:srgbClr val="FF3300"/>
                </a:solidFill>
                <a:latin typeface="Brush Script MT" panose="03060802040406070304" pitchFamily="66" charset="0"/>
                <a:sym typeface="Webdings" panose="05030102010509060703" pitchFamily="18" charset="2"/>
              </a:rPr>
              <a:t> Willkommen!</a:t>
            </a:r>
            <a:endParaRPr lang="de-DE" sz="4400" b="1" dirty="0">
              <a:solidFill>
                <a:srgbClr val="FF3300"/>
              </a:solidFill>
              <a:latin typeface="Brush Script MT" panose="03060802040406070304" pitchFamily="66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743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BMBF-Zwischenbericht 2022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316326" y="1428468"/>
            <a:ext cx="5727124" cy="4731582"/>
          </a:xfrm>
        </p:spPr>
        <p:txBody>
          <a:bodyPr>
            <a:noAutofit/>
          </a:bodyPr>
          <a:lstStyle/>
          <a:p>
            <a:r>
              <a:rPr lang="de-DE" dirty="0" smtClean="0"/>
              <a:t>Eindrucksvolle Bilanz</a:t>
            </a:r>
          </a:p>
          <a:p>
            <a:pPr lvl="1"/>
            <a:r>
              <a:rPr lang="de-DE" dirty="0" smtClean="0"/>
              <a:t>82 Masterclasses (Basisprogramm)</a:t>
            </a:r>
          </a:p>
          <a:p>
            <a:pPr lvl="1"/>
            <a:r>
              <a:rPr lang="de-DE" dirty="0" smtClean="0"/>
              <a:t>Qualifizierungsprogramm: </a:t>
            </a:r>
          </a:p>
          <a:p>
            <a:pPr lvl="2"/>
            <a:r>
              <a:rPr lang="de-DE" dirty="0" smtClean="0"/>
              <a:t>Cosmic-Camps in Erlangen</a:t>
            </a:r>
          </a:p>
          <a:p>
            <a:pPr lvl="2"/>
            <a:r>
              <a:rPr lang="de-DE" dirty="0" smtClean="0"/>
              <a:t>Astroteilchenforschungswochen in Zeuthen</a:t>
            </a:r>
          </a:p>
          <a:p>
            <a:pPr lvl="2"/>
            <a:r>
              <a:rPr lang="de-DE" dirty="0" smtClean="0"/>
              <a:t>102 Jugendliche im Praktikum an 16 Standorten</a:t>
            </a:r>
          </a:p>
          <a:p>
            <a:pPr lvl="2"/>
            <a:r>
              <a:rPr lang="de-DE" dirty="0" smtClean="0"/>
              <a:t>Teilchenphysik-AG an 3 Schulen / SFZ</a:t>
            </a:r>
          </a:p>
          <a:p>
            <a:pPr lvl="1"/>
            <a:r>
              <a:rPr lang="de-DE" dirty="0" smtClean="0"/>
              <a:t>Vertiefungsprogramm:</a:t>
            </a:r>
          </a:p>
          <a:p>
            <a:pPr lvl="2"/>
            <a:r>
              <a:rPr lang="de-DE" dirty="0" smtClean="0"/>
              <a:t>53 Jugendliche am CERN (Workshop, Projektwochen)</a:t>
            </a:r>
          </a:p>
          <a:p>
            <a:pPr lvl="2"/>
            <a:r>
              <a:rPr lang="de-DE" dirty="0" smtClean="0"/>
              <a:t>13 Jugendliche bei Teilchenphysik-Akademie Mainz</a:t>
            </a:r>
          </a:p>
          <a:p>
            <a:pPr lvl="2"/>
            <a:r>
              <a:rPr lang="de-DE" dirty="0" smtClean="0"/>
              <a:t>11 abgeschlossene Schülerforschungsarbeiten,           3 Auszeichnungen</a:t>
            </a:r>
          </a:p>
          <a:p>
            <a:pPr lvl="1"/>
            <a:r>
              <a:rPr lang="de-DE" dirty="0" smtClean="0"/>
              <a:t>Programme für Fellows und </a:t>
            </a:r>
            <a:r>
              <a:rPr lang="de-DE" dirty="0" err="1" smtClean="0"/>
              <a:t>Vermittler:innen</a:t>
            </a:r>
            <a:r>
              <a:rPr lang="de-DE" dirty="0" smtClean="0"/>
              <a:t>, Aktivitäten für weitere Zielgruppen</a:t>
            </a:r>
          </a:p>
          <a:p>
            <a:pPr lvl="1"/>
            <a:r>
              <a:rPr lang="de-DE" dirty="0" smtClean="0"/>
              <a:t>Urknall unterwegs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971" y="188417"/>
            <a:ext cx="3132422" cy="387291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310022" y="4051011"/>
            <a:ext cx="362290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Veranstaltungen für Jugendliche 2022</a:t>
            </a:r>
            <a:endParaRPr lang="de-DE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Philipp Lindenau_Urknall Unterwegs-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560" y="4471084"/>
            <a:ext cx="3139833" cy="209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pieren 10"/>
          <p:cNvGrpSpPr/>
          <p:nvPr/>
        </p:nvGrpSpPr>
        <p:grpSpPr>
          <a:xfrm>
            <a:off x="569903" y="3817563"/>
            <a:ext cx="7714632" cy="1094759"/>
            <a:chOff x="-1810948" y="3602485"/>
            <a:chExt cx="7714632" cy="1094759"/>
          </a:xfrm>
        </p:grpSpPr>
        <p:sp>
          <p:nvSpPr>
            <p:cNvPr id="9" name="Rechteck 8"/>
            <p:cNvSpPr/>
            <p:nvPr/>
          </p:nvSpPr>
          <p:spPr>
            <a:xfrm rot="20630587">
              <a:off x="-1789421" y="3602485"/>
              <a:ext cx="7671579" cy="1051111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Textfeld 6"/>
            <p:cNvSpPr txBox="1"/>
            <p:nvPr/>
          </p:nvSpPr>
          <p:spPr>
            <a:xfrm rot="20630587">
              <a:off x="-1810948" y="3607715"/>
              <a:ext cx="7714632" cy="1089529"/>
            </a:xfrm>
            <a:prstGeom prst="rect">
              <a:avLst/>
            </a:prstGeom>
            <a:noFill/>
            <a:ln w="19050">
              <a:solidFill>
                <a:srgbClr val="013476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</a:pPr>
              <a:r>
                <a:rPr lang="de-DE" sz="3600" dirty="0"/>
                <a:t>Danke für </a:t>
              </a:r>
              <a:r>
                <a:rPr lang="de-DE" sz="3600" dirty="0" smtClean="0"/>
                <a:t>Euer kontinuierliches Engagement und die Zuarbeiten zum Bericht!</a:t>
              </a:r>
              <a:endParaRPr lang="de-DE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140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Netzwerk als Basis für Wirkung und Sichtbarkeit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476250"/>
            <a:ext cx="5622572" cy="4951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u="sng" dirty="0" smtClean="0"/>
              <a:t>Zentral bereitgestellte Ressourcen u. Strukturen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>
                <a:sym typeface="Wingdings" panose="05000000000000000000" pitchFamily="2" charset="2"/>
              </a:rPr>
              <a:t>Dokumentation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anose="05000000000000000000" pitchFamily="2" charset="2"/>
              </a:rPr>
              <a:t>Datenbank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anose="05000000000000000000" pitchFamily="2" charset="2"/>
              </a:rPr>
              <a:t>Wiki</a:t>
            </a:r>
          </a:p>
          <a:p>
            <a:pPr marL="3556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anose="05000000000000000000" pitchFamily="2" charset="2"/>
              </a:rPr>
              <a:t>Material (Flyer, Handouts, Kontextmaterial etc.)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>
                <a:sym typeface="Wingdings" panose="05000000000000000000" pitchFamily="2" charset="2"/>
              </a:rPr>
              <a:t>interne Kommunikation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 smtClean="0">
                <a:sym typeface="Wingdings" panose="05000000000000000000" pitchFamily="2" charset="2"/>
              </a:rPr>
              <a:t>Standort-Treffen</a:t>
            </a:r>
            <a:r>
              <a:rPr lang="de-DE" sz="1800" dirty="0">
                <a:sym typeface="Wingdings" panose="05000000000000000000" pitchFamily="2" charset="2"/>
              </a:rPr>
              <a:t>, </a:t>
            </a:r>
            <a:r>
              <a:rPr lang="de-DE" sz="1800" dirty="0" smtClean="0">
                <a:sym typeface="Wingdings" panose="05000000000000000000" pitchFamily="2" charset="2"/>
              </a:rPr>
              <a:t>Lunch-Meetings</a:t>
            </a:r>
            <a:endParaRPr lang="de-DE" sz="1800" dirty="0">
              <a:sym typeface="Wingdings" panose="05000000000000000000" pitchFamily="2" charset="2"/>
            </a:endParaRP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 err="1" smtClean="0">
                <a:sym typeface="Wingdings" panose="05000000000000000000" pitchFamily="2" charset="2"/>
              </a:rPr>
              <a:t>Vermittler:innen</a:t>
            </a:r>
            <a:r>
              <a:rPr lang="de-DE" sz="1800" dirty="0" smtClean="0">
                <a:sym typeface="Wingdings" panose="05000000000000000000" pitchFamily="2" charset="2"/>
              </a:rPr>
              <a:t>: </a:t>
            </a:r>
            <a:r>
              <a:rPr lang="de-DE" sz="1800" dirty="0" err="1" smtClean="0">
                <a:sym typeface="Wingdings" panose="05000000000000000000" pitchFamily="2" charset="2"/>
              </a:rPr>
              <a:t>Onboarding</a:t>
            </a:r>
            <a:r>
              <a:rPr lang="de-DE" sz="1800" dirty="0" smtClean="0">
                <a:sym typeface="Wingdings" panose="05000000000000000000" pitchFamily="2" charset="2"/>
              </a:rPr>
              <a:t>, Weiterbildungen</a:t>
            </a:r>
            <a:endParaRPr lang="de-DE" sz="1800" dirty="0">
              <a:sym typeface="Wingdings" panose="05000000000000000000" pitchFamily="2" charset="2"/>
            </a:endParaRPr>
          </a:p>
          <a:p>
            <a:pPr marL="355600" lvl="1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anose="05000000000000000000" pitchFamily="2" charset="2"/>
              </a:rPr>
              <a:t>Präsenz auf Meetings (DPG, </a:t>
            </a:r>
            <a:r>
              <a:rPr lang="de-DE" sz="1800" dirty="0" smtClean="0">
                <a:sym typeface="Wingdings" panose="05000000000000000000" pitchFamily="2" charset="2"/>
              </a:rPr>
              <a:t>FSP)</a:t>
            </a:r>
            <a:endParaRPr lang="de-DE" sz="1800" b="1" dirty="0">
              <a:sym typeface="Wingdings" panose="05000000000000000000" pitchFamily="2" charset="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>
                <a:sym typeface="Wingdings" panose="05000000000000000000" pitchFamily="2" charset="2"/>
              </a:rPr>
              <a:t>externe Kommunikation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anose="05000000000000000000" pitchFamily="2" charset="2"/>
              </a:rPr>
              <a:t>Webseite 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 smtClean="0">
                <a:sym typeface="Wingdings" panose="05000000000000000000" pitchFamily="2" charset="2"/>
              </a:rPr>
              <a:t>Newsletter für </a:t>
            </a:r>
            <a:r>
              <a:rPr lang="de-DE" sz="1800" dirty="0" err="1" smtClean="0">
                <a:sym typeface="Wingdings" panose="05000000000000000000" pitchFamily="2" charset="2"/>
              </a:rPr>
              <a:t>verschd</a:t>
            </a:r>
            <a:r>
              <a:rPr lang="de-DE" sz="1800" dirty="0" smtClean="0">
                <a:sym typeface="Wingdings" panose="05000000000000000000" pitchFamily="2" charset="2"/>
              </a:rPr>
              <a:t>. Zielgruppen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>
                <a:sym typeface="Wingdings" panose="05000000000000000000" pitchFamily="2" charset="2"/>
              </a:rPr>
              <a:t>Social Media</a:t>
            </a:r>
            <a:endParaRPr lang="de-DE" sz="1800" b="1" dirty="0">
              <a:sym typeface="Wingdings" panose="05000000000000000000" pitchFamily="2" charset="2"/>
            </a:endParaRP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 smtClean="0">
                <a:sym typeface="Wingdings" panose="05000000000000000000" pitchFamily="2" charset="2"/>
              </a:rPr>
              <a:t>Magazin</a:t>
            </a:r>
            <a:endParaRPr lang="de-DE" sz="1800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7101841" y="1476250"/>
            <a:ext cx="4796248" cy="20289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 Narrow" panose="020B0606020202030204" pitchFamily="34" charset="0"/>
              <a:buNone/>
            </a:pPr>
            <a:r>
              <a:rPr lang="de-DE" u="sng" dirty="0" smtClean="0"/>
              <a:t>Gemeinsame Nachwuchsgewinnung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 smtClean="0">
                <a:sym typeface="Wingdings" panose="05000000000000000000" pitchFamily="2" charset="2"/>
              </a:rPr>
              <a:t>Stufenprogramm</a:t>
            </a:r>
            <a:r>
              <a:rPr lang="de-DE" b="1" dirty="0" smtClean="0">
                <a:sym typeface="Wingdings" panose="05000000000000000000" pitchFamily="2" charset="2"/>
              </a:rPr>
              <a:t>  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 smtClean="0">
                <a:sym typeface="Wingdings" panose="05000000000000000000" pitchFamily="2" charset="2"/>
              </a:rPr>
              <a:t>Einheitliches Programm, an vielen Orten umsatzbar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 smtClean="0">
                <a:sym typeface="Wingdings" panose="05000000000000000000" pitchFamily="2" charset="2"/>
              </a:rPr>
              <a:t>Vertiefungsstufen am CERN, in Mainz,...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de-DE" sz="1800" dirty="0" smtClean="0">
                <a:sym typeface="Wingdings" panose="05000000000000000000" pitchFamily="2" charset="2"/>
              </a:rPr>
              <a:t>Fellow-Programm (Schulen, online-Angebote) </a:t>
            </a:r>
          </a:p>
          <a:p>
            <a:endParaRPr lang="de-DE" dirty="0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7101841" y="3637400"/>
            <a:ext cx="4796247" cy="27899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 Narrow" panose="020B0606020202030204" pitchFamily="34" charset="0"/>
              <a:buNone/>
            </a:pPr>
            <a:r>
              <a:rPr lang="de-DE" u="sng" dirty="0" smtClean="0"/>
              <a:t>Gemeinsame Aktionen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 smtClean="0">
                <a:sym typeface="Wingdings" panose="05000000000000000000" pitchFamily="2" charset="2"/>
              </a:rPr>
              <a:t>Urknall unterwegs</a:t>
            </a:r>
          </a:p>
          <a:p>
            <a:pPr marL="357188" lvl="1" indent="-171450">
              <a:buFont typeface="Arial" panose="020B0604020202020204" pitchFamily="34" charset="0"/>
              <a:buChar char="•"/>
            </a:pPr>
            <a:r>
              <a:rPr lang="de-DE" sz="1900" dirty="0" smtClean="0">
                <a:sym typeface="Wingdings" panose="05000000000000000000" pitchFamily="2" charset="2"/>
              </a:rPr>
              <a:t>Seit 2021, viele Standorte in der aktuellen </a:t>
            </a:r>
            <a:r>
              <a:rPr lang="de-DE" sz="1900" dirty="0" err="1" smtClean="0">
                <a:sym typeface="Wingdings" panose="05000000000000000000" pitchFamily="2" charset="2"/>
              </a:rPr>
              <a:t>Tourplanung</a:t>
            </a:r>
            <a:endParaRPr lang="de-DE" sz="1900" dirty="0" smtClean="0">
              <a:sym typeface="Wingdings" panose="05000000000000000000" pitchFamily="2" charset="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 smtClean="0">
                <a:sym typeface="Wingdings" panose="05000000000000000000" pitchFamily="2" charset="2"/>
              </a:rPr>
              <a:t>Woche der Teilchenwelt (2020, 2023)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 smtClean="0">
                <a:sym typeface="Wingdings" panose="05000000000000000000" pitchFamily="2" charset="2"/>
              </a:rPr>
              <a:t>Chataktion „</a:t>
            </a:r>
            <a:r>
              <a:rPr lang="de-DE" sz="2000" b="1" dirty="0" err="1" smtClean="0">
                <a:sym typeface="Wingdings" panose="05000000000000000000" pitchFamily="2" charset="2"/>
              </a:rPr>
              <a:t>I´m</a:t>
            </a:r>
            <a:r>
              <a:rPr lang="de-DE" sz="2000" b="1" dirty="0" smtClean="0">
                <a:sym typeface="Wingdings" panose="05000000000000000000" pitchFamily="2" charset="2"/>
              </a:rPr>
              <a:t> a </a:t>
            </a:r>
            <a:r>
              <a:rPr lang="de-DE" sz="2000" b="1" dirty="0" err="1" smtClean="0">
                <a:sym typeface="Wingdings" panose="05000000000000000000" pitchFamily="2" charset="2"/>
              </a:rPr>
              <a:t>scientist</a:t>
            </a:r>
            <a:r>
              <a:rPr lang="de-DE" sz="2000" b="1" dirty="0" smtClean="0">
                <a:sym typeface="Wingdings" panose="05000000000000000000" pitchFamily="2" charset="2"/>
              </a:rPr>
              <a:t>“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000" b="1" dirty="0" smtClean="0">
                <a:sym typeface="Wingdings" panose="05000000000000000000" pitchFamily="2" charset="2"/>
              </a:rPr>
              <a:t>Higgs@10</a:t>
            </a:r>
          </a:p>
          <a:p>
            <a:pPr marL="357188" lvl="1" indent="-171450">
              <a:buFont typeface="Arial" panose="020B0604020202020204" pitchFamily="34" charset="0"/>
              <a:buChar char="•"/>
            </a:pPr>
            <a:r>
              <a:rPr lang="de-DE" sz="1900" dirty="0" err="1" smtClean="0">
                <a:sym typeface="Wingdings" panose="05000000000000000000" pitchFamily="2" charset="2"/>
              </a:rPr>
              <a:t>Orga</a:t>
            </a:r>
            <a:r>
              <a:rPr lang="de-DE" sz="1900" dirty="0" smtClean="0">
                <a:sym typeface="Wingdings" panose="05000000000000000000" pitchFamily="2" charset="2"/>
              </a:rPr>
              <a:t>: LHC-ErUM-FSP-Büro</a:t>
            </a:r>
          </a:p>
          <a:p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2339748" y="3003968"/>
            <a:ext cx="7550648" cy="679080"/>
            <a:chOff x="529858" y="4242002"/>
            <a:chExt cx="7645051" cy="1204346"/>
          </a:xfrm>
        </p:grpSpPr>
        <p:sp>
          <p:nvSpPr>
            <p:cNvPr id="10" name="Rechteck 9"/>
            <p:cNvSpPr/>
            <p:nvPr/>
          </p:nvSpPr>
          <p:spPr>
            <a:xfrm rot="20630587">
              <a:off x="543207" y="4242002"/>
              <a:ext cx="7577975" cy="120434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 rot="20630587">
              <a:off x="529858" y="4319486"/>
              <a:ext cx="7645051" cy="1045981"/>
            </a:xfrm>
            <a:prstGeom prst="rect">
              <a:avLst/>
            </a:prstGeom>
            <a:noFill/>
            <a:ln w="19050">
              <a:solidFill>
                <a:srgbClr val="013476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</a:pPr>
              <a:r>
                <a:rPr lang="de-DE" sz="3600" b="1" dirty="0" smtClean="0">
                  <a:solidFill>
                    <a:schemeClr val="bg1"/>
                  </a:solidFill>
                </a:rPr>
                <a:t>Plus lokale Ergänzungen und Aktivitäten!</a:t>
              </a:r>
              <a:endParaRPr lang="de-DE" sz="3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11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Antragspläne für die nächste Förderperiode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Bekanntmachung BMBF </a:t>
            </a:r>
            <a:r>
              <a:rPr lang="de-DE" u="sng" dirty="0">
                <a:hlinkClick r:id="rId2"/>
              </a:rPr>
              <a:t>https://pt.desy.de/teilchen</a:t>
            </a:r>
            <a:endParaRPr lang="de-DE" dirty="0" smtClean="0"/>
          </a:p>
          <a:p>
            <a:r>
              <a:rPr lang="de-DE" dirty="0" smtClean="0"/>
              <a:t>Einreichungsfrist 1. Juli 2023</a:t>
            </a:r>
          </a:p>
          <a:p>
            <a:r>
              <a:rPr lang="de-DE" dirty="0" smtClean="0"/>
              <a:t>Förderbeginn 1. Juli 2024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Aktuelle Förderung Netzwerk Teilchenwelt über KONTAKT2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/>
              <a:t>(Kommunikation</a:t>
            </a:r>
            <a:r>
              <a:rPr lang="de-DE" dirty="0"/>
              <a:t>, Nachwuchsgewinnung und Teilhabe der Allgemeinheit an Erkenntnissen auf dem Gebiet der Kleinsten </a:t>
            </a:r>
            <a:r>
              <a:rPr lang="de-DE" dirty="0" smtClean="0"/>
              <a:t>Teilchen)</a:t>
            </a:r>
          </a:p>
          <a:p>
            <a:r>
              <a:rPr lang="de-DE" dirty="0" smtClean="0"/>
              <a:t>Laufzeit 07/2021 – 06/2024</a:t>
            </a:r>
          </a:p>
          <a:p>
            <a:r>
              <a:rPr lang="de-DE" dirty="0" smtClean="0"/>
              <a:t>31 Standorte, inkl. Projektleitung, Teilprojekte und 3 Knotenpunkte (Verbund)</a:t>
            </a:r>
          </a:p>
          <a:p>
            <a:r>
              <a:rPr lang="de-DE" dirty="0" smtClean="0"/>
              <a:t>Absichtserklärungen (LoI) zur Zusammenarbeit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514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Absichtserklärung zur Zusammenarbeit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4294967295"/>
          </p:nvPr>
        </p:nvSpPr>
        <p:spPr>
          <a:xfrm>
            <a:off x="1295467" y="1635276"/>
            <a:ext cx="4419533" cy="4521684"/>
          </a:xfrm>
        </p:spPr>
        <p:txBody>
          <a:bodyPr>
            <a:noAutofit/>
          </a:bodyPr>
          <a:lstStyle/>
          <a:p>
            <a:pPr marL="357188" indent="-357188"/>
            <a:r>
              <a:rPr lang="de-DE" sz="2000" dirty="0"/>
              <a:t>Stärkt die gegenseitige Verbindlichkeit und damit das </a:t>
            </a:r>
            <a:r>
              <a:rPr lang="de-DE" sz="2000" dirty="0" smtClean="0"/>
              <a:t>Gesamtvorhaben</a:t>
            </a:r>
          </a:p>
          <a:p>
            <a:pPr marL="696913" lvl="1" indent="-357188"/>
            <a:r>
              <a:rPr lang="de-DE" sz="1800" dirty="0" smtClean="0"/>
              <a:t>zwischen Standortkontakt und Projektleitung</a:t>
            </a:r>
          </a:p>
          <a:p>
            <a:pPr marL="696913" lvl="1" indent="-357188"/>
            <a:r>
              <a:rPr lang="de-DE" sz="1800" dirty="0"/>
              <a:t>z</a:t>
            </a:r>
            <a:r>
              <a:rPr lang="de-DE" sz="1800" dirty="0" smtClean="0"/>
              <a:t>wischen Standortkontakt und Forschungsgruppen</a:t>
            </a:r>
            <a:endParaRPr lang="de-DE" sz="1800" dirty="0"/>
          </a:p>
          <a:p>
            <a:pPr marL="357188" indent="-357188"/>
            <a:r>
              <a:rPr lang="de-DE" sz="2000" dirty="0" smtClean="0"/>
              <a:t>Handhabung ähnlich wie für KONTAKT 2 geplant</a:t>
            </a:r>
          </a:p>
          <a:p>
            <a:pPr marL="357188" indent="-357188"/>
            <a:r>
              <a:rPr lang="de-DE" sz="2000" dirty="0" smtClean="0"/>
              <a:t>geringer </a:t>
            </a:r>
            <a:r>
              <a:rPr lang="de-DE" sz="2000" dirty="0"/>
              <a:t>administrativer Aufwand, nicht Rechtsabteilungen!</a:t>
            </a:r>
          </a:p>
          <a:p>
            <a:pPr marL="357188" indent="-357188"/>
            <a:r>
              <a:rPr lang="de-DE" sz="2000" dirty="0"/>
              <a:t>1 Unterschrift pro Standort genügt</a:t>
            </a:r>
          </a:p>
          <a:p>
            <a:pPr marL="357188" indent="-357188"/>
            <a:r>
              <a:rPr lang="de-DE" sz="2000" dirty="0"/>
              <a:t>Alle teilnehmenden Forschungsgruppen auflisten</a:t>
            </a:r>
          </a:p>
          <a:p>
            <a:pPr marL="355600" lvl="1" indent="0">
              <a:spcBef>
                <a:spcPts val="0"/>
              </a:spcBef>
              <a:spcAft>
                <a:spcPts val="1200"/>
              </a:spcAft>
              <a:buNone/>
              <a:tabLst>
                <a:tab pos="1352550" algn="l"/>
              </a:tabLst>
            </a:pPr>
            <a:endParaRPr lang="de-DE" sz="1600" dirty="0"/>
          </a:p>
          <a:p>
            <a:pPr>
              <a:spcBef>
                <a:spcPts val="0"/>
              </a:spcBef>
              <a:spcAft>
                <a:spcPts val="1200"/>
              </a:spcAft>
              <a:tabLst>
                <a:tab pos="1352550" algn="l"/>
              </a:tabLst>
            </a:pPr>
            <a:endParaRPr lang="de-DE" sz="2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F127C8C9-8622-4FA5-9F83-4D3EECAF355A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11.05.2023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11320463" y="6372225"/>
            <a:ext cx="871537" cy="34925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156960" y="1549233"/>
            <a:ext cx="5867400" cy="4909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74638" lvl="1" indent="-274638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sz="20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benennt </a:t>
            </a: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lokale Kontaktperson</a:t>
            </a:r>
          </a:p>
          <a:p>
            <a:pPr marL="274638" lvl="1" indent="-274638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unterstützt </a:t>
            </a:r>
            <a:r>
              <a:rPr lang="de-DE" sz="2000" dirty="0" err="1" smtClean="0">
                <a:solidFill>
                  <a:srgbClr val="013476"/>
                </a:solidFill>
                <a:latin typeface="Arial Narrow" panose="020B0606020202030204" pitchFamily="34" charset="0"/>
              </a:rPr>
              <a:t>Vermittler:innen</a:t>
            </a:r>
            <a:r>
              <a:rPr lang="de-DE" sz="20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 </a:t>
            </a: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(z. B. durch Möglichkeit, an Schulungen oder Vermittlungs-Workshops teilzunehmen)</a:t>
            </a:r>
          </a:p>
          <a:p>
            <a:pPr marL="274638" lvl="1" indent="-274638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setzt das Basisprogramm von Netzwerk Teilchenwelt um </a:t>
            </a:r>
            <a:r>
              <a:rPr lang="de-DE" sz="2000" dirty="0" smtClean="0">
                <a:solidFill>
                  <a:srgbClr val="01347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mind. 2 MC/Veranstaltungen pro Jahr</a:t>
            </a:r>
            <a:endParaRPr lang="de-DE" sz="2000" dirty="0">
              <a:solidFill>
                <a:srgbClr val="013476"/>
              </a:solidFill>
              <a:latin typeface="Arial Narrow" panose="020B0606020202030204" pitchFamily="34" charset="0"/>
            </a:endParaRPr>
          </a:p>
          <a:p>
            <a:pPr marL="274638" lvl="1" indent="-274638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bietet Jugendlichen die Möglichkeit, sich individuell weiter zu qualifizieren (z. B. als Tutor bei Masterclasses, durch Mithilfe bei </a:t>
            </a:r>
            <a:r>
              <a:rPr lang="de-DE" sz="2000" dirty="0" err="1">
                <a:solidFill>
                  <a:srgbClr val="013476"/>
                </a:solidFill>
                <a:latin typeface="Arial Narrow" panose="020B0606020202030204" pitchFamily="34" charset="0"/>
              </a:rPr>
              <a:t>outreach</a:t>
            </a: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-Veranstaltungen, durch Betreuung von Facharbeiten)</a:t>
            </a:r>
          </a:p>
          <a:p>
            <a:pPr marL="274638" lvl="1" indent="-274638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setzt das Fellow-Programm um (z. B. durch Einbeziehung der Fellows bei wissenschaftlichen oder </a:t>
            </a:r>
            <a:r>
              <a:rPr lang="de-DE" sz="2000" dirty="0" err="1">
                <a:solidFill>
                  <a:srgbClr val="013476"/>
                </a:solidFill>
                <a:latin typeface="Arial Narrow" panose="020B0606020202030204" pitchFamily="34" charset="0"/>
              </a:rPr>
              <a:t>outreach</a:t>
            </a: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-Aktivitäten, durch Mentoring oder Stammtische) </a:t>
            </a:r>
          </a:p>
          <a:p>
            <a:pPr marL="274638" lvl="1" indent="-274638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informiert bei öffentlichen Veranstaltungen über die Programmangebote von Netzwerk Teilchenwelt</a:t>
            </a:r>
          </a:p>
          <a:p>
            <a:pPr marL="274638" lvl="1" indent="-274638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sz="2000" dirty="0">
                <a:solidFill>
                  <a:srgbClr val="013476"/>
                </a:solidFill>
                <a:latin typeface="Arial Narrow" panose="020B0606020202030204" pitchFamily="34" charset="0"/>
              </a:rPr>
              <a:t>verbreitet das Unterrichtsmaterialien von Netzwerk Teilchenwelt bei Kontakt mit </a:t>
            </a:r>
            <a:r>
              <a:rPr lang="de-DE" sz="20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Lehrkräften</a:t>
            </a: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178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Planungen in Dresden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1295467" y="1437156"/>
            <a:ext cx="10896533" cy="47369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/>
              <a:t>Folgeantrag für das gesamte Feld der kleinsten Teilchen einschl. Hadronen und Kerne </a:t>
            </a:r>
            <a:endParaRPr lang="de-DE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dirty="0" smtClean="0"/>
              <a:t>1</a:t>
            </a:r>
            <a:r>
              <a:rPr lang="de-DE" dirty="0"/>
              <a:t>.) Weiterführen:</a:t>
            </a:r>
          </a:p>
          <a:p>
            <a:pPr lvl="1">
              <a:spcBef>
                <a:spcPts val="0"/>
              </a:spcBef>
            </a:pPr>
            <a:r>
              <a:rPr lang="de-DE" dirty="0"/>
              <a:t>Stufenprogramm für </a:t>
            </a:r>
            <a:r>
              <a:rPr lang="de-DE" dirty="0" smtClean="0"/>
              <a:t>Jugendliche inkl. CERN-Programme</a:t>
            </a:r>
            <a:endParaRPr lang="de-DE" dirty="0"/>
          </a:p>
          <a:p>
            <a:pPr lvl="1">
              <a:spcBef>
                <a:spcPts val="0"/>
              </a:spcBef>
            </a:pPr>
            <a:r>
              <a:rPr lang="de-DE" dirty="0"/>
              <a:t>Fellow-Programm</a:t>
            </a:r>
          </a:p>
          <a:p>
            <a:pPr lvl="1">
              <a:spcBef>
                <a:spcPts val="0"/>
              </a:spcBef>
            </a:pPr>
            <a:r>
              <a:rPr lang="de-DE" i="1" dirty="0"/>
              <a:t>Urknall unterwegs</a:t>
            </a:r>
            <a:r>
              <a:rPr lang="de-DE" dirty="0"/>
              <a:t>: </a:t>
            </a:r>
            <a:r>
              <a:rPr lang="de-DE" dirty="0" smtClean="0"/>
              <a:t>Tour, barrierefreier Ausbau, digitale Ergänzung</a:t>
            </a:r>
            <a:endParaRPr lang="de-DE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Zentrale </a:t>
            </a:r>
            <a:r>
              <a:rPr lang="de-DE" dirty="0" err="1" smtClean="0"/>
              <a:t>Orgastruktur</a:t>
            </a:r>
            <a:r>
              <a:rPr lang="de-DE" dirty="0" smtClean="0"/>
              <a:t> </a:t>
            </a:r>
            <a:r>
              <a:rPr lang="de-DE" dirty="0"/>
              <a:t>(Netzwerk mit </a:t>
            </a:r>
            <a:r>
              <a:rPr lang="de-DE" dirty="0" smtClean="0"/>
              <a:t>Standorten, </a:t>
            </a:r>
            <a:r>
              <a:rPr lang="de-DE" dirty="0"/>
              <a:t>Verbund mit </a:t>
            </a:r>
            <a:r>
              <a:rPr lang="de-DE" dirty="0" smtClean="0"/>
              <a:t>Knotenpunkten, Schnittstellen zu ErUM-FSP-Büros und JOO) 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2.) Beenden: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Angebote für Zielgruppe </a:t>
            </a:r>
            <a:r>
              <a:rPr lang="de-DE" dirty="0" smtClean="0"/>
              <a:t>Journalisten (Arbeitspaket E)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ErUM-FSP-Büros, JOO</a:t>
            </a: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3.) Neu anfangen:</a:t>
            </a:r>
          </a:p>
          <a:p>
            <a:pPr lvl="1">
              <a:spcBef>
                <a:spcPts val="0"/>
              </a:spcBef>
            </a:pPr>
            <a:r>
              <a:rPr lang="de-DE" dirty="0"/>
              <a:t>Programm an neuen Standorten </a:t>
            </a:r>
            <a:r>
              <a:rPr lang="de-DE" dirty="0" smtClean="0"/>
              <a:t>(FZ </a:t>
            </a:r>
            <a:r>
              <a:rPr lang="de-DE" dirty="0"/>
              <a:t>Jülich, Bielefeld, </a:t>
            </a:r>
            <a:r>
              <a:rPr lang="de-DE" dirty="0" smtClean="0"/>
              <a:t>Jena, HZDR, </a:t>
            </a:r>
            <a:r>
              <a:rPr lang="de-DE" dirty="0"/>
              <a:t>Köln</a:t>
            </a:r>
            <a:r>
              <a:rPr lang="de-DE" dirty="0" smtClean="0"/>
              <a:t>...) </a:t>
            </a:r>
            <a:endParaRPr lang="de-DE" dirty="0"/>
          </a:p>
          <a:p>
            <a:pPr lvl="1">
              <a:spcBef>
                <a:spcPts val="0"/>
              </a:spcBef>
            </a:pPr>
            <a:r>
              <a:rPr lang="de-DE" dirty="0"/>
              <a:t>Nature of Science Inhalte </a:t>
            </a:r>
            <a:r>
              <a:rPr lang="de-DE" dirty="0">
                <a:sym typeface="Wingdings" panose="05000000000000000000" pitchFamily="2" charset="2"/>
              </a:rPr>
              <a:t> nachhaltige Bildung</a:t>
            </a:r>
            <a:endParaRPr lang="de-DE" dirty="0"/>
          </a:p>
          <a:p>
            <a:pPr lvl="1">
              <a:spcBef>
                <a:spcPts val="0"/>
              </a:spcBef>
            </a:pPr>
            <a:r>
              <a:rPr lang="de-DE" dirty="0"/>
              <a:t>Diversität: </a:t>
            </a:r>
            <a:r>
              <a:rPr lang="de-DE" dirty="0" smtClean="0"/>
              <a:t>Jugendliche früher und breiter ansprechen, auch andere Schulformen</a:t>
            </a:r>
          </a:p>
          <a:p>
            <a:pPr lvl="1">
              <a:spcBef>
                <a:spcPts val="0"/>
              </a:spcBef>
            </a:pPr>
            <a:r>
              <a:rPr lang="de-DE" dirty="0" smtClean="0"/>
              <a:t>Standorte stärker integrieren in </a:t>
            </a:r>
            <a:r>
              <a:rPr lang="de-DE" dirty="0"/>
              <a:t>Teilaufgaben </a:t>
            </a:r>
            <a:r>
              <a:rPr lang="de-DE" dirty="0" smtClean="0"/>
              <a:t>(z.B. Vertretungen </a:t>
            </a:r>
            <a:r>
              <a:rPr lang="de-DE" dirty="0"/>
              <a:t>in Boards zu Fellow-Programm, Teilchenwelt-Magazin, </a:t>
            </a:r>
            <a:r>
              <a:rPr lang="de-DE" dirty="0" err="1" smtClean="0"/>
              <a:t>Vermittler:innen-Ausbildung</a:t>
            </a:r>
            <a:r>
              <a:rPr lang="de-DE" dirty="0"/>
              <a:t>, etc.) </a:t>
            </a:r>
          </a:p>
          <a:p>
            <a:pPr lvl="1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11320463" y="6372225"/>
            <a:ext cx="871537" cy="349250"/>
          </a:xfrm>
        </p:spPr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97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40080"/>
            <a:ext cx="10439333" cy="995196"/>
          </a:xfrm>
        </p:spPr>
        <p:txBody>
          <a:bodyPr/>
          <a:lstStyle/>
          <a:p>
            <a:r>
              <a:rPr lang="de-DE" dirty="0" smtClean="0"/>
              <a:t>Astroteilchen-Aktivitäten (bislang Teilprojekt DESY in Zeuthen)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635276"/>
            <a:ext cx="10439333" cy="52375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3477"/>
                </a:solidFill>
              </a:rPr>
              <a:t>Bekannte Randbedingungen</a:t>
            </a:r>
          </a:p>
          <a:p>
            <a:r>
              <a:rPr lang="de-DE" sz="2200" dirty="0" smtClean="0"/>
              <a:t>Das </a:t>
            </a:r>
            <a:r>
              <a:rPr lang="de-DE" sz="2200" dirty="0"/>
              <a:t>Thema </a:t>
            </a:r>
            <a:r>
              <a:rPr lang="de-DE" sz="2200" dirty="0" err="1"/>
              <a:t>Astro</a:t>
            </a:r>
            <a:r>
              <a:rPr lang="de-DE" sz="2200" dirty="0"/>
              <a:t> ist im BMBF eine andere Förderlinie </a:t>
            </a:r>
            <a:r>
              <a:rPr lang="de-DE" sz="2200" dirty="0" smtClean="0"/>
              <a:t>(Universum) und </a:t>
            </a:r>
            <a:r>
              <a:rPr lang="de-DE" sz="2200" dirty="0"/>
              <a:t>hat in KONTAKT damit keine Aussicht auf Förderung (mehr) </a:t>
            </a:r>
          </a:p>
          <a:p>
            <a:r>
              <a:rPr lang="de-DE" sz="2200" dirty="0"/>
              <a:t>zusätzlich ist es schwer, Förderungen bei DESY zu bekommen aus dem </a:t>
            </a:r>
            <a:r>
              <a:rPr lang="de-DE" sz="2200" dirty="0" smtClean="0"/>
              <a:t>Antrag</a:t>
            </a:r>
          </a:p>
          <a:p>
            <a:pPr marL="0" lvl="0" indent="0">
              <a:lnSpc>
                <a:spcPct val="110000"/>
              </a:lnSpc>
              <a:buClr>
                <a:srgbClr val="CDC301"/>
              </a:buClr>
              <a:buNone/>
              <a:defRPr/>
            </a:pPr>
            <a:r>
              <a:rPr lang="de-DE" b="1" dirty="0">
                <a:solidFill>
                  <a:srgbClr val="003477"/>
                </a:solidFill>
              </a:rPr>
              <a:t>Konsequenzen </a:t>
            </a:r>
          </a:p>
          <a:p>
            <a:pPr lvl="0">
              <a:lnSpc>
                <a:spcPct val="110000"/>
              </a:lnSpc>
              <a:buClr>
                <a:srgbClr val="CDC301"/>
              </a:buClr>
              <a:defRPr/>
            </a:pPr>
            <a:r>
              <a:rPr lang="de-DE" sz="2200" dirty="0"/>
              <a:t>DESY (in Person Ulrike und Caro) ziehen sich aus der Teilprojektleitung "Astroteilchenphysik" und wissenschaftlichen </a:t>
            </a:r>
            <a:r>
              <a:rPr lang="de-DE" sz="2200" dirty="0" smtClean="0"/>
              <a:t>Koordination </a:t>
            </a:r>
            <a:r>
              <a:rPr lang="de-DE" sz="2200" dirty="0"/>
              <a:t>mit Ablauf der laufenden Förderperiode zurück</a:t>
            </a:r>
          </a:p>
          <a:p>
            <a:pPr lvl="0">
              <a:lnSpc>
                <a:spcPct val="110000"/>
              </a:lnSpc>
              <a:buClr>
                <a:srgbClr val="CDC301"/>
              </a:buClr>
              <a:defRPr/>
            </a:pPr>
            <a:r>
              <a:rPr lang="de-DE" sz="2200" dirty="0"/>
              <a:t>Offene Themen (wie Nacharbeitung CosMO-Detektoren) werden noch </a:t>
            </a:r>
            <a:r>
              <a:rPr lang="de-DE" sz="2200" dirty="0" smtClean="0"/>
              <a:t>im </a:t>
            </a:r>
            <a:r>
              <a:rPr lang="de-DE" sz="2200" dirty="0"/>
              <a:t>laufenden Zeitraum abgeschlossen</a:t>
            </a:r>
          </a:p>
          <a:p>
            <a:pPr lvl="0">
              <a:lnSpc>
                <a:spcPct val="110000"/>
              </a:lnSpc>
              <a:buClr>
                <a:srgbClr val="CDC301"/>
              </a:buClr>
              <a:defRPr/>
            </a:pPr>
            <a:r>
              <a:rPr lang="de-DE" sz="2200" dirty="0"/>
              <a:t>Themen können im Neuantrag mit anderem Schwerpunkt (z</a:t>
            </a:r>
            <a:r>
              <a:rPr lang="de-DE" sz="2200" dirty="0" smtClean="0"/>
              <a:t>. B</a:t>
            </a:r>
            <a:r>
              <a:rPr lang="de-DE" sz="2200" dirty="0"/>
              <a:t>. Detektoren </a:t>
            </a:r>
            <a:r>
              <a:rPr lang="de-DE" sz="2200" dirty="0" smtClean="0"/>
              <a:t>o. ä</a:t>
            </a:r>
            <a:r>
              <a:rPr lang="de-DE" sz="2200" dirty="0"/>
              <a:t>.) </a:t>
            </a:r>
            <a:r>
              <a:rPr lang="de-DE" sz="2200" dirty="0" smtClean="0"/>
              <a:t>mit </a:t>
            </a:r>
            <a:r>
              <a:rPr lang="de-DE" sz="2200" dirty="0"/>
              <a:t>neuer zentraler Verantwortung aufgenommen werden</a:t>
            </a:r>
          </a:p>
          <a:p>
            <a:endParaRPr lang="de-DE" sz="2200" dirty="0" smtClean="0"/>
          </a:p>
          <a:p>
            <a:endParaRPr lang="de-DE" sz="2200" dirty="0"/>
          </a:p>
          <a:p>
            <a:endParaRPr lang="de-DE" sz="2200" dirty="0" smtClean="0"/>
          </a:p>
          <a:p>
            <a:endParaRPr lang="de-DE" sz="2200" dirty="0" smtClean="0"/>
          </a:p>
          <a:p>
            <a:pPr marL="0" indent="0">
              <a:buNone/>
            </a:pPr>
            <a:r>
              <a:rPr lang="de-DE" b="1" dirty="0" smtClean="0">
                <a:solidFill>
                  <a:srgbClr val="003477"/>
                </a:solidFill>
              </a:rPr>
              <a:t> </a:t>
            </a:r>
            <a:endParaRPr lang="de-DE" b="1" dirty="0">
              <a:solidFill>
                <a:srgbClr val="003477"/>
              </a:solidFill>
            </a:endParaRPr>
          </a:p>
          <a:p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Standort-Treffen Netzwerk Teilchenwelt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60000"/>
                  <a:lumOff val="40000"/>
                </a:srgbClr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EBA283-81CD-428D-9703-4AE41BDC50AA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60000"/>
                  <a:lumOff val="40000"/>
                </a:srgbClr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775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Künftige Rolle </a:t>
            </a:r>
            <a:r>
              <a:rPr lang="de-DE" dirty="0"/>
              <a:t>von </a:t>
            </a:r>
            <a:r>
              <a:rPr lang="de-DE" dirty="0" smtClean="0"/>
              <a:t>DESY in Zeuthen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514953"/>
            <a:ext cx="9854314" cy="2280299"/>
          </a:xfrm>
        </p:spPr>
        <p:txBody>
          <a:bodyPr>
            <a:noAutofit/>
          </a:bodyPr>
          <a:lstStyle/>
          <a:p>
            <a:r>
              <a:rPr lang="de-DE" sz="2200" dirty="0"/>
              <a:t>DESY (in Zeuthen) keine Beiträge für Neuantrag, übernimmt keine leitende oder koordinierende Rolle </a:t>
            </a:r>
            <a:r>
              <a:rPr lang="de-DE" sz="2200" dirty="0" smtClean="0"/>
              <a:t>mehr </a:t>
            </a:r>
            <a:endParaRPr lang="de-DE" sz="2200" dirty="0"/>
          </a:p>
          <a:p>
            <a:r>
              <a:rPr lang="de-DE" sz="2200" dirty="0"/>
              <a:t>DESY ist aktiver Standort mit Aktivitäten in Astroteilchen- und Teilchenphysik</a:t>
            </a:r>
          </a:p>
          <a:p>
            <a:r>
              <a:rPr lang="de-DE" sz="2200" dirty="0"/>
              <a:t>DESY wird bei Fragen zur Verfügung stehen und als Astro-Standortkontakt gerne mit den anderen Astro-Standorten vernetzt und im Austausch bleiben (Konzepte und Dokumente teilen, etc</a:t>
            </a:r>
            <a:r>
              <a:rPr lang="de-DE" sz="2200" dirty="0" smtClean="0"/>
              <a:t>.)</a:t>
            </a:r>
          </a:p>
          <a:p>
            <a:pPr marL="0" indent="0">
              <a:buNone/>
            </a:pPr>
            <a:endParaRPr lang="de-DE" sz="22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Standort-Treffen Netzwerk Teilchenwelt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60000"/>
                  <a:lumOff val="40000"/>
                </a:srgbClr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EBA283-81CD-428D-9703-4AE41BDC50AA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rgbClr val="4D4D4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60000"/>
                  <a:lumOff val="40000"/>
                </a:srgbClr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3E7A351-95BD-4250-B28D-A13CAF5948FC}"/>
              </a:ext>
            </a:extLst>
          </p:cNvPr>
          <p:cNvSpPr txBox="1">
            <a:spLocks/>
          </p:cNvSpPr>
          <p:nvPr/>
        </p:nvSpPr>
        <p:spPr>
          <a:xfrm>
            <a:off x="1295467" y="3512330"/>
            <a:ext cx="10035547" cy="9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003477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003477"/>
              </a:solidFill>
              <a:effectLst/>
              <a:uLnTx/>
              <a:uFillTx/>
              <a:latin typeface="Arial Narrow"/>
              <a:ea typeface="+mj-ea"/>
              <a:cs typeface="+mj-cs"/>
            </a:endParaRP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04279A27-6753-4FB5-ABD5-74FC7285B2DB}"/>
              </a:ext>
            </a:extLst>
          </p:cNvPr>
          <p:cNvSpPr txBox="1">
            <a:spLocks/>
          </p:cNvSpPr>
          <p:nvPr/>
        </p:nvSpPr>
        <p:spPr>
          <a:xfrm>
            <a:off x="1295467" y="4379482"/>
            <a:ext cx="10035546" cy="2149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None/>
              <a:tabLst/>
              <a:defRPr/>
            </a:pPr>
            <a:endParaRPr kumimoji="0" lang="de-DE" sz="35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374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1361</Words>
  <Application>Microsoft Office PowerPoint</Application>
  <PresentationFormat>Breitbild</PresentationFormat>
  <Paragraphs>228</Paragraphs>
  <Slides>19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8" baseType="lpstr">
      <vt:lpstr>Arial</vt:lpstr>
      <vt:lpstr>Arial Narrow</vt:lpstr>
      <vt:lpstr>Brush Script MT</vt:lpstr>
      <vt:lpstr>Calibri</vt:lpstr>
      <vt:lpstr>MetaOT-Book</vt:lpstr>
      <vt:lpstr>Symbol</vt:lpstr>
      <vt:lpstr>Webdings</vt:lpstr>
      <vt:lpstr>Wingdings</vt:lpstr>
      <vt:lpstr>NTW</vt:lpstr>
      <vt:lpstr>Netzwerk Teilchenwelt Digitales Standort-Treffen </vt:lpstr>
      <vt:lpstr>Neuer Standort: Forschungszentrum Jülich</vt:lpstr>
      <vt:lpstr>BMBF-Zwischenbericht 2022</vt:lpstr>
      <vt:lpstr>Netzwerk als Basis für Wirkung und Sichtbarkeit</vt:lpstr>
      <vt:lpstr>Antragspläne für die nächste Förderperiode</vt:lpstr>
      <vt:lpstr>Absichtserklärung zur Zusammenarbeit</vt:lpstr>
      <vt:lpstr>Planungen in Dresden</vt:lpstr>
      <vt:lpstr>Astroteilchen-Aktivitäten (bislang Teilprojekt DESY in Zeuthen)</vt:lpstr>
      <vt:lpstr>Künftige Rolle von DESY in Zeuthen</vt:lpstr>
      <vt:lpstr>PowerPoint-Präsentation</vt:lpstr>
      <vt:lpstr>Ergebnisse der Befragung (Danke an alle Teilnehmer:innen!)</vt:lpstr>
      <vt:lpstr>Was funktioniert gut am Standort bei der Umsetzung der Projektziele (Angebote für Jugendliche, Einbindung von Fellows, Zusammenarbeit mit Vermittler:innen) im Netzwerk Teilchenwelt?</vt:lpstr>
      <vt:lpstr>Was funktioniert gut bei der Zusammenarbeit im Netzwerk Teilchenwelt? </vt:lpstr>
      <vt:lpstr>Was sind aus Deiner Sicht Faktoren, die eine stärkere Beteiligung Deines Standortes ermöglichen würden?*</vt:lpstr>
      <vt:lpstr>Was sind aktuelle Herausforderungen am Standort?</vt:lpstr>
      <vt:lpstr>Welche Wünsche gibt es am Standort für die nächste Förderperiode?</vt:lpstr>
      <vt:lpstr>Gibt es sonstige Ideen oder Vorschläge? </vt:lpstr>
      <vt:lpstr>PowerPoint-Präsentation</vt:lpstr>
      <vt:lpstr>Woche der Teilchenwelt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Uta Bilow</cp:lastModifiedBy>
  <cp:revision>484</cp:revision>
  <dcterms:created xsi:type="dcterms:W3CDTF">2018-11-01T09:16:39Z</dcterms:created>
  <dcterms:modified xsi:type="dcterms:W3CDTF">2023-05-11T09:53:08Z</dcterms:modified>
</cp:coreProperties>
</file>