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92" r:id="rId4"/>
    <p:sldId id="293" r:id="rId5"/>
    <p:sldId id="294" r:id="rId6"/>
    <p:sldId id="295" r:id="rId7"/>
    <p:sldId id="297" r:id="rId8"/>
    <p:sldId id="298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2236" autoAdjust="0"/>
    <p:restoredTop sz="94660"/>
  </p:normalViewPr>
  <p:slideViewPr>
    <p:cSldViewPr snapToGrid="0">
      <p:cViewPr varScale="1">
        <p:scale>
          <a:sx n="66" d="100"/>
          <a:sy n="66" d="100"/>
        </p:scale>
        <p:origin x="-96" y="-7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74200-503D-4F57-A636-16A674811F32}" type="datetimeFigureOut">
              <a:rPr lang="fr-FR" smtClean="0"/>
              <a:pPr/>
              <a:t>27/03/2023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AF0CD9-AB5E-4999-8645-5F834D068EB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705765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117F1A96-1D5A-4AC7-93F0-058AB3EBD9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03739D40-B0C6-43B2-BCD0-5C9FFFFB1F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6161954F-63F5-46C1-AC40-9B7A628D4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57E29996-8FC0-4FC9-BC41-7B1A3263A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74640DE-A71E-4965-9AFA-4FC26A1DD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07085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9817999-98B9-463A-AD2A-08AFFAF16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AF0082BC-38F0-4C2C-97BF-0812B7A135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F8DCD602-ED10-4D80-83E6-466A44903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6114A7E9-5344-4E66-B66F-2854E5D66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FA07977A-FF1B-4C3A-A564-FE5F7BD82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05818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="" xmlns:a16="http://schemas.microsoft.com/office/drawing/2014/main" id="{A8308352-E9D8-4A83-B1E8-4BCD4F09E6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FF192434-DE68-4650-815C-CDD85DAF35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98F33DD-4F6D-41EA-A24B-22A1D39A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B8ECCCDB-6305-4947-9E35-45DFF6D45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D88441B7-2EFF-4B11-8B17-6790D2439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796952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DF05CCB6-36F1-4564-8A15-A28B23DC7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E96FF669-008E-4BAE-99E1-8B751125A6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9B979A21-AFD0-413A-A6AC-2EA0508EF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2868C340-D7E1-4F3C-AFD6-A6040A6EF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6DF293AC-FA2B-4E95-8171-BAE533B11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448947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DC197708-3788-40F2-AFAF-741391178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CC57BBD0-E411-4A70-A527-AB58595564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87F7596C-D4FE-4703-928D-30B5D72D9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87A35DFD-A64C-4F97-9FF4-CC92B53A4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D9B2ED5A-EB0C-43B6-B5B7-06E11B4A7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949702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05BA14F8-91EC-46CE-88B2-016E8F07B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A147073A-15A4-45BB-A924-D8DA30EDBD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D5CE51D4-D662-402D-A9C5-B2D2793845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667AE090-FB65-4DD8-A985-2799D1430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5B148BDE-F59A-4063-B159-432DA549F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C90D2AD2-832E-497D-B990-3F1421B21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301834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F03C8331-C76A-4511-93B8-4C3372DE0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E1CD5985-433A-476B-A2BD-E0BD9FEE0B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49989695-D6B4-4195-8ADE-8AEC1F6319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="" xmlns:a16="http://schemas.microsoft.com/office/drawing/2014/main" id="{DB98CC8B-2585-4988-B792-28C7E0A43D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="" xmlns:a16="http://schemas.microsoft.com/office/drawing/2014/main" id="{22B53D5D-2A96-43F0-9BA8-62E35BC9EE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="" xmlns:a16="http://schemas.microsoft.com/office/drawing/2014/main" id="{461FCCBE-1021-4227-A7AF-688336875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="" xmlns:a16="http://schemas.microsoft.com/office/drawing/2014/main" id="{4FC821BB-2213-46D1-8364-597A2420A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3E743D51-F122-4BF2-9313-3B9235642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209576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F90A7A11-9CFF-48FC-998A-961115DA7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5AD4C0B0-3E48-4B2B-9655-4B6E57BED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8C3C3370-FB51-4F4A-B3D4-DA0B229B0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5E60CEDB-3480-498C-9BD4-52F309266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79691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FDB5B646-4F12-4203-BF89-28653A473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="" xmlns:a16="http://schemas.microsoft.com/office/drawing/2014/main" id="{7CC50B3E-16BE-4CEA-997B-C6AAB76F4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BE975F10-DDB0-4E9C-8A1F-F55A2978E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800023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03FD733-B28E-4A6B-82C6-DDDF1F828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47DB89B0-2895-47D4-B98C-0F6A0B09B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3CCB2722-DB54-4AF1-BE3B-4A6B20965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30592B82-1BB4-4F88-9FB6-7137FD624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C7081434-8DE9-4589-844E-59BD4B30D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CD05AC76-D29F-4C8B-837F-7C27E8125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26630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F217C41-EE09-4CE3-8620-B40208EAB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="" xmlns:a16="http://schemas.microsoft.com/office/drawing/2014/main" id="{E13C8D36-07E3-4DC4-B380-F4BA79F7FF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32B68DB7-E2EE-4B72-8F8A-86804FFC9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52671C21-DF86-4F47-849B-B1E509856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20/02/2023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94AABD35-3AA2-4778-9F6C-42DA2A5D8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D0F4B405-1D28-4C15-A451-9C8E658F0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A903-C54F-411A-976B-3CE528B42AE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403687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="" xmlns:a16="http://schemas.microsoft.com/office/drawing/2014/main" id="{55C80972-7D50-4EFA-A744-F9FE5D4D6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FA99DA3C-5B56-4681-91E1-AE26EB3C73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2A9E289A-BAC5-4220-A408-0E0A2440C8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20/02/2023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4F88E568-6FDB-40A9-8089-4BB815D405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CCF5BA9A-BC7B-4D68-A5A3-C47D5521EE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FA903-C54F-411A-976B-3CE528B42AE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136448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 43">
            <a:extLst>
              <a:ext uri="{FF2B5EF4-FFF2-40B4-BE49-F238E27FC236}">
                <a16:creationId xmlns="" xmlns:a16="http://schemas.microsoft.com/office/drawing/2014/main" id="{EC0DA184-428C-458B-B885-F0D40CC2B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383" y="420549"/>
            <a:ext cx="10889672" cy="1085182"/>
          </a:xfrm>
          <a:prstGeom prst="rect">
            <a:avLst/>
          </a:prstGeom>
          <a:ln>
            <a:solidFill>
              <a:schemeClr val="bg1"/>
            </a:solidFill>
          </a:ln>
          <a:effectLst/>
        </p:spPr>
      </p:pic>
      <p:pic>
        <p:nvPicPr>
          <p:cNvPr id="12" name="Image 11">
            <a:extLst>
              <a:ext uri="{FF2B5EF4-FFF2-40B4-BE49-F238E27FC236}">
                <a16:creationId xmlns="" xmlns:a16="http://schemas.microsoft.com/office/drawing/2014/main" id="{6BBD0119-410C-4E73-A4A0-0C3524A125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7" y="8162"/>
            <a:ext cx="2077224" cy="190995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="" xmlns:a16="http://schemas.microsoft.com/office/drawing/2014/main" id="{985DC695-21CD-4188-A30C-6668202BC9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00593" y="422451"/>
            <a:ext cx="7638585" cy="81987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fr-FR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anose="020B0602030504020204" pitchFamily="34" charset="0"/>
              </a:rPr>
              <a:t>KM3NeT-INFRADEV2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B520B97C-B9DD-49CC-B702-8EA3DA8070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85507" y="2096252"/>
            <a:ext cx="5802813" cy="3491748"/>
          </a:xfrm>
          <a:ln w="12700">
            <a:solidFill>
              <a:schemeClr val="bg2"/>
            </a:solidFill>
          </a:ln>
        </p:spPr>
        <p:txBody>
          <a:bodyPr>
            <a:noAutofit/>
          </a:bodyPr>
          <a:lstStyle/>
          <a:p>
            <a:endParaRPr lang="fr-FR" sz="3200" b="1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Lucida Sans Unicode" panose="020B0602030504020204" pitchFamily="34" charset="0"/>
            </a:endParaRPr>
          </a:p>
          <a:p>
            <a:r>
              <a:rPr lang="fr-FR" sz="3200" b="1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anose="020B0602030504020204" pitchFamily="34" charset="0"/>
              </a:rPr>
              <a:t>WP5: </a:t>
            </a:r>
          </a:p>
          <a:p>
            <a:r>
              <a:rPr lang="fr-FR" sz="3200" b="1" dirty="0" err="1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anose="020B0602030504020204" pitchFamily="34" charset="0"/>
              </a:rPr>
              <a:t>Sustainability</a:t>
            </a:r>
            <a:r>
              <a:rPr lang="fr-FR" sz="3200" b="1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anose="020B0602030504020204" pitchFamily="34" charset="0"/>
              </a:rPr>
              <a:t> and </a:t>
            </a:r>
            <a:r>
              <a:rPr lang="fr-FR" sz="3200" b="1" dirty="0" err="1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anose="020B0602030504020204" pitchFamily="34" charset="0"/>
              </a:rPr>
              <a:t>Socio-economic</a:t>
            </a:r>
            <a:r>
              <a:rPr lang="fr-FR" sz="3200" b="1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anose="020B0602030504020204" pitchFamily="34" charset="0"/>
              </a:rPr>
              <a:t> impact</a:t>
            </a:r>
          </a:p>
          <a:p>
            <a:endParaRPr lang="fr-FR" sz="1400" b="1" dirty="0" smtClean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Lucida Sans Unicode" panose="020B0602030504020204" pitchFamily="34" charset="0"/>
            </a:endParaRPr>
          </a:p>
          <a:p>
            <a:r>
              <a:rPr lang="fr-FR" sz="2000" dirty="0" err="1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anose="020B0602030504020204" pitchFamily="34" charset="0"/>
              </a:rPr>
              <a:t>Christos</a:t>
            </a:r>
            <a:r>
              <a:rPr lang="fr-FR" sz="200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anose="020B0602030504020204" pitchFamily="34" charset="0"/>
              </a:rPr>
              <a:t> </a:t>
            </a:r>
            <a:r>
              <a:rPr lang="fr-FR" sz="2000" dirty="0" err="1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anose="020B0602030504020204" pitchFamily="34" charset="0"/>
              </a:rPr>
              <a:t>Markou</a:t>
            </a:r>
            <a:r>
              <a:rPr lang="fr-FR" sz="200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anose="020B0602030504020204" pitchFamily="34" charset="0"/>
              </a:rPr>
              <a:t>, NCSR </a:t>
            </a:r>
            <a:r>
              <a:rPr lang="fr-FR" sz="2000" dirty="0" err="1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anose="020B0602030504020204" pitchFamily="34" charset="0"/>
              </a:rPr>
              <a:t>Demokritos</a:t>
            </a:r>
            <a:endParaRPr lang="el-GR" sz="2000" dirty="0" smtClean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Lucida Sans Unicode" panose="020B0602030504020204" pitchFamily="34" charset="0"/>
            </a:endParaRPr>
          </a:p>
          <a:p>
            <a:endParaRPr lang="fr-FR" sz="1400" dirty="0" smtClean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Lucida Sans Unicode" panose="020B0602030504020204" pitchFamily="34" charset="0"/>
            </a:endParaRPr>
          </a:p>
          <a:p>
            <a:r>
              <a:rPr lang="fr-FR" sz="140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anose="020B0602030504020204" pitchFamily="34" charset="0"/>
              </a:rPr>
              <a:t>March 27th, </a:t>
            </a:r>
            <a:r>
              <a:rPr lang="fr-FR" sz="14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anose="020B0602030504020204" pitchFamily="34" charset="0"/>
              </a:rPr>
              <a:t>2023</a:t>
            </a:r>
          </a:p>
          <a:p>
            <a:endParaRPr lang="fr-FR" sz="140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Lucida Sans Unicode" panose="020B0602030504020204" pitchFamily="34" charset="0"/>
            </a:endParaRPr>
          </a:p>
          <a:p>
            <a:endParaRPr lang="fr-FR" sz="140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Lucida Sans Unicode" panose="020B0602030504020204" pitchFamily="34" charset="0"/>
            </a:endParaRPr>
          </a:p>
          <a:p>
            <a:endParaRPr lang="fr-FR" sz="140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="" xmlns:a16="http://schemas.microsoft.com/office/drawing/2014/main" id="{12CACE68-E277-4C98-A097-9CC51379C8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74" y="5842701"/>
            <a:ext cx="4026950" cy="878457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20177C0C-D06A-4111-B382-5A455127A925}"/>
              </a:ext>
            </a:extLst>
          </p:cNvPr>
          <p:cNvSpPr txBox="1"/>
          <p:nvPr/>
        </p:nvSpPr>
        <p:spPr>
          <a:xfrm>
            <a:off x="4199657" y="5941225"/>
            <a:ext cx="50562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/>
              <a:t>Funded by the European Union. Views and opinions expressed are however those of the author(s) only and do not necessarily reflect those of </a:t>
            </a:r>
            <a:r>
              <a:rPr lang="en-US" sz="1100" i="1" dirty="0">
                <a:solidFill>
                  <a:srgbClr val="000000"/>
                </a:solidFill>
                <a:latin typeface="Calibri" panose="020F0502020204030204" pitchFamily="34" charset="0"/>
              </a:rPr>
              <a:t>the European Research Agency (REA). Neither the European Union nor the REA can be held responsible for them</a:t>
            </a:r>
            <a:r>
              <a:rPr lang="en-GB" sz="1100" dirty="0"/>
              <a:t>.</a:t>
            </a:r>
            <a:endParaRPr lang="fr-FR" sz="1100" dirty="0"/>
          </a:p>
        </p:txBody>
      </p:sp>
    </p:spTree>
    <p:extLst>
      <p:ext uri="{BB962C8B-B14F-4D97-AF65-F5344CB8AC3E}">
        <p14:creationId xmlns="" xmlns:p14="http://schemas.microsoft.com/office/powerpoint/2010/main" val="1303930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/>
          <p:nvPr/>
        </p:nvSpPr>
        <p:spPr>
          <a:xfrm>
            <a:off x="1053382" y="1"/>
            <a:ext cx="10106988" cy="687753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"/>
          <p:cNvSpPr txBox="1">
            <a:spLocks noGrp="1"/>
          </p:cNvSpPr>
          <p:nvPr>
            <p:ph type="ctrTitle"/>
          </p:nvPr>
        </p:nvSpPr>
        <p:spPr>
          <a:xfrm>
            <a:off x="1078524" y="145111"/>
            <a:ext cx="10050584" cy="481609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Verdana"/>
              <a:buNone/>
            </a:pPr>
            <a:r>
              <a:rPr lang="fr-FR" sz="2800" dirty="0" smtClean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WP5 : Members </a:t>
            </a:r>
            <a:endParaRPr dirty="0"/>
          </a:p>
        </p:txBody>
      </p:sp>
      <p:sp>
        <p:nvSpPr>
          <p:cNvPr id="101" name="Google Shape;101;p2"/>
          <p:cNvSpPr/>
          <p:nvPr/>
        </p:nvSpPr>
        <p:spPr>
          <a:xfrm>
            <a:off x="8111798" y="1808368"/>
            <a:ext cx="3479796" cy="609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accen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03" name="Google Shape;103;p2"/>
          <p:cNvSpPr txBox="1">
            <a:spLocks noGrp="1"/>
          </p:cNvSpPr>
          <p:nvPr>
            <p:ph type="dt" idx="10"/>
          </p:nvPr>
        </p:nvSpPr>
        <p:spPr>
          <a:xfrm>
            <a:off x="400629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</a:rPr>
              <a:t>27/03/2023</a:t>
            </a:r>
            <a:endParaRPr dirty="0"/>
          </a:p>
        </p:txBody>
      </p:sp>
      <p:sp>
        <p:nvSpPr>
          <p:cNvPr id="104" name="Google Shape;104;p2"/>
          <p:cNvSpPr txBox="1">
            <a:spLocks noGrp="1"/>
          </p:cNvSpPr>
          <p:nvPr>
            <p:ph type="ftr" idx="11"/>
          </p:nvPr>
        </p:nvSpPr>
        <p:spPr>
          <a:xfrm>
            <a:off x="4038600" y="649287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</a:rPr>
              <a:t>KM3NeT-INFRADEV2-Kick-Off </a:t>
            </a:r>
            <a:r>
              <a:rPr lang="fr-FR" dirty="0" smtClean="0">
                <a:solidFill>
                  <a:schemeClr val="dk1"/>
                </a:solidFill>
              </a:rPr>
              <a:t>Meeting-</a:t>
            </a:r>
            <a:r>
              <a:rPr lang="fr-FR" dirty="0" err="1" smtClean="0">
                <a:solidFill>
                  <a:schemeClr val="dk1"/>
                </a:solidFill>
              </a:rPr>
              <a:t>Christos</a:t>
            </a:r>
            <a:r>
              <a:rPr lang="fr-FR" dirty="0" smtClean="0">
                <a:solidFill>
                  <a:schemeClr val="dk1"/>
                </a:solidFill>
              </a:rPr>
              <a:t> </a:t>
            </a:r>
            <a:r>
              <a:rPr lang="fr-FR" dirty="0" err="1" smtClean="0">
                <a:solidFill>
                  <a:schemeClr val="dk1"/>
                </a:solidFill>
              </a:rPr>
              <a:t>Markou</a:t>
            </a:r>
            <a:endParaRPr dirty="0"/>
          </a:p>
        </p:txBody>
      </p:sp>
      <p:sp>
        <p:nvSpPr>
          <p:cNvPr id="105" name="Google Shape;105;p2"/>
          <p:cNvSpPr txBox="1">
            <a:spLocks noGrp="1"/>
          </p:cNvSpPr>
          <p:nvPr>
            <p:ph type="sldNum" idx="12"/>
          </p:nvPr>
        </p:nvSpPr>
        <p:spPr>
          <a:xfrm>
            <a:off x="9048171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>
                <a:solidFill>
                  <a:schemeClr val="dk1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106" name="Google Shape;106;p2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8896" y="0"/>
            <a:ext cx="838200" cy="7718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E6C63442-9C85-4ABA-8971-162E3C07FF47}"/>
              </a:ext>
            </a:extLst>
          </p:cNvPr>
          <p:cNvCxnSpPr/>
          <p:nvPr/>
        </p:nvCxnSpPr>
        <p:spPr>
          <a:xfrm flipV="1">
            <a:off x="0" y="6447692"/>
            <a:ext cx="12192000" cy="29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17 - Εικόνα" descr="Screenshot (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49538" y="-1"/>
            <a:ext cx="742462" cy="729109"/>
          </a:xfrm>
          <a:prstGeom prst="rect">
            <a:avLst/>
          </a:prstGeom>
        </p:spPr>
      </p:pic>
      <p:sp>
        <p:nvSpPr>
          <p:cNvPr id="19" name="18 - TextBox"/>
          <p:cNvSpPr txBox="1"/>
          <p:nvPr/>
        </p:nvSpPr>
        <p:spPr>
          <a:xfrm>
            <a:off x="320431" y="1508370"/>
            <a:ext cx="1187156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Christos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Markou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dirty="0" smtClean="0"/>
              <a:t>	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Director, Institute of Nuclear and Particle Physics, NCSR “Demokritos”, Athens, Greece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Member of the KM3NeT Management Team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Chair of the Conference Committee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Member of the Publication and Outreach committees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Chair of the KM3NeT Institution Board (2016 – 2020)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Coordinator of  WP10 on “Zero Carbon footprint” of KM3NeT-INFRADEV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-1 project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(2017-2020)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Membership list (incomplete) of WP5 : 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Victoria Ciarlet, Giacomo Cuttone, Paolo Piattelli, Marco Romano,</a:t>
            </a:r>
          </a:p>
          <a:p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				Piera Sapienza, Rosa Coniglione, Paco Salesa, Ekaterini Tazamariudaki,</a:t>
            </a:r>
          </a:p>
          <a:p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				Evangelia Drakopoulou, NWO-I, FAU and CNRS people.</a:t>
            </a:r>
          </a:p>
          <a:p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				Also, 1 (possibly 2) new hire(s) to be completed soon. </a:t>
            </a:r>
          </a:p>
          <a:p>
            <a:endParaRPr lang="it-IT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it-IT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it-IT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/>
          <p:nvPr/>
        </p:nvSpPr>
        <p:spPr>
          <a:xfrm>
            <a:off x="1053382" y="1"/>
            <a:ext cx="10106988" cy="687753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"/>
          <p:cNvSpPr txBox="1">
            <a:spLocks noGrp="1"/>
          </p:cNvSpPr>
          <p:nvPr>
            <p:ph type="ctrTitle"/>
          </p:nvPr>
        </p:nvSpPr>
        <p:spPr>
          <a:xfrm>
            <a:off x="1078524" y="145111"/>
            <a:ext cx="10050584" cy="481609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Verdana"/>
              <a:buNone/>
            </a:pPr>
            <a:r>
              <a:rPr lang="fr-FR" sz="2800" dirty="0" smtClean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WP5 : A bit of History  </a:t>
            </a:r>
            <a:endParaRPr dirty="0"/>
          </a:p>
        </p:txBody>
      </p:sp>
      <p:sp>
        <p:nvSpPr>
          <p:cNvPr id="101" name="Google Shape;101;p2"/>
          <p:cNvSpPr/>
          <p:nvPr/>
        </p:nvSpPr>
        <p:spPr>
          <a:xfrm>
            <a:off x="8111798" y="1808368"/>
            <a:ext cx="3479796" cy="609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accen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03" name="Google Shape;103;p2"/>
          <p:cNvSpPr txBox="1">
            <a:spLocks noGrp="1"/>
          </p:cNvSpPr>
          <p:nvPr>
            <p:ph type="dt" idx="10"/>
          </p:nvPr>
        </p:nvSpPr>
        <p:spPr>
          <a:xfrm>
            <a:off x="400629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</a:rPr>
              <a:t>27/03/2023</a:t>
            </a:r>
            <a:endParaRPr dirty="0"/>
          </a:p>
        </p:txBody>
      </p:sp>
      <p:sp>
        <p:nvSpPr>
          <p:cNvPr id="104" name="Google Shape;104;p2"/>
          <p:cNvSpPr txBox="1">
            <a:spLocks noGrp="1"/>
          </p:cNvSpPr>
          <p:nvPr>
            <p:ph type="ftr" idx="11"/>
          </p:nvPr>
        </p:nvSpPr>
        <p:spPr>
          <a:xfrm>
            <a:off x="4038600" y="649287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</a:rPr>
              <a:t>KM3NeT-INFRADEV2-Kick-Off </a:t>
            </a:r>
            <a:r>
              <a:rPr lang="fr-FR" dirty="0" smtClean="0">
                <a:solidFill>
                  <a:schemeClr val="dk1"/>
                </a:solidFill>
              </a:rPr>
              <a:t>Meeting-</a:t>
            </a:r>
            <a:r>
              <a:rPr lang="fr-FR" dirty="0" err="1" smtClean="0">
                <a:solidFill>
                  <a:schemeClr val="dk1"/>
                </a:solidFill>
              </a:rPr>
              <a:t>Christos</a:t>
            </a:r>
            <a:r>
              <a:rPr lang="fr-FR" dirty="0" smtClean="0">
                <a:solidFill>
                  <a:schemeClr val="dk1"/>
                </a:solidFill>
              </a:rPr>
              <a:t> </a:t>
            </a:r>
            <a:r>
              <a:rPr lang="fr-FR" dirty="0" err="1" smtClean="0">
                <a:solidFill>
                  <a:schemeClr val="dk1"/>
                </a:solidFill>
              </a:rPr>
              <a:t>Markou</a:t>
            </a:r>
            <a:endParaRPr dirty="0"/>
          </a:p>
        </p:txBody>
      </p:sp>
      <p:sp>
        <p:nvSpPr>
          <p:cNvPr id="105" name="Google Shape;105;p2"/>
          <p:cNvSpPr txBox="1">
            <a:spLocks noGrp="1"/>
          </p:cNvSpPr>
          <p:nvPr>
            <p:ph type="sldNum" idx="12"/>
          </p:nvPr>
        </p:nvSpPr>
        <p:spPr>
          <a:xfrm>
            <a:off x="9048171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>
                <a:solidFill>
                  <a:schemeClr val="dk1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106" name="Google Shape;106;p2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8896" y="0"/>
            <a:ext cx="838200" cy="7718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E6C63442-9C85-4ABA-8971-162E3C07FF47}"/>
              </a:ext>
            </a:extLst>
          </p:cNvPr>
          <p:cNvCxnSpPr/>
          <p:nvPr/>
        </p:nvCxnSpPr>
        <p:spPr>
          <a:xfrm flipV="1">
            <a:off x="0" y="6447692"/>
            <a:ext cx="12192000" cy="29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17 - Εικόνα" descr="Screenshot (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49538" y="-1"/>
            <a:ext cx="742462" cy="729109"/>
          </a:xfrm>
          <a:prstGeom prst="rect">
            <a:avLst/>
          </a:prstGeom>
        </p:spPr>
      </p:pic>
      <p:sp>
        <p:nvSpPr>
          <p:cNvPr id="19" name="18 - TextBox"/>
          <p:cNvSpPr txBox="1"/>
          <p:nvPr/>
        </p:nvSpPr>
        <p:spPr>
          <a:xfrm>
            <a:off x="320431" y="1141047"/>
            <a:ext cx="11871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WP10 of KM3NeT –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INFRADEV-1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project :</a:t>
            </a:r>
            <a:endParaRPr lang="it-IT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" name="11 - Εικόνα" descr="Screenshot (48)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867877"/>
            <a:ext cx="6075085" cy="212578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" name="12 - Εικόνα" descr="Screenshot (60)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4859" y="2438398"/>
            <a:ext cx="6047141" cy="344713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/>
          <p:nvPr/>
        </p:nvSpPr>
        <p:spPr>
          <a:xfrm>
            <a:off x="1053382" y="1"/>
            <a:ext cx="10106988" cy="687753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"/>
          <p:cNvSpPr txBox="1">
            <a:spLocks noGrp="1"/>
          </p:cNvSpPr>
          <p:nvPr>
            <p:ph type="ctrTitle"/>
          </p:nvPr>
        </p:nvSpPr>
        <p:spPr>
          <a:xfrm>
            <a:off x="1078524" y="145111"/>
            <a:ext cx="10050584" cy="481609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Verdana"/>
              <a:buNone/>
            </a:pPr>
            <a:r>
              <a:rPr lang="fr-FR" sz="2800" dirty="0" smtClean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WP5 : A bit of History  </a:t>
            </a:r>
            <a:endParaRPr dirty="0"/>
          </a:p>
        </p:txBody>
      </p:sp>
      <p:sp>
        <p:nvSpPr>
          <p:cNvPr id="101" name="Google Shape;101;p2"/>
          <p:cNvSpPr/>
          <p:nvPr/>
        </p:nvSpPr>
        <p:spPr>
          <a:xfrm>
            <a:off x="8111798" y="1808368"/>
            <a:ext cx="3479796" cy="609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accen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03" name="Google Shape;103;p2"/>
          <p:cNvSpPr txBox="1">
            <a:spLocks noGrp="1"/>
          </p:cNvSpPr>
          <p:nvPr>
            <p:ph type="dt" idx="10"/>
          </p:nvPr>
        </p:nvSpPr>
        <p:spPr>
          <a:xfrm>
            <a:off x="400629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</a:rPr>
              <a:t>27/03/2023</a:t>
            </a:r>
            <a:endParaRPr dirty="0"/>
          </a:p>
        </p:txBody>
      </p:sp>
      <p:sp>
        <p:nvSpPr>
          <p:cNvPr id="104" name="Google Shape;104;p2"/>
          <p:cNvSpPr txBox="1">
            <a:spLocks noGrp="1"/>
          </p:cNvSpPr>
          <p:nvPr>
            <p:ph type="ftr" idx="11"/>
          </p:nvPr>
        </p:nvSpPr>
        <p:spPr>
          <a:xfrm>
            <a:off x="4038600" y="649287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</a:rPr>
              <a:t>KM3NeT-INFRADEV2-Kick-Off </a:t>
            </a:r>
            <a:r>
              <a:rPr lang="fr-FR" dirty="0" smtClean="0">
                <a:solidFill>
                  <a:schemeClr val="dk1"/>
                </a:solidFill>
              </a:rPr>
              <a:t>Meeting-</a:t>
            </a:r>
            <a:r>
              <a:rPr lang="fr-FR" dirty="0" err="1" smtClean="0">
                <a:solidFill>
                  <a:schemeClr val="dk1"/>
                </a:solidFill>
              </a:rPr>
              <a:t>Christos</a:t>
            </a:r>
            <a:r>
              <a:rPr lang="fr-FR" dirty="0" smtClean="0">
                <a:solidFill>
                  <a:schemeClr val="dk1"/>
                </a:solidFill>
              </a:rPr>
              <a:t> </a:t>
            </a:r>
            <a:r>
              <a:rPr lang="fr-FR" dirty="0" err="1" smtClean="0">
                <a:solidFill>
                  <a:schemeClr val="dk1"/>
                </a:solidFill>
              </a:rPr>
              <a:t>Markou</a:t>
            </a:r>
            <a:endParaRPr dirty="0"/>
          </a:p>
        </p:txBody>
      </p:sp>
      <p:sp>
        <p:nvSpPr>
          <p:cNvPr id="105" name="Google Shape;105;p2"/>
          <p:cNvSpPr txBox="1">
            <a:spLocks noGrp="1"/>
          </p:cNvSpPr>
          <p:nvPr>
            <p:ph type="sldNum" idx="12"/>
          </p:nvPr>
        </p:nvSpPr>
        <p:spPr>
          <a:xfrm>
            <a:off x="9048171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>
                <a:solidFill>
                  <a:schemeClr val="dk1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106" name="Google Shape;106;p2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8896" y="0"/>
            <a:ext cx="838200" cy="7718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E6C63442-9C85-4ABA-8971-162E3C07FF47}"/>
              </a:ext>
            </a:extLst>
          </p:cNvPr>
          <p:cNvCxnSpPr/>
          <p:nvPr/>
        </p:nvCxnSpPr>
        <p:spPr>
          <a:xfrm flipV="1">
            <a:off x="0" y="6447692"/>
            <a:ext cx="12192000" cy="29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17 - Εικόνα" descr="Screenshot (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49538" y="-1"/>
            <a:ext cx="742462" cy="729109"/>
          </a:xfrm>
          <a:prstGeom prst="rect">
            <a:avLst/>
          </a:prstGeom>
        </p:spPr>
      </p:pic>
      <p:sp>
        <p:nvSpPr>
          <p:cNvPr id="14" name="13 - TextBox"/>
          <p:cNvSpPr txBox="1"/>
          <p:nvPr/>
        </p:nvSpPr>
        <p:spPr>
          <a:xfrm>
            <a:off x="1977290" y="2149230"/>
            <a:ext cx="277446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Growing sensitivity and awareness of our community towards issues concerning the sustainability and environmental impact of large scale scientific efforts.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5" name="14 - Εικόνα" descr="Screenshot (63)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5956" y="773723"/>
            <a:ext cx="3968382" cy="564539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/>
          <p:nvPr/>
        </p:nvSpPr>
        <p:spPr>
          <a:xfrm>
            <a:off x="1053382" y="1"/>
            <a:ext cx="10106988" cy="687753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"/>
          <p:cNvSpPr txBox="1">
            <a:spLocks noGrp="1"/>
          </p:cNvSpPr>
          <p:nvPr>
            <p:ph type="ctrTitle"/>
          </p:nvPr>
        </p:nvSpPr>
        <p:spPr>
          <a:xfrm>
            <a:off x="1078524" y="145111"/>
            <a:ext cx="10050584" cy="481609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Verdana"/>
              <a:buNone/>
            </a:pPr>
            <a:r>
              <a:rPr lang="fr-FR" sz="2800" dirty="0" smtClean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WP5 : Objectives</a:t>
            </a:r>
            <a:endParaRPr dirty="0"/>
          </a:p>
        </p:txBody>
      </p:sp>
      <p:sp>
        <p:nvSpPr>
          <p:cNvPr id="101" name="Google Shape;101;p2"/>
          <p:cNvSpPr/>
          <p:nvPr/>
        </p:nvSpPr>
        <p:spPr>
          <a:xfrm>
            <a:off x="8111798" y="1808368"/>
            <a:ext cx="3479796" cy="609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accen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03" name="Google Shape;103;p2"/>
          <p:cNvSpPr txBox="1">
            <a:spLocks noGrp="1"/>
          </p:cNvSpPr>
          <p:nvPr>
            <p:ph type="dt" idx="10"/>
          </p:nvPr>
        </p:nvSpPr>
        <p:spPr>
          <a:xfrm>
            <a:off x="400629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</a:rPr>
              <a:t>27/03/2023</a:t>
            </a:r>
            <a:endParaRPr dirty="0"/>
          </a:p>
        </p:txBody>
      </p:sp>
      <p:sp>
        <p:nvSpPr>
          <p:cNvPr id="104" name="Google Shape;104;p2"/>
          <p:cNvSpPr txBox="1">
            <a:spLocks noGrp="1"/>
          </p:cNvSpPr>
          <p:nvPr>
            <p:ph type="ftr" idx="11"/>
          </p:nvPr>
        </p:nvSpPr>
        <p:spPr>
          <a:xfrm>
            <a:off x="4038600" y="649287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</a:rPr>
              <a:t>KM3NeT-INFRADEV2-Kick-Off </a:t>
            </a:r>
            <a:r>
              <a:rPr lang="fr-FR" dirty="0" smtClean="0">
                <a:solidFill>
                  <a:schemeClr val="dk1"/>
                </a:solidFill>
              </a:rPr>
              <a:t>Meeting-</a:t>
            </a:r>
            <a:r>
              <a:rPr lang="fr-FR" dirty="0" err="1" smtClean="0">
                <a:solidFill>
                  <a:schemeClr val="dk1"/>
                </a:solidFill>
              </a:rPr>
              <a:t>Christos</a:t>
            </a:r>
            <a:r>
              <a:rPr lang="fr-FR" dirty="0" smtClean="0">
                <a:solidFill>
                  <a:schemeClr val="dk1"/>
                </a:solidFill>
              </a:rPr>
              <a:t> </a:t>
            </a:r>
            <a:r>
              <a:rPr lang="fr-FR" dirty="0" err="1" smtClean="0">
                <a:solidFill>
                  <a:schemeClr val="dk1"/>
                </a:solidFill>
              </a:rPr>
              <a:t>Markou</a:t>
            </a:r>
            <a:endParaRPr dirty="0"/>
          </a:p>
        </p:txBody>
      </p:sp>
      <p:sp>
        <p:nvSpPr>
          <p:cNvPr id="105" name="Google Shape;105;p2"/>
          <p:cNvSpPr txBox="1">
            <a:spLocks noGrp="1"/>
          </p:cNvSpPr>
          <p:nvPr>
            <p:ph type="sldNum" idx="12"/>
          </p:nvPr>
        </p:nvSpPr>
        <p:spPr>
          <a:xfrm>
            <a:off x="9048171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>
                <a:solidFill>
                  <a:schemeClr val="dk1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106" name="Google Shape;106;p2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8896" y="0"/>
            <a:ext cx="838200" cy="7718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E6C63442-9C85-4ABA-8971-162E3C07FF47}"/>
              </a:ext>
            </a:extLst>
          </p:cNvPr>
          <p:cNvCxnSpPr/>
          <p:nvPr/>
        </p:nvCxnSpPr>
        <p:spPr>
          <a:xfrm flipV="1">
            <a:off x="0" y="6447692"/>
            <a:ext cx="12192000" cy="29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17 - Εικόνα" descr="Screenshot (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49538" y="-1"/>
            <a:ext cx="742462" cy="729109"/>
          </a:xfrm>
          <a:prstGeom prst="rect">
            <a:avLst/>
          </a:prstGeom>
        </p:spPr>
      </p:pic>
      <p:sp>
        <p:nvSpPr>
          <p:cNvPr id="11" name="10 - TextBox"/>
          <p:cNvSpPr txBox="1"/>
          <p:nvPr/>
        </p:nvSpPr>
        <p:spPr>
          <a:xfrm>
            <a:off x="1336431" y="1328615"/>
            <a:ext cx="969107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Expand the scope of measures and policies in KM3NeT to our members and activities during the lifetime of KM3NeT in a sustainable and environmental friendly manner: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Investigate possible solutions and identify procedures for transforming the daily activities of the KM3NeT community to a sustainable configuration.</a:t>
            </a:r>
          </a:p>
          <a:p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Investigate the potential impact of the KM3NeT decommissioning on the environment and define procedures for eliminating adverse issues. </a:t>
            </a:r>
          </a:p>
          <a:p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Define recycling schemes of the KM3NeT infrastructure at the end of the project lifetime.</a:t>
            </a:r>
          </a:p>
          <a:p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Study the expected socio-economic impact of the KM3NeT infrastructure operation in the installation sites.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Expand and showcase contacts with industry for the development of new technologies.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/>
          <p:nvPr/>
        </p:nvSpPr>
        <p:spPr>
          <a:xfrm>
            <a:off x="1053382" y="1"/>
            <a:ext cx="10106988" cy="687753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"/>
          <p:cNvSpPr txBox="1">
            <a:spLocks noGrp="1"/>
          </p:cNvSpPr>
          <p:nvPr>
            <p:ph type="ctrTitle"/>
          </p:nvPr>
        </p:nvSpPr>
        <p:spPr>
          <a:xfrm>
            <a:off x="1101970" y="145111"/>
            <a:ext cx="10050584" cy="481609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Verdana"/>
              <a:buNone/>
            </a:pPr>
            <a:r>
              <a:rPr lang="fr-FR" sz="2800" dirty="0" smtClean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WP5 : </a:t>
            </a:r>
            <a:r>
              <a:rPr lang="fr-FR" sz="2800" dirty="0" err="1" smtClean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Tasks</a:t>
            </a:r>
            <a:r>
              <a:rPr lang="fr-FR" sz="2800" dirty="0" smtClean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and </a:t>
            </a:r>
            <a:r>
              <a:rPr lang="fr-FR" sz="2800" dirty="0" err="1" smtClean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deliverables</a:t>
            </a:r>
            <a:endParaRPr dirty="0"/>
          </a:p>
        </p:txBody>
      </p:sp>
      <p:sp>
        <p:nvSpPr>
          <p:cNvPr id="101" name="Google Shape;101;p2"/>
          <p:cNvSpPr/>
          <p:nvPr/>
        </p:nvSpPr>
        <p:spPr>
          <a:xfrm>
            <a:off x="8111798" y="1808368"/>
            <a:ext cx="3479796" cy="609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accen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03" name="Google Shape;103;p2"/>
          <p:cNvSpPr txBox="1">
            <a:spLocks noGrp="1"/>
          </p:cNvSpPr>
          <p:nvPr>
            <p:ph type="dt" idx="10"/>
          </p:nvPr>
        </p:nvSpPr>
        <p:spPr>
          <a:xfrm>
            <a:off x="400629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</a:rPr>
              <a:t>27/03/2023</a:t>
            </a:r>
            <a:endParaRPr dirty="0"/>
          </a:p>
        </p:txBody>
      </p:sp>
      <p:sp>
        <p:nvSpPr>
          <p:cNvPr id="104" name="Google Shape;104;p2"/>
          <p:cNvSpPr txBox="1">
            <a:spLocks noGrp="1"/>
          </p:cNvSpPr>
          <p:nvPr>
            <p:ph type="ftr" idx="11"/>
          </p:nvPr>
        </p:nvSpPr>
        <p:spPr>
          <a:xfrm>
            <a:off x="4038600" y="649287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</a:rPr>
              <a:t>KM3NeT-INFRADEV2-Kick-Off </a:t>
            </a:r>
            <a:r>
              <a:rPr lang="fr-FR" dirty="0" smtClean="0">
                <a:solidFill>
                  <a:schemeClr val="dk1"/>
                </a:solidFill>
              </a:rPr>
              <a:t>Meeting-</a:t>
            </a:r>
            <a:r>
              <a:rPr lang="fr-FR" dirty="0" err="1" smtClean="0">
                <a:solidFill>
                  <a:schemeClr val="dk1"/>
                </a:solidFill>
              </a:rPr>
              <a:t>Christos</a:t>
            </a:r>
            <a:r>
              <a:rPr lang="fr-FR" dirty="0" smtClean="0">
                <a:solidFill>
                  <a:schemeClr val="dk1"/>
                </a:solidFill>
              </a:rPr>
              <a:t> </a:t>
            </a:r>
            <a:r>
              <a:rPr lang="fr-FR" dirty="0" err="1" smtClean="0">
                <a:solidFill>
                  <a:schemeClr val="dk1"/>
                </a:solidFill>
              </a:rPr>
              <a:t>Markou</a:t>
            </a:r>
            <a:endParaRPr dirty="0"/>
          </a:p>
        </p:txBody>
      </p:sp>
      <p:sp>
        <p:nvSpPr>
          <p:cNvPr id="105" name="Google Shape;105;p2"/>
          <p:cNvSpPr txBox="1">
            <a:spLocks noGrp="1"/>
          </p:cNvSpPr>
          <p:nvPr>
            <p:ph type="sldNum" idx="12"/>
          </p:nvPr>
        </p:nvSpPr>
        <p:spPr>
          <a:xfrm>
            <a:off x="9048171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>
                <a:solidFill>
                  <a:schemeClr val="dk1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106" name="Google Shape;106;p2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8896" y="0"/>
            <a:ext cx="838200" cy="7718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E6C63442-9C85-4ABA-8971-162E3C07FF47}"/>
              </a:ext>
            </a:extLst>
          </p:cNvPr>
          <p:cNvCxnSpPr/>
          <p:nvPr/>
        </p:nvCxnSpPr>
        <p:spPr>
          <a:xfrm flipV="1">
            <a:off x="0" y="6447692"/>
            <a:ext cx="12192000" cy="29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17 - Εικόνα" descr="Screenshot (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49538" y="-1"/>
            <a:ext cx="742462" cy="729109"/>
          </a:xfrm>
          <a:prstGeom prst="rect">
            <a:avLst/>
          </a:prstGeom>
        </p:spPr>
      </p:pic>
      <p:sp>
        <p:nvSpPr>
          <p:cNvPr id="11" name="10 - TextBox"/>
          <p:cNvSpPr txBox="1"/>
          <p:nvPr/>
        </p:nvSpPr>
        <p:spPr>
          <a:xfrm>
            <a:off x="1094153" y="1047262"/>
            <a:ext cx="10027139" cy="20928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Task 5.1 - Procedures for sustainable travel and mobility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Task 5.2 - Green computing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Task 5.3 - Decommissioning and recycling procedures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Task 5.4 - Socio-economic impact study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Task 5.5 - Promotion of technology developments</a:t>
            </a:r>
          </a:p>
        </p:txBody>
      </p:sp>
      <p:sp>
        <p:nvSpPr>
          <p:cNvPr id="12" name="11 - TextBox"/>
          <p:cNvSpPr txBox="1"/>
          <p:nvPr/>
        </p:nvSpPr>
        <p:spPr>
          <a:xfrm>
            <a:off x="1117600" y="3485662"/>
            <a:ext cx="10027138" cy="20928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D5.1 Report on the proposed procedures for sustainable travel and mobility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D5.2 Report on the proposed transformation to green computing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D5.3 Report on the decommissioning and recycling procedures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D5.4 Socio-economic impact study for France and Greece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D5.5 Report on the promotion of technology developments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/>
          <p:nvPr/>
        </p:nvSpPr>
        <p:spPr>
          <a:xfrm>
            <a:off x="1053382" y="1"/>
            <a:ext cx="10106988" cy="687753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"/>
          <p:cNvSpPr txBox="1">
            <a:spLocks noGrp="1"/>
          </p:cNvSpPr>
          <p:nvPr>
            <p:ph type="ctrTitle"/>
          </p:nvPr>
        </p:nvSpPr>
        <p:spPr>
          <a:xfrm>
            <a:off x="1101970" y="145111"/>
            <a:ext cx="10050584" cy="481609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Verdana"/>
              <a:buNone/>
            </a:pPr>
            <a:r>
              <a:rPr lang="fr-FR" sz="2800" dirty="0" smtClean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WP5 – </a:t>
            </a:r>
            <a:r>
              <a:rPr lang="fr-FR" sz="2800" dirty="0" err="1" smtClean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Concluding</a:t>
            </a:r>
            <a:r>
              <a:rPr lang="fr-FR" sz="2800" dirty="0" smtClean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…</a:t>
            </a:r>
            <a:endParaRPr dirty="0"/>
          </a:p>
        </p:txBody>
      </p:sp>
      <p:sp>
        <p:nvSpPr>
          <p:cNvPr id="101" name="Google Shape;101;p2"/>
          <p:cNvSpPr/>
          <p:nvPr/>
        </p:nvSpPr>
        <p:spPr>
          <a:xfrm>
            <a:off x="8111798" y="1808368"/>
            <a:ext cx="3479796" cy="609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accen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03" name="Google Shape;103;p2"/>
          <p:cNvSpPr txBox="1">
            <a:spLocks noGrp="1"/>
          </p:cNvSpPr>
          <p:nvPr>
            <p:ph type="dt" idx="10"/>
          </p:nvPr>
        </p:nvSpPr>
        <p:spPr>
          <a:xfrm>
            <a:off x="400629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</a:rPr>
              <a:t>27/03/2023</a:t>
            </a:r>
            <a:endParaRPr dirty="0"/>
          </a:p>
        </p:txBody>
      </p:sp>
      <p:sp>
        <p:nvSpPr>
          <p:cNvPr id="104" name="Google Shape;104;p2"/>
          <p:cNvSpPr txBox="1">
            <a:spLocks noGrp="1"/>
          </p:cNvSpPr>
          <p:nvPr>
            <p:ph type="ftr" idx="11"/>
          </p:nvPr>
        </p:nvSpPr>
        <p:spPr>
          <a:xfrm>
            <a:off x="4038600" y="649287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</a:rPr>
              <a:t>KM3NeT-INFRADEV2-Kick-Off </a:t>
            </a:r>
            <a:r>
              <a:rPr lang="fr-FR" dirty="0" smtClean="0">
                <a:solidFill>
                  <a:schemeClr val="dk1"/>
                </a:solidFill>
              </a:rPr>
              <a:t>Meeting-</a:t>
            </a:r>
            <a:r>
              <a:rPr lang="fr-FR" dirty="0" err="1" smtClean="0">
                <a:solidFill>
                  <a:schemeClr val="dk1"/>
                </a:solidFill>
              </a:rPr>
              <a:t>Christos</a:t>
            </a:r>
            <a:r>
              <a:rPr lang="fr-FR" dirty="0" smtClean="0">
                <a:solidFill>
                  <a:schemeClr val="dk1"/>
                </a:solidFill>
              </a:rPr>
              <a:t> </a:t>
            </a:r>
            <a:r>
              <a:rPr lang="fr-FR" dirty="0" err="1" smtClean="0">
                <a:solidFill>
                  <a:schemeClr val="dk1"/>
                </a:solidFill>
              </a:rPr>
              <a:t>Markou</a:t>
            </a:r>
            <a:endParaRPr dirty="0"/>
          </a:p>
        </p:txBody>
      </p:sp>
      <p:sp>
        <p:nvSpPr>
          <p:cNvPr id="105" name="Google Shape;105;p2"/>
          <p:cNvSpPr txBox="1">
            <a:spLocks noGrp="1"/>
          </p:cNvSpPr>
          <p:nvPr>
            <p:ph type="sldNum" idx="12"/>
          </p:nvPr>
        </p:nvSpPr>
        <p:spPr>
          <a:xfrm>
            <a:off x="9048171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>
                <a:solidFill>
                  <a:schemeClr val="dk1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106" name="Google Shape;106;p2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8896" y="0"/>
            <a:ext cx="838200" cy="7718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E6C63442-9C85-4ABA-8971-162E3C07FF47}"/>
              </a:ext>
            </a:extLst>
          </p:cNvPr>
          <p:cNvCxnSpPr/>
          <p:nvPr/>
        </p:nvCxnSpPr>
        <p:spPr>
          <a:xfrm flipV="1">
            <a:off x="0" y="6447692"/>
            <a:ext cx="12192000" cy="29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17 - Εικόνα" descr="Screenshot (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49538" y="-1"/>
            <a:ext cx="742462" cy="729109"/>
          </a:xfrm>
          <a:prstGeom prst="rect">
            <a:avLst/>
          </a:prstGeom>
        </p:spPr>
      </p:pic>
      <p:sp>
        <p:nvSpPr>
          <p:cNvPr id="13" name="12 - Ορθογώνιο"/>
          <p:cNvSpPr/>
          <p:nvPr/>
        </p:nvSpPr>
        <p:spPr>
          <a:xfrm>
            <a:off x="1180123" y="818147"/>
            <a:ext cx="993335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environmental impact of large research infrastructures has become a strong focus of political</a:t>
            </a:r>
          </a:p>
          <a:p>
            <a:r>
              <a:rPr lang="en-US" dirty="0" smtClean="0"/>
              <a:t>attention and concern of scientists alike. </a:t>
            </a:r>
          </a:p>
          <a:p>
            <a:endParaRPr lang="en-US" dirty="0" smtClean="0"/>
          </a:p>
          <a:p>
            <a:r>
              <a:rPr lang="en-US" dirty="0" smtClean="0"/>
              <a:t>WP5 will extend investigations in the INFRADEV-1 </a:t>
            </a:r>
            <a:r>
              <a:rPr lang="en-US" dirty="0" smtClean="0"/>
              <a:t>project  on </a:t>
            </a:r>
            <a:r>
              <a:rPr lang="en-US" dirty="0" smtClean="0"/>
              <a:t>the carbon-neutral operation of KM3NeT to </a:t>
            </a:r>
            <a:r>
              <a:rPr lang="en-US" dirty="0" smtClean="0"/>
              <a:t>additional activities, </a:t>
            </a:r>
            <a:r>
              <a:rPr lang="en-US" dirty="0" smtClean="0"/>
              <a:t>such as travelling of </a:t>
            </a:r>
            <a:r>
              <a:rPr lang="en-US" dirty="0" smtClean="0"/>
              <a:t>Collaboration members </a:t>
            </a:r>
            <a:r>
              <a:rPr lang="en-US" dirty="0" smtClean="0"/>
              <a:t>and computing, and will derive methods and recommendations for increasing sustainability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In addition, environment-friendly methods for KM3NeT decommissioning will be worked out.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</a:t>
            </a:r>
            <a:r>
              <a:rPr lang="en-US" dirty="0" smtClean="0"/>
              <a:t> </a:t>
            </a:r>
            <a:r>
              <a:rPr lang="en-US" dirty="0" smtClean="0"/>
              <a:t>socio-economic </a:t>
            </a:r>
            <a:r>
              <a:rPr lang="en-US" dirty="0" smtClean="0"/>
              <a:t>impact of KM3NeT and the French and Greek sites will be studied,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and </a:t>
            </a:r>
          </a:p>
          <a:p>
            <a:endParaRPr lang="en-US" dirty="0" smtClean="0"/>
          </a:p>
          <a:p>
            <a:r>
              <a:rPr lang="en-US" dirty="0" smtClean="0"/>
              <a:t>Showcase</a:t>
            </a:r>
            <a:r>
              <a:rPr lang="en-US" dirty="0" smtClean="0"/>
              <a:t> </a:t>
            </a:r>
            <a:r>
              <a:rPr lang="en-US" dirty="0" smtClean="0"/>
              <a:t>documentations </a:t>
            </a:r>
            <a:r>
              <a:rPr lang="en-US" dirty="0" smtClean="0"/>
              <a:t>of cooperation with industry collected.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main </a:t>
            </a:r>
            <a:r>
              <a:rPr lang="en-US" dirty="0" smtClean="0"/>
              <a:t>impact of WP5 </a:t>
            </a:r>
            <a:r>
              <a:rPr lang="en-US" dirty="0" smtClean="0"/>
              <a:t>will </a:t>
            </a:r>
            <a:r>
              <a:rPr lang="en-US" dirty="0" smtClean="0"/>
              <a:t>be</a:t>
            </a:r>
            <a:r>
              <a:rPr lang="en-US" dirty="0" smtClean="0"/>
              <a:t> </a:t>
            </a:r>
            <a:r>
              <a:rPr lang="en-US" dirty="0" smtClean="0"/>
              <a:t>the demonstration of  </a:t>
            </a:r>
            <a:r>
              <a:rPr lang="en-US" dirty="0" smtClean="0"/>
              <a:t>KM3NeT as </a:t>
            </a:r>
            <a:r>
              <a:rPr lang="en-US" dirty="0" smtClean="0"/>
              <a:t>a role model for a research</a:t>
            </a:r>
          </a:p>
          <a:p>
            <a:r>
              <a:rPr lang="en-US" dirty="0" smtClean="0"/>
              <a:t>infrastructure with high sustainability </a:t>
            </a:r>
            <a:r>
              <a:rPr lang="en-US" dirty="0" smtClean="0"/>
              <a:t>standards  and societal and environmental awareness.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/>
          <p:nvPr/>
        </p:nvSpPr>
        <p:spPr>
          <a:xfrm>
            <a:off x="1053382" y="1"/>
            <a:ext cx="10106988" cy="687753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"/>
          <p:cNvSpPr txBox="1">
            <a:spLocks noGrp="1"/>
          </p:cNvSpPr>
          <p:nvPr>
            <p:ph type="ctrTitle"/>
          </p:nvPr>
        </p:nvSpPr>
        <p:spPr>
          <a:xfrm>
            <a:off x="1101970" y="145111"/>
            <a:ext cx="10050584" cy="481609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Verdana"/>
              <a:buNone/>
            </a:pPr>
            <a:r>
              <a:rPr lang="fr-FR" sz="2800" dirty="0" smtClean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WP5 </a:t>
            </a:r>
            <a:r>
              <a:rPr lang="fr-FR" sz="2800" dirty="0" smtClean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 dirty="0"/>
          </a:p>
        </p:txBody>
      </p:sp>
      <p:sp>
        <p:nvSpPr>
          <p:cNvPr id="101" name="Google Shape;101;p2"/>
          <p:cNvSpPr/>
          <p:nvPr/>
        </p:nvSpPr>
        <p:spPr>
          <a:xfrm>
            <a:off x="8111798" y="1808368"/>
            <a:ext cx="3479796" cy="609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accen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03" name="Google Shape;103;p2"/>
          <p:cNvSpPr txBox="1">
            <a:spLocks noGrp="1"/>
          </p:cNvSpPr>
          <p:nvPr>
            <p:ph type="dt" idx="10"/>
          </p:nvPr>
        </p:nvSpPr>
        <p:spPr>
          <a:xfrm>
            <a:off x="400629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</a:rPr>
              <a:t>27/03/2023</a:t>
            </a:r>
            <a:endParaRPr dirty="0"/>
          </a:p>
        </p:txBody>
      </p:sp>
      <p:sp>
        <p:nvSpPr>
          <p:cNvPr id="104" name="Google Shape;104;p2"/>
          <p:cNvSpPr txBox="1">
            <a:spLocks noGrp="1"/>
          </p:cNvSpPr>
          <p:nvPr>
            <p:ph type="ftr" idx="11"/>
          </p:nvPr>
        </p:nvSpPr>
        <p:spPr>
          <a:xfrm>
            <a:off x="4038600" y="649287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</a:rPr>
              <a:t>KM3NeT-INFRADEV2-Kick-Off </a:t>
            </a:r>
            <a:r>
              <a:rPr lang="fr-FR" dirty="0" smtClean="0">
                <a:solidFill>
                  <a:schemeClr val="dk1"/>
                </a:solidFill>
              </a:rPr>
              <a:t>Meeting-</a:t>
            </a:r>
            <a:r>
              <a:rPr lang="fr-FR" dirty="0" err="1" smtClean="0">
                <a:solidFill>
                  <a:schemeClr val="dk1"/>
                </a:solidFill>
              </a:rPr>
              <a:t>Christos</a:t>
            </a:r>
            <a:r>
              <a:rPr lang="fr-FR" dirty="0" smtClean="0">
                <a:solidFill>
                  <a:schemeClr val="dk1"/>
                </a:solidFill>
              </a:rPr>
              <a:t> </a:t>
            </a:r>
            <a:r>
              <a:rPr lang="fr-FR" dirty="0" err="1" smtClean="0">
                <a:solidFill>
                  <a:schemeClr val="dk1"/>
                </a:solidFill>
              </a:rPr>
              <a:t>Markou</a:t>
            </a:r>
            <a:endParaRPr dirty="0"/>
          </a:p>
        </p:txBody>
      </p:sp>
      <p:sp>
        <p:nvSpPr>
          <p:cNvPr id="105" name="Google Shape;105;p2"/>
          <p:cNvSpPr txBox="1">
            <a:spLocks noGrp="1"/>
          </p:cNvSpPr>
          <p:nvPr>
            <p:ph type="sldNum" idx="12"/>
          </p:nvPr>
        </p:nvSpPr>
        <p:spPr>
          <a:xfrm>
            <a:off x="9048171" y="64928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>
                <a:solidFill>
                  <a:schemeClr val="dk1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106" name="Google Shape;106;p2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8896" y="0"/>
            <a:ext cx="838200" cy="7718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E6C63442-9C85-4ABA-8971-162E3C07FF47}"/>
              </a:ext>
            </a:extLst>
          </p:cNvPr>
          <p:cNvCxnSpPr/>
          <p:nvPr/>
        </p:nvCxnSpPr>
        <p:spPr>
          <a:xfrm flipV="1">
            <a:off x="0" y="6447692"/>
            <a:ext cx="12192000" cy="29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17 - Εικόνα" descr="Screenshot (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49538" y="-1"/>
            <a:ext cx="742462" cy="729109"/>
          </a:xfrm>
          <a:prstGeom prst="rect">
            <a:avLst/>
          </a:prstGeom>
        </p:spPr>
      </p:pic>
      <p:sp>
        <p:nvSpPr>
          <p:cNvPr id="13" name="12 - Ορθογώνιο"/>
          <p:cNvSpPr/>
          <p:nvPr/>
        </p:nvSpPr>
        <p:spPr>
          <a:xfrm>
            <a:off x="1180123" y="818147"/>
            <a:ext cx="993335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4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4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</a:rPr>
              <a:t>Thank you !</a:t>
            </a:r>
          </a:p>
          <a:p>
            <a:pPr algn="ctr"/>
            <a:endParaRPr lang="en-US" dirty="0" smtClean="0"/>
          </a:p>
          <a:p>
            <a:pPr algn="ctr"/>
            <a:endParaRPr lang="en-US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Questions / remarks ?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1839</TotalTime>
  <Words>479</Words>
  <Application>Microsoft Office PowerPoint</Application>
  <PresentationFormat>Προσαρμογή</PresentationFormat>
  <Paragraphs>96</Paragraphs>
  <Slides>8</Slides>
  <Notes>7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8</vt:i4>
      </vt:variant>
    </vt:vector>
  </HeadingPairs>
  <TitlesOfParts>
    <vt:vector size="9" baseType="lpstr">
      <vt:lpstr>Thème Office</vt:lpstr>
      <vt:lpstr>KM3NeT-INFRADEV2</vt:lpstr>
      <vt:lpstr>WP5 : Members </vt:lpstr>
      <vt:lpstr>WP5 : A bit of History  </vt:lpstr>
      <vt:lpstr>WP5 : A bit of History  </vt:lpstr>
      <vt:lpstr>WP5 : Objectives</vt:lpstr>
      <vt:lpstr>WP5 : Tasks and deliverables</vt:lpstr>
      <vt:lpstr>WP5 – Concluding…</vt:lpstr>
      <vt:lpstr>WP5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KM3NeT-INFRADEV2</dc:title>
  <dc:creator>victoria ciarlet</dc:creator>
  <cp:lastModifiedBy>Christos Markou</cp:lastModifiedBy>
  <cp:revision>116</cp:revision>
  <dcterms:created xsi:type="dcterms:W3CDTF">2023-02-10T10:48:52Z</dcterms:created>
  <dcterms:modified xsi:type="dcterms:W3CDTF">2023-03-27T09:46:21Z</dcterms:modified>
</cp:coreProperties>
</file>