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2" r:id="rId2"/>
    <p:sldId id="286" r:id="rId3"/>
    <p:sldId id="287" r:id="rId4"/>
    <p:sldId id="291" r:id="rId5"/>
    <p:sldId id="288" r:id="rId6"/>
    <p:sldId id="289" r:id="rId7"/>
    <p:sldId id="290" r:id="rId8"/>
    <p:sldId id="264" r:id="rId9"/>
    <p:sldId id="261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3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6CBE6-E9C3-494B-9946-881FAEA2C61B}" type="datetimeFigureOut">
              <a:rPr lang="fr-FR" smtClean="0"/>
              <a:t>27/03/2023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06CA7-5602-4DA9-8923-139394EAA5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818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8081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8831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11639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8441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40909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4071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83916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7F1A96-1D5A-4AC7-93F0-058AB3EBD9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3739D40-B0C6-43B2-BCD0-5C9FFFFB1F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61954F-63F5-46C1-AC40-9B7A628D4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E29996-8FC0-4FC9-BC41-7B1A3263A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4640DE-A71E-4965-9AFA-4FC26A1D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737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817999-98B9-463A-AD2A-08AFFAF16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F0082BC-38F0-4C2C-97BF-0812B7A13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DCD602-ED10-4D80-83E6-466A44903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14A7E9-5344-4E66-B66F-2854E5D66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07977A-FF1B-4C3A-A564-FE5F7BD82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37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8308352-E9D8-4A83-B1E8-4BCD4F09E6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F192434-DE68-4650-815C-CDD85DAF35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8F33DD-4F6D-41EA-A24B-22A1D39A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ECCCDB-6305-4947-9E35-45DFF6D45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8441B7-2EFF-4B11-8B17-6790D2439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02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05CCB6-36F1-4564-8A15-A28B23DC7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6FF669-008E-4BAE-99E1-8B751125A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979A21-AFD0-413A-A6AC-2EA0508EF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68C340-D7E1-4F3C-AFD6-A6040A6EF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F293AC-FA2B-4E95-8171-BAE533B11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74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197708-3788-40F2-AFAF-741391178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57BBD0-E411-4A70-A527-AB58595564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F7596C-D4FE-4703-928D-30B5D72D9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A35DFD-A64C-4F97-9FF4-CC92B53A4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B2ED5A-EB0C-43B6-B5B7-06E11B4A7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486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BA14F8-91EC-46CE-88B2-016E8F07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47073A-15A4-45BB-A924-D8DA30EDB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5CE51D4-D662-402D-A9C5-B2D2793845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67AE090-FB65-4DD8-A985-2799D1430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148BDE-F59A-4063-B159-432DA549F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0D2AD2-832E-497D-B990-3F1421B21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4420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3C8331-C76A-4511-93B8-4C3372DE0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CD5985-433A-476B-A2BD-E0BD9FEE0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9989695-D6B4-4195-8ADE-8AEC1F6319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B98CC8B-2585-4988-B792-28C7E0A43D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2B53D5D-2A96-43F0-9BA8-62E35BC9EE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1FCCBE-1021-4227-A7AF-688336875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FC821BB-2213-46D1-8364-597A2420A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E743D51-F122-4BF2-9313-3B9235642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69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0A7A11-9CFF-48FC-998A-961115DA7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D4C0B0-3E48-4B2B-9655-4B6E57BED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3C3370-FB51-4F4A-B3D4-DA0B229B0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E60CEDB-3480-498C-9BD4-52F309266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61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DB5B646-4F12-4203-BF89-28653A473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CC50B3E-16BE-4CEA-997B-C6AAB76F4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975F10-DDB0-4E9C-8A1F-F55A2978E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4317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3FD733-B28E-4A6B-82C6-DDDF1F828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DB89B0-2895-47D4-B98C-0F6A0B09B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CB2722-DB54-4AF1-BE3B-4A6B20965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0592B82-1BB4-4F88-9FB6-7137FD624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081434-8DE9-4589-844E-59BD4B30D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05AC76-D29F-4C8B-837F-7C27E8125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52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217C41-EE09-4CE3-8620-B40208EAB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13C8D36-07E3-4DC4-B380-F4BA79F7FF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B68DB7-E2EE-4B72-8F8A-86804FFC9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671C21-DF86-4F47-849B-B1E509856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AABD35-3AA2-4778-9F6C-42DA2A5D8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F4B405-1D28-4C15-A451-9C8E658F0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653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5C80972-7D50-4EFA-A744-F9FE5D4D6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99DA3C-5B56-4681-91E1-AE26EB3C7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9E289A-BAC5-4220-A408-0E0A2440C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88E568-6FDB-40A9-8089-4BB815D405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F5BA9A-BC7B-4D68-A5A3-C47D5521EE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FA903-C54F-411A-976B-3CE528B42A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16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64274A7-E1A9-4D4E-BA62-307FBDC9A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3728" y="-494519"/>
            <a:ext cx="6213764" cy="735251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FEB277-DBF8-4841-B203-0E5710BABBDC}"/>
              </a:ext>
            </a:extLst>
          </p:cNvPr>
          <p:cNvSpPr/>
          <p:nvPr/>
        </p:nvSpPr>
        <p:spPr>
          <a:xfrm>
            <a:off x="5140036" y="0"/>
            <a:ext cx="6213764" cy="771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Google Shape;112;p3"/>
          <p:cNvSpPr txBox="1">
            <a:spLocks noGrp="1"/>
          </p:cNvSpPr>
          <p:nvPr>
            <p:ph type="ctrTitle"/>
          </p:nvPr>
        </p:nvSpPr>
        <p:spPr>
          <a:xfrm>
            <a:off x="5865410" y="145111"/>
            <a:ext cx="5448815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spcBef>
                <a:spcPts val="0"/>
              </a:spcBef>
              <a:buClr>
                <a:schemeClr val="lt1"/>
              </a:buClr>
              <a:buSzPts val="2800"/>
            </a:pPr>
            <a:r>
              <a:rPr lang="fr-FR" sz="2800" b="1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PART II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13" name="Google Shape;113;p3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5" name="Google Shape;115;p3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KM3NeT-INFRADEV2-Kick-Off Meeting-Victoria Ciarlet Thaon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Google Shape;116;p3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7" name="Google Shape;117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53800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3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27/03/2023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768CDFC-A6CD-45DA-8370-CD01D282D7FF}"/>
              </a:ext>
            </a:extLst>
          </p:cNvPr>
          <p:cNvSpPr txBox="1"/>
          <p:nvPr/>
        </p:nvSpPr>
        <p:spPr>
          <a:xfrm>
            <a:off x="6235129" y="2182504"/>
            <a:ext cx="4709375" cy="249299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ORGANISATIONAL WORKSHOP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Paschal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Coyle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&amp; Victoria Ciarlet Thaon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5A14DB9-889D-4519-A190-72A55F5C3790}"/>
              </a:ext>
            </a:extLst>
          </p:cNvPr>
          <p:cNvSpPr txBox="1"/>
          <p:nvPr/>
        </p:nvSpPr>
        <p:spPr>
          <a:xfrm>
            <a:off x="-186124" y="139694"/>
            <a:ext cx="25635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Patrick Dumas, CNRS Images - 2019</a:t>
            </a:r>
          </a:p>
        </p:txBody>
      </p:sp>
    </p:spTree>
    <p:extLst>
      <p:ext uri="{BB962C8B-B14F-4D97-AF65-F5344CB8AC3E}">
        <p14:creationId xmlns:p14="http://schemas.microsoft.com/office/powerpoint/2010/main" val="512149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"/>
          <p:cNvSpPr/>
          <p:nvPr/>
        </p:nvSpPr>
        <p:spPr>
          <a:xfrm>
            <a:off x="1053381" y="1"/>
            <a:ext cx="11138619" cy="69087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5"/>
          <p:cNvSpPr txBox="1">
            <a:spLocks noGrp="1"/>
          </p:cNvSpPr>
          <p:nvPr>
            <p:ph type="ctrTitle"/>
          </p:nvPr>
        </p:nvSpPr>
        <p:spPr>
          <a:xfrm>
            <a:off x="2950266" y="145111"/>
            <a:ext cx="7638585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spcBef>
                <a:spcPts val="0"/>
              </a:spcBef>
              <a:buClr>
                <a:schemeClr val="lt1"/>
              </a:buClr>
              <a:buSzPts val="2800"/>
            </a:pPr>
            <a:r>
              <a:rPr lang="en-GB" sz="28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1. Confirmation of the WP members</a:t>
            </a:r>
            <a:endParaRPr lang="en-GB" dirty="0"/>
          </a:p>
        </p:txBody>
      </p:sp>
      <p:sp>
        <p:nvSpPr>
          <p:cNvPr id="135" name="Google Shape;135;p5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6" name="Google Shape;136;p5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27/03/2023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Google Shape;137;p5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KM3NeT-INFRADEV2-Kick-Off Meeting-Victoria Ciarlet Thaon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Google Shape;138;p5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9" name="Google Shape;13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C1D58CE0-7D82-4FE7-82D5-A27CB0CB087C}"/>
              </a:ext>
            </a:extLst>
          </p:cNvPr>
          <p:cNvGrpSpPr/>
          <p:nvPr/>
        </p:nvGrpSpPr>
        <p:grpSpPr>
          <a:xfrm>
            <a:off x="157599" y="2226763"/>
            <a:ext cx="11876802" cy="4579896"/>
            <a:chOff x="83649" y="1269240"/>
            <a:chExt cx="11876802" cy="4579896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D6ADD791-A5F6-4B41-BE24-30731A743FA5}"/>
                </a:ext>
              </a:extLst>
            </p:cNvPr>
            <p:cNvSpPr txBox="1"/>
            <p:nvPr/>
          </p:nvSpPr>
          <p:spPr>
            <a:xfrm>
              <a:off x="83649" y="1269240"/>
              <a:ext cx="2743199" cy="4154984"/>
            </a:xfrm>
            <a:prstGeom prst="rect">
              <a:avLst/>
            </a:prstGeom>
            <a:noFill/>
            <a:ln>
              <a:solidFill>
                <a:schemeClr val="accent3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WP2 – </a:t>
              </a:r>
              <a:r>
                <a:rPr kumimoji="0" lang="fr-FR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Piera</a:t>
              </a: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Sapienza</a:t>
              </a: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(INFN)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Victoria Ciarlet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Paschal</a:t>
              </a: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Coyle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Mathieu Perrin-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Terrin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Paul de Jong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Hans Chang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Aart</a:t>
              </a: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Heijoboer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Juande</a:t>
              </a: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Zornoza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Uli</a:t>
              </a: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Katz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Giacomo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Cuttone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Veronica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Buccheri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Laura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Barracco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Attilio</a:t>
              </a: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Sequi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Marco Romano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Marco Pallavicini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15DA6B46-1166-471A-A621-17F1415AAB3A}"/>
                </a:ext>
              </a:extLst>
            </p:cNvPr>
            <p:cNvSpPr txBox="1"/>
            <p:nvPr/>
          </p:nvSpPr>
          <p:spPr>
            <a:xfrm>
              <a:off x="3128184" y="1294043"/>
              <a:ext cx="2743198" cy="3693319"/>
            </a:xfrm>
            <a:prstGeom prst="rect">
              <a:avLst/>
            </a:prstGeom>
            <a:noFill/>
            <a:ln>
              <a:solidFill>
                <a:schemeClr val="accent3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WP3 – Miles Lindsey Clark (CNRS)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Victoria Ciarlet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fr-FR" sz="1500" dirty="0" err="1">
                  <a:solidFill>
                    <a:prstClr val="black"/>
                  </a:solidFill>
                  <a:latin typeface="Calibri" panose="020F0502020204030204"/>
                </a:rPr>
                <a:t>Paschal</a:t>
              </a:r>
              <a:r>
                <a:rPr lang="fr-FR" sz="15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fr-FR" sz="1500" dirty="0" err="1">
                  <a:solidFill>
                    <a:prstClr val="black"/>
                  </a:solidFill>
                  <a:latin typeface="Calibri" panose="020F0502020204030204"/>
                </a:rPr>
                <a:t>Coyle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Nick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Lumb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Tommaso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Chiarusi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Rosa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Coniglione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fr-FR" sz="1500" dirty="0">
                  <a:solidFill>
                    <a:prstClr val="black"/>
                  </a:solidFill>
                  <a:latin typeface="Calibri" panose="020F0502020204030204"/>
                </a:rPr>
                <a:t>Marco </a:t>
              </a:r>
              <a:r>
                <a:rPr lang="fr-FR" sz="1500" dirty="0" err="1">
                  <a:solidFill>
                    <a:prstClr val="black"/>
                  </a:solidFill>
                  <a:latin typeface="Calibri" panose="020F0502020204030204"/>
                </a:rPr>
                <a:t>Circella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Stéphane </a:t>
              </a:r>
              <a:r>
                <a:rPr kumimoji="0" lang="fr-FR" sz="15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Colonges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new comers :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Procurement Officer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RAMS Officer(s)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+ 1 PhD student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C76BE8DF-98E8-4E3C-9BEC-17B2EEBDA540}"/>
                </a:ext>
              </a:extLst>
            </p:cNvPr>
            <p:cNvSpPr txBox="1"/>
            <p:nvPr/>
          </p:nvSpPr>
          <p:spPr>
            <a:xfrm>
              <a:off x="6172718" y="1294043"/>
              <a:ext cx="2743197" cy="4154984"/>
            </a:xfrm>
            <a:prstGeom prst="rect">
              <a:avLst/>
            </a:prstGeom>
            <a:noFill/>
            <a:ln>
              <a:solidFill>
                <a:schemeClr val="accent3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WP4 – </a:t>
              </a:r>
              <a:r>
                <a:rPr kumimoji="0" lang="fr-FR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Jutta</a:t>
              </a:r>
              <a:r>
                <a:rPr lang="fr-FR" b="1" dirty="0">
                  <a:solidFill>
                    <a:srgbClr val="E7E6E6">
                      <a:lumMod val="50000"/>
                    </a:srgbClr>
                  </a:solidFill>
                </a:rPr>
                <a:t> Schnabel &amp; </a:t>
              </a: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Kay Graf (FAU)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Victoria Ciarlet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Paschal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Coyle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Mieke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Bouwhuis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Francisco Vazquez de Sola Fernandez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Uli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Katz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Paco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Salesa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Vincent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Cecchini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Damien Dornic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Tamas Gal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Giorgio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Riccobene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Salvatore Viola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fr-FR" sz="1400" dirty="0">
                  <a:solidFill>
                    <a:prstClr val="black"/>
                  </a:solidFill>
                  <a:latin typeface="Calibri" panose="020F0502020204030204"/>
                </a:rPr>
                <a:t>Rosa </a:t>
              </a:r>
              <a:r>
                <a:rPr lang="fr-FR" sz="1400" dirty="0" err="1">
                  <a:solidFill>
                    <a:prstClr val="black"/>
                  </a:solidFill>
                  <a:latin typeface="Calibri" panose="020F0502020204030204"/>
                </a:rPr>
                <a:t>Coniglione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Dimitris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Stavropoulos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Evangelia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Drakopoulou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E0A40641-D50F-464F-8134-7A1D38F0A7A5}"/>
                </a:ext>
              </a:extLst>
            </p:cNvPr>
            <p:cNvSpPr txBox="1"/>
            <p:nvPr/>
          </p:nvSpPr>
          <p:spPr>
            <a:xfrm>
              <a:off x="9217251" y="1294043"/>
              <a:ext cx="2743200" cy="4555093"/>
            </a:xfrm>
            <a:prstGeom prst="rect">
              <a:avLst/>
            </a:prstGeom>
            <a:noFill/>
            <a:ln>
              <a:solidFill>
                <a:schemeClr val="accent3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WP5 – Christos </a:t>
              </a:r>
              <a:r>
                <a:rPr kumimoji="0" lang="fr-FR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Markou</a:t>
              </a: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(NCSR D)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Victoria Ciarlet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fr-FR" sz="1400" dirty="0" err="1">
                  <a:solidFill>
                    <a:prstClr val="black"/>
                  </a:solidFill>
                  <a:latin typeface="Calibri" panose="020F0502020204030204"/>
                </a:rPr>
                <a:t>Paschal</a:t>
              </a:r>
              <a:r>
                <a:rPr lang="fr-FR" sz="14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fr-FR" sz="1400" dirty="0" err="1">
                  <a:solidFill>
                    <a:prstClr val="black"/>
                  </a:solidFill>
                  <a:latin typeface="Calibri" panose="020F0502020204030204"/>
                </a:rPr>
                <a:t>Coyle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Giacomo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Cuttone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Paolo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Piattelli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Marco Romano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Piera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Sapienza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Rosa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Coniglione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Paco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Salesa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Nick 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Lumb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fr-FR" sz="1400" dirty="0" err="1">
                  <a:solidFill>
                    <a:prstClr val="black"/>
                  </a:solidFill>
                  <a:latin typeface="Calibri" panose="020F0502020204030204"/>
                </a:rPr>
                <a:t>Uli</a:t>
              </a:r>
              <a:r>
                <a:rPr lang="fr-FR" sz="1400" dirty="0">
                  <a:solidFill>
                    <a:prstClr val="black"/>
                  </a:solidFill>
                  <a:latin typeface="Calibri" panose="020F0502020204030204"/>
                </a:rPr>
                <a:t> Katz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Miles Lindsey Clark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  <a:defRPr/>
              </a:pPr>
              <a:r>
                <a:rPr lang="fr-FR" sz="1400" dirty="0" err="1">
                  <a:solidFill>
                    <a:prstClr val="black"/>
                  </a:solidFill>
                </a:rPr>
                <a:t>Ekaterini</a:t>
              </a:r>
              <a:r>
                <a:rPr lang="fr-FR" sz="1400" dirty="0">
                  <a:solidFill>
                    <a:prstClr val="black"/>
                  </a:solidFill>
                </a:rPr>
                <a:t> </a:t>
              </a:r>
              <a:r>
                <a:rPr lang="fr-FR" sz="1400" dirty="0" err="1">
                  <a:solidFill>
                    <a:prstClr val="black"/>
                  </a:solidFill>
                </a:rPr>
                <a:t>Tzamariudaki</a:t>
              </a:r>
              <a:endParaRPr lang="fr-FR" sz="1400" dirty="0">
                <a:solidFill>
                  <a:prstClr val="black"/>
                </a:solidFill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  <a:defRPr/>
              </a:pPr>
              <a:r>
                <a:rPr lang="fr-FR" sz="1400" dirty="0" err="1">
                  <a:solidFill>
                    <a:prstClr val="black"/>
                  </a:solidFill>
                </a:rPr>
                <a:t>Evangelia</a:t>
              </a:r>
              <a:r>
                <a:rPr lang="fr-FR" sz="1400" dirty="0">
                  <a:solidFill>
                    <a:prstClr val="black"/>
                  </a:solidFill>
                </a:rPr>
                <a:t> </a:t>
              </a:r>
              <a:r>
                <a:rPr lang="fr-FR" sz="1400" dirty="0" err="1">
                  <a:solidFill>
                    <a:prstClr val="black"/>
                  </a:solidFill>
                </a:rPr>
                <a:t>Drakopoulou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57AA46C1-2EBE-4B9F-A412-4FF4615037AD}"/>
              </a:ext>
            </a:extLst>
          </p:cNvPr>
          <p:cNvSpPr txBox="1"/>
          <p:nvPr/>
        </p:nvSpPr>
        <p:spPr>
          <a:xfrm>
            <a:off x="1918513" y="1176132"/>
            <a:ext cx="9050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someone missing 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 you plan on recruiting / adding someone else ? (who, when and on which task ?)</a:t>
            </a:r>
          </a:p>
        </p:txBody>
      </p:sp>
    </p:spTree>
    <p:extLst>
      <p:ext uri="{BB962C8B-B14F-4D97-AF65-F5344CB8AC3E}">
        <p14:creationId xmlns:p14="http://schemas.microsoft.com/office/powerpoint/2010/main" val="65559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"/>
          <p:cNvSpPr/>
          <p:nvPr/>
        </p:nvSpPr>
        <p:spPr>
          <a:xfrm>
            <a:off x="1053381" y="1"/>
            <a:ext cx="11138619" cy="69087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5"/>
          <p:cNvSpPr txBox="1">
            <a:spLocks noGrp="1"/>
          </p:cNvSpPr>
          <p:nvPr>
            <p:ph type="ctrTitle"/>
          </p:nvPr>
        </p:nvSpPr>
        <p:spPr>
          <a:xfrm>
            <a:off x="2950266" y="145111"/>
            <a:ext cx="7638585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spcBef>
                <a:spcPts val="0"/>
              </a:spcBef>
              <a:buClr>
                <a:schemeClr val="lt1"/>
              </a:buClr>
              <a:buSzPts val="2800"/>
            </a:pPr>
            <a:r>
              <a:rPr lang="en-GB" sz="28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2. Deliverable Policy </a:t>
            </a:r>
            <a:endParaRPr lang="en-GB" dirty="0"/>
          </a:p>
        </p:txBody>
      </p:sp>
      <p:sp>
        <p:nvSpPr>
          <p:cNvPr id="135" name="Google Shape;135;p5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6" name="Google Shape;136;p5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27/03/2023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Google Shape;137;p5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KM3NeT-INFRADEV2-Kick-Off Meeting-Victoria Ciarlet Thaon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Google Shape;138;p5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9" name="Google Shape;13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B3DBC1B-08FC-4B87-ADE0-94E353279A5D}"/>
              </a:ext>
            </a:extLst>
          </p:cNvPr>
          <p:cNvSpPr txBox="1"/>
          <p:nvPr/>
        </p:nvSpPr>
        <p:spPr>
          <a:xfrm>
            <a:off x="9874571" y="5493920"/>
            <a:ext cx="2181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Available on Google Drive to adapt for each deliverable.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C8B0DB9-745D-4DFF-A15F-314E236FB0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6" y="1309122"/>
            <a:ext cx="11976774" cy="391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143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"/>
          <p:cNvSpPr/>
          <p:nvPr/>
        </p:nvSpPr>
        <p:spPr>
          <a:xfrm>
            <a:off x="1053381" y="1"/>
            <a:ext cx="11138619" cy="69087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5"/>
          <p:cNvSpPr txBox="1">
            <a:spLocks noGrp="1"/>
          </p:cNvSpPr>
          <p:nvPr>
            <p:ph type="ctrTitle"/>
          </p:nvPr>
        </p:nvSpPr>
        <p:spPr>
          <a:xfrm>
            <a:off x="2950266" y="145111"/>
            <a:ext cx="7638585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spcBef>
                <a:spcPts val="0"/>
              </a:spcBef>
              <a:buClr>
                <a:schemeClr val="lt1"/>
              </a:buClr>
              <a:buSzPts val="2800"/>
            </a:pPr>
            <a:r>
              <a:rPr lang="en-GB" sz="28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2. Deliverable Policy </a:t>
            </a:r>
            <a:endParaRPr lang="en-GB" dirty="0"/>
          </a:p>
        </p:txBody>
      </p:sp>
      <p:sp>
        <p:nvSpPr>
          <p:cNvPr id="135" name="Google Shape;135;p5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6" name="Google Shape;136;p5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27/03/2023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Google Shape;137;p5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KM3NeT-INFRADEV2-Kick-Off Meeting-Victoria Ciarlet Thaon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Google Shape;138;p5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9" name="Google Shape;13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B3DBC1B-08FC-4B87-ADE0-94E353279A5D}"/>
              </a:ext>
            </a:extLst>
          </p:cNvPr>
          <p:cNvSpPr txBox="1"/>
          <p:nvPr/>
        </p:nvSpPr>
        <p:spPr>
          <a:xfrm>
            <a:off x="10010901" y="5440851"/>
            <a:ext cx="2181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Available on Google Drive to adapt for each deliverable. 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DE2911D-9F6D-4A1D-B910-44BFAF4A9D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2191"/>
            <a:ext cx="12019508" cy="394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72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"/>
          <p:cNvSpPr/>
          <p:nvPr/>
        </p:nvSpPr>
        <p:spPr>
          <a:xfrm>
            <a:off x="1053381" y="1"/>
            <a:ext cx="11138619" cy="69087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5"/>
          <p:cNvSpPr txBox="1">
            <a:spLocks noGrp="1"/>
          </p:cNvSpPr>
          <p:nvPr>
            <p:ph type="ctrTitle"/>
          </p:nvPr>
        </p:nvSpPr>
        <p:spPr>
          <a:xfrm>
            <a:off x="2950266" y="145111"/>
            <a:ext cx="7638585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spcBef>
                <a:spcPts val="0"/>
              </a:spcBef>
              <a:buClr>
                <a:schemeClr val="lt1"/>
              </a:buClr>
              <a:buSzPts val="2800"/>
            </a:pPr>
            <a:r>
              <a:rPr lang="en-GB" sz="28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3. Planning discussion</a:t>
            </a:r>
            <a:endParaRPr lang="en-GB" dirty="0"/>
          </a:p>
        </p:txBody>
      </p:sp>
      <p:sp>
        <p:nvSpPr>
          <p:cNvPr id="135" name="Google Shape;135;p5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6" name="Google Shape;136;p5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27/03/2023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Google Shape;137;p5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KM3NeT-INFRADEV2-Kick-Off Meeting-Victoria Ciarlet Thaon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Google Shape;138;p5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9" name="Google Shape;13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EA4B2B8-273A-4A32-8BB8-0C5E38DCFF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49" y="1159516"/>
            <a:ext cx="9551851" cy="485383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1766E695-AC42-48CB-A776-BBBDC1BD0492}"/>
              </a:ext>
            </a:extLst>
          </p:cNvPr>
          <p:cNvSpPr txBox="1"/>
          <p:nvPr/>
        </p:nvSpPr>
        <p:spPr>
          <a:xfrm>
            <a:off x="497996" y="1489587"/>
            <a:ext cx="1869819" cy="4285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31 Dec 2024: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WP2: 11 Dec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WP3: 13 Dec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WP4: 18 Dec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WP5: 20 Dec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31 Dec 2025: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WP4: 3 Dec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WP2: 5 Dec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WP3: 8 Dec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WP5: 10 Dec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WP5: 12 Dec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Calibri" panose="020F0502020204030204" pitchFamily="34" charset="0"/>
              </a:rPr>
              <a:t>WP5: 19 Dec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5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58;p7">
            <a:extLst>
              <a:ext uri="{FF2B5EF4-FFF2-40B4-BE49-F238E27FC236}">
                <a16:creationId xmlns:a16="http://schemas.microsoft.com/office/drawing/2014/main" id="{F04E1CF0-4957-47DB-995E-A629270285D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624814"/>
            <a:ext cx="12192000" cy="1243067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5"/>
          <p:cNvSpPr/>
          <p:nvPr/>
        </p:nvSpPr>
        <p:spPr>
          <a:xfrm>
            <a:off x="1053381" y="-36194"/>
            <a:ext cx="11138619" cy="69087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5"/>
          <p:cNvSpPr txBox="1">
            <a:spLocks noGrp="1"/>
          </p:cNvSpPr>
          <p:nvPr>
            <p:ph type="ctrTitle"/>
          </p:nvPr>
        </p:nvSpPr>
        <p:spPr>
          <a:xfrm>
            <a:off x="1053381" y="173067"/>
            <a:ext cx="11008518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spcBef>
                <a:spcPts val="0"/>
              </a:spcBef>
              <a:buClr>
                <a:schemeClr val="lt1"/>
              </a:buClr>
              <a:buSzPts val="2800"/>
            </a:pPr>
            <a:r>
              <a:rPr lang="en-GB" sz="28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4. Improvement of the project management</a:t>
            </a:r>
            <a:endParaRPr lang="en-GB" dirty="0"/>
          </a:p>
        </p:txBody>
      </p:sp>
      <p:sp>
        <p:nvSpPr>
          <p:cNvPr id="135" name="Google Shape;135;p5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36" name="Google Shape;136;p5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27/03/2023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Google Shape;137;p5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KM3NeT-INFRADEV2-Kick-Off Meeting-Victoria Ciarlet Thaon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Google Shape;138;p5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9" name="Google Shape;139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76BE8DF-98E8-4E3C-9BEC-17B2EEBDA540}"/>
              </a:ext>
            </a:extLst>
          </p:cNvPr>
          <p:cNvSpPr txBox="1"/>
          <p:nvPr/>
        </p:nvSpPr>
        <p:spPr>
          <a:xfrm>
            <a:off x="917096" y="1086931"/>
            <a:ext cx="6105679" cy="4555093"/>
          </a:xfrm>
          <a:prstGeom prst="rec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Communication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tools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Mailing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Miles suggested to use the KM3NeT Mailing tags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For example: [INFRADEV2-WP1]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Meetings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Don’t forget to use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Indico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your meetings (or to inform me so I will create an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Indico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event)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Creation of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progress planning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year to keep track on each task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7905FA9-1D5A-401B-AFD9-64FD56411964}"/>
              </a:ext>
            </a:extLst>
          </p:cNvPr>
          <p:cNvSpPr txBox="1"/>
          <p:nvPr/>
        </p:nvSpPr>
        <p:spPr>
          <a:xfrm>
            <a:off x="8576811" y="2237484"/>
            <a:ext cx="25497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Any other idea or suggestion ?</a:t>
            </a:r>
          </a:p>
        </p:txBody>
      </p:sp>
    </p:spTree>
    <p:extLst>
      <p:ext uri="{BB962C8B-B14F-4D97-AF65-F5344CB8AC3E}">
        <p14:creationId xmlns:p14="http://schemas.microsoft.com/office/powerpoint/2010/main" val="2610226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58;p7">
            <a:extLst>
              <a:ext uri="{FF2B5EF4-FFF2-40B4-BE49-F238E27FC236}">
                <a16:creationId xmlns:a16="http://schemas.microsoft.com/office/drawing/2014/main" id="{E3589136-A6D4-4B38-841C-1F8BFC34288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624814"/>
            <a:ext cx="12192000" cy="1243067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5"/>
          <p:cNvSpPr/>
          <p:nvPr/>
        </p:nvSpPr>
        <p:spPr>
          <a:xfrm>
            <a:off x="1053381" y="1"/>
            <a:ext cx="11138619" cy="69087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5"/>
          <p:cNvSpPr txBox="1">
            <a:spLocks noGrp="1"/>
          </p:cNvSpPr>
          <p:nvPr>
            <p:ph type="ctrTitle"/>
          </p:nvPr>
        </p:nvSpPr>
        <p:spPr>
          <a:xfrm>
            <a:off x="2950266" y="145111"/>
            <a:ext cx="7638585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lvl="0">
              <a:spcBef>
                <a:spcPts val="0"/>
              </a:spcBef>
              <a:buClr>
                <a:schemeClr val="lt1"/>
              </a:buClr>
              <a:buSzPts val="2800"/>
            </a:pPr>
            <a:r>
              <a:rPr lang="en-GB" sz="28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5. Planification of next steps &amp; meetings </a:t>
            </a:r>
            <a:endParaRPr lang="en-GB" dirty="0"/>
          </a:p>
        </p:txBody>
      </p:sp>
      <p:sp>
        <p:nvSpPr>
          <p:cNvPr id="136" name="Google Shape;136;p5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27/03/2023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Google Shape;137;p5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KM3NeT-INFRADEV2-Kick-Off Meeting-Victoria Ciarlet Thaon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Google Shape;138;p5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9" name="Google Shape;139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E17A631-260C-4EDC-B2A2-CEBBA98FB839}"/>
              </a:ext>
            </a:extLst>
          </p:cNvPr>
          <p:cNvSpPr txBox="1"/>
          <p:nvPr/>
        </p:nvSpPr>
        <p:spPr>
          <a:xfrm>
            <a:off x="380337" y="1807642"/>
            <a:ext cx="3739793" cy="286232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Coordination: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PMB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Bi or Tri monthly meetings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- Next one : beginning of 	May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 Coordination meetings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WP2, 3 &amp; 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- 30min meeting in April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4DDCFC2-2D05-4D11-BD2C-13BD30CAC82C}"/>
              </a:ext>
            </a:extLst>
          </p:cNvPr>
          <p:cNvSpPr txBox="1"/>
          <p:nvPr/>
        </p:nvSpPr>
        <p:spPr>
          <a:xfrm>
            <a:off x="4295087" y="1811401"/>
            <a:ext cx="4252647" cy="286232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 milestones &amp; deliverables: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 2 Legal Entity Committee first meeting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Agenda and minutes for 30 April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D&amp;E Plan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30 June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- Socio economic aspects 	meeting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- Open Science aspects meeting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6DDDDAD-473C-4FA3-8807-60F47C665A6D}"/>
              </a:ext>
            </a:extLst>
          </p:cNvPr>
          <p:cNvGrpSpPr/>
          <p:nvPr/>
        </p:nvGrpSpPr>
        <p:grpSpPr>
          <a:xfrm>
            <a:off x="8972127" y="1298493"/>
            <a:ext cx="3094745" cy="3880620"/>
            <a:chOff x="9171600" y="1137433"/>
            <a:chExt cx="3094745" cy="3880620"/>
          </a:xfrm>
        </p:grpSpPr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637670B0-D20D-444D-AC7C-E510F3CD7C81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8846489" y="3093913"/>
              <a:ext cx="38482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EBF63CEE-B265-46B1-9BAF-B47E7AF6F4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46057" y="4032328"/>
              <a:ext cx="0" cy="3508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11C11EC3-37A8-4D6A-9C7C-B386F02D39CF}"/>
                </a:ext>
              </a:extLst>
            </p:cNvPr>
            <p:cNvSpPr txBox="1"/>
            <p:nvPr/>
          </p:nvSpPr>
          <p:spPr>
            <a:xfrm>
              <a:off x="11121486" y="3884590"/>
              <a:ext cx="11448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D&amp;E Plan content meetings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DC4E9776-9979-4499-8782-247479EE135F}"/>
                </a:ext>
              </a:extLst>
            </p:cNvPr>
            <p:cNvSpPr txBox="1"/>
            <p:nvPr/>
          </p:nvSpPr>
          <p:spPr>
            <a:xfrm>
              <a:off x="11121485" y="2203417"/>
              <a:ext cx="11448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Legal Entity Committee</a:t>
              </a:r>
            </a:p>
          </p:txBody>
        </p: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4CD6A7A4-4B3C-43AC-8538-08E1FD1F0B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595199" y="3119252"/>
              <a:ext cx="0" cy="3508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87620808-627A-4F79-A9AE-3F47D8FFBC45}"/>
                </a:ext>
              </a:extLst>
            </p:cNvPr>
            <p:cNvSpPr txBox="1"/>
            <p:nvPr/>
          </p:nvSpPr>
          <p:spPr>
            <a:xfrm>
              <a:off x="9252685" y="3140251"/>
              <a:ext cx="11448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PMB meeting</a:t>
              </a: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FBB232BF-73DA-4125-A3D1-B2946BF4574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949204" y="2258823"/>
              <a:ext cx="0" cy="3508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7C778F7C-20B5-4713-A4AC-802668A0DCC6}"/>
                </a:ext>
              </a:extLst>
            </p:cNvPr>
            <p:cNvSpPr txBox="1"/>
            <p:nvPr/>
          </p:nvSpPr>
          <p:spPr>
            <a:xfrm>
              <a:off x="9171600" y="1313930"/>
              <a:ext cx="11448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WP Coordination meetings</a:t>
              </a:r>
            </a:p>
          </p:txBody>
        </p:sp>
        <p:sp>
          <p:nvSpPr>
            <p:cNvPr id="66" name="Organigramme : Connecteur 65">
              <a:extLst>
                <a:ext uri="{FF2B5EF4-FFF2-40B4-BE49-F238E27FC236}">
                  <a16:creationId xmlns:a16="http://schemas.microsoft.com/office/drawing/2014/main" id="{E3D94D4E-3765-4ED4-B727-23B166A53B04}"/>
                </a:ext>
              </a:extLst>
            </p:cNvPr>
            <p:cNvSpPr/>
            <p:nvPr/>
          </p:nvSpPr>
          <p:spPr>
            <a:xfrm rot="5400000" flipV="1">
              <a:off x="10724300" y="1139310"/>
              <a:ext cx="92656" cy="8890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AB2878BD-F955-4380-BFBA-5F5CC84BF72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595200" y="1463080"/>
              <a:ext cx="0" cy="3508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2643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"/>
          <p:cNvSpPr/>
          <p:nvPr/>
        </p:nvSpPr>
        <p:spPr>
          <a:xfrm>
            <a:off x="1" y="1"/>
            <a:ext cx="12192000" cy="69087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7"/>
          <p:cNvSpPr txBox="1">
            <a:spLocks noGrp="1"/>
          </p:cNvSpPr>
          <p:nvPr>
            <p:ph type="ctrTitle"/>
          </p:nvPr>
        </p:nvSpPr>
        <p:spPr>
          <a:xfrm>
            <a:off x="2276705" y="104631"/>
            <a:ext cx="7638585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</a:pPr>
            <a:r>
              <a:rPr lang="fr-FR" sz="28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CONCLUSION</a:t>
            </a:r>
            <a:endParaRPr dirty="0"/>
          </a:p>
        </p:txBody>
      </p:sp>
      <p:sp>
        <p:nvSpPr>
          <p:cNvPr id="157" name="Google Shape;157;p7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58" name="Google Shape;15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614933"/>
            <a:ext cx="12192000" cy="1243067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7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27/03/2023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0" name="Google Shape;160;p7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KM3NeT-INFRADEV2-Kick-Off Meeting-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Paschal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Coyle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1" name="Google Shape;161;p7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C7E96D0-19AA-4470-AFD0-E2026D1783D4}"/>
              </a:ext>
            </a:extLst>
          </p:cNvPr>
          <p:cNvSpPr txBox="1"/>
          <p:nvPr/>
        </p:nvSpPr>
        <p:spPr>
          <a:xfrm>
            <a:off x="3475349" y="1570672"/>
            <a:ext cx="5695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Any remark or suggestion about today’s event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2788C4-CB3C-4FB3-8C29-4E14A5B900E3}"/>
              </a:ext>
            </a:extLst>
          </p:cNvPr>
          <p:cNvSpPr txBox="1"/>
          <p:nvPr/>
        </p:nvSpPr>
        <p:spPr>
          <a:xfrm>
            <a:off x="3248311" y="2426644"/>
            <a:ext cx="5695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Few words by Paschal Coyle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9CFC058-077C-4AB9-9F70-2CD44AA35C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562" y="3284306"/>
            <a:ext cx="2777502" cy="255384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>
            <a:spLocks noGrp="1"/>
          </p:cNvSpPr>
          <p:nvPr>
            <p:ph type="body" idx="1"/>
          </p:nvPr>
        </p:nvSpPr>
        <p:spPr>
          <a:xfrm>
            <a:off x="1785485" y="2038888"/>
            <a:ext cx="9418320" cy="158496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 indent="-50800" algn="ctr">
              <a:spcBef>
                <a:spcPts val="0"/>
              </a:spcBef>
              <a:buClr>
                <a:schemeClr val="dk1"/>
              </a:buClr>
              <a:buSzPts val="2800"/>
              <a:buNone/>
            </a:pPr>
            <a:r>
              <a:rPr lang="fr-FR" sz="4000" b="1" dirty="0" err="1">
                <a:solidFill>
                  <a:schemeClr val="accent1"/>
                </a:solidFill>
              </a:rPr>
              <a:t>Thank</a:t>
            </a:r>
            <a:r>
              <a:rPr lang="fr-FR" sz="4000" b="1" dirty="0">
                <a:solidFill>
                  <a:schemeClr val="accent1"/>
                </a:solidFill>
              </a:rPr>
              <a:t> </a:t>
            </a:r>
            <a:r>
              <a:rPr lang="fr-FR" sz="4000" b="1" dirty="0" err="1">
                <a:solidFill>
                  <a:schemeClr val="accent1"/>
                </a:solidFill>
              </a:rPr>
              <a:t>you</a:t>
            </a:r>
            <a:r>
              <a:rPr lang="fr-FR" sz="4000" b="1" dirty="0">
                <a:solidFill>
                  <a:schemeClr val="accent1"/>
                </a:solidFill>
              </a:rPr>
              <a:t>!</a:t>
            </a:r>
          </a:p>
          <a:p>
            <a:pPr lvl="0" indent="-50800" algn="ctr">
              <a:spcBef>
                <a:spcPts val="0"/>
              </a:spcBef>
              <a:buClr>
                <a:schemeClr val="dk1"/>
              </a:buClr>
              <a:buSzPts val="2800"/>
              <a:buNone/>
            </a:pPr>
            <a:endParaRPr lang="fr-FR" dirty="0"/>
          </a:p>
          <a:p>
            <a:pPr lvl="0" indent="-50800" algn="ct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  <a:buNone/>
            </a:pPr>
            <a:r>
              <a:rPr lang="fr-FR" dirty="0"/>
              <a:t>Merci, </a:t>
            </a:r>
            <a:r>
              <a:rPr lang="fr-FR" dirty="0" err="1"/>
              <a:t>Danke</a:t>
            </a:r>
            <a:r>
              <a:rPr lang="fr-FR" dirty="0"/>
              <a:t>, Grazie, </a:t>
            </a:r>
            <a:r>
              <a:rPr lang="el-GR" dirty="0"/>
              <a:t>Σας ευχαριστώ</a:t>
            </a:r>
            <a:r>
              <a:rPr lang="fr-FR" dirty="0"/>
              <a:t>, </a:t>
            </a:r>
            <a:r>
              <a:rPr lang="fr-FR" dirty="0" err="1"/>
              <a:t>Bedankt</a:t>
            </a:r>
            <a:r>
              <a:rPr lang="fr-FR" dirty="0"/>
              <a:t>, Gracias</a:t>
            </a:r>
            <a:endParaRPr dirty="0"/>
          </a:p>
        </p:txBody>
      </p:sp>
      <p:sp>
        <p:nvSpPr>
          <p:cNvPr id="125" name="Google Shape;1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27/03/2023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Google Shape;1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KM3NeT-INFRADEV2-Kick-Off Meeting-Victoria Ciarlet Thaon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7" name="Google Shape;1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4305" y="153475"/>
            <a:ext cx="1277677" cy="1185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AB1A1A95-BC27-4B6C-B004-CA52ADC3E188}"/>
              </a:ext>
            </a:extLst>
          </p:cNvPr>
          <p:cNvGrpSpPr/>
          <p:nvPr/>
        </p:nvGrpSpPr>
        <p:grpSpPr>
          <a:xfrm>
            <a:off x="838200" y="4561501"/>
            <a:ext cx="10092127" cy="1246663"/>
            <a:chOff x="1382949" y="4441254"/>
            <a:chExt cx="10092127" cy="1246663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9E6AC097-934B-475A-9DF3-8636D65B9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6061" y="4780229"/>
              <a:ext cx="1492742" cy="756236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A9ABED11-9ABF-48C3-AA39-95421C0D93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0960" y="4441254"/>
              <a:ext cx="1917963" cy="1217431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4BD61B4-BF36-423B-B249-F183D080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909" y="4441254"/>
              <a:ext cx="1091663" cy="1217431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46C729DE-506A-431C-9D21-AA0E04A10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1170" y="4780228"/>
              <a:ext cx="1831500" cy="878457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460300F-689E-4AAC-9F8E-230E93333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0158" y="4904413"/>
              <a:ext cx="2144918" cy="671641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BA54D79B-51CD-481F-9F71-6E6D1D1BB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2949" y="4780228"/>
              <a:ext cx="906614" cy="907689"/>
            </a:xfrm>
            <a:prstGeom prst="rect">
              <a:avLst/>
            </a:prstGeom>
          </p:spPr>
        </p:pic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974C2C8C-E537-49BF-81EF-CD449D22308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518" y="347896"/>
            <a:ext cx="3950177" cy="828727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255FCB30-5131-435F-BB95-33403EF54D91}"/>
              </a:ext>
            </a:extLst>
          </p:cNvPr>
          <p:cNvSpPr txBox="1"/>
          <p:nvPr/>
        </p:nvSpPr>
        <p:spPr>
          <a:xfrm>
            <a:off x="1661703" y="385143"/>
            <a:ext cx="61960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Funded by the European Union. Views and opinions expressed are however those of the author(s) only and do not necessarily reflect those of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the European Research Agency (REA). Neither the European Union nor the REA can be held responsible for them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574</Words>
  <Application>Microsoft Office PowerPoint</Application>
  <PresentationFormat>Grand écran</PresentationFormat>
  <Paragraphs>153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Malgun Gothic</vt:lpstr>
      <vt:lpstr>Arial</vt:lpstr>
      <vt:lpstr>Calibri</vt:lpstr>
      <vt:lpstr>Calibri Light</vt:lpstr>
      <vt:lpstr>Verdana</vt:lpstr>
      <vt:lpstr>1_Thème Office</vt:lpstr>
      <vt:lpstr>PART II </vt:lpstr>
      <vt:lpstr>1. Confirmation of the WP members</vt:lpstr>
      <vt:lpstr>2. Deliverable Policy </vt:lpstr>
      <vt:lpstr>2. Deliverable Policy </vt:lpstr>
      <vt:lpstr>3. Planning discussion</vt:lpstr>
      <vt:lpstr>4. Improvement of the project management</vt:lpstr>
      <vt:lpstr>5. Planification of next steps &amp; meetings </vt:lpstr>
      <vt:lpstr>CONCLUSION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Victoria Ciarlet</dc:creator>
  <cp:lastModifiedBy>Victoria Ciarlet</cp:lastModifiedBy>
  <cp:revision>4</cp:revision>
  <dcterms:created xsi:type="dcterms:W3CDTF">2023-03-27T15:17:36Z</dcterms:created>
  <dcterms:modified xsi:type="dcterms:W3CDTF">2023-03-27T15:42:14Z</dcterms:modified>
</cp:coreProperties>
</file>