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264" r:id="rId2"/>
    <p:sldId id="558" r:id="rId3"/>
    <p:sldId id="713" r:id="rId4"/>
    <p:sldId id="653" r:id="rId5"/>
    <p:sldId id="651" r:id="rId6"/>
    <p:sldId id="640" r:id="rId7"/>
    <p:sldId id="544" r:id="rId8"/>
    <p:sldId id="724" r:id="rId9"/>
    <p:sldId id="728" r:id="rId10"/>
    <p:sldId id="632" r:id="rId11"/>
    <p:sldId id="639" r:id="rId12"/>
    <p:sldId id="609" r:id="rId13"/>
    <p:sldId id="696" r:id="rId14"/>
    <p:sldId id="719" r:id="rId15"/>
    <p:sldId id="720" r:id="rId16"/>
    <p:sldId id="721" r:id="rId17"/>
    <p:sldId id="572" r:id="rId18"/>
    <p:sldId id="709" r:id="rId19"/>
    <p:sldId id="710" r:id="rId20"/>
    <p:sldId id="711" r:id="rId21"/>
    <p:sldId id="698" r:id="rId22"/>
    <p:sldId id="707" r:id="rId23"/>
    <p:sldId id="697" r:id="rId24"/>
    <p:sldId id="699" r:id="rId25"/>
    <p:sldId id="701" r:id="rId26"/>
    <p:sldId id="702" r:id="rId27"/>
    <p:sldId id="703" r:id="rId28"/>
    <p:sldId id="647" r:id="rId29"/>
    <p:sldId id="715" r:id="rId30"/>
    <p:sldId id="718" r:id="rId31"/>
    <p:sldId id="725" r:id="rId32"/>
    <p:sldId id="726" r:id="rId33"/>
    <p:sldId id="727" r:id="rId34"/>
    <p:sldId id="660" r:id="rId35"/>
    <p:sldId id="547" r:id="rId36"/>
    <p:sldId id="717" r:id="rId37"/>
    <p:sldId id="665" r:id="rId38"/>
    <p:sldId id="732" r:id="rId39"/>
    <p:sldId id="682" r:id="rId40"/>
    <p:sldId id="683" r:id="rId41"/>
    <p:sldId id="684" r:id="rId42"/>
    <p:sldId id="685" r:id="rId43"/>
    <p:sldId id="687" r:id="rId44"/>
    <p:sldId id="688" r:id="rId45"/>
    <p:sldId id="500" r:id="rId46"/>
    <p:sldId id="562" r:id="rId47"/>
    <p:sldId id="545" r:id="rId48"/>
    <p:sldId id="589" r:id="rId49"/>
    <p:sldId id="587" r:id="rId50"/>
    <p:sldId id="590" r:id="rId51"/>
    <p:sldId id="591" r:id="rId52"/>
    <p:sldId id="605" r:id="rId53"/>
    <p:sldId id="634" r:id="rId54"/>
    <p:sldId id="635" r:id="rId55"/>
    <p:sldId id="637" r:id="rId56"/>
    <p:sldId id="638" r:id="rId57"/>
    <p:sldId id="643" r:id="rId58"/>
    <p:sldId id="708" r:id="rId59"/>
    <p:sldId id="722" r:id="rId60"/>
    <p:sldId id="729" r:id="rId61"/>
    <p:sldId id="730" r:id="rId62"/>
    <p:sldId id="731" r:id="rId6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9FFB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9873" autoAdjust="0"/>
    <p:restoredTop sz="98355" autoAdjust="0"/>
  </p:normalViewPr>
  <p:slideViewPr>
    <p:cSldViewPr snapToObjects="1" showGuides="1">
      <p:cViewPr>
        <p:scale>
          <a:sx n="100" d="100"/>
          <a:sy n="100" d="100"/>
        </p:scale>
        <p:origin x="-928" y="-5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notesMaster" Target="notesMasters/notesMaster1.xml"/><Relationship Id="rId65" Type="http://schemas.openxmlformats.org/officeDocument/2006/relationships/handoutMaster" Target="handoutMasters/handoutMaster1.xml"/><Relationship Id="rId66" Type="http://schemas.openxmlformats.org/officeDocument/2006/relationships/printerSettings" Target="printerSettings/printerSettings1.bin"/><Relationship Id="rId67" Type="http://schemas.openxmlformats.org/officeDocument/2006/relationships/presProps" Target="presProps.xml"/><Relationship Id="rId68" Type="http://schemas.openxmlformats.org/officeDocument/2006/relationships/viewProps" Target="viewProps.xml"/><Relationship Id="rId69" Type="http://schemas.openxmlformats.org/officeDocument/2006/relationships/theme" Target="theme/theme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27/02/23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27/02/23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705351"/>
            <a:ext cx="9144000" cy="5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4"/>
            <a:ext cx="8229600" cy="3394472"/>
          </a:xfrm>
          <a:prstGeom prst="rect">
            <a:avLst/>
          </a:prstGeom>
        </p:spPr>
        <p:txBody>
          <a:bodyPr lIns="74258" tIns="37129" rIns="74258" bIns="37129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4914901"/>
            <a:ext cx="1271042" cy="200025"/>
          </a:xfrm>
          <a:prstGeom prst="rect">
            <a:avLst/>
          </a:prstGeom>
        </p:spPr>
        <p:txBody>
          <a:bodyPr lIns="74258" tIns="37129" rIns="74258" bIns="37129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4" y="4922048"/>
            <a:ext cx="4191001" cy="192882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5" y="4922048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0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948014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110800" y="36000"/>
            <a:ext cx="1013799" cy="1013799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tiff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4" Type="http://schemas.openxmlformats.org/officeDocument/2006/relationships/image" Target="../media/image30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4" Type="http://schemas.openxmlformats.org/officeDocument/2006/relationships/image" Target="../media/image33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Relationship Id="rId3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37.tiff"/><Relationship Id="rId5" Type="http://schemas.openxmlformats.org/officeDocument/2006/relationships/image" Target="../media/image38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png"/><Relationship Id="rId3" Type="http://schemas.openxmlformats.org/officeDocument/2006/relationships/image" Target="../media/image12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Relationship Id="rId3" Type="http://schemas.openxmlformats.org/officeDocument/2006/relationships/image" Target="../media/image4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jpg"/><Relationship Id="rId5" Type="http://schemas.openxmlformats.org/officeDocument/2006/relationships/image" Target="../media/image5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5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4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6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uoncollider.web.cern.ch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7.tif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iff"/><Relationship Id="rId4" Type="http://schemas.openxmlformats.org/officeDocument/2006/relationships/image" Target="../media/image69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tif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12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6.png"/><Relationship Id="rId3" Type="http://schemas.openxmlformats.org/officeDocument/2006/relationships/image" Target="../media/image77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8.png"/><Relationship Id="rId3" Type="http://schemas.openxmlformats.org/officeDocument/2006/relationships/image" Target="../media/image6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9.png"/><Relationship Id="rId3" Type="http://schemas.openxmlformats.org/officeDocument/2006/relationships/image" Target="../media/image24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tif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emf"/><Relationship Id="rId3" Type="http://schemas.openxmlformats.org/officeDocument/2006/relationships/image" Target="../media/image81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tif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30.tiff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8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4.tif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hyperlink" Target="http://arxiv.org/abs/2201.0789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tiff"/><Relationship Id="rId5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860032" y="4291230"/>
            <a:ext cx="37444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JUAS 2023</a:t>
            </a: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Febru</a:t>
            </a:r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ary </a:t>
            </a:r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2023   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354973" y="2211710"/>
            <a:ext cx="4377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 smtClean="0">
                <a:latin typeface="Calibri"/>
                <a:cs typeface="Calibri"/>
              </a:rPr>
              <a:t>Muon</a:t>
            </a:r>
            <a:r>
              <a:rPr lang="en-GB" sz="3600" dirty="0" smtClean="0">
                <a:latin typeface="Calibri"/>
                <a:cs typeface="Calibri"/>
              </a:rPr>
              <a:t> Collider</a:t>
            </a:r>
          </a:p>
        </p:txBody>
      </p:sp>
      <p:sp>
        <p:nvSpPr>
          <p:cNvPr id="9" name="ZoneTexte 86"/>
          <p:cNvSpPr txBox="1"/>
          <p:nvPr/>
        </p:nvSpPr>
        <p:spPr>
          <a:xfrm>
            <a:off x="251520" y="4291230"/>
            <a:ext cx="5472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D. Schulte</a:t>
            </a:r>
            <a:endParaRPr lang="en-US" sz="1600" dirty="0">
              <a:solidFill>
                <a:schemeClr val="bg1"/>
              </a:solidFill>
              <a:latin typeface="Calibri"/>
              <a:cs typeface="Calibri"/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for the International </a:t>
            </a:r>
            <a:r>
              <a:rPr lang="en-US" sz="1600" dirty="0" err="1" smtClean="0">
                <a:solidFill>
                  <a:schemeClr val="bg1"/>
                </a:solidFill>
                <a:latin typeface="Calibri"/>
                <a:cs typeface="Calibri"/>
              </a:rPr>
              <a:t>Muon</a:t>
            </a:r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 Collider Collaboration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Technically Limited Timeline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2539504" y="886719"/>
            <a:ext cx="5796880" cy="39769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496" y="772125"/>
            <a:ext cx="24241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collider important in the long term</a:t>
            </a:r>
            <a:endParaRPr lang="en-US" sz="1600" dirty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P</a:t>
            </a:r>
            <a:r>
              <a:rPr lang="en-US" sz="1600" dirty="0" smtClean="0">
                <a:latin typeface="Calibri"/>
                <a:cs typeface="Calibri"/>
              </a:rPr>
              <a:t>rudently explore </a:t>
            </a:r>
            <a:r>
              <a:rPr lang="en-US" sz="1600" dirty="0">
                <a:latin typeface="Calibri"/>
                <a:cs typeface="Calibri"/>
              </a:rPr>
              <a:t>if </a:t>
            </a:r>
            <a:r>
              <a:rPr lang="en-US" sz="1600" dirty="0" err="1" smtClean="0">
                <a:latin typeface="Calibri"/>
                <a:cs typeface="Calibri"/>
              </a:rPr>
              <a:t>MuC</a:t>
            </a:r>
            <a:r>
              <a:rPr lang="en-US" sz="1600" dirty="0" smtClean="0">
                <a:latin typeface="Calibri"/>
                <a:cs typeface="Calibri"/>
              </a:rPr>
              <a:t> can </a:t>
            </a:r>
            <a:r>
              <a:rPr lang="en-US" sz="1600" dirty="0">
                <a:latin typeface="Calibri"/>
                <a:cs typeface="Calibri"/>
              </a:rPr>
              <a:t>be </a:t>
            </a:r>
            <a:r>
              <a:rPr lang="en-US" sz="1600" b="1" dirty="0">
                <a:latin typeface="Calibri"/>
                <a:cs typeface="Calibri"/>
              </a:rPr>
              <a:t>option as next </a:t>
            </a:r>
            <a:r>
              <a:rPr lang="en-US" sz="1600" b="1" dirty="0" smtClean="0">
                <a:latin typeface="Calibri"/>
                <a:cs typeface="Calibri"/>
              </a:rPr>
              <a:t>project</a:t>
            </a:r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e.g. in Europe if </a:t>
            </a:r>
            <a:r>
              <a:rPr lang="en-US" sz="1600" dirty="0" err="1">
                <a:latin typeface="Calibri"/>
                <a:cs typeface="Calibri"/>
              </a:rPr>
              <a:t>higgs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factory built elsewhere</a:t>
            </a:r>
            <a:endParaRPr lang="en-US" sz="16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sufficient funding required now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very </a:t>
            </a:r>
            <a:r>
              <a:rPr lang="en-US" sz="1600" b="1" dirty="0" smtClean="0">
                <a:latin typeface="Calibri"/>
                <a:cs typeface="Calibri"/>
              </a:rPr>
              <a:t>strong </a:t>
            </a:r>
            <a:r>
              <a:rPr lang="en-US" sz="1600" b="1" dirty="0">
                <a:latin typeface="Calibri"/>
                <a:cs typeface="Calibri"/>
              </a:rPr>
              <a:t>ramp-up required </a:t>
            </a:r>
            <a:r>
              <a:rPr lang="en-US" sz="1600" dirty="0" smtClean="0">
                <a:latin typeface="Calibri"/>
                <a:cs typeface="Calibri"/>
              </a:rPr>
              <a:t>after 2026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might require compromises on initial scope and performance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3173360" y="1900885"/>
            <a:ext cx="1368152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err="1" smtClean="0"/>
              <a:t>Evaluation+decision</a:t>
            </a:r>
            <a:endParaRPr lang="en-US" sz="1050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577012"/>
            <a:ext cx="5150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To be reviewed considering progress, funding and decisions 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738809" y="1900885"/>
            <a:ext cx="1368152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err="1" smtClean="0"/>
              <a:t>Evaluation+decision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765906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Initial Target Parameters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032074"/>
              </p:ext>
            </p:extLst>
          </p:nvPr>
        </p:nvGraphicFramePr>
        <p:xfrm>
          <a:off x="3203848" y="866743"/>
          <a:ext cx="4752529" cy="4081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232"/>
                <a:gridCol w="1047360"/>
                <a:gridCol w="928856"/>
                <a:gridCol w="887419"/>
                <a:gridCol w="87166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Parameter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Unit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L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 smtClean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 smtClean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 smtClean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 smtClean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1.8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20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40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400" b="1" dirty="0" smtClean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0.63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789" y="894839"/>
            <a:ext cx="2964051" cy="3333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pPr algn="ctr"/>
            <a:r>
              <a:rPr lang="en-US" sz="1400" b="1" dirty="0" smtClean="0">
                <a:latin typeface="Calibri"/>
                <a:cs typeface="Calibri"/>
              </a:rPr>
              <a:t>Target integrated luminosities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r>
              <a:rPr lang="en-US" sz="1400" b="1" dirty="0" smtClean="0">
                <a:latin typeface="Calibri"/>
                <a:cs typeface="Calibri"/>
              </a:rPr>
              <a:t>Note: currently focus on 10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r>
              <a:rPr lang="en-US" sz="1400" b="1" dirty="0" smtClean="0">
                <a:latin typeface="Calibri"/>
                <a:cs typeface="Calibri"/>
              </a:rPr>
              <a:t>, also explore 3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endParaRPr lang="en-US" sz="1400" dirty="0" smtClean="0"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</a:t>
            </a:r>
            <a:r>
              <a:rPr lang="en-US" sz="1400" dirty="0" smtClean="0">
                <a:latin typeface="Calibri"/>
                <a:cs typeface="Calibri"/>
              </a:rPr>
              <a:t>entative parameters based on MAP study, might add margins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</a:t>
            </a:r>
            <a:r>
              <a:rPr lang="en-US" sz="1400" dirty="0" smtClean="0">
                <a:latin typeface="Calibri"/>
                <a:cs typeface="Calibri"/>
              </a:rPr>
              <a:t>chieve goal in 5 years </a:t>
            </a:r>
            <a:endParaRPr lang="en-US" sz="1400" dirty="0"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FCC-</a:t>
            </a:r>
            <a:r>
              <a:rPr lang="en-US" sz="1400" dirty="0" err="1" smtClean="0">
                <a:latin typeface="Calibri"/>
                <a:cs typeface="Calibri"/>
              </a:rPr>
              <a:t>hh</a:t>
            </a:r>
            <a:r>
              <a:rPr lang="en-US" sz="1400" dirty="0" smtClean="0">
                <a:latin typeface="Calibri"/>
                <a:cs typeface="Calibri"/>
              </a:rPr>
              <a:t> to operate for 25 years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Aim to have two </a:t>
            </a:r>
            <a:r>
              <a:rPr lang="en-US" sz="1400" dirty="0" smtClean="0">
                <a:latin typeface="Calibri"/>
                <a:cs typeface="Calibri"/>
              </a:rPr>
              <a:t>detectors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52382"/>
            <a:ext cx="2454495" cy="13706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56377" y="843558"/>
            <a:ext cx="11876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CLIC at 3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endParaRPr lang="en-US" sz="1400" b="1" dirty="0" smtClean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28384" y="2110849"/>
            <a:ext cx="10352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28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28383" y="1203598"/>
            <a:ext cx="1035225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2 (6)</a:t>
            </a:r>
          </a:p>
        </p:txBody>
      </p:sp>
    </p:spTree>
    <p:extLst>
      <p:ext uri="{BB962C8B-B14F-4D97-AF65-F5344CB8AC3E}">
        <p14:creationId xmlns:p14="http://schemas.microsoft.com/office/powerpoint/2010/main" val="1047694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Key Challenges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image2.png">
            <a:extLst>
              <a:ext uri="{FF2B5EF4-FFF2-40B4-BE49-F238E27FC236}">
                <a16:creationId xmlns:a16="http://schemas.microsoft.com/office/drawing/2014/main" xmlns="" id="{460D35FC-A939-0F44-99A1-EF13C47784B9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68974" y="627534"/>
            <a:ext cx="6855354" cy="3221222"/>
          </a:xfrm>
          <a:prstGeom prst="rect">
            <a:avLst/>
          </a:prstGeom>
          <a:ln/>
        </p:spPr>
      </p:pic>
      <p:sp>
        <p:nvSpPr>
          <p:cNvPr id="8" name="TextBox 7"/>
          <p:cNvSpPr txBox="1"/>
          <p:nvPr/>
        </p:nvSpPr>
        <p:spPr>
          <a:xfrm>
            <a:off x="69784" y="4155926"/>
            <a:ext cx="4574224" cy="840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 smtClean="0"/>
              <a:t>3</a:t>
            </a:r>
            <a:r>
              <a:rPr lang="en-US" sz="1600" b="1" dirty="0" smtClean="0">
                <a:latin typeface="Calibri"/>
                <a:cs typeface="Calibri"/>
              </a:rPr>
              <a:t>) Cost</a:t>
            </a:r>
            <a:r>
              <a:rPr lang="en-US" sz="1600" dirty="0" smtClean="0">
                <a:latin typeface="Calibri"/>
                <a:cs typeface="Calibri"/>
              </a:rPr>
              <a:t> and </a:t>
            </a:r>
            <a:r>
              <a:rPr lang="en-US" sz="1600" b="1" dirty="0" smtClean="0">
                <a:latin typeface="Calibri"/>
                <a:cs typeface="Calibri"/>
              </a:rPr>
              <a:t>power</a:t>
            </a:r>
            <a:r>
              <a:rPr lang="en-US" sz="1600" dirty="0" smtClean="0">
                <a:latin typeface="Calibri"/>
                <a:cs typeface="Calibri"/>
              </a:rPr>
              <a:t> consumption limit energy reach</a:t>
            </a:r>
          </a:p>
          <a:p>
            <a:r>
              <a:rPr lang="en-US" sz="1600" dirty="0" smtClean="0">
                <a:latin typeface="Calibri"/>
                <a:cs typeface="Calibri"/>
              </a:rPr>
              <a:t>e.g. 35 km accelerator for 10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, 10 km collider ring</a:t>
            </a:r>
          </a:p>
          <a:p>
            <a:r>
              <a:rPr lang="en-US" sz="1600" dirty="0" smtClean="0">
                <a:latin typeface="Calibri"/>
                <a:cs typeface="Calibri"/>
              </a:rPr>
              <a:t>Also impacts </a:t>
            </a:r>
            <a:r>
              <a:rPr lang="en-US" sz="1600" b="1" dirty="0" smtClean="0">
                <a:latin typeface="Calibri"/>
                <a:cs typeface="Calibri"/>
              </a:rPr>
              <a:t>beam quality</a:t>
            </a:r>
            <a:endParaRPr lang="en-US" sz="1600" b="1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9824" y="1083503"/>
            <a:ext cx="2990048" cy="840175"/>
          </a:xfrm>
          <a:prstGeom prst="rect">
            <a:avLst/>
          </a:prstGeom>
          <a:solidFill>
            <a:srgbClr val="FCD5B5"/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4) Drives the </a:t>
            </a:r>
            <a:r>
              <a:rPr lang="en-US" sz="1600" b="1" dirty="0" smtClean="0">
                <a:latin typeface="Calibri"/>
                <a:cs typeface="Calibri"/>
              </a:rPr>
              <a:t>beam quality</a:t>
            </a: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MAP put much effort in design</a:t>
            </a:r>
          </a:p>
          <a:p>
            <a:r>
              <a:rPr lang="en-US" sz="1600" i="1" dirty="0" err="1" smtClean="0">
                <a:latin typeface="Calibri"/>
                <a:cs typeface="Calibri"/>
              </a:rPr>
              <a:t>optimise</a:t>
            </a:r>
            <a:r>
              <a:rPr lang="en-US" sz="1600" i="1" dirty="0" smtClean="0">
                <a:latin typeface="Calibri"/>
                <a:cs typeface="Calibri"/>
              </a:rPr>
              <a:t> as much as possible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07704" y="1923678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0"/>
          </p:cNvCxnSpPr>
          <p:nvPr/>
        </p:nvCxnSpPr>
        <p:spPr>
          <a:xfrm flipV="1">
            <a:off x="2356896" y="3573848"/>
            <a:ext cx="2431128" cy="582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0"/>
          </p:cNvCxnSpPr>
          <p:nvPr/>
        </p:nvCxnSpPr>
        <p:spPr>
          <a:xfrm flipV="1">
            <a:off x="2356896" y="3795888"/>
            <a:ext cx="3295224" cy="3600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76008" y="3795886"/>
            <a:ext cx="2661716" cy="840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1) Dense neutrino flux</a:t>
            </a:r>
          </a:p>
          <a:p>
            <a:r>
              <a:rPr lang="en-US" sz="1600" dirty="0" smtClean="0">
                <a:latin typeface="Calibri"/>
                <a:cs typeface="Calibri"/>
              </a:rPr>
              <a:t>mitigated by mover system and site selection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4288" y="1041692"/>
            <a:ext cx="1938429" cy="5939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2) Beam-induced background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436096" y="3291830"/>
            <a:ext cx="1039912" cy="514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5" idx="1"/>
          </p:cNvCxnSpPr>
          <p:nvPr/>
        </p:nvCxnSpPr>
        <p:spPr>
          <a:xfrm flipH="1" flipV="1">
            <a:off x="5436096" y="1131592"/>
            <a:ext cx="1728192" cy="2070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59632" y="537638"/>
            <a:ext cx="1938429" cy="3477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0</a:t>
            </a:r>
            <a:r>
              <a:rPr lang="en-US" sz="1600" b="1" dirty="0" smtClean="0">
                <a:latin typeface="Calibri"/>
                <a:cs typeface="Calibri"/>
              </a:rPr>
              <a:t>) Physics case</a:t>
            </a:r>
          </a:p>
        </p:txBody>
      </p:sp>
    </p:spTree>
    <p:extLst>
      <p:ext uri="{BB962C8B-B14F-4D97-AF65-F5344CB8AC3E}">
        <p14:creationId xmlns:p14="http://schemas.microsoft.com/office/powerpoint/2010/main" val="914306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Key Technology Challenges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35496" y="1635646"/>
            <a:ext cx="9071992" cy="19442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07504" y="3723878"/>
            <a:ext cx="2037698" cy="728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 smtClean="0"/>
              <a:t>Proton complex</a:t>
            </a:r>
          </a:p>
          <a:p>
            <a:r>
              <a:rPr lang="en-US" sz="1400" dirty="0" smtClean="0"/>
              <a:t>- Compressing protons to few bunches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99792" y="3572996"/>
            <a:ext cx="3600400" cy="1375018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 smtClean="0"/>
              <a:t>Cooling channel</a:t>
            </a:r>
          </a:p>
          <a:p>
            <a:r>
              <a:rPr lang="en-US" sz="1400" dirty="0" smtClean="0"/>
              <a:t>- Channel design</a:t>
            </a:r>
          </a:p>
          <a:p>
            <a:r>
              <a:rPr lang="en-US" sz="1400" dirty="0" smtClean="0"/>
              <a:t>- Superconducting solenoids</a:t>
            </a:r>
          </a:p>
          <a:p>
            <a:r>
              <a:rPr lang="en-US" sz="1400" dirty="0" smtClean="0"/>
              <a:t>- Normal-conducting RF in magnetic field</a:t>
            </a:r>
          </a:p>
          <a:p>
            <a:r>
              <a:rPr lang="en-US" sz="1400" dirty="0" smtClean="0"/>
              <a:t>- Absorbers and windows</a:t>
            </a:r>
          </a:p>
          <a:p>
            <a:r>
              <a:rPr lang="en-US" sz="1400" dirty="0" smtClean="0"/>
              <a:t>- Integration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53855" y="483518"/>
            <a:ext cx="2502521" cy="1159574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 smtClean="0"/>
              <a:t>RCS</a:t>
            </a:r>
          </a:p>
          <a:p>
            <a:r>
              <a:rPr lang="en-US" sz="1400" dirty="0" smtClean="0"/>
              <a:t>- Beam dynamics</a:t>
            </a:r>
          </a:p>
          <a:p>
            <a:r>
              <a:rPr lang="en-US" sz="1400" dirty="0" smtClean="0"/>
              <a:t>- Ramping magnets</a:t>
            </a:r>
          </a:p>
          <a:p>
            <a:r>
              <a:rPr lang="en-US" sz="1400" dirty="0" smtClean="0"/>
              <a:t>- Power converter</a:t>
            </a:r>
          </a:p>
          <a:p>
            <a:r>
              <a:rPr lang="en-US" sz="1400" dirty="0" smtClean="0"/>
              <a:t>- Superconducting RF system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90644" y="3651870"/>
            <a:ext cx="2417860" cy="1159574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 smtClean="0"/>
              <a:t>Collider ring</a:t>
            </a:r>
          </a:p>
          <a:p>
            <a:r>
              <a:rPr lang="en-US" sz="1400" dirty="0" smtClean="0"/>
              <a:t>- Optics</a:t>
            </a:r>
          </a:p>
          <a:p>
            <a:r>
              <a:rPr lang="en-US" sz="1400" dirty="0" smtClean="0"/>
              <a:t>- Superconducting magnets</a:t>
            </a:r>
          </a:p>
          <a:p>
            <a:r>
              <a:rPr lang="en-US" sz="1400" dirty="0" smtClean="0"/>
              <a:t>- Neutrino flux</a:t>
            </a:r>
          </a:p>
          <a:p>
            <a:r>
              <a:rPr lang="en-US" sz="1400" dirty="0" smtClean="0"/>
              <a:t>- Detector background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81501" y="770338"/>
            <a:ext cx="2458451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b="1" dirty="0" smtClean="0"/>
              <a:t>Target</a:t>
            </a:r>
          </a:p>
          <a:p>
            <a:r>
              <a:rPr lang="en-US" sz="1400" dirty="0" smtClean="0"/>
              <a:t>- High-power Target</a:t>
            </a:r>
          </a:p>
          <a:p>
            <a:r>
              <a:rPr lang="en-US" sz="1400" dirty="0" smtClean="0"/>
              <a:t>- Superconducting solenoid</a:t>
            </a:r>
          </a:p>
        </p:txBody>
      </p:sp>
    </p:spTree>
    <p:extLst>
      <p:ext uri="{BB962C8B-B14F-4D97-AF65-F5344CB8AC3E}">
        <p14:creationId xmlns:p14="http://schemas.microsoft.com/office/powerpoint/2010/main" val="609730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err="1" smtClean="0">
                <a:latin typeface="Calibri"/>
                <a:cs typeface="Calibri"/>
              </a:rPr>
              <a:t>Muon</a:t>
            </a:r>
            <a:r>
              <a:rPr lang="en-GB" sz="3200" dirty="0" smtClean="0">
                <a:latin typeface="Calibri"/>
                <a:cs typeface="Calibri"/>
              </a:rPr>
              <a:t> </a:t>
            </a:r>
            <a:r>
              <a:rPr lang="en-GB" sz="3200" dirty="0" smtClean="0">
                <a:latin typeface="Calibri"/>
                <a:cs typeface="Calibri"/>
              </a:rPr>
              <a:t>Decay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9281"/>
            <a:ext cx="2736304" cy="2520621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491880" y="1275606"/>
            <a:ext cx="5472608" cy="2808312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err="1" smtClean="0">
                <a:latin typeface="Calibri"/>
                <a:cs typeface="Calibri"/>
              </a:rPr>
              <a:t>Muons</a:t>
            </a:r>
            <a:r>
              <a:rPr lang="en-US" sz="1600" dirty="0" smtClean="0">
                <a:latin typeface="Calibri"/>
                <a:cs typeface="Calibri"/>
              </a:rPr>
              <a:t> decay produces </a:t>
            </a:r>
            <a:r>
              <a:rPr lang="en-US" sz="1600" dirty="0" smtClean="0">
                <a:latin typeface="Calibri"/>
                <a:cs typeface="Calibri"/>
              </a:rPr>
              <a:t>neutrinos, electrons </a:t>
            </a:r>
            <a:r>
              <a:rPr lang="en-US" sz="1600" dirty="0" smtClean="0">
                <a:latin typeface="Calibri"/>
                <a:cs typeface="Calibri"/>
              </a:rPr>
              <a:t>and </a:t>
            </a:r>
            <a:r>
              <a:rPr lang="en-US" sz="1600" dirty="0" smtClean="0">
                <a:latin typeface="Calibri"/>
                <a:cs typeface="Calibri"/>
              </a:rPr>
              <a:t>positrons</a:t>
            </a:r>
          </a:p>
          <a:p>
            <a:pPr marL="0" indent="0">
              <a:buNone/>
            </a:pPr>
            <a:endParaRPr lang="en-US" sz="16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600" dirty="0">
                <a:latin typeface="Calibri"/>
                <a:cs typeface="Calibri"/>
              </a:rPr>
              <a:t>E</a:t>
            </a:r>
            <a:r>
              <a:rPr lang="en-US" sz="1600" dirty="0" smtClean="0">
                <a:latin typeface="Calibri"/>
                <a:cs typeface="Calibri"/>
              </a:rPr>
              <a:t>lectrons/positrons carry on average 1/3 of the </a:t>
            </a: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energy</a:t>
            </a:r>
          </a:p>
          <a:p>
            <a:r>
              <a:rPr lang="en-US" sz="1600" dirty="0">
                <a:latin typeface="Calibri"/>
                <a:cs typeface="Calibri"/>
              </a:rPr>
              <a:t>T</a:t>
            </a:r>
            <a:r>
              <a:rPr lang="en-US" sz="1600" dirty="0" smtClean="0">
                <a:latin typeface="Calibri"/>
                <a:cs typeface="Calibri"/>
              </a:rPr>
              <a:t>hey will be lost in the machine</a:t>
            </a:r>
          </a:p>
          <a:p>
            <a:r>
              <a:rPr lang="en-US" sz="1600" dirty="0" smtClean="0">
                <a:latin typeface="Calibri"/>
                <a:cs typeface="Calibri"/>
              </a:rPr>
              <a:t>Need to protect machine and detector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decays per bunch passage decreases with energy</a:t>
            </a:r>
          </a:p>
          <a:p>
            <a:r>
              <a:rPr lang="en-US" sz="1600" dirty="0" smtClean="0">
                <a:latin typeface="Calibri"/>
                <a:cs typeface="Calibri"/>
              </a:rPr>
              <a:t>235,000 m</a:t>
            </a:r>
            <a:r>
              <a:rPr lang="en-US" sz="1600" baseline="30000" dirty="0" smtClean="0">
                <a:latin typeface="Calibri"/>
                <a:cs typeface="Calibri"/>
              </a:rPr>
              <a:t>-1</a:t>
            </a:r>
            <a:r>
              <a:rPr lang="en-US" sz="1600" dirty="0" smtClean="0">
                <a:latin typeface="Calibri"/>
                <a:cs typeface="Calibri"/>
              </a:rPr>
              <a:t> at 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58,000 m</a:t>
            </a:r>
            <a:r>
              <a:rPr lang="en-US" sz="1600" baseline="30000" dirty="0" smtClean="0">
                <a:latin typeface="Calibri"/>
                <a:cs typeface="Calibri"/>
              </a:rPr>
              <a:t>-1</a:t>
            </a:r>
            <a:r>
              <a:rPr lang="en-US" sz="1600" dirty="0" smtClean="0">
                <a:latin typeface="Calibri"/>
                <a:cs typeface="Calibri"/>
              </a:rPr>
              <a:t> at 10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endParaRPr lang="en-US" sz="1600" dirty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95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err="1" smtClean="0">
                <a:latin typeface="Calibri"/>
                <a:cs typeface="Calibri"/>
              </a:rPr>
              <a:t>Muon</a:t>
            </a:r>
            <a:r>
              <a:rPr lang="en-GB" sz="3200" dirty="0" smtClean="0">
                <a:latin typeface="Calibri"/>
                <a:cs typeface="Calibri"/>
              </a:rPr>
              <a:t> Decay and Detector Background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2" name="Picture 1" descr="p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639107"/>
            <a:ext cx="5904656" cy="416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538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Neutrino Flux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395535" y="771550"/>
            <a:ext cx="6841163" cy="1512168"/>
          </a:xfrm>
          <a:prstGeom prst="rect">
            <a:avLst/>
          </a:prstGeom>
        </p:spPr>
      </p:pic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203598"/>
            <a:ext cx="1485222" cy="1368152"/>
          </a:xfrm>
          <a:prstGeom prst="rect">
            <a:avLst/>
          </a:prstGeom>
        </p:spPr>
      </p:pic>
      <p:pic>
        <p:nvPicPr>
          <p:cNvPr id="14" name="Picture 13" descr="p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983167"/>
            <a:ext cx="6552728" cy="188896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69940" y="3723878"/>
            <a:ext cx="1962636" cy="286127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Calibri"/>
                <a:cs typeface="Calibri"/>
              </a:rPr>
              <a:t>~2 x 600 m</a:t>
            </a:r>
          </a:p>
        </p:txBody>
      </p:sp>
    </p:spTree>
    <p:extLst>
      <p:ext uri="{BB962C8B-B14F-4D97-AF65-F5344CB8AC3E}">
        <p14:creationId xmlns:p14="http://schemas.microsoft.com/office/powerpoint/2010/main" val="4075310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Neutrino </a:t>
            </a:r>
            <a:r>
              <a:rPr lang="en-GB" sz="3200" b="0" dirty="0" smtClean="0">
                <a:latin typeface="Calibri"/>
                <a:cs typeface="Calibri"/>
              </a:rPr>
              <a:t>Flux Mitigation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66" y="627534"/>
            <a:ext cx="2569518" cy="1075257"/>
          </a:xfrm>
          <a:prstGeom prst="rect">
            <a:avLst/>
          </a:prstGeom>
          <a:solidFill>
            <a:srgbClr val="B7DEE8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dirty="0" smtClean="0">
                <a:latin typeface="Calibri"/>
                <a:cs typeface="Calibri"/>
              </a:rPr>
              <a:t>Goal: </a:t>
            </a:r>
            <a:r>
              <a:rPr lang="en-US" sz="1300" b="1" dirty="0" smtClean="0">
                <a:latin typeface="Calibri"/>
                <a:cs typeface="Calibri"/>
              </a:rPr>
              <a:t>similar </a:t>
            </a:r>
            <a:r>
              <a:rPr lang="en-US" sz="1300" b="1" dirty="0">
                <a:latin typeface="Calibri"/>
                <a:cs typeface="Calibri"/>
              </a:rPr>
              <a:t>to LHC</a:t>
            </a:r>
            <a:r>
              <a:rPr lang="en-US" sz="1300" dirty="0">
                <a:latin typeface="Calibri"/>
                <a:cs typeface="Calibri"/>
              </a:rPr>
              <a:t>: </a:t>
            </a:r>
            <a:r>
              <a:rPr lang="en-US" sz="1300" dirty="0" smtClean="0">
                <a:latin typeface="Calibri"/>
                <a:cs typeface="Calibri"/>
              </a:rPr>
              <a:t>limit neutrino flux to have </a:t>
            </a:r>
            <a:r>
              <a:rPr lang="en-US" sz="1300" b="1" dirty="0" smtClean="0">
                <a:latin typeface="Calibri"/>
                <a:cs typeface="Calibri"/>
              </a:rPr>
              <a:t>negligible impact</a:t>
            </a:r>
            <a:r>
              <a:rPr lang="en-US" sz="1300" dirty="0" smtClean="0">
                <a:latin typeface="Calibri"/>
                <a:cs typeface="Calibri"/>
              </a:rPr>
              <a:t>, “</a:t>
            </a:r>
            <a:r>
              <a:rPr lang="en-US" sz="1300" dirty="0">
                <a:latin typeface="Calibri"/>
                <a:cs typeface="Calibri"/>
              </a:rPr>
              <a:t>fully </a:t>
            </a:r>
            <a:r>
              <a:rPr lang="en-US" sz="1300" dirty="0" err="1">
                <a:latin typeface="Calibri"/>
                <a:cs typeface="Calibri"/>
              </a:rPr>
              <a:t>optimised</a:t>
            </a:r>
            <a:r>
              <a:rPr lang="en-US" sz="1300" dirty="0">
                <a:latin typeface="Calibri"/>
                <a:cs typeface="Calibri"/>
              </a:rPr>
              <a:t>” </a:t>
            </a:r>
            <a:r>
              <a:rPr lang="en-US" sz="1300" dirty="0" smtClean="0">
                <a:latin typeface="Calibri"/>
                <a:cs typeface="Calibri"/>
              </a:rPr>
              <a:t>(10% of </a:t>
            </a:r>
            <a:r>
              <a:rPr lang="en-US" sz="1300" dirty="0">
                <a:latin typeface="Calibri"/>
                <a:cs typeface="Calibri"/>
              </a:rPr>
              <a:t>MAP </a:t>
            </a:r>
            <a:r>
              <a:rPr lang="en-US" sz="1300" dirty="0" smtClean="0">
                <a:latin typeface="Calibri"/>
                <a:cs typeface="Calibri"/>
              </a:rPr>
              <a:t>goal)</a:t>
            </a:r>
            <a:endParaRPr lang="en-US" sz="1300" dirty="0">
              <a:latin typeface="Calibri"/>
              <a:cs typeface="Calibri"/>
            </a:endParaRPr>
          </a:p>
          <a:p>
            <a:r>
              <a:rPr lang="en-US" sz="1300" b="1" dirty="0" smtClean="0">
                <a:latin typeface="Calibri"/>
                <a:cs typeface="Calibri"/>
              </a:rPr>
              <a:t>Verify performance of concept to be</a:t>
            </a:r>
            <a:r>
              <a:rPr lang="en-US" sz="1300" b="1" dirty="0">
                <a:latin typeface="Calibri"/>
                <a:cs typeface="Calibri"/>
              </a:rPr>
              <a:t> </a:t>
            </a:r>
            <a:r>
              <a:rPr lang="en-US" sz="1300" b="1" dirty="0" smtClean="0">
                <a:latin typeface="Calibri"/>
                <a:cs typeface="Calibri"/>
              </a:rPr>
              <a:t>good for 14 </a:t>
            </a:r>
            <a:r>
              <a:rPr lang="en-US" sz="1300" b="1" dirty="0" err="1" smtClean="0">
                <a:latin typeface="Calibri"/>
                <a:cs typeface="Calibri"/>
              </a:rPr>
              <a:t>TeV</a:t>
            </a:r>
            <a:endParaRPr lang="en-US" sz="1300" b="1" dirty="0">
              <a:latin typeface="Calibri"/>
              <a:cs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2627784" y="611839"/>
            <a:ext cx="4608512" cy="9517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69700" y="1347614"/>
            <a:ext cx="3038804" cy="1800200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588224" y="1375997"/>
            <a:ext cx="208823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Mover and support system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8264" y="2816157"/>
            <a:ext cx="203069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dirty="0" smtClean="0">
                <a:latin typeface="Calibri"/>
                <a:cs typeface="Calibri"/>
              </a:rPr>
              <a:t>F. </a:t>
            </a:r>
            <a:r>
              <a:rPr lang="en-GB" sz="1200" dirty="0" err="1" smtClean="0">
                <a:latin typeface="Calibri"/>
                <a:cs typeface="Calibri"/>
              </a:rPr>
              <a:t>Bertinelli</a:t>
            </a:r>
            <a:r>
              <a:rPr lang="en-GB" sz="1200" dirty="0" smtClean="0">
                <a:latin typeface="Calibri"/>
                <a:cs typeface="Calibri"/>
              </a:rPr>
              <a:t> et al. (CERN, Riga)</a:t>
            </a:r>
            <a:endParaRPr lang="en-US" sz="1200" dirty="0">
              <a:latin typeface="Calibri"/>
              <a:cs typeface="Calibri"/>
            </a:endParaRPr>
          </a:p>
        </p:txBody>
      </p:sp>
      <p:pic>
        <p:nvPicPr>
          <p:cNvPr id="32" name="Picture 31" descr="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664029"/>
            <a:ext cx="3024336" cy="101087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58266" y="1810499"/>
            <a:ext cx="2353494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3" y="2037828"/>
            <a:ext cx="2068363" cy="11739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21246" y="3279563"/>
            <a:ext cx="1642442" cy="444315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latin typeface="Calibri"/>
                <a:cs typeface="Calibri"/>
              </a:rPr>
              <a:t>G. Lerner</a:t>
            </a:r>
            <a:r>
              <a:rPr lang="en-GB" sz="1200" dirty="0">
                <a:latin typeface="Calibri"/>
                <a:cs typeface="Calibri"/>
              </a:rPr>
              <a:t>, D. </a:t>
            </a:r>
            <a:r>
              <a:rPr lang="en-GB" sz="1200" dirty="0" err="1">
                <a:latin typeface="Calibri"/>
                <a:cs typeface="Calibri"/>
              </a:rPr>
              <a:t>Calzolari</a:t>
            </a:r>
            <a:r>
              <a:rPr lang="en-GB" sz="1200" dirty="0">
                <a:latin typeface="Calibri"/>
                <a:cs typeface="Calibri"/>
              </a:rPr>
              <a:t>, A. </a:t>
            </a:r>
            <a:r>
              <a:rPr lang="en-GB" sz="1200" dirty="0" err="1">
                <a:latin typeface="Calibri"/>
                <a:cs typeface="Calibri"/>
              </a:rPr>
              <a:t>Lechner</a:t>
            </a:r>
            <a:r>
              <a:rPr lang="en-GB" sz="1200" dirty="0">
                <a:latin typeface="Calibri"/>
                <a:cs typeface="Calibri"/>
              </a:rPr>
              <a:t>, 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 smtClean="0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266" y="1779662"/>
            <a:ext cx="161967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FLUKA dose studies</a:t>
            </a:r>
            <a:endParaRPr lang="en-US" sz="1300" b="1" dirty="0">
              <a:latin typeface="Calibri"/>
              <a:cs typeface="Calibri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266" y="3808153"/>
            <a:ext cx="3865662" cy="1139861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435279" y="3313035"/>
            <a:ext cx="3650455" cy="1634979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xmlns="" id="{44588E48-B1C7-4BEA-B625-5EBFC339D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5279" y="3603217"/>
            <a:ext cx="3745233" cy="1266139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6276472" y="3351051"/>
            <a:ext cx="2867528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G.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Lacerda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Y. Robert, N. </a:t>
            </a:r>
            <a:r>
              <a:rPr lang="en-GB" sz="1200" dirty="0" err="1" smtClean="0">
                <a:solidFill>
                  <a:srgbClr val="000000"/>
                </a:solidFill>
                <a:latin typeface="Calibri"/>
                <a:cs typeface="Calibri"/>
              </a:rPr>
              <a:t>Guilhaudin</a:t>
            </a:r>
            <a:r>
              <a:rPr lang="en-GB" sz="1200" dirty="0" smtClean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39952" y="4400913"/>
            <a:ext cx="1295327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Mitigation:</a:t>
            </a:r>
          </a:p>
          <a:p>
            <a:r>
              <a:rPr lang="en-US" sz="1300" b="1" dirty="0" smtClean="0">
                <a:latin typeface="Calibri"/>
                <a:cs typeface="Calibri"/>
              </a:rPr>
              <a:t>Site choice tool</a:t>
            </a:r>
            <a:endParaRPr lang="en-US" sz="1300" dirty="0">
              <a:latin typeface="Calibri"/>
              <a:cs typeface="Calibri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/>
          <a:srcRect t="42624"/>
          <a:stretch/>
        </p:blipFill>
        <p:spPr>
          <a:xfrm>
            <a:off x="47328" y="3924311"/>
            <a:ext cx="3384376" cy="913477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843882" y="3808153"/>
            <a:ext cx="2425502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Flux direction map / lattice design / mover impact on beam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9512" y="4587974"/>
            <a:ext cx="188885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 smtClean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 smtClean="0">
                <a:solidFill>
                  <a:srgbClr val="000000"/>
                </a:solidFill>
                <a:latin typeface="Calibri"/>
                <a:cs typeface="Calibri"/>
              </a:rPr>
              <a:t>Carli</a:t>
            </a:r>
            <a:r>
              <a:rPr lang="en-GB" sz="1200" u="sng" dirty="0" smtClean="0">
                <a:solidFill>
                  <a:srgbClr val="000000"/>
                </a:solidFill>
                <a:latin typeface="Calibri"/>
                <a:cs typeface="Calibri"/>
              </a:rPr>
              <a:t>, K. </a:t>
            </a:r>
            <a:r>
              <a:rPr lang="en-GB" sz="1200" u="sng" dirty="0" err="1" smtClean="0">
                <a:solidFill>
                  <a:srgbClr val="000000"/>
                </a:solidFill>
                <a:latin typeface="Calibri"/>
                <a:cs typeface="Calibri"/>
              </a:rPr>
              <a:t>Skoufaris</a:t>
            </a:r>
            <a:r>
              <a:rPr lang="en-GB" sz="1200" u="sng" dirty="0" smtClean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411760" y="1707654"/>
            <a:ext cx="3657940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 descr="p0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069888"/>
            <a:ext cx="3524076" cy="1243147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594992" y="3392221"/>
            <a:ext cx="3129136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P.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Vojtyla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M.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Widorski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H. </a:t>
            </a:r>
            <a:r>
              <a:rPr lang="en-GB" sz="1200" dirty="0" err="1" smtClean="0">
                <a:solidFill>
                  <a:srgbClr val="000000"/>
                </a:solidFill>
                <a:latin typeface="Calibri"/>
                <a:cs typeface="Calibri"/>
              </a:rPr>
              <a:t>Vincke</a:t>
            </a:r>
            <a:endParaRPr lang="en-US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66578" y="1779662"/>
            <a:ext cx="242550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Conformity Verification Scheme</a:t>
            </a:r>
            <a:endParaRPr lang="en-US" sz="13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5690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92546"/>
            <a:ext cx="8229600" cy="381000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Proton Complex and Target Area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527777" y="4321492"/>
            <a:ext cx="2447828" cy="482506"/>
          </a:xfrm>
          <a:prstGeom prst="rect">
            <a:avLst/>
          </a:prstGeom>
          <a:solidFill>
            <a:srgbClr val="F2DCDB"/>
          </a:solidFill>
        </p:spPr>
        <p:txBody>
          <a:bodyPr wrap="square" lIns="81597" tIns="40800" rIns="81597" bIns="40800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L</a:t>
            </a:r>
            <a:r>
              <a:rPr lang="en-US" sz="1300" b="1" dirty="0" smtClean="0">
                <a:latin typeface="Calibri"/>
                <a:cs typeface="Calibri"/>
              </a:rPr>
              <a:t>arge </a:t>
            </a:r>
            <a:r>
              <a:rPr lang="en-US" sz="1300" b="1" dirty="0">
                <a:latin typeface="Calibri"/>
                <a:cs typeface="Calibri"/>
              </a:rPr>
              <a:t>aperture </a:t>
            </a:r>
            <a:r>
              <a:rPr lang="en-US" sz="1300" dirty="0">
                <a:latin typeface="Calibri"/>
                <a:cs typeface="Calibri"/>
              </a:rPr>
              <a:t>superconducting solenoid </a:t>
            </a:r>
            <a:r>
              <a:rPr lang="en-US" sz="1300" dirty="0" smtClean="0">
                <a:latin typeface="Calibri"/>
                <a:cs typeface="Calibri"/>
              </a:rPr>
              <a:t>to guide </a:t>
            </a:r>
            <a:r>
              <a:rPr lang="en-US" sz="1300" dirty="0" err="1" smtClean="0">
                <a:latin typeface="Calibri"/>
                <a:cs typeface="Calibri"/>
              </a:rPr>
              <a:t>pions</a:t>
            </a:r>
            <a:r>
              <a:rPr lang="en-US" sz="1300" dirty="0" smtClean="0">
                <a:latin typeface="Calibri"/>
                <a:cs typeface="Calibri"/>
              </a:rPr>
              <a:t>/</a:t>
            </a:r>
            <a:r>
              <a:rPr lang="en-US" sz="1300" dirty="0" err="1" smtClean="0">
                <a:latin typeface="Calibri"/>
                <a:cs typeface="Calibri"/>
              </a:rPr>
              <a:t>muons</a:t>
            </a:r>
            <a:endParaRPr lang="en-US" sz="1300" dirty="0">
              <a:latin typeface="Calibri"/>
              <a:cs typeface="Calibri"/>
            </a:endParaRPr>
          </a:p>
        </p:txBody>
      </p:sp>
      <p:pic>
        <p:nvPicPr>
          <p:cNvPr id="12" name="Picture 11" descr="p4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" t="561" r="63706" b="49546"/>
          <a:stretch/>
        </p:blipFill>
        <p:spPr>
          <a:xfrm>
            <a:off x="2123728" y="627534"/>
            <a:ext cx="3324992" cy="16947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1520" y="784969"/>
            <a:ext cx="1702591" cy="12827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81597" tIns="40800" rIns="81597" bIns="40800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2 MW Proton beam power </a:t>
            </a:r>
            <a:r>
              <a:rPr lang="en-US" sz="1300" dirty="0">
                <a:latin typeface="Calibri"/>
                <a:cs typeface="Calibri"/>
              </a:rPr>
              <a:t>is no issue</a:t>
            </a:r>
          </a:p>
          <a:p>
            <a:r>
              <a:rPr lang="en-US" sz="1300" dirty="0">
                <a:latin typeface="Calibri"/>
                <a:cs typeface="Calibri"/>
              </a:rPr>
              <a:t>some challenges in </a:t>
            </a:r>
            <a:r>
              <a:rPr lang="en-US" sz="1300" b="1" dirty="0">
                <a:latin typeface="Calibri"/>
                <a:cs typeface="Calibri"/>
              </a:rPr>
              <a:t>H- source </a:t>
            </a:r>
            <a:r>
              <a:rPr lang="en-US" sz="1300" dirty="0">
                <a:latin typeface="Calibri"/>
                <a:cs typeface="Calibri"/>
              </a:rPr>
              <a:t>and</a:t>
            </a:r>
            <a:r>
              <a:rPr lang="en-US" sz="1300" b="1" dirty="0">
                <a:latin typeface="Calibri"/>
                <a:cs typeface="Calibri"/>
              </a:rPr>
              <a:t> accumulator and combiner complex</a:t>
            </a:r>
          </a:p>
        </p:txBody>
      </p:sp>
      <p:pic>
        <p:nvPicPr>
          <p:cNvPr id="17" name="Content Placeholder 7" descr="A picture containing device&#10;&#10;Description automatically generated">
            <a:extLst>
              <a:ext uri="{FF2B5EF4-FFF2-40B4-BE49-F238E27FC236}">
                <a16:creationId xmlns:a16="http://schemas.microsoft.com/office/drawing/2014/main" xmlns="" id="{D089E247-FCCC-C582-41CB-7643ECFBA6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t="46828" r="32112" b="23196"/>
          <a:stretch/>
        </p:blipFill>
        <p:spPr>
          <a:xfrm>
            <a:off x="1763688" y="3164044"/>
            <a:ext cx="6368305" cy="1581670"/>
          </a:xfrm>
          <a:prstGeom prst="rect">
            <a:avLst/>
          </a:prstGeom>
          <a:noFill/>
        </p:spPr>
      </p:pic>
      <p:pic>
        <p:nvPicPr>
          <p:cNvPr id="18" name="Picture 17" descr="p0.tiff"/>
          <p:cNvPicPr>
            <a:picLocks noChangeAspect="1"/>
          </p:cNvPicPr>
          <p:nvPr/>
        </p:nvPicPr>
        <p:blipFill rotWithShape="1">
          <a:blip r:embed="rId4"/>
          <a:srcRect b="87960"/>
          <a:stretch/>
        </p:blipFill>
        <p:spPr>
          <a:xfrm>
            <a:off x="1502166" y="2463296"/>
            <a:ext cx="6237964" cy="396486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954111" y="2859782"/>
            <a:ext cx="817689" cy="858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419872" y="2865069"/>
            <a:ext cx="360040" cy="858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4427984" y="2859782"/>
            <a:ext cx="576064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364088" y="2731996"/>
            <a:ext cx="1080120" cy="9918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4644008" y="4083918"/>
            <a:ext cx="87672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48264" y="2881332"/>
            <a:ext cx="1906983" cy="482506"/>
          </a:xfrm>
          <a:prstGeom prst="rect">
            <a:avLst/>
          </a:prstGeom>
          <a:solidFill>
            <a:srgbClr val="F2DCDB"/>
          </a:solidFill>
        </p:spPr>
        <p:txBody>
          <a:bodyPr wrap="square" lIns="81597" tIns="40800" rIns="81597" bIns="40800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T</a:t>
            </a:r>
            <a:r>
              <a:rPr lang="en-US" sz="1300" b="1" dirty="0" smtClean="0">
                <a:latin typeface="Calibri"/>
                <a:cs typeface="Calibri"/>
              </a:rPr>
              <a:t>hick shielding</a:t>
            </a:r>
            <a:r>
              <a:rPr lang="en-US" sz="1300" b="1" dirty="0" smtClean="0">
                <a:latin typeface="Calibri"/>
                <a:cs typeface="Calibri"/>
              </a:rPr>
              <a:t> </a:t>
            </a:r>
            <a:r>
              <a:rPr lang="en-US" sz="1300" dirty="0" smtClean="0">
                <a:latin typeface="Calibri"/>
                <a:cs typeface="Calibri"/>
              </a:rPr>
              <a:t>of s</a:t>
            </a:r>
            <a:r>
              <a:rPr lang="en-US" sz="1300" dirty="0" smtClean="0">
                <a:latin typeface="Calibri"/>
                <a:cs typeface="Calibri"/>
              </a:rPr>
              <a:t>uperconducting solenoid</a:t>
            </a:r>
            <a:endParaRPr lang="en-US" sz="1300" dirty="0">
              <a:latin typeface="Calibri"/>
              <a:cs typeface="Calibri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748558" y="3164044"/>
            <a:ext cx="1127698" cy="41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231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24295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Target Design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16686" y="1985663"/>
            <a:ext cx="1051864" cy="1446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8" tIns="37129" rIns="74258" bIns="37129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64152" y="620879"/>
            <a:ext cx="1051864" cy="1446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8" tIns="37129" rIns="74258" bIns="37129" rtlCol="0" anchor="ctr"/>
          <a:lstStyle/>
          <a:p>
            <a:pPr algn="ctr"/>
            <a:r>
              <a:rPr lang="en-US" dirty="0" smtClean="0"/>
              <a:t>CNGS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496" y="4334528"/>
            <a:ext cx="4084250" cy="536648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CNGS </a:t>
            </a:r>
            <a:r>
              <a:rPr lang="en-US" sz="1500" dirty="0" smtClean="0">
                <a:latin typeface="Calibri"/>
                <a:cs typeface="Calibri"/>
              </a:rPr>
              <a:t>target</a:t>
            </a:r>
            <a:endParaRPr lang="en-US" sz="1500" dirty="0">
              <a:latin typeface="Calibri"/>
              <a:cs typeface="Calibri"/>
            </a:endParaRPr>
          </a:p>
          <a:p>
            <a:r>
              <a:rPr lang="en-US" sz="1500" dirty="0">
                <a:latin typeface="Calibri"/>
                <a:cs typeface="Calibri"/>
              </a:rPr>
              <a:t>3.5 x 10</a:t>
            </a:r>
            <a:r>
              <a:rPr lang="en-US" sz="1500" baseline="30000" dirty="0">
                <a:latin typeface="Calibri"/>
                <a:cs typeface="Calibri"/>
              </a:rPr>
              <a:t>13</a:t>
            </a:r>
            <a:r>
              <a:rPr lang="en-US" sz="1500" dirty="0">
                <a:latin typeface="Calibri"/>
                <a:cs typeface="Calibri"/>
              </a:rPr>
              <a:t> </a:t>
            </a:r>
            <a:r>
              <a:rPr lang="en-US" sz="1500" dirty="0" smtClean="0">
                <a:latin typeface="Calibri"/>
                <a:cs typeface="Calibri"/>
              </a:rPr>
              <a:t>protons/pulse, 400 </a:t>
            </a:r>
            <a:r>
              <a:rPr lang="en-US" sz="1500" dirty="0" err="1">
                <a:latin typeface="Calibri"/>
                <a:cs typeface="Calibri"/>
              </a:rPr>
              <a:t>GeV</a:t>
            </a:r>
            <a:r>
              <a:rPr lang="en-US" sz="1500" dirty="0">
                <a:latin typeface="Calibri"/>
                <a:cs typeface="Calibri"/>
              </a:rPr>
              <a:t> (2.2 MJ), 1/6 Hz</a:t>
            </a:r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94998"/>
            <a:ext cx="4110838" cy="2804944"/>
          </a:xfrm>
          <a:prstGeom prst="rect">
            <a:avLst/>
          </a:prstGeom>
        </p:spPr>
      </p:pic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506" y="654764"/>
            <a:ext cx="2127710" cy="270907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1256" y="555526"/>
            <a:ext cx="3628656" cy="998313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 smtClean="0">
                <a:latin typeface="Calibri"/>
                <a:cs typeface="Calibri"/>
              </a:rPr>
              <a:t>5 </a:t>
            </a:r>
            <a:r>
              <a:rPr lang="en-US" sz="1500" dirty="0">
                <a:latin typeface="Calibri"/>
                <a:cs typeface="Calibri"/>
              </a:rPr>
              <a:t>x 10</a:t>
            </a:r>
            <a:r>
              <a:rPr lang="en-US" sz="1500" baseline="30000" dirty="0">
                <a:latin typeface="Calibri"/>
                <a:cs typeface="Calibri"/>
              </a:rPr>
              <a:t>14</a:t>
            </a:r>
            <a:r>
              <a:rPr lang="en-US" sz="1500" dirty="0">
                <a:latin typeface="Calibri"/>
                <a:cs typeface="Calibri"/>
              </a:rPr>
              <a:t> </a:t>
            </a:r>
            <a:r>
              <a:rPr lang="en-US" sz="1500" dirty="0" smtClean="0">
                <a:latin typeface="Calibri"/>
                <a:cs typeface="Calibri"/>
              </a:rPr>
              <a:t>protons</a:t>
            </a:r>
            <a:r>
              <a:rPr lang="en-US" sz="1500" dirty="0" smtClean="0">
                <a:latin typeface="Calibri"/>
                <a:cs typeface="Calibri"/>
              </a:rPr>
              <a:t>/</a:t>
            </a:r>
            <a:r>
              <a:rPr lang="en-US" sz="1500" dirty="0" smtClean="0">
                <a:latin typeface="Calibri"/>
                <a:cs typeface="Calibri"/>
              </a:rPr>
              <a:t>pulse, </a:t>
            </a:r>
            <a:r>
              <a:rPr lang="en-US" sz="1500" dirty="0">
                <a:latin typeface="Calibri"/>
                <a:cs typeface="Calibri"/>
              </a:rPr>
              <a:t>5 </a:t>
            </a:r>
            <a:r>
              <a:rPr lang="en-US" sz="1500" dirty="0" err="1">
                <a:latin typeface="Calibri"/>
                <a:cs typeface="Calibri"/>
              </a:rPr>
              <a:t>GeV</a:t>
            </a:r>
            <a:r>
              <a:rPr lang="en-US" sz="1500" dirty="0">
                <a:latin typeface="Calibri"/>
                <a:cs typeface="Calibri"/>
              </a:rPr>
              <a:t> (0.4 MJ), 5 </a:t>
            </a:r>
            <a:r>
              <a:rPr lang="en-US" sz="1500" dirty="0" smtClean="0">
                <a:latin typeface="Calibri"/>
                <a:cs typeface="Calibri"/>
              </a:rPr>
              <a:t>Hz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 smtClean="0">
                <a:latin typeface="Calibri"/>
                <a:cs typeface="Calibri"/>
              </a:rPr>
              <a:t>graphite rod </a:t>
            </a:r>
            <a:r>
              <a:rPr lang="en-US" sz="1500" dirty="0">
                <a:latin typeface="Calibri"/>
                <a:cs typeface="Calibri"/>
              </a:rPr>
              <a:t>with </a:t>
            </a:r>
            <a:r>
              <a:rPr lang="en-US" sz="1500" dirty="0" smtClean="0">
                <a:latin typeface="Calibri"/>
                <a:cs typeface="Calibri"/>
              </a:rPr>
              <a:t>15</a:t>
            </a:r>
            <a:r>
              <a:rPr lang="en-US" sz="1500" dirty="0" smtClean="0">
                <a:latin typeface="Calibri"/>
                <a:cs typeface="Calibri"/>
              </a:rPr>
              <a:t> </a:t>
            </a:r>
            <a:r>
              <a:rPr lang="en-US" sz="1500" dirty="0">
                <a:latin typeface="Calibri"/>
                <a:cs typeface="Calibri"/>
              </a:rPr>
              <a:t>mm </a:t>
            </a:r>
            <a:r>
              <a:rPr lang="en-US" sz="1500" dirty="0" smtClean="0">
                <a:latin typeface="Calibri"/>
                <a:cs typeface="Calibri"/>
              </a:rPr>
              <a:t>radius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 smtClean="0">
                <a:latin typeface="Calibri"/>
                <a:cs typeface="Calibri"/>
              </a:rPr>
              <a:t>or liquid lead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 smtClean="0">
                <a:latin typeface="Calibri"/>
                <a:cs typeface="Calibri"/>
              </a:rPr>
              <a:t>or </a:t>
            </a:r>
            <a:r>
              <a:rPr lang="en-US" sz="1500" dirty="0" err="1" smtClean="0">
                <a:latin typeface="Calibri"/>
                <a:cs typeface="Calibri"/>
              </a:rPr>
              <a:t>fluidised</a:t>
            </a:r>
            <a:r>
              <a:rPr lang="en-US" sz="1500" dirty="0" smtClean="0">
                <a:latin typeface="Calibri"/>
                <a:cs typeface="Calibri"/>
              </a:rPr>
              <a:t> tungsten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2872" y="1491630"/>
            <a:ext cx="914400" cy="3600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p2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005" y="2664296"/>
            <a:ext cx="2532491" cy="206769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48020" y="1164689"/>
            <a:ext cx="2532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Thick shielding around target to protect solenoid from radiation and neutrons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4089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Motivation and Goal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646693"/>
            <a:ext cx="7200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Previous studies in US (now very strong interest again), experimental </a:t>
            </a:r>
            <a:r>
              <a:rPr lang="en-US" sz="1600" dirty="0" err="1" smtClean="0">
                <a:latin typeface="Calibri"/>
                <a:cs typeface="Calibri"/>
              </a:rPr>
              <a:t>programme</a:t>
            </a:r>
            <a:r>
              <a:rPr lang="en-US" sz="1600" dirty="0" smtClean="0">
                <a:latin typeface="Calibri"/>
                <a:cs typeface="Calibri"/>
              </a:rPr>
              <a:t> in UK and alternatives studies by INFN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536" y="1366773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New strong interest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in </a:t>
            </a:r>
            <a:r>
              <a:rPr lang="en-US" sz="1600" b="1" dirty="0" smtClean="0">
                <a:latin typeface="Calibri"/>
                <a:cs typeface="Calibri"/>
              </a:rPr>
              <a:t>high-energy, high-luminosity lepton collider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Combines</a:t>
            </a:r>
            <a:r>
              <a:rPr lang="en-US" sz="1600" b="1" dirty="0">
                <a:latin typeface="Calibri"/>
                <a:cs typeface="Calibri"/>
              </a:rPr>
              <a:t> precision physics </a:t>
            </a:r>
            <a:r>
              <a:rPr lang="en-US" sz="1600" dirty="0">
                <a:latin typeface="Calibri"/>
                <a:cs typeface="Calibri"/>
              </a:rPr>
              <a:t>and</a:t>
            </a:r>
            <a:r>
              <a:rPr lang="en-US" sz="1600" b="1" dirty="0">
                <a:latin typeface="Calibri"/>
                <a:cs typeface="Calibri"/>
              </a:rPr>
              <a:t> discovery </a:t>
            </a:r>
            <a:r>
              <a:rPr lang="en-US" sz="1600" b="1" dirty="0" smtClean="0">
                <a:latin typeface="Calibri"/>
                <a:cs typeface="Calibri"/>
              </a:rPr>
              <a:t>reach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collider promises </a:t>
            </a:r>
            <a:r>
              <a:rPr lang="en-US" sz="1600" b="1" dirty="0" smtClean="0">
                <a:latin typeface="Calibri"/>
                <a:cs typeface="Calibri"/>
              </a:rPr>
              <a:t>sustainable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dirty="0">
                <a:latin typeface="Calibri"/>
                <a:cs typeface="Calibri"/>
              </a:rPr>
              <a:t>approach to the </a:t>
            </a:r>
            <a:r>
              <a:rPr lang="en-US" sz="1600" b="1" dirty="0">
                <a:latin typeface="Calibri"/>
                <a:cs typeface="Calibri"/>
              </a:rPr>
              <a:t>energy </a:t>
            </a:r>
            <a:r>
              <a:rPr lang="en-US" sz="1600" b="1" dirty="0" smtClean="0">
                <a:latin typeface="Calibri"/>
                <a:cs typeface="Calibri"/>
              </a:rPr>
              <a:t>frontier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limited power consumption, cost and land use</a:t>
            </a: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1600" b="1" dirty="0" smtClean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Technology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dirty="0">
                <a:latin typeface="Calibri"/>
                <a:cs typeface="Calibri"/>
              </a:rPr>
              <a:t>and </a:t>
            </a:r>
            <a:r>
              <a:rPr lang="en-US" sz="1600" b="1" dirty="0">
                <a:latin typeface="Calibri"/>
                <a:cs typeface="Calibri"/>
              </a:rPr>
              <a:t>design </a:t>
            </a:r>
            <a:r>
              <a:rPr lang="en-US" sz="1600" b="1" dirty="0" smtClean="0">
                <a:latin typeface="Calibri"/>
                <a:cs typeface="Calibri"/>
              </a:rPr>
              <a:t>advances </a:t>
            </a:r>
            <a:r>
              <a:rPr lang="en-US" sz="1600" dirty="0" smtClean="0">
                <a:latin typeface="Calibri"/>
                <a:cs typeface="Calibri"/>
              </a:rPr>
              <a:t>in past years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review did not find any showstoppers</a:t>
            </a: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Goal is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10+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 collider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potential initial energy stage (e.g. 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higher energies to be explored later</a:t>
            </a:r>
          </a:p>
          <a:p>
            <a:pPr marL="285750" indent="-285750">
              <a:buFont typeface="Arial"/>
              <a:buChar char="•"/>
            </a:pPr>
            <a:endParaRPr lang="en-US" sz="1600" b="1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9432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8659"/>
            <a:ext cx="8229600" cy="441614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Capture Solenoid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xmlns="" id="{ADFD0A5C-3F98-3F4B-8FF8-D0B662722519}"/>
              </a:ext>
            </a:extLst>
          </p:cNvPr>
          <p:cNvSpPr txBox="1">
            <a:spLocks/>
          </p:cNvSpPr>
          <p:nvPr/>
        </p:nvSpPr>
        <p:spPr>
          <a:xfrm>
            <a:off x="4363396" y="3438162"/>
            <a:ext cx="4323406" cy="1289954"/>
          </a:xfrm>
          <a:prstGeom prst="rect">
            <a:avLst/>
          </a:prstGeom>
        </p:spPr>
        <p:txBody>
          <a:bodyPr vert="horz" lIns="81590" tIns="40796" rIns="81590" bIns="40796" rtlCol="0">
            <a:normAutofit/>
          </a:bodyPr>
          <a:lstStyle>
            <a:lvl1pPr marL="376759" indent="-376759" algn="l" defTabSz="502347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6312" indent="-313966" algn="l" defTabSz="502347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864" indent="-251172" algn="l" defTabSz="502347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8213" indent="-251172" algn="l" defTabSz="502347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0558" indent="-251172" algn="l" defTabSz="502347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2902" indent="-251172" algn="l" defTabSz="502347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251" indent="-251172" algn="l" defTabSz="502347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7597" indent="-251172" algn="l" defTabSz="502347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9942" indent="-251172" algn="l" defTabSz="502347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00" dirty="0"/>
          </a:p>
        </p:txBody>
      </p:sp>
      <p:sp>
        <p:nvSpPr>
          <p:cNvPr id="17" name="TextBox 16"/>
          <p:cNvSpPr txBox="1"/>
          <p:nvPr/>
        </p:nvSpPr>
        <p:spPr>
          <a:xfrm>
            <a:off x="122097" y="627534"/>
            <a:ext cx="4740742" cy="3999134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Solenoid can guide positive and negative </a:t>
            </a:r>
            <a:r>
              <a:rPr lang="en-US" sz="1500" dirty="0" err="1" smtClean="0">
                <a:latin typeface="Calibri"/>
                <a:cs typeface="Calibri"/>
              </a:rPr>
              <a:t>pions</a:t>
            </a:r>
            <a:endParaRPr lang="en-US" sz="1500" dirty="0">
              <a:latin typeface="Calibri"/>
              <a:cs typeface="Calibri"/>
            </a:endParaRPr>
          </a:p>
          <a:p>
            <a:r>
              <a:rPr lang="en-US" sz="1500" dirty="0">
                <a:latin typeface="Calibri"/>
                <a:cs typeface="Calibri"/>
              </a:rPr>
              <a:t>Goal: Capture </a:t>
            </a:r>
            <a:r>
              <a:rPr lang="en-US" sz="1500" dirty="0" smtClean="0">
                <a:latin typeface="Calibri"/>
                <a:cs typeface="Calibri"/>
              </a:rPr>
              <a:t>field at target: </a:t>
            </a:r>
            <a:r>
              <a:rPr lang="en-US" sz="1500" dirty="0">
                <a:latin typeface="Calibri"/>
                <a:cs typeface="Calibri"/>
              </a:rPr>
              <a:t>20 T, 150 </a:t>
            </a:r>
            <a:r>
              <a:rPr lang="en-US" sz="1500" dirty="0" smtClean="0">
                <a:latin typeface="Calibri"/>
                <a:cs typeface="Calibri"/>
              </a:rPr>
              <a:t>mm aperture</a:t>
            </a:r>
            <a:endParaRPr lang="en-US" sz="1500" dirty="0">
              <a:latin typeface="Calibri"/>
              <a:cs typeface="Calibri"/>
            </a:endParaRPr>
          </a:p>
          <a:p>
            <a:endParaRPr lang="en-US" sz="1500" dirty="0" smtClean="0">
              <a:latin typeface="Calibri"/>
              <a:cs typeface="Calibri"/>
            </a:endParaRPr>
          </a:p>
          <a:p>
            <a:r>
              <a:rPr lang="en-US" sz="1500" dirty="0">
                <a:latin typeface="Calibri"/>
                <a:cs typeface="Calibri"/>
              </a:rPr>
              <a:t>Two approaches:</a:t>
            </a:r>
          </a:p>
          <a:p>
            <a:pPr marL="232058" indent="-232058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15 T Nb</a:t>
            </a:r>
            <a:r>
              <a:rPr lang="en-US" sz="1500" baseline="-25000" dirty="0">
                <a:latin typeface="Calibri"/>
                <a:cs typeface="Calibri"/>
              </a:rPr>
              <a:t>3</a:t>
            </a:r>
            <a:r>
              <a:rPr lang="en-US" sz="1500" dirty="0">
                <a:latin typeface="Calibri"/>
                <a:cs typeface="Calibri"/>
              </a:rPr>
              <a:t>Sn with resistive insert</a:t>
            </a:r>
          </a:p>
          <a:p>
            <a:pPr marL="689258" lvl="1" indent="-232058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similar to ITER central solenoid</a:t>
            </a:r>
          </a:p>
          <a:p>
            <a:pPr marL="232058" indent="-232058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20 T HTS</a:t>
            </a:r>
          </a:p>
          <a:p>
            <a:pPr marL="689258" lvl="1" indent="-232058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Relevant for advanced fusion reactors</a:t>
            </a:r>
          </a:p>
          <a:p>
            <a:endParaRPr lang="en-US" sz="1500" dirty="0" smtClean="0">
              <a:latin typeface="Calibri"/>
              <a:cs typeface="Calibri"/>
            </a:endParaRPr>
          </a:p>
          <a:p>
            <a:r>
              <a:rPr lang="en-US" sz="1500" dirty="0">
                <a:latin typeface="Calibri"/>
                <a:cs typeface="Calibri"/>
              </a:rPr>
              <a:t>Challenge: shielding of debris of 2 MW proton beam</a:t>
            </a:r>
          </a:p>
          <a:p>
            <a:pPr marL="278469" indent="-278469">
              <a:buFont typeface="Symbol" charset="0"/>
              <a:buChar char=""/>
            </a:pPr>
            <a:r>
              <a:rPr lang="en-US" sz="1500" dirty="0">
                <a:latin typeface="Calibri"/>
                <a:cs typeface="Calibri"/>
              </a:rPr>
              <a:t>thick tungsten layer required</a:t>
            </a:r>
          </a:p>
          <a:p>
            <a:pPr marL="278469" indent="-278469">
              <a:buFont typeface="Symbol" charset="0"/>
              <a:buChar char=""/>
            </a:pPr>
            <a:r>
              <a:rPr lang="en-US" sz="1500" dirty="0" smtClean="0">
                <a:latin typeface="Calibri"/>
                <a:cs typeface="Calibri"/>
              </a:rPr>
              <a:t>1-2 m large </a:t>
            </a:r>
            <a:r>
              <a:rPr lang="en-US" sz="1500" dirty="0">
                <a:latin typeface="Calibri"/>
                <a:cs typeface="Calibri"/>
              </a:rPr>
              <a:t>aperture of superconducting solenoid</a:t>
            </a:r>
          </a:p>
          <a:p>
            <a:endParaRPr lang="en-US" sz="1500" dirty="0" smtClean="0">
              <a:latin typeface="Calibri"/>
              <a:cs typeface="Calibri"/>
            </a:endParaRPr>
          </a:p>
          <a:p>
            <a:r>
              <a:rPr lang="en-US" sz="1500" dirty="0" smtClean="0">
                <a:latin typeface="Calibri"/>
                <a:cs typeface="Calibri"/>
              </a:rPr>
              <a:t>Two limitations: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 smtClean="0">
                <a:latin typeface="Calibri"/>
                <a:cs typeface="Calibri"/>
              </a:rPr>
              <a:t>radiation dose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 smtClean="0">
                <a:latin typeface="Calibri"/>
                <a:cs typeface="Calibri"/>
              </a:rPr>
              <a:t>displacement of atoms due to neutrons</a:t>
            </a:r>
            <a:endParaRPr lang="en-US" sz="1500" dirty="0">
              <a:latin typeface="Calibri"/>
              <a:cs typeface="Calibri"/>
            </a:endParaRPr>
          </a:p>
          <a:p>
            <a:endParaRPr lang="en-US" sz="1500" dirty="0" smtClean="0"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pic>
        <p:nvPicPr>
          <p:cNvPr id="19" name="Picture 18" descr="A picture containing bicycle, ground, parked&#10;&#10;Description automatically generated">
            <a:extLst>
              <a:ext uri="{FF2B5EF4-FFF2-40B4-BE49-F238E27FC236}">
                <a16:creationId xmlns:a16="http://schemas.microsoft.com/office/drawing/2014/main" xmlns="" id="{57E09134-7747-764A-B26E-0F263F55D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975" y="627534"/>
            <a:ext cx="2817425" cy="210340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740CC0A-2C01-BC46-9419-A37B622BFB65}"/>
              </a:ext>
            </a:extLst>
          </p:cNvPr>
          <p:cNvSpPr txBox="1"/>
          <p:nvPr/>
        </p:nvSpPr>
        <p:spPr>
          <a:xfrm>
            <a:off x="5354975" y="644792"/>
            <a:ext cx="2736304" cy="382760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Calibri"/>
                <a:cs typeface="Calibri"/>
              </a:rPr>
              <a:t>ITER Central Solenoid Model Coil</a:t>
            </a:r>
          </a:p>
          <a:p>
            <a:r>
              <a:rPr lang="en-US" sz="1000" dirty="0">
                <a:solidFill>
                  <a:schemeClr val="bg1"/>
                </a:solidFill>
                <a:latin typeface="Calibri"/>
                <a:cs typeface="Calibri"/>
              </a:rPr>
              <a:t>13 T in 1.7 m (LTS)</a:t>
            </a:r>
          </a:p>
        </p:txBody>
      </p:sp>
      <p:pic>
        <p:nvPicPr>
          <p:cNvPr id="21" name="Picture 2" descr="MIT-designed project achieves major advance toward fusion energy | MIT News  | Massachusetts Institute of Technology">
            <a:extLst>
              <a:ext uri="{FF2B5EF4-FFF2-40B4-BE49-F238E27FC236}">
                <a16:creationId xmlns:a16="http://schemas.microsoft.com/office/drawing/2014/main" xmlns="" id="{9C834017-28D3-D846-B60A-F8A8D8AC4B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r="6996"/>
          <a:stretch/>
        </p:blipFill>
        <p:spPr bwMode="auto">
          <a:xfrm>
            <a:off x="5364088" y="2778136"/>
            <a:ext cx="3635345" cy="202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432BD80-7E15-634D-8811-981F98E2BD04}"/>
              </a:ext>
            </a:extLst>
          </p:cNvPr>
          <p:cNvSpPr txBox="1"/>
          <p:nvPr/>
        </p:nvSpPr>
        <p:spPr>
          <a:xfrm>
            <a:off x="5364088" y="2791672"/>
            <a:ext cx="3635344" cy="382760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alibri"/>
                <a:cs typeface="Calibri"/>
              </a:rPr>
              <a:t>MIT/CFS SPARC TF Coil prototype</a:t>
            </a:r>
          </a:p>
          <a:p>
            <a:pPr algn="r"/>
            <a:r>
              <a:rPr lang="en-US" sz="1000" dirty="0">
                <a:solidFill>
                  <a:schemeClr val="bg1"/>
                </a:solidFill>
                <a:latin typeface="Calibri"/>
                <a:cs typeface="Calibri"/>
              </a:rPr>
              <a:t>20 T at 20 K (HTS)</a:t>
            </a:r>
          </a:p>
        </p:txBody>
      </p:sp>
    </p:spTree>
    <p:extLst>
      <p:ext uri="{BB962C8B-B14F-4D97-AF65-F5344CB8AC3E}">
        <p14:creationId xmlns:p14="http://schemas.microsoft.com/office/powerpoint/2010/main" val="4048174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5"/>
            <a:ext cx="8229600" cy="408890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Final </a:t>
            </a:r>
            <a:r>
              <a:rPr lang="en-US" sz="3200" b="0" dirty="0" smtClean="0">
                <a:latin typeface="Calibri"/>
                <a:cs typeface="Calibri"/>
              </a:rPr>
              <a:t>Cooling </a:t>
            </a:r>
            <a:r>
              <a:rPr lang="en-US" sz="3200" b="0" dirty="0" smtClean="0">
                <a:latin typeface="Calibri"/>
                <a:cs typeface="Calibri"/>
              </a:rPr>
              <a:t>Principle</a:t>
            </a:r>
            <a:endParaRPr lang="en-US" sz="3200" b="0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pic>
        <p:nvPicPr>
          <p:cNvPr id="9" name="Picture 8" descr="damping.eps"/>
          <p:cNvPicPr>
            <a:picLocks noChangeAspect="1"/>
          </p:cNvPicPr>
          <p:nvPr/>
        </p:nvPicPr>
        <p:blipFill rotWithShape="1">
          <a:blip r:embed="rId2"/>
          <a:srcRect t="25926" b="10091"/>
          <a:stretch/>
        </p:blipFill>
        <p:spPr>
          <a:xfrm>
            <a:off x="274251" y="2182968"/>
            <a:ext cx="4009718" cy="840518"/>
          </a:xfrm>
          <a:prstGeom prst="rect">
            <a:avLst/>
          </a:prstGeom>
        </p:spPr>
      </p:pic>
      <p:pic>
        <p:nvPicPr>
          <p:cNvPr id="20" name="Picture 19" descr="p4.tif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61" t="561" r="38987" b="49546"/>
          <a:stretch/>
        </p:blipFill>
        <p:spPr>
          <a:xfrm>
            <a:off x="6948263" y="756613"/>
            <a:ext cx="2021835" cy="1694788"/>
          </a:xfrm>
          <a:prstGeom prst="rect">
            <a:avLst/>
          </a:prstGeom>
        </p:spPr>
      </p:pic>
      <p:pic>
        <p:nvPicPr>
          <p:cNvPr id="3" name="Picture 2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" y="574772"/>
            <a:ext cx="5052370" cy="1608197"/>
          </a:xfrm>
          <a:prstGeom prst="rect">
            <a:avLst/>
          </a:prstGeom>
        </p:spPr>
      </p:pic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824" y="3890137"/>
            <a:ext cx="6135767" cy="821840"/>
          </a:xfrm>
          <a:prstGeom prst="rect">
            <a:avLst/>
          </a:prstGeom>
        </p:spPr>
      </p:pic>
      <p:sp>
        <p:nvSpPr>
          <p:cNvPr id="12" name="Frame 11"/>
          <p:cNvSpPr/>
          <p:nvPr/>
        </p:nvSpPr>
        <p:spPr>
          <a:xfrm>
            <a:off x="1559590" y="3864160"/>
            <a:ext cx="1889720" cy="915659"/>
          </a:xfrm>
          <a:prstGeom prst="frame">
            <a:avLst>
              <a:gd name="adj1" fmla="val 3043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45" tIns="37122" rIns="74245" bIns="37122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3453897" y="3866364"/>
            <a:ext cx="3206335" cy="915659"/>
          </a:xfrm>
          <a:prstGeom prst="frame">
            <a:avLst>
              <a:gd name="adj1" fmla="val 304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45" tIns="37122" rIns="74245" bIns="37122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81549" y="3493903"/>
            <a:ext cx="2410289" cy="351968"/>
          </a:xfrm>
          <a:prstGeom prst="rect">
            <a:avLst/>
          </a:prstGeom>
          <a:noFill/>
        </p:spPr>
        <p:txBody>
          <a:bodyPr wrap="square" lIns="74245" tIns="37122" rIns="74245" bIns="37122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Energy loss = cooling</a:t>
            </a:r>
            <a:endParaRPr lang="en-US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47822" y="3509076"/>
            <a:ext cx="2918303" cy="351968"/>
          </a:xfrm>
          <a:prstGeom prst="rect">
            <a:avLst/>
          </a:prstGeom>
          <a:noFill/>
        </p:spPr>
        <p:txBody>
          <a:bodyPr wrap="square" lIns="74245" tIns="37122" rIns="74245" bIns="37122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Multiple scattering = heating</a:t>
            </a:r>
            <a:endParaRPr lang="en-US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70508" y="2457866"/>
            <a:ext cx="3593980" cy="90597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lIns="74252" tIns="37125" rIns="74252" bIns="37125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High field solenoids </a:t>
            </a:r>
            <a:r>
              <a:rPr lang="en-US" dirty="0" err="1" smtClean="0">
                <a:latin typeface="Calibri"/>
                <a:cs typeface="Calibri"/>
              </a:rPr>
              <a:t>minimise</a:t>
            </a:r>
            <a:r>
              <a:rPr lang="en-US" dirty="0" smtClean="0">
                <a:latin typeface="Calibri"/>
                <a:cs typeface="Calibri"/>
              </a:rPr>
              <a:t> beta-function and impact of multiple </a:t>
            </a:r>
            <a:r>
              <a:rPr lang="en-US" dirty="0" smtClean="0">
                <a:latin typeface="Calibri"/>
                <a:cs typeface="Calibri"/>
              </a:rPr>
              <a:t>scattering</a:t>
            </a:r>
            <a:endParaRPr lang="en-US" dirty="0">
              <a:latin typeface="Calibri"/>
              <a:cs typeface="Calibri"/>
            </a:endParaRPr>
          </a:p>
        </p:txBody>
      </p:sp>
      <p:cxnSp>
        <p:nvCxnSpPr>
          <p:cNvPr id="18" name="Straight Arrow Connector 17"/>
          <p:cNvCxnSpPr>
            <a:stCxn id="7" idx="1"/>
          </p:cNvCxnSpPr>
          <p:nvPr/>
        </p:nvCxnSpPr>
        <p:spPr>
          <a:xfrm flipH="1" flipV="1">
            <a:off x="3233588" y="1754406"/>
            <a:ext cx="2136920" cy="11564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660232" y="3363838"/>
            <a:ext cx="936105" cy="4820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Donut 26"/>
          <p:cNvSpPr/>
          <p:nvPr/>
        </p:nvSpPr>
        <p:spPr>
          <a:xfrm>
            <a:off x="6024086" y="3895109"/>
            <a:ext cx="636146" cy="404833"/>
          </a:xfrm>
          <a:prstGeom prst="donut">
            <a:avLst>
              <a:gd name="adj" fmla="val 586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2" tIns="37125" rIns="74252" bIns="37125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883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MICE: Cooling Demonstration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3508" y="3435846"/>
            <a:ext cx="2812628" cy="9632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Principle of </a:t>
            </a:r>
            <a:r>
              <a:rPr lang="en-US" sz="1400" dirty="0" err="1" smtClean="0">
                <a:latin typeface="Calibri"/>
                <a:cs typeface="Calibri"/>
              </a:rPr>
              <a:t>ionisation</a:t>
            </a:r>
            <a:r>
              <a:rPr lang="en-US" sz="1400" dirty="0" smtClean="0">
                <a:latin typeface="Calibri"/>
                <a:cs typeface="Calibri"/>
              </a:rPr>
              <a:t> cooling has been demonstrated</a:t>
            </a:r>
          </a:p>
          <a:p>
            <a:r>
              <a:rPr lang="en-US" sz="1400" dirty="0" smtClean="0">
                <a:latin typeface="Calibri"/>
                <a:cs typeface="Calibri"/>
              </a:rPr>
              <a:t>Use of data for benchmarking is still ongoing</a:t>
            </a:r>
          </a:p>
        </p:txBody>
      </p:sp>
      <p:pic>
        <p:nvPicPr>
          <p:cNvPr id="7" name="Picture 6" descr="Step-4-label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89" y="627534"/>
            <a:ext cx="6234427" cy="18303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88224" y="2750905"/>
            <a:ext cx="2496388" cy="286127"/>
          </a:xfrm>
          <a:prstGeom prst="rect">
            <a:avLst/>
          </a:prstGeom>
          <a:solidFill>
            <a:srgbClr val="FDEADA"/>
          </a:solidFill>
        </p:spPr>
        <p:txBody>
          <a:bodyPr wrap="square" lIns="100477" tIns="50240" rIns="100477" bIns="50240">
            <a:spAutoFit/>
          </a:bodyPr>
          <a:lstStyle/>
          <a:p>
            <a:r>
              <a:rPr lang="en-US" sz="1200" dirty="0"/>
              <a:t>Nature </a:t>
            </a:r>
            <a:r>
              <a:rPr lang="en-US" sz="1200" dirty="0" smtClean="0"/>
              <a:t>vol. </a:t>
            </a:r>
            <a:r>
              <a:rPr lang="en-US" sz="1200" dirty="0"/>
              <a:t>578, </a:t>
            </a:r>
            <a:r>
              <a:rPr lang="en-US" sz="1200" dirty="0" smtClean="0"/>
              <a:t>p. </a:t>
            </a:r>
            <a:r>
              <a:rPr lang="en-US" sz="1200" dirty="0"/>
              <a:t>53-59 (2020)</a:t>
            </a:r>
          </a:p>
        </p:txBody>
      </p:sp>
      <p:pic>
        <p:nvPicPr>
          <p:cNvPr id="9" name="Picture 8" descr="fig_4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573"/>
          <a:stretch/>
        </p:blipFill>
        <p:spPr>
          <a:xfrm>
            <a:off x="251520" y="2283718"/>
            <a:ext cx="2560919" cy="27092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83508" y="2770781"/>
            <a:ext cx="2812627" cy="532348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More particles at smaller amplitude after absorber is put in place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4937" y="3219822"/>
            <a:ext cx="2655277" cy="16095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More complete experiment with higher statistics, more than one stage required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Integration of magnets, RF, absorbers, vacuum is engineering challenge</a:t>
            </a:r>
          </a:p>
        </p:txBody>
      </p:sp>
      <p:pic>
        <p:nvPicPr>
          <p:cNvPr id="13" name="Picture 12" descr="IMG_8674-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049930"/>
            <a:ext cx="2496388" cy="166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020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52401" y="762510"/>
            <a:ext cx="8973581" cy="40922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Screen Shot 2014-01-02 at 11.54.34 AM.png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" t="26981" r="5151" b="5647"/>
          <a:stretch/>
        </p:blipFill>
        <p:spPr>
          <a:xfrm>
            <a:off x="581440" y="952465"/>
            <a:ext cx="7924790" cy="371000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804085" y="814034"/>
            <a:ext cx="6929756" cy="33693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r>
              <a:rPr lang="en-US" dirty="0"/>
              <a:t>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"/>
            <a:ext cx="7278684" cy="476249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Cooling: The </a:t>
            </a:r>
            <a:r>
              <a:rPr lang="en-US" sz="3200" b="0" dirty="0" smtClean="0">
                <a:latin typeface="Calibri"/>
                <a:cs typeface="Calibri"/>
              </a:rPr>
              <a:t>System Chain</a:t>
            </a:r>
            <a:endParaRPr lang="en-US" sz="3200" b="0" dirty="0"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62510" y="4616142"/>
            <a:ext cx="3427186" cy="359436"/>
          </a:xfrm>
          <a:prstGeom prst="rect">
            <a:avLst/>
          </a:prstGeom>
          <a:noFill/>
        </p:spPr>
        <p:txBody>
          <a:bodyPr wrap="square" lIns="81640" tIns="40820" rIns="81640" bIns="40820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Transverse Emittance (microns)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1042311" y="2462841"/>
            <a:ext cx="2878170" cy="359436"/>
          </a:xfrm>
          <a:prstGeom prst="rect">
            <a:avLst/>
          </a:prstGeom>
          <a:noFill/>
        </p:spPr>
        <p:txBody>
          <a:bodyPr wrap="none" lIns="81640" tIns="40820" rIns="81640" bIns="40820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Longitudinal Emittance (mm)</a:t>
            </a:r>
          </a:p>
        </p:txBody>
      </p:sp>
      <p:sp>
        <p:nvSpPr>
          <p:cNvPr id="9" name="Oval 8"/>
          <p:cNvSpPr/>
          <p:nvPr/>
        </p:nvSpPr>
        <p:spPr>
          <a:xfrm>
            <a:off x="8070860" y="952465"/>
            <a:ext cx="198425" cy="133899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stCxn id="9" idx="4"/>
          </p:cNvCxnSpPr>
          <p:nvPr/>
        </p:nvCxnSpPr>
        <p:spPr>
          <a:xfrm flipH="1">
            <a:off x="8165317" y="1086364"/>
            <a:ext cx="4756" cy="95253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024282" y="2038901"/>
            <a:ext cx="2141034" cy="1676779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24283" y="2881226"/>
            <a:ext cx="797641" cy="834453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42" idx="5"/>
          </p:cNvCxnSpPr>
          <p:nvPr/>
        </p:nvCxnSpPr>
        <p:spPr>
          <a:xfrm flipH="1" flipV="1">
            <a:off x="2358122" y="1980440"/>
            <a:ext cx="2185694" cy="1680134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63794" y="1905073"/>
            <a:ext cx="196530" cy="1338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563794" y="2235706"/>
            <a:ext cx="196530" cy="118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4543816" y="2889098"/>
            <a:ext cx="2257117" cy="818817"/>
          </a:xfrm>
          <a:custGeom>
            <a:avLst/>
            <a:gdLst>
              <a:gd name="connsiteX0" fmla="*/ 2378911 w 2378911"/>
              <a:gd name="connsiteY0" fmla="*/ 0 h 1082190"/>
              <a:gd name="connsiteX1" fmla="*/ 1140470 w 2378911"/>
              <a:gd name="connsiteY1" fmla="*/ 766228 h 1082190"/>
              <a:gd name="connsiteX2" fmla="*/ 699669 w 2378911"/>
              <a:gd name="connsiteY2" fmla="*/ 902679 h 1082190"/>
              <a:gd name="connsiteX3" fmla="*/ 6981 w 2378911"/>
              <a:gd name="connsiteY3" fmla="*/ 1039131 h 1082190"/>
              <a:gd name="connsiteX0" fmla="*/ 2378911 w 2378911"/>
              <a:gd name="connsiteY0" fmla="*/ 0 h 1092200"/>
              <a:gd name="connsiteX1" fmla="*/ 1140470 w 2378911"/>
              <a:gd name="connsiteY1" fmla="*/ 766228 h 1092200"/>
              <a:gd name="connsiteX2" fmla="*/ 699669 w 2378911"/>
              <a:gd name="connsiteY2" fmla="*/ 965657 h 1092200"/>
              <a:gd name="connsiteX3" fmla="*/ 6981 w 2378911"/>
              <a:gd name="connsiteY3" fmla="*/ 1039131 h 1092200"/>
              <a:gd name="connsiteX0" fmla="*/ 2379283 w 2379283"/>
              <a:gd name="connsiteY0" fmla="*/ 0 h 1097360"/>
              <a:gd name="connsiteX1" fmla="*/ 1340252 w 2379283"/>
              <a:gd name="connsiteY1" fmla="*/ 598288 h 1097360"/>
              <a:gd name="connsiteX2" fmla="*/ 700041 w 2379283"/>
              <a:gd name="connsiteY2" fmla="*/ 965657 h 1097360"/>
              <a:gd name="connsiteX3" fmla="*/ 7353 w 2379283"/>
              <a:gd name="connsiteY3" fmla="*/ 1039131 h 1097360"/>
              <a:gd name="connsiteX0" fmla="*/ 2378810 w 2378810"/>
              <a:gd name="connsiteY0" fmla="*/ 0 h 1087354"/>
              <a:gd name="connsiteX1" fmla="*/ 1339779 w 2378810"/>
              <a:gd name="connsiteY1" fmla="*/ 598288 h 1087354"/>
              <a:gd name="connsiteX2" fmla="*/ 741549 w 2378810"/>
              <a:gd name="connsiteY2" fmla="*/ 913176 h 1087354"/>
              <a:gd name="connsiteX3" fmla="*/ 6880 w 2378810"/>
              <a:gd name="connsiteY3" fmla="*/ 1039131 h 1087354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64385 w 2371930"/>
              <a:gd name="connsiteY1" fmla="*/ 608784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930" h="1039131">
                <a:moveTo>
                  <a:pt x="2371930" y="0"/>
                </a:moveTo>
                <a:cubicBezTo>
                  <a:pt x="1892646" y="307890"/>
                  <a:pt x="1623268" y="461836"/>
                  <a:pt x="1364385" y="608784"/>
                </a:cubicBezTo>
                <a:cubicBezTo>
                  <a:pt x="1105502" y="755732"/>
                  <a:pt x="1046029" y="809963"/>
                  <a:pt x="818631" y="881687"/>
                </a:cubicBezTo>
                <a:cubicBezTo>
                  <a:pt x="591234" y="953412"/>
                  <a:pt x="395322" y="997146"/>
                  <a:pt x="0" y="1039131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grpSp>
        <p:nvGrpSpPr>
          <p:cNvPr id="19" name="Group 19"/>
          <p:cNvGrpSpPr/>
          <p:nvPr/>
        </p:nvGrpSpPr>
        <p:grpSpPr>
          <a:xfrm>
            <a:off x="6300192" y="3243002"/>
            <a:ext cx="1869881" cy="882131"/>
            <a:chOff x="6300191" y="4324001"/>
            <a:chExt cx="1869881" cy="1176175"/>
          </a:xfrm>
        </p:grpSpPr>
        <p:sp>
          <p:nvSpPr>
            <p:cNvPr id="45" name="TextBox 44"/>
            <p:cNvSpPr txBox="1"/>
            <p:nvPr/>
          </p:nvSpPr>
          <p:spPr>
            <a:xfrm>
              <a:off x="6300191" y="5007733"/>
              <a:ext cx="186988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Calibri"/>
                  <a:cs typeface="Calibri"/>
                </a:rPr>
                <a:t>b</a:t>
              </a:r>
              <a:r>
                <a:rPr lang="en-US" dirty="0" smtClean="0">
                  <a:solidFill>
                    <a:srgbClr val="0000FF"/>
                  </a:solidFill>
                  <a:latin typeface="Calibri"/>
                  <a:cs typeface="Calibri"/>
                </a:rPr>
                <a:t>unch merge</a:t>
              </a:r>
              <a:endParaRPr lang="en-US" dirty="0">
                <a:solidFill>
                  <a:srgbClr val="0000FF"/>
                </a:solidFill>
                <a:latin typeface="Calibri"/>
                <a:cs typeface="Calibri"/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 flipV="1">
              <a:off x="6486274" y="4324001"/>
              <a:ext cx="573732" cy="7607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9"/>
          <p:cNvGrpSpPr/>
          <p:nvPr/>
        </p:nvGrpSpPr>
        <p:grpSpPr>
          <a:xfrm>
            <a:off x="1693888" y="1249607"/>
            <a:ext cx="2342330" cy="752929"/>
            <a:chOff x="1693888" y="1542356"/>
            <a:chExt cx="2342330" cy="1132923"/>
          </a:xfrm>
        </p:grpSpPr>
        <p:sp>
          <p:nvSpPr>
            <p:cNvPr id="42" name="Oval 41"/>
            <p:cNvSpPr/>
            <p:nvPr/>
          </p:nvSpPr>
          <p:spPr>
            <a:xfrm>
              <a:off x="2188755" y="2448258"/>
              <a:ext cx="198425" cy="2270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/>
                <a:cs typeface="Calibri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93888" y="1542356"/>
              <a:ext cx="2342330" cy="972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  <a:t>For acceleration to</a:t>
              </a:r>
              <a:b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</a:br>
              <a: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  <a:t>multi-</a:t>
              </a:r>
              <a:r>
                <a:rPr lang="en-US" dirty="0" err="1">
                  <a:solidFill>
                    <a:srgbClr val="FF00FF"/>
                  </a:solidFill>
                  <a:latin typeface="Calibri"/>
                  <a:cs typeface="Calibri"/>
                </a:rPr>
                <a:t>TeV</a:t>
              </a:r>
              <a: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  <a:t> collider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2292356" y="2153553"/>
              <a:ext cx="0" cy="3234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/>
          <p:cNvSpPr/>
          <p:nvPr/>
        </p:nvSpPr>
        <p:spPr>
          <a:xfrm>
            <a:off x="8070860" y="1971951"/>
            <a:ext cx="198425" cy="133899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grpSp>
        <p:nvGrpSpPr>
          <p:cNvPr id="26" name="Group 34"/>
          <p:cNvGrpSpPr/>
          <p:nvPr/>
        </p:nvGrpSpPr>
        <p:grpSpPr>
          <a:xfrm>
            <a:off x="2128470" y="2726254"/>
            <a:ext cx="1292911" cy="646331"/>
            <a:chOff x="1846995" y="3731907"/>
            <a:chExt cx="1292911" cy="861775"/>
          </a:xfrm>
        </p:grpSpPr>
        <p:sp>
          <p:nvSpPr>
            <p:cNvPr id="49" name="TextBox 48"/>
            <p:cNvSpPr txBox="1"/>
            <p:nvPr/>
          </p:nvSpPr>
          <p:spPr>
            <a:xfrm>
              <a:off x="1846995" y="3731907"/>
              <a:ext cx="1085767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Calibri"/>
                  <a:cs typeface="Calibri"/>
                </a:rPr>
                <a:t>Final</a:t>
              </a:r>
            </a:p>
            <a:p>
              <a:r>
                <a:rPr lang="en-US" dirty="0">
                  <a:solidFill>
                    <a:srgbClr val="0000FF"/>
                  </a:solidFill>
                  <a:latin typeface="Calibri"/>
                  <a:cs typeface="Calibri"/>
                </a:rPr>
                <a:t>Cooling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636520" y="3870406"/>
              <a:ext cx="503386" cy="1792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31"/>
          <p:cNvGrpSpPr/>
          <p:nvPr/>
        </p:nvGrpSpPr>
        <p:grpSpPr>
          <a:xfrm>
            <a:off x="3347864" y="3570400"/>
            <a:ext cx="2638430" cy="594818"/>
            <a:chOff x="3208011" y="2384180"/>
            <a:chExt cx="1996546" cy="793091"/>
          </a:xfrm>
        </p:grpSpPr>
        <p:sp>
          <p:nvSpPr>
            <p:cNvPr id="48" name="TextBox 47"/>
            <p:cNvSpPr txBox="1"/>
            <p:nvPr/>
          </p:nvSpPr>
          <p:spPr>
            <a:xfrm>
              <a:off x="3208011" y="2684828"/>
              <a:ext cx="199654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Calibri"/>
                  <a:cs typeface="Calibri"/>
                </a:rPr>
                <a:t>post-merge 6D </a:t>
              </a:r>
              <a:r>
                <a:rPr lang="en-US" dirty="0" smtClean="0">
                  <a:solidFill>
                    <a:srgbClr val="0000FF"/>
                  </a:solidFill>
                  <a:latin typeface="Calibri"/>
                  <a:cs typeface="Calibri"/>
                </a:rPr>
                <a:t>cooling</a:t>
              </a:r>
              <a:endParaRPr lang="en-US" dirty="0">
                <a:solidFill>
                  <a:srgbClr val="0000FF"/>
                </a:solidFill>
                <a:latin typeface="Calibri"/>
                <a:cs typeface="Calibri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V="1">
              <a:off x="4763752" y="2384180"/>
              <a:ext cx="0" cy="38729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5"/>
          <p:cNvGrpSpPr/>
          <p:nvPr/>
        </p:nvGrpSpPr>
        <p:grpSpPr>
          <a:xfrm>
            <a:off x="3693850" y="1346403"/>
            <a:ext cx="3631361" cy="1086108"/>
            <a:chOff x="3693849" y="1795204"/>
            <a:chExt cx="3631361" cy="1448144"/>
          </a:xfrm>
        </p:grpSpPr>
        <p:sp>
          <p:nvSpPr>
            <p:cNvPr id="10" name="Isosceles Triangle 9"/>
            <p:cNvSpPr/>
            <p:nvPr/>
          </p:nvSpPr>
          <p:spPr>
            <a:xfrm>
              <a:off x="6674648" y="2980941"/>
              <a:ext cx="294550" cy="262407"/>
            </a:xfrm>
            <a:prstGeom prst="triangl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693849" y="1795204"/>
              <a:ext cx="3631361" cy="1231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FF"/>
                  </a:solidFill>
                </a:rPr>
                <a:t>For acceleration to </a:t>
              </a:r>
              <a:r>
                <a:rPr lang="en-US" dirty="0" err="1">
                  <a:solidFill>
                    <a:srgbClr val="FF00FF"/>
                  </a:solidFill>
                </a:rPr>
                <a:t>NuMAX</a:t>
              </a:r>
              <a:r>
                <a:rPr lang="en-US" dirty="0">
                  <a:solidFill>
                    <a:srgbClr val="FF00FF"/>
                  </a:solidFill>
                </a:rPr>
                <a:t> (325MHz injector acceptance 3mm,24mm)</a:t>
              </a:r>
            </a:p>
          </p:txBody>
        </p:sp>
        <p:cxnSp>
          <p:nvCxnSpPr>
            <p:cNvPr id="56" name="Straight Arrow Connector 55"/>
            <p:cNvCxnSpPr>
              <a:endCxn id="10" idx="1"/>
            </p:cNvCxnSpPr>
            <p:nvPr/>
          </p:nvCxnSpPr>
          <p:spPr>
            <a:xfrm>
              <a:off x="6024282" y="2629268"/>
              <a:ext cx="724004" cy="4828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>
            <a:stCxn id="60" idx="6"/>
            <a:endCxn id="10" idx="5"/>
          </p:cNvCxnSpPr>
          <p:nvPr/>
        </p:nvCxnSpPr>
        <p:spPr>
          <a:xfrm flipH="1">
            <a:off x="6895562" y="2038901"/>
            <a:ext cx="1373723" cy="29520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7560734" y="2235757"/>
            <a:ext cx="510126" cy="1231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2557411" y="4869871"/>
            <a:ext cx="4821592" cy="273844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en-US" sz="1200" smtClean="0">
                <a:latin typeface="Calibri"/>
                <a:cs typeface="Calibri"/>
              </a:rPr>
              <a:t>D. Schulte                        Muon Collider, JUAS, February 2023 </a:t>
            </a:r>
            <a:endParaRPr lang="en-US" sz="1200" dirty="0">
              <a:latin typeface="Calibri"/>
              <a:cs typeface="Calibri"/>
            </a:endParaRPr>
          </a:p>
        </p:txBody>
      </p:sp>
      <p:grpSp>
        <p:nvGrpSpPr>
          <p:cNvPr id="32" name="Group 58"/>
          <p:cNvGrpSpPr/>
          <p:nvPr/>
        </p:nvGrpSpPr>
        <p:grpSpPr>
          <a:xfrm>
            <a:off x="7236830" y="738582"/>
            <a:ext cx="1889151" cy="1333048"/>
            <a:chOff x="3886200" y="2203444"/>
            <a:chExt cx="1889151" cy="1868919"/>
          </a:xfrm>
        </p:grpSpPr>
        <p:sp>
          <p:nvSpPr>
            <p:cNvPr id="66" name="Rectangle 65"/>
            <p:cNvSpPr/>
            <p:nvPr/>
          </p:nvSpPr>
          <p:spPr>
            <a:xfrm>
              <a:off x="3886200" y="2203444"/>
              <a:ext cx="1828799" cy="1691957"/>
            </a:xfrm>
            <a:prstGeom prst="rect">
              <a:avLst/>
            </a:prstGeom>
            <a:solidFill>
              <a:schemeClr val="bg1">
                <a:lumMod val="50000"/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756324" y="2236992"/>
              <a:ext cx="1019027" cy="517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/>
                  <a:cs typeface="Calibri"/>
                </a:rPr>
                <a:t>Target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736316" y="3166214"/>
              <a:ext cx="978684" cy="906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/>
                  <a:cs typeface="Calibri"/>
                </a:rPr>
                <a:t>Phase</a:t>
              </a:r>
            </a:p>
            <a:p>
              <a:r>
                <a:rPr lang="en-US" dirty="0">
                  <a:latin typeface="Calibri"/>
                  <a:cs typeface="Calibri"/>
                </a:rPr>
                <a:t>Rotator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3284160" y="2805485"/>
              <a:ext cx="1573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alibri"/>
                  <a:cs typeface="Calibri"/>
                </a:rPr>
                <a:t>Front End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044835" y="2550567"/>
              <a:ext cx="255073" cy="9061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2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2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200" dirty="0"/>
            </a:p>
          </p:txBody>
        </p:sp>
      </p:grpSp>
      <p:grpSp>
        <p:nvGrpSpPr>
          <p:cNvPr id="34" name="Group 18"/>
          <p:cNvGrpSpPr/>
          <p:nvPr/>
        </p:nvGrpSpPr>
        <p:grpSpPr>
          <a:xfrm>
            <a:off x="6800933" y="2834099"/>
            <a:ext cx="2125547" cy="888040"/>
            <a:chOff x="6757791" y="3367339"/>
            <a:chExt cx="2125547" cy="1473151"/>
          </a:xfrm>
        </p:grpSpPr>
        <p:sp>
          <p:nvSpPr>
            <p:cNvPr id="73" name="TextBox 72"/>
            <p:cNvSpPr txBox="1"/>
            <p:nvPr/>
          </p:nvSpPr>
          <p:spPr>
            <a:xfrm>
              <a:off x="6757791" y="3768305"/>
              <a:ext cx="2125547" cy="1072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FF"/>
                  </a:solidFill>
                  <a:latin typeface="Calibri"/>
                  <a:cs typeface="Calibri"/>
                </a:rPr>
                <a:t>pre-merge</a:t>
              </a:r>
              <a:br>
                <a:rPr lang="en-US" dirty="0">
                  <a:solidFill>
                    <a:srgbClr val="0000FF"/>
                  </a:solidFill>
                  <a:latin typeface="Calibri"/>
                  <a:cs typeface="Calibri"/>
                </a:rPr>
              </a:br>
              <a:r>
                <a:rPr lang="en-US" dirty="0">
                  <a:solidFill>
                    <a:srgbClr val="0000FF"/>
                  </a:solidFill>
                  <a:latin typeface="Calibri"/>
                  <a:cs typeface="Calibri"/>
                </a:rPr>
                <a:t>6D </a:t>
              </a:r>
              <a:r>
                <a:rPr lang="en-US" dirty="0" smtClean="0">
                  <a:solidFill>
                    <a:srgbClr val="0000FF"/>
                  </a:solidFill>
                  <a:latin typeface="Calibri"/>
                  <a:cs typeface="Calibri"/>
                </a:rPr>
                <a:t>Cooling</a:t>
              </a:r>
              <a:endParaRPr lang="en-US" dirty="0">
                <a:solidFill>
                  <a:srgbClr val="0000FF"/>
                </a:solidFill>
                <a:latin typeface="Calibri"/>
                <a:cs typeface="Calibri"/>
              </a:endParaRP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 flipV="1">
              <a:off x="7337170" y="3367339"/>
              <a:ext cx="99365" cy="52041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7835486" y="2283718"/>
            <a:ext cx="1250140" cy="451769"/>
          </a:xfrm>
          <a:prstGeom prst="rect">
            <a:avLst/>
          </a:prstGeom>
          <a:solidFill>
            <a:schemeClr val="bg1"/>
          </a:solidFill>
        </p:spPr>
        <p:txBody>
          <a:bodyPr wrap="square" lIns="81640" tIns="40820" rIns="81640" bIns="40820" rtlCol="0">
            <a:spAutoFit/>
          </a:bodyPr>
          <a:lstStyle/>
          <a:p>
            <a:pPr algn="ctr"/>
            <a:r>
              <a:rPr lang="en-US" sz="1200" dirty="0">
                <a:latin typeface="Calibri"/>
                <a:cs typeface="Calibri"/>
              </a:rPr>
              <a:t>Exit Front End</a:t>
            </a:r>
          </a:p>
          <a:p>
            <a:pPr algn="ctr"/>
            <a:r>
              <a:rPr lang="en-US" sz="1200" dirty="0">
                <a:latin typeface="Calibri"/>
                <a:cs typeface="Calibri"/>
              </a:rPr>
              <a:t>(15mm,45mm)</a:t>
            </a:r>
          </a:p>
        </p:txBody>
      </p:sp>
      <p:sp>
        <p:nvSpPr>
          <p:cNvPr id="18" name="Oval 17"/>
          <p:cNvSpPr/>
          <p:nvPr/>
        </p:nvSpPr>
        <p:spPr>
          <a:xfrm>
            <a:off x="1847648" y="954742"/>
            <a:ext cx="201168" cy="150876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3478" y="850351"/>
            <a:ext cx="5545040" cy="359436"/>
          </a:xfrm>
          <a:prstGeom prst="rect">
            <a:avLst/>
          </a:prstGeom>
          <a:noFill/>
        </p:spPr>
        <p:txBody>
          <a:bodyPr wrap="square" lIns="81640" tIns="40820" rIns="81640" bIns="40820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/>
                <a:cs typeface="Calibri"/>
              </a:rPr>
              <a:t>Specification</a:t>
            </a:r>
            <a:endParaRPr lang="en-GB" b="1" dirty="0">
              <a:latin typeface="Calibri"/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732831" y="1379484"/>
            <a:ext cx="3503999" cy="10778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6459241" y="2038177"/>
            <a:ext cx="1347443" cy="2619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7023733" y="2006905"/>
            <a:ext cx="957967" cy="1338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/>
          </a:p>
        </p:txBody>
      </p:sp>
      <p:pic>
        <p:nvPicPr>
          <p:cNvPr id="85" name="Picture 84" descr="p4.tiff"/>
          <p:cNvPicPr>
            <a:picLocks noChangeAspect="1"/>
          </p:cNvPicPr>
          <p:nvPr/>
        </p:nvPicPr>
        <p:blipFill rotWithShape="1">
          <a:blip r:embed="rId3"/>
          <a:srcRect l="36062" r="39217" b="50107"/>
          <a:stretch/>
        </p:blipFill>
        <p:spPr>
          <a:xfrm rot="10800000">
            <a:off x="4414138" y="737724"/>
            <a:ext cx="2260511" cy="1694788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>
            <a:off x="6748287" y="1773847"/>
            <a:ext cx="1233414" cy="44440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6163972" y="1870744"/>
            <a:ext cx="1161239" cy="83226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5662931" y="2140804"/>
            <a:ext cx="796311" cy="94156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5240838" y="1886309"/>
            <a:ext cx="0" cy="162154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3507288" y="1905073"/>
            <a:ext cx="1205893" cy="92505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7176885" y="4662467"/>
            <a:ext cx="1908741" cy="3594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81640" tIns="40820" rIns="81640" bIns="40820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MAP collaboration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68" name="5-Point Star 67"/>
          <p:cNvSpPr/>
          <p:nvPr/>
        </p:nvSpPr>
        <p:spPr>
          <a:xfrm>
            <a:off x="2865053" y="1755714"/>
            <a:ext cx="388466" cy="226373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942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5"/>
            <a:ext cx="8229600" cy="408890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Equilibrium </a:t>
            </a:r>
            <a:r>
              <a:rPr lang="en-US" sz="3200" b="0" dirty="0" err="1">
                <a:latin typeface="Calibri"/>
                <a:cs typeface="Calibri"/>
              </a:rPr>
              <a:t>Emittance</a:t>
            </a:r>
            <a:r>
              <a:rPr lang="en-US" sz="3200" b="0" dirty="0">
                <a:latin typeface="Calibri"/>
                <a:cs typeface="Calibri"/>
              </a:rPr>
              <a:t>, Material and Energy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pic>
        <p:nvPicPr>
          <p:cNvPr id="19" name="Picture 18" descr="The-Bethe-Bloch-forumula-for-positive-muons-in-copper-as-a-function-of-bg2-show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0"/>
          <a:stretch/>
        </p:blipFill>
        <p:spPr>
          <a:xfrm>
            <a:off x="2912212" y="1859906"/>
            <a:ext cx="6001387" cy="2899521"/>
          </a:xfrm>
          <a:prstGeom prst="rect">
            <a:avLst/>
          </a:prstGeom>
        </p:spPr>
      </p:pic>
      <p:pic>
        <p:nvPicPr>
          <p:cNvPr id="8" name="Picture 7" descr="formul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00" t="19529" r="36629" b="75488"/>
          <a:stretch/>
        </p:blipFill>
        <p:spPr>
          <a:xfrm>
            <a:off x="539552" y="555526"/>
            <a:ext cx="3834748" cy="1239411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stCxn id="24" idx="0"/>
          </p:cNvCxnSpPr>
          <p:nvPr/>
        </p:nvCxnSpPr>
        <p:spPr>
          <a:xfrm flipV="1">
            <a:off x="1328986" y="1462271"/>
            <a:ext cx="866750" cy="4773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4902" y="1939636"/>
            <a:ext cx="2288167" cy="122914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/>
              <a:t>Material property</a:t>
            </a:r>
          </a:p>
          <a:p>
            <a:r>
              <a:rPr lang="en-US" sz="1500" dirty="0"/>
              <a:t>best is hydrogen</a:t>
            </a:r>
          </a:p>
          <a:p>
            <a:endParaRPr lang="en-US" sz="1500" dirty="0"/>
          </a:p>
          <a:p>
            <a:r>
              <a:rPr lang="en-US" sz="1500" dirty="0"/>
              <a:t>Lithium hydride is good solid material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588634" y="1693103"/>
            <a:ext cx="242683" cy="15453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7200" y="3267729"/>
            <a:ext cx="2374117" cy="998313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/>
              <a:t>best at low energies</a:t>
            </a:r>
          </a:p>
          <a:p>
            <a:r>
              <a:rPr lang="en-US" sz="1500" dirty="0"/>
              <a:t>but rapidly increasing energy spread</a:t>
            </a:r>
          </a:p>
          <a:p>
            <a:pPr marL="232058" indent="-232058">
              <a:buFont typeface="Symbol" charset="0"/>
              <a:buChar char=""/>
            </a:pPr>
            <a:r>
              <a:rPr lang="en-US" sz="1500" dirty="0"/>
              <a:t>use for final cooling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588633" y="2537115"/>
            <a:ext cx="1785667" cy="7013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916232" y="1545854"/>
            <a:ext cx="2555880" cy="3058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74258" tIns="37129" rIns="74258" bIns="37129" rtlCol="0">
            <a:spAutoFit/>
          </a:bodyPr>
          <a:lstStyle/>
          <a:p>
            <a:r>
              <a:rPr lang="en-US" sz="1500" dirty="0"/>
              <a:t>Most of cooling is done here</a:t>
            </a:r>
          </a:p>
        </p:txBody>
      </p:sp>
      <p:cxnSp>
        <p:nvCxnSpPr>
          <p:cNvPr id="46" name="Straight Arrow Connector 45"/>
          <p:cNvCxnSpPr>
            <a:stCxn id="19" idx="0"/>
          </p:cNvCxnSpPr>
          <p:nvPr/>
        </p:nvCxnSpPr>
        <p:spPr>
          <a:xfrm flipH="1">
            <a:off x="5558628" y="1859906"/>
            <a:ext cx="354278" cy="19241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876256" y="1156455"/>
            <a:ext cx="2071491" cy="3058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/>
              <a:t>Hard </a:t>
            </a:r>
            <a:r>
              <a:rPr lang="en-US" sz="1500" dirty="0" smtClean="0"/>
              <a:t>stochastic losses</a:t>
            </a:r>
            <a:endParaRPr lang="en-US" sz="1500" dirty="0"/>
          </a:p>
        </p:txBody>
      </p:sp>
      <p:cxnSp>
        <p:nvCxnSpPr>
          <p:cNvPr id="49" name="Straight Arrow Connector 48"/>
          <p:cNvCxnSpPr>
            <a:stCxn id="48" idx="2"/>
          </p:cNvCxnSpPr>
          <p:nvPr/>
        </p:nvCxnSpPr>
        <p:spPr>
          <a:xfrm flipH="1">
            <a:off x="7472112" y="1462271"/>
            <a:ext cx="439890" cy="18054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233833" y="715775"/>
            <a:ext cx="2406349" cy="3058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74258" tIns="37129" rIns="74258" bIns="37129" rtlCol="0">
            <a:spAutoFit/>
          </a:bodyPr>
          <a:lstStyle/>
          <a:p>
            <a:r>
              <a:rPr lang="en-US" sz="1500" dirty="0"/>
              <a:t>Strong solenoid field helps</a:t>
            </a:r>
          </a:p>
        </p:txBody>
      </p:sp>
      <p:cxnSp>
        <p:nvCxnSpPr>
          <p:cNvPr id="59" name="Straight Arrow Connector 58"/>
          <p:cNvCxnSpPr>
            <a:stCxn id="58" idx="1"/>
          </p:cNvCxnSpPr>
          <p:nvPr/>
        </p:nvCxnSpPr>
        <p:spPr>
          <a:xfrm flipH="1">
            <a:off x="3851920" y="868683"/>
            <a:ext cx="1381913" cy="4641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437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84909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Solenoid Fields</a:t>
            </a:r>
          </a:p>
        </p:txBody>
      </p:sp>
      <p:pic>
        <p:nvPicPr>
          <p:cNvPr id="1028" name="Picture 4" descr="This Superconducting Magnet Has Shattered The Record For World&amp;#39;s Strongest">
            <a:extLst>
              <a:ext uri="{FF2B5EF4-FFF2-40B4-BE49-F238E27FC236}">
                <a16:creationId xmlns:a16="http://schemas.microsoft.com/office/drawing/2014/main" xmlns="" id="{F119AFB3-E083-FB4C-8F72-F4D54D5F30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6" r="11802"/>
          <a:stretch/>
        </p:blipFill>
        <p:spPr bwMode="auto">
          <a:xfrm>
            <a:off x="169636" y="555276"/>
            <a:ext cx="2858141" cy="106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1B51B3A-2480-334C-A80A-487077FB8F3C}"/>
              </a:ext>
            </a:extLst>
          </p:cNvPr>
          <p:cNvSpPr txBox="1"/>
          <p:nvPr/>
        </p:nvSpPr>
        <p:spPr>
          <a:xfrm>
            <a:off x="343096" y="1242935"/>
            <a:ext cx="2595825" cy="413537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lIns="74258" tIns="37129" rIns="74258" bIns="37129" rtlCol="0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</a:rPr>
              <a:t>HTS insert of NHMFL all SC 32 T </a:t>
            </a:r>
          </a:p>
          <a:p>
            <a:pPr algn="r"/>
            <a:r>
              <a:rPr lang="en-US" sz="1100" dirty="0">
                <a:solidFill>
                  <a:schemeClr val="bg1"/>
                </a:solidFill>
              </a:rPr>
              <a:t>32 T in 40 mm (15 T LTS + 17 T HTS) </a:t>
            </a:r>
          </a:p>
        </p:txBody>
      </p:sp>
      <p:pic>
        <p:nvPicPr>
          <p:cNvPr id="9" name="Picture 2" descr="Little Big Coil&amp;#39; creates record-breaking continuous magnetic field –  Physics World">
            <a:extLst>
              <a:ext uri="{FF2B5EF4-FFF2-40B4-BE49-F238E27FC236}">
                <a16:creationId xmlns:a16="http://schemas.microsoft.com/office/drawing/2014/main" xmlns="" id="{10BB7E91-D036-8E46-AD44-AA20E0B77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68" y="1666857"/>
            <a:ext cx="3343510" cy="118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4847D2A-9182-6F44-A0B0-FA247A53500A}"/>
              </a:ext>
            </a:extLst>
          </p:cNvPr>
          <p:cNvSpPr txBox="1"/>
          <p:nvPr/>
        </p:nvSpPr>
        <p:spPr>
          <a:xfrm>
            <a:off x="169636" y="2449225"/>
            <a:ext cx="3219871" cy="413537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lIns="74258" tIns="37129" rIns="74258" bIns="37129" rtlCol="0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</a:rPr>
              <a:t>NHMFL HTS Little Big Coil </a:t>
            </a:r>
          </a:p>
          <a:p>
            <a:pPr algn="r"/>
            <a:r>
              <a:rPr lang="en-US" sz="1100" dirty="0">
                <a:solidFill>
                  <a:schemeClr val="bg1"/>
                </a:solidFill>
              </a:rPr>
              <a:t>45.5 T in 14 mm (14.5 T HTS + 31 T resistive)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270B15A2-96B9-2542-9DA8-94E46EC9B8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4" r="13493"/>
          <a:stretch/>
        </p:blipFill>
        <p:spPr bwMode="auto">
          <a:xfrm>
            <a:off x="134968" y="2875912"/>
            <a:ext cx="1653762" cy="221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9ED56E5-5B19-5F42-AEBF-332BD21ADCA7}"/>
              </a:ext>
            </a:extLst>
          </p:cNvPr>
          <p:cNvSpPr txBox="1"/>
          <p:nvPr/>
        </p:nvSpPr>
        <p:spPr>
          <a:xfrm>
            <a:off x="169637" y="2893230"/>
            <a:ext cx="1619094" cy="921369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lIns="74258" tIns="37129" rIns="74258" bIns="37129" rtlCol="0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</a:rPr>
              <a:t>LNCMI/CEA Nougat </a:t>
            </a:r>
          </a:p>
          <a:p>
            <a:pPr algn="r"/>
            <a:r>
              <a:rPr lang="en-US" sz="1100" dirty="0">
                <a:solidFill>
                  <a:schemeClr val="bg1"/>
                </a:solidFill>
              </a:rPr>
              <a:t>HTS insert </a:t>
            </a:r>
          </a:p>
          <a:p>
            <a:pPr algn="r"/>
            <a:r>
              <a:rPr lang="en-US" sz="1100" dirty="0">
                <a:solidFill>
                  <a:schemeClr val="bg1"/>
                </a:solidFill>
              </a:rPr>
              <a:t>32.5 T in 50 mm </a:t>
            </a:r>
          </a:p>
          <a:p>
            <a:pPr algn="r"/>
            <a:r>
              <a:rPr lang="en-US" sz="1100" dirty="0">
                <a:solidFill>
                  <a:schemeClr val="bg1"/>
                </a:solidFill>
              </a:rPr>
              <a:t>(12. 5 T HTS + 20 T resistive)</a:t>
            </a:r>
          </a:p>
        </p:txBody>
      </p:sp>
      <p:pic>
        <p:nvPicPr>
          <p:cNvPr id="4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xmlns="" id="{8DDDCDBD-796B-E343-822D-9760D1C188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352"/>
          <a:stretch/>
        </p:blipFill>
        <p:spPr>
          <a:xfrm>
            <a:off x="1877096" y="2895109"/>
            <a:ext cx="1474237" cy="21968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2C1E9ED-2B27-3146-BF52-714C37C89D50}"/>
              </a:ext>
            </a:extLst>
          </p:cNvPr>
          <p:cNvSpPr txBox="1"/>
          <p:nvPr/>
        </p:nvSpPr>
        <p:spPr>
          <a:xfrm>
            <a:off x="1901546" y="2910968"/>
            <a:ext cx="1405244" cy="582814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lIns="74258" tIns="37129" rIns="74258" bIns="37129" rtlCol="0">
            <a:spAutoFit/>
          </a:bodyPr>
          <a:lstStyle/>
          <a:p>
            <a:pPr algn="r"/>
            <a:r>
              <a:rPr lang="en-US" sz="1100" dirty="0" err="1">
                <a:solidFill>
                  <a:schemeClr val="bg1"/>
                </a:solidFill>
              </a:rPr>
              <a:t>Sunam</a:t>
            </a:r>
            <a:r>
              <a:rPr lang="en-US" sz="1100" dirty="0">
                <a:solidFill>
                  <a:schemeClr val="bg1"/>
                </a:solidFill>
              </a:rPr>
              <a:t> NI one-body </a:t>
            </a:r>
          </a:p>
          <a:p>
            <a:pPr algn="r"/>
            <a:r>
              <a:rPr lang="en-US" sz="1100" dirty="0">
                <a:solidFill>
                  <a:schemeClr val="bg1"/>
                </a:solidFill>
              </a:rPr>
              <a:t>HTS magnet </a:t>
            </a:r>
          </a:p>
          <a:p>
            <a:pPr algn="r"/>
            <a:r>
              <a:rPr lang="en-US" sz="1100" dirty="0">
                <a:solidFill>
                  <a:schemeClr val="bg1"/>
                </a:solidFill>
              </a:rPr>
              <a:t>26.4 T in 35 mm </a:t>
            </a:r>
          </a:p>
        </p:txBody>
      </p:sp>
      <p:pic>
        <p:nvPicPr>
          <p:cNvPr id="3" name="Picture 2" descr="p0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3" t="12341" r="2180"/>
          <a:stretch/>
        </p:blipFill>
        <p:spPr>
          <a:xfrm>
            <a:off x="3478478" y="574662"/>
            <a:ext cx="5466174" cy="27689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89507" y="3219822"/>
            <a:ext cx="5636040" cy="1690810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Solenoids</a:t>
            </a:r>
            <a:r>
              <a:rPr lang="en-US" sz="1500" dirty="0"/>
              <a:t> with &gt;30 T and aperture  of 50 mm exist for high magnetic field science</a:t>
            </a:r>
          </a:p>
          <a:p>
            <a:endParaRPr lang="en-US" sz="1500" dirty="0"/>
          </a:p>
          <a:p>
            <a:r>
              <a:rPr lang="en-US" sz="1500" dirty="0"/>
              <a:t>The limit is the stress in the HTS</a:t>
            </a:r>
          </a:p>
          <a:p>
            <a:endParaRPr lang="en-US" sz="1500" dirty="0"/>
          </a:p>
          <a:p>
            <a:r>
              <a:rPr lang="en-US" sz="1500" dirty="0"/>
              <a:t>Even 60 T might be possible</a:t>
            </a:r>
          </a:p>
          <a:p>
            <a:pPr marL="278469" indent="-278469">
              <a:buFont typeface="Arial"/>
              <a:buChar char="•"/>
            </a:pPr>
            <a:r>
              <a:rPr lang="en-US" sz="1500" dirty="0"/>
              <a:t>but important R&amp;D required to see how far we can push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80297" y="839932"/>
            <a:ext cx="949859" cy="244260"/>
          </a:xfrm>
          <a:prstGeom prst="rect">
            <a:avLst/>
          </a:prstGeom>
          <a:solidFill>
            <a:srgbClr val="D9D9D9"/>
          </a:solidFill>
        </p:spPr>
        <p:txBody>
          <a:bodyPr wrap="none" lIns="74258" tIns="37129" rIns="74258" bIns="37129" rtlCol="0">
            <a:spAutoFit/>
          </a:bodyPr>
          <a:lstStyle/>
          <a:p>
            <a:r>
              <a:rPr lang="en-US" sz="1100" dirty="0"/>
              <a:t>Luca </a:t>
            </a:r>
            <a:r>
              <a:rPr lang="en-US" sz="1100" dirty="0" err="1"/>
              <a:t>Bottura</a:t>
            </a:r>
            <a:endParaRPr lang="en-US" sz="11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7644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381000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6D Cooling Cell Design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/>
          </a:p>
        </p:txBody>
      </p:sp>
      <p:pic>
        <p:nvPicPr>
          <p:cNvPr id="14" name="Picture 13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5" t="15408" r="54572" b="4036"/>
          <a:stretch/>
        </p:blipFill>
        <p:spPr>
          <a:xfrm rot="16200000">
            <a:off x="2418792" y="-473303"/>
            <a:ext cx="1874820" cy="66080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94331" y="610787"/>
            <a:ext cx="1293900" cy="26704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81583" tIns="40792" rIns="81583" bIns="40792" rtlCol="0">
            <a:spAutoFit/>
          </a:bodyPr>
          <a:lstStyle/>
          <a:p>
            <a:r>
              <a:rPr lang="en-US" sz="1200" dirty="0"/>
              <a:t>Initial 6D cooling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AB7E28F-0043-EC44-B82C-53A100CA76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255" y="619127"/>
            <a:ext cx="2013167" cy="114108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6547422" y="960981"/>
            <a:ext cx="2531005" cy="821044"/>
          </a:xfrm>
          <a:prstGeom prst="rect">
            <a:avLst/>
          </a:prstGeom>
          <a:noFill/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200" b="1" dirty="0" err="1">
                <a:latin typeface="Calibri"/>
                <a:cs typeface="Calibri"/>
              </a:rPr>
              <a:t>MuCool</a:t>
            </a:r>
            <a:r>
              <a:rPr lang="en-US" sz="1200" dirty="0">
                <a:latin typeface="Calibri"/>
                <a:cs typeface="Calibri"/>
              </a:rPr>
              <a:t>: &gt;50 MV/m in 5 T</a:t>
            </a:r>
          </a:p>
          <a:p>
            <a:r>
              <a:rPr lang="en-US" sz="1200" dirty="0">
                <a:latin typeface="Calibri"/>
                <a:cs typeface="Calibri"/>
              </a:rPr>
              <a:t>Two solutions</a:t>
            </a:r>
          </a:p>
          <a:p>
            <a:pPr marL="254947" indent="-254947">
              <a:buFont typeface="Arial"/>
              <a:buChar char="•"/>
            </a:pPr>
            <a:r>
              <a:rPr lang="en-US" sz="1200" dirty="0">
                <a:latin typeface="Calibri"/>
                <a:cs typeface="Calibri"/>
              </a:rPr>
              <a:t>H2-filled copper cavities</a:t>
            </a:r>
          </a:p>
          <a:p>
            <a:pPr marL="254947" indent="-254947">
              <a:buFont typeface="Arial"/>
              <a:buChar char="•"/>
            </a:pPr>
            <a:r>
              <a:rPr lang="en-US" sz="1200" dirty="0">
                <a:latin typeface="Calibri"/>
                <a:cs typeface="Calibri"/>
              </a:rPr>
              <a:t>Cavities with Be end caps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85257" y="1068442"/>
            <a:ext cx="690544" cy="359380"/>
          </a:xfrm>
          <a:prstGeom prst="rect">
            <a:avLst/>
          </a:prstGeom>
          <a:noFill/>
        </p:spPr>
        <p:txBody>
          <a:bodyPr wrap="none" lIns="81583" tIns="40792" rIns="81583" bIns="40792" rtlCol="0">
            <a:spAutoFit/>
          </a:bodyPr>
          <a:lstStyle/>
          <a:p>
            <a:r>
              <a:rPr lang="en-US" dirty="0" smtClean="0"/>
              <a:t>2.2 T</a:t>
            </a:r>
            <a:endParaRPr lang="en-US" dirty="0"/>
          </a:p>
        </p:txBody>
      </p:sp>
      <p:pic>
        <p:nvPicPr>
          <p:cNvPr id="28" name="Picture 27" descr="vc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1" y="569061"/>
            <a:ext cx="4373929" cy="114311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547422" y="1927953"/>
            <a:ext cx="2596583" cy="16982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1597" tIns="40800" rIns="81597" bIns="40800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H</a:t>
            </a:r>
            <a:r>
              <a:rPr lang="en-US" sz="1500" b="1" dirty="0">
                <a:latin typeface="Calibri"/>
                <a:cs typeface="Calibri"/>
              </a:rPr>
              <a:t>igh-gradient cavities in high magnetic field</a:t>
            </a:r>
          </a:p>
          <a:p>
            <a:endParaRPr lang="en-US" sz="1500" dirty="0">
              <a:latin typeface="Calibri"/>
              <a:cs typeface="Calibri"/>
            </a:endParaRPr>
          </a:p>
          <a:p>
            <a:r>
              <a:rPr lang="en-US" sz="1500" b="1" dirty="0">
                <a:latin typeface="Calibri"/>
                <a:cs typeface="Calibri"/>
              </a:rPr>
              <a:t>Tight integration </a:t>
            </a:r>
            <a:r>
              <a:rPr lang="en-US" sz="1500" dirty="0">
                <a:latin typeface="Calibri"/>
                <a:cs typeface="Calibri"/>
              </a:rPr>
              <a:t>of solenoids, RF, absorbers, instrumentation, cooling, vacuum, alignment, …</a:t>
            </a:r>
          </a:p>
        </p:txBody>
      </p:sp>
      <p:pic>
        <p:nvPicPr>
          <p:cNvPr id="15" name="Picture 9" descr="REMEX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512" y="3775409"/>
            <a:ext cx="3240360" cy="117260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79912" y="4011910"/>
            <a:ext cx="29600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Slight bending separates energies and allows longitudinal cooling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7788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58932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RF Cavity Challenge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pic>
        <p:nvPicPr>
          <p:cNvPr id="10" name="Picture 9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72919"/>
            <a:ext cx="2922595" cy="2611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4517" y="686212"/>
            <a:ext cx="2485275" cy="813647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Magnetic field concentrates electron emitted from surface</a:t>
            </a:r>
            <a:endParaRPr lang="en-US" sz="1600" dirty="0" smtClean="0">
              <a:latin typeface="Calibri"/>
              <a:cs typeface="Calibri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17995" y="4155926"/>
            <a:ext cx="189927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9AB7E28F-0043-EC44-B82C-53A100CA76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987574"/>
            <a:ext cx="2824407" cy="160090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444208" y="1121645"/>
            <a:ext cx="2500322" cy="1306089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Solution 1</a:t>
            </a:r>
            <a:r>
              <a:rPr lang="en-US" sz="1600" dirty="0" smtClean="0">
                <a:latin typeface="Calibri"/>
                <a:cs typeface="Calibri"/>
              </a:rPr>
              <a:t>:</a:t>
            </a:r>
          </a:p>
          <a:p>
            <a:r>
              <a:rPr lang="en-US" sz="1600" b="1" dirty="0" smtClean="0">
                <a:latin typeface="Calibri"/>
                <a:cs typeface="Calibri"/>
              </a:rPr>
              <a:t>Beryllium cavity</a:t>
            </a:r>
          </a:p>
          <a:p>
            <a:r>
              <a:rPr lang="en-US" sz="1600" dirty="0" smtClean="0">
                <a:latin typeface="Calibri"/>
                <a:cs typeface="Calibri"/>
              </a:rPr>
              <a:t>Experiment </a:t>
            </a:r>
            <a:r>
              <a:rPr lang="en-US" sz="1600" dirty="0">
                <a:latin typeface="Calibri"/>
                <a:cs typeface="Calibri"/>
              </a:rPr>
              <a:t>(</a:t>
            </a:r>
            <a:r>
              <a:rPr lang="en-US" sz="1600" dirty="0" smtClean="0">
                <a:latin typeface="Calibri"/>
                <a:cs typeface="Calibri"/>
              </a:rPr>
              <a:t>MUCOOL</a:t>
            </a:r>
            <a:r>
              <a:rPr lang="en-US" sz="1600" dirty="0" smtClean="0">
                <a:latin typeface="Calibri"/>
                <a:cs typeface="Calibri"/>
              </a:rPr>
              <a:t>):</a:t>
            </a:r>
          </a:p>
          <a:p>
            <a:r>
              <a:rPr lang="en-US" sz="1600" dirty="0">
                <a:latin typeface="Calibri"/>
                <a:cs typeface="Calibri"/>
              </a:rPr>
              <a:t>C</a:t>
            </a:r>
            <a:r>
              <a:rPr lang="en-US" sz="1600" dirty="0" smtClean="0">
                <a:latin typeface="Calibri"/>
                <a:cs typeface="Calibri"/>
              </a:rPr>
              <a:t>avity </a:t>
            </a:r>
            <a:r>
              <a:rPr lang="en-US" sz="1600" dirty="0">
                <a:latin typeface="Calibri"/>
                <a:cs typeface="Calibri"/>
              </a:rPr>
              <a:t>in 3 T: 50 MV/m with 30 </a:t>
            </a:r>
            <a:r>
              <a:rPr lang="en-US" sz="1600" dirty="0" err="1">
                <a:latin typeface="Calibri"/>
                <a:cs typeface="Calibri"/>
              </a:rPr>
              <a:t>μs</a:t>
            </a:r>
            <a:r>
              <a:rPr lang="en-US" sz="1600" dirty="0">
                <a:latin typeface="Calibri"/>
                <a:cs typeface="Calibri"/>
              </a:rPr>
              <a:t> RF </a:t>
            </a:r>
            <a:r>
              <a:rPr lang="en-US" sz="1600" dirty="0" smtClean="0">
                <a:latin typeface="Calibri"/>
                <a:cs typeface="Calibri"/>
              </a:rPr>
              <a:t>pulse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1840" y="2931790"/>
            <a:ext cx="2448272" cy="1306089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Solution 2</a:t>
            </a:r>
            <a:r>
              <a:rPr lang="en-US" sz="1600" dirty="0" smtClean="0">
                <a:latin typeface="Calibri"/>
                <a:cs typeface="Calibri"/>
              </a:rPr>
              <a:t>:</a:t>
            </a:r>
          </a:p>
          <a:p>
            <a:r>
              <a:rPr lang="en-US" sz="1600" b="1" dirty="0" smtClean="0">
                <a:latin typeface="Calibri"/>
                <a:cs typeface="Calibri"/>
              </a:rPr>
              <a:t>Hydrogen-filled cavity</a:t>
            </a:r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Experiment </a:t>
            </a:r>
            <a:r>
              <a:rPr lang="en-US" sz="1600" dirty="0">
                <a:latin typeface="Calibri"/>
                <a:cs typeface="Calibri"/>
              </a:rPr>
              <a:t>(</a:t>
            </a:r>
            <a:r>
              <a:rPr lang="en-US" sz="1600" dirty="0" smtClean="0">
                <a:latin typeface="Calibri"/>
                <a:cs typeface="Calibri"/>
              </a:rPr>
              <a:t>MUCOOL</a:t>
            </a:r>
            <a:r>
              <a:rPr lang="en-US" sz="1600" dirty="0" smtClean="0">
                <a:latin typeface="Calibri"/>
                <a:cs typeface="Calibri"/>
              </a:rPr>
              <a:t>):</a:t>
            </a:r>
          </a:p>
          <a:p>
            <a:r>
              <a:rPr lang="en-US" sz="1600" dirty="0">
                <a:latin typeface="Calibri"/>
                <a:cs typeface="Calibri"/>
              </a:rPr>
              <a:t>C</a:t>
            </a:r>
            <a:r>
              <a:rPr lang="en-US" sz="1600" dirty="0" smtClean="0">
                <a:latin typeface="Calibri"/>
                <a:cs typeface="Calibri"/>
              </a:rPr>
              <a:t>avity </a:t>
            </a:r>
            <a:r>
              <a:rPr lang="en-US" sz="1600" dirty="0">
                <a:latin typeface="Calibri"/>
                <a:cs typeface="Calibri"/>
              </a:rPr>
              <a:t>in 3 T</a:t>
            </a:r>
            <a:r>
              <a:rPr lang="en-US" sz="1600" dirty="0" smtClean="0">
                <a:latin typeface="Calibri"/>
                <a:cs typeface="Calibri"/>
              </a:rPr>
              <a:t>:</a:t>
            </a:r>
          </a:p>
          <a:p>
            <a:r>
              <a:rPr lang="en-US" sz="1600" dirty="0" smtClean="0">
                <a:latin typeface="Calibri"/>
                <a:cs typeface="Calibri"/>
              </a:rPr>
              <a:t>65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dirty="0">
                <a:latin typeface="Calibri"/>
                <a:cs typeface="Calibri"/>
              </a:rPr>
              <a:t>MV/</a:t>
            </a:r>
            <a:r>
              <a:rPr lang="en-US" sz="1600" dirty="0" smtClean="0">
                <a:latin typeface="Calibri"/>
                <a:cs typeface="Calibri"/>
              </a:rPr>
              <a:t>m ,</a:t>
            </a:r>
            <a:r>
              <a:rPr lang="en-US" sz="1600" dirty="0" smtClean="0">
                <a:latin typeface="Calibri"/>
                <a:cs typeface="Calibri"/>
              </a:rPr>
              <a:t>5 g/l H</a:t>
            </a:r>
            <a:r>
              <a:rPr lang="en-US" sz="1600" baseline="-25000" dirty="0" smtClean="0">
                <a:latin typeface="Calibri"/>
                <a:cs typeface="Calibri"/>
              </a:rPr>
              <a:t>2</a:t>
            </a:r>
            <a:endParaRPr lang="en-US" sz="1600" dirty="0" smtClean="0">
              <a:latin typeface="Calibri"/>
              <a:cs typeface="Calibri"/>
            </a:endParaRPr>
          </a:p>
        </p:txBody>
      </p:sp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834" y="2690792"/>
            <a:ext cx="3471661" cy="18971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03848" y="4515966"/>
            <a:ext cx="2624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Sorry, could not find better figure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0757" y="4496221"/>
            <a:ext cx="73160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Density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5249072" y="3478855"/>
            <a:ext cx="8258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Gradient</a:t>
            </a:r>
            <a:endParaRPr lang="en-US" sz="1400" dirty="0">
              <a:latin typeface="Calibri"/>
              <a:cs typeface="Calibri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5364088" y="3507854"/>
            <a:ext cx="1944216" cy="5760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440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Acceleration Complex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 rotWithShape="1">
          <a:blip r:embed="rId2"/>
          <a:srcRect l="59861" r="14313" b="50107"/>
          <a:stretch/>
        </p:blipFill>
        <p:spPr>
          <a:xfrm>
            <a:off x="112029" y="776914"/>
            <a:ext cx="2174647" cy="208286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236296" y="3195012"/>
            <a:ext cx="1914748" cy="18250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0A8E4C80-BFCF-2342-A876-7BC185C6D6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17" r="6734"/>
          <a:stretch/>
        </p:blipFill>
        <p:spPr>
          <a:xfrm>
            <a:off x="7278836" y="3291830"/>
            <a:ext cx="1853714" cy="165654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7290427" y="3347159"/>
            <a:ext cx="1572585" cy="1024791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/>
                <a:cs typeface="Calibri"/>
              </a:rPr>
              <a:t>EMMA </a:t>
            </a:r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proof of FFA principle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  <a:p>
            <a:endParaRPr lang="en-US" sz="12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Nature Physics 8, 243–247 (2012)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30" name="Picture 29" descr="ncelnngpfnakapb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62" y="3111961"/>
            <a:ext cx="1686791" cy="126062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12029" y="4480316"/>
            <a:ext cx="1867683" cy="251674"/>
          </a:xfrm>
          <a:prstGeom prst="rect">
            <a:avLst/>
          </a:prstGeom>
          <a:noFill/>
        </p:spPr>
        <p:txBody>
          <a:bodyPr wrap="square" lIns="81597" tIns="40800" rIns="81597" bIns="40800" rtlCol="0">
            <a:spAutoFit/>
          </a:bodyPr>
          <a:lstStyle/>
          <a:p>
            <a:pPr lvl="0"/>
            <a:r>
              <a:rPr lang="en-US" sz="1100" b="1" dirty="0"/>
              <a:t>FNAL </a:t>
            </a:r>
            <a:r>
              <a:rPr lang="en-US" sz="1100" dirty="0" smtClean="0"/>
              <a:t>300 T</a:t>
            </a:r>
            <a:r>
              <a:rPr lang="en-US" sz="1100" dirty="0"/>
              <a:t>/s HTS magnet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5773099" y="3113261"/>
            <a:ext cx="1391189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F. </a:t>
            </a:r>
            <a:r>
              <a:rPr lang="en-US" sz="1400" dirty="0" err="1" smtClean="0">
                <a:latin typeface="Calibri"/>
                <a:cs typeface="Calibri"/>
              </a:rPr>
              <a:t>Boattini</a:t>
            </a:r>
            <a:r>
              <a:rPr lang="en-US" sz="1400" dirty="0" smtClean="0">
                <a:latin typeface="Calibri"/>
                <a:cs typeface="Calibri"/>
              </a:rPr>
              <a:t> et al</a:t>
            </a:r>
            <a:r>
              <a:rPr lang="en-US" sz="1200" dirty="0" smtClean="0">
                <a:latin typeface="Calibri"/>
                <a:cs typeface="Calibri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67744" y="964922"/>
            <a:ext cx="46085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Important cost and power consumption</a:t>
            </a:r>
            <a:endParaRPr lang="en-US" sz="1600" dirty="0">
              <a:latin typeface="Calibri"/>
              <a:cs typeface="Calibri"/>
            </a:endParaRP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Started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I</a:t>
            </a:r>
            <a:r>
              <a:rPr lang="en-US" sz="1600" b="1" dirty="0" smtClean="0">
                <a:latin typeface="Calibri"/>
                <a:cs typeface="Calibri"/>
              </a:rPr>
              <a:t>ntegrated design of RCS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lattice with realistic hardware specifications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collective effects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C</a:t>
            </a:r>
            <a:r>
              <a:rPr lang="en-US" sz="1600" b="1" dirty="0" smtClean="0">
                <a:latin typeface="Calibri"/>
                <a:cs typeface="Calibri"/>
              </a:rPr>
              <a:t>oncept of key components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F</a:t>
            </a:r>
            <a:r>
              <a:rPr lang="en-US" sz="1600" dirty="0" smtClean="0">
                <a:latin typeface="Calibri"/>
                <a:cs typeface="Calibri"/>
              </a:rPr>
              <a:t>ast-ramping normal magnets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HTS alternative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Efficient </a:t>
            </a:r>
            <a:r>
              <a:rPr lang="en-US" sz="1600" dirty="0">
                <a:latin typeface="Calibri"/>
                <a:cs typeface="Calibri"/>
              </a:rPr>
              <a:t>p</a:t>
            </a:r>
            <a:r>
              <a:rPr lang="en-US" sz="1600" dirty="0" smtClean="0">
                <a:latin typeface="Calibri"/>
                <a:cs typeface="Calibri"/>
              </a:rPr>
              <a:t>ower converters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RF with transient beam loading</a:t>
            </a:r>
          </a:p>
          <a:p>
            <a:pPr marL="742950" lvl="1" indent="-285750"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Alternative FFA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4053291" y="3689325"/>
            <a:ext cx="3110997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H. </a:t>
            </a:r>
            <a:r>
              <a:rPr lang="en-US" sz="1400" dirty="0" err="1" smtClean="0">
                <a:latin typeface="Calibri"/>
                <a:cs typeface="Calibri"/>
              </a:rPr>
              <a:t>Damerell</a:t>
            </a:r>
            <a:r>
              <a:rPr lang="en-US" sz="1400" dirty="0" smtClean="0">
                <a:latin typeface="Calibri"/>
                <a:cs typeface="Calibri"/>
              </a:rPr>
              <a:t>, F. </a:t>
            </a:r>
            <a:r>
              <a:rPr lang="en-US" sz="1400" dirty="0" err="1" smtClean="0">
                <a:latin typeface="Calibri"/>
                <a:cs typeface="Calibri"/>
              </a:rPr>
              <a:t>Batsch</a:t>
            </a:r>
            <a:r>
              <a:rPr lang="en-US" sz="1400" dirty="0" smtClean="0">
                <a:latin typeface="Calibri"/>
                <a:cs typeface="Calibri"/>
              </a:rPr>
              <a:t>, U. van </a:t>
            </a:r>
            <a:r>
              <a:rPr lang="en-US" sz="1400" dirty="0" err="1" smtClean="0">
                <a:latin typeface="Calibri"/>
                <a:cs typeface="Calibri"/>
              </a:rPr>
              <a:t>Rienen</a:t>
            </a:r>
            <a:r>
              <a:rPr lang="en-US" sz="1400" dirty="0" smtClean="0">
                <a:latin typeface="Calibri"/>
                <a:cs typeface="Calibri"/>
              </a:rPr>
              <a:t>, A. </a:t>
            </a:r>
            <a:r>
              <a:rPr lang="en-US" sz="1400" dirty="0" err="1" smtClean="0">
                <a:latin typeface="Calibri"/>
                <a:cs typeface="Calibri"/>
              </a:rPr>
              <a:t>Grudiev</a:t>
            </a:r>
            <a:r>
              <a:rPr lang="en-US" sz="1400" dirty="0" smtClean="0">
                <a:latin typeface="Calibri"/>
                <a:cs typeface="Calibri"/>
              </a:rPr>
              <a:t> et al. (Rostock, Milano, CERN)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5754045" y="2513087"/>
            <a:ext cx="2850403" cy="5281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L. </a:t>
            </a:r>
            <a:r>
              <a:rPr lang="en-US" sz="1400" dirty="0" err="1" smtClean="0">
                <a:latin typeface="Calibri"/>
                <a:cs typeface="Calibri"/>
              </a:rPr>
              <a:t>Bottura</a:t>
            </a:r>
            <a:r>
              <a:rPr lang="en-US" sz="1400" dirty="0" smtClean="0">
                <a:latin typeface="Calibri"/>
                <a:cs typeface="Calibri"/>
              </a:rPr>
              <a:t> et al. (LNCMI, Darmstadt, Bologna, </a:t>
            </a:r>
            <a:r>
              <a:rPr lang="en-US" sz="1400" dirty="0" err="1" smtClean="0">
                <a:latin typeface="Calibri"/>
                <a:cs typeface="Calibri"/>
              </a:rPr>
              <a:t>Twente</a:t>
            </a:r>
            <a:r>
              <a:rPr lang="en-US" sz="1400" dirty="0" smtClean="0">
                <a:latin typeface="Calibri"/>
                <a:cs typeface="Calibri"/>
              </a:rPr>
              <a:t>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6854121" y="1707654"/>
            <a:ext cx="175032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A. Chance et al. (CEA)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67744" y="710264"/>
            <a:ext cx="5624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Core of baseline is sequence of pulsed synchrotron (0.4-11 </a:t>
            </a:r>
            <a:r>
              <a:rPr lang="en-US" sz="1600" dirty="0" err="1" smtClean="0">
                <a:latin typeface="Calibri"/>
                <a:cs typeface="Calibri"/>
              </a:rPr>
              <a:t>ms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4125299" y="4424213"/>
            <a:ext cx="1886861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S. Machida et al. (RAL)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6842909" y="2119957"/>
            <a:ext cx="183354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E</a:t>
            </a:r>
            <a:r>
              <a:rPr lang="en-US" sz="1400" dirty="0" smtClean="0">
                <a:latin typeface="Calibri"/>
                <a:cs typeface="Calibri"/>
              </a:rPr>
              <a:t>. </a:t>
            </a:r>
            <a:r>
              <a:rPr lang="en-US" sz="1400" dirty="0" err="1" smtClean="0">
                <a:latin typeface="Calibri"/>
                <a:cs typeface="Calibri"/>
              </a:rPr>
              <a:t>Metral</a:t>
            </a:r>
            <a:r>
              <a:rPr lang="en-US" sz="1400" dirty="0" smtClean="0">
                <a:latin typeface="Calibri"/>
                <a:cs typeface="Calibri"/>
              </a:rPr>
              <a:t> et al. (CERN)</a:t>
            </a:r>
          </a:p>
        </p:txBody>
      </p:sp>
    </p:spTree>
    <p:extLst>
      <p:ext uri="{BB962C8B-B14F-4D97-AF65-F5344CB8AC3E}">
        <p14:creationId xmlns:p14="http://schemas.microsoft.com/office/powerpoint/2010/main" val="65529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Collider Ring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795" y="978862"/>
            <a:ext cx="4401205" cy="584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MAP developed 4.5 km ring for  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 with Nb</a:t>
            </a:r>
            <a:r>
              <a:rPr lang="en-US" sz="1600" baseline="-25000" dirty="0" smtClean="0">
                <a:latin typeface="Calibri"/>
                <a:cs typeface="Calibri"/>
              </a:rPr>
              <a:t>3</a:t>
            </a:r>
            <a:r>
              <a:rPr lang="en-US" sz="1600" dirty="0" smtClean="0">
                <a:latin typeface="Calibri"/>
                <a:cs typeface="Calibri"/>
              </a:rPr>
              <a:t>Sn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magnet specifications in the HL-LHC range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3702" y="651216"/>
            <a:ext cx="2235012" cy="1945625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stCxn id="18" idx="3"/>
          </p:cNvCxnSpPr>
          <p:nvPr/>
        </p:nvCxnSpPr>
        <p:spPr bwMode="auto">
          <a:xfrm flipV="1">
            <a:off x="5671559" y="1587323"/>
            <a:ext cx="1069004" cy="126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7" idx="3"/>
          </p:cNvCxnSpPr>
          <p:nvPr/>
        </p:nvCxnSpPr>
        <p:spPr bwMode="auto">
          <a:xfrm>
            <a:off x="5876466" y="747387"/>
            <a:ext cx="1008112" cy="7542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48070" y="939248"/>
            <a:ext cx="1038503" cy="6554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0499" tIns="50250" rIns="100499" bIns="50250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A. </a:t>
            </a:r>
            <a:r>
              <a:rPr lang="en-US" sz="1200" dirty="0" err="1">
                <a:latin typeface="Calibri"/>
                <a:cs typeface="Calibri"/>
              </a:rPr>
              <a:t>Lechner</a:t>
            </a:r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D. </a:t>
            </a:r>
            <a:r>
              <a:rPr lang="en-US" sz="1200" dirty="0" err="1" smtClean="0">
                <a:latin typeface="Calibri"/>
                <a:cs typeface="Calibri"/>
              </a:rPr>
              <a:t>Calzolari</a:t>
            </a:r>
            <a:r>
              <a:rPr lang="en-US" sz="1200" dirty="0" smtClean="0">
                <a:latin typeface="Calibri"/>
                <a:cs typeface="Calibri"/>
              </a:rPr>
              <a:t> (CERN)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948070" y="627534"/>
            <a:ext cx="928396" cy="2397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Shielding</a:t>
            </a:r>
            <a:endParaRPr lang="en-US" sz="14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948070" y="1587323"/>
            <a:ext cx="723489" cy="25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alibri"/>
                <a:cs typeface="Calibri"/>
              </a:rPr>
              <a:t>Coil</a:t>
            </a:r>
            <a:endParaRPr lang="en-US" sz="14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3147814"/>
            <a:ext cx="3096344" cy="1323439"/>
          </a:xfrm>
          <a:prstGeom prst="rect">
            <a:avLst/>
          </a:prstGeom>
          <a:solidFill>
            <a:srgbClr val="B7C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500 W/m due to </a:t>
            </a: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decay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Need thick shielding</a:t>
            </a:r>
          </a:p>
          <a:p>
            <a:r>
              <a:rPr lang="en-US" sz="1600" dirty="0" smtClean="0">
                <a:latin typeface="Calibri"/>
                <a:cs typeface="Calibri"/>
              </a:rPr>
              <a:t>150 mm aperture</a:t>
            </a:r>
          </a:p>
          <a:p>
            <a:r>
              <a:rPr lang="en-US" sz="1600" dirty="0" smtClean="0">
                <a:latin typeface="Calibri"/>
                <a:cs typeface="Calibri"/>
              </a:rPr>
              <a:t>stress managed magnets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66479" y="1635646"/>
            <a:ext cx="4477529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Working on </a:t>
            </a:r>
            <a:r>
              <a:rPr lang="en-US" sz="1600" dirty="0" smtClean="0">
                <a:latin typeface="Calibri"/>
                <a:cs typeface="Calibri"/>
              </a:rPr>
              <a:t>10 km ring for </a:t>
            </a:r>
            <a:r>
              <a:rPr lang="en-US" sz="1600" b="1" dirty="0" smtClean="0">
                <a:latin typeface="Calibri"/>
                <a:cs typeface="Calibri"/>
              </a:rPr>
              <a:t>10 </a:t>
            </a:r>
            <a:r>
              <a:rPr lang="en-US" sz="1600" b="1" dirty="0" err="1" smtClean="0">
                <a:latin typeface="Calibri"/>
                <a:cs typeface="Calibri"/>
              </a:rPr>
              <a:t>TeV</a:t>
            </a:r>
            <a:r>
              <a:rPr lang="en-US" sz="1600" b="1" dirty="0" smtClean="0">
                <a:latin typeface="Calibri"/>
                <a:cs typeface="Calibri"/>
              </a:rPr>
              <a:t> collider ring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around 16 T Nb</a:t>
            </a:r>
            <a:r>
              <a:rPr lang="en-US" sz="1600" baseline="-25000" dirty="0" smtClean="0">
                <a:latin typeface="Calibri"/>
                <a:cs typeface="Calibri"/>
              </a:rPr>
              <a:t>3</a:t>
            </a:r>
            <a:r>
              <a:rPr lang="en-US" sz="1600" dirty="0" smtClean="0">
                <a:latin typeface="Calibri"/>
                <a:cs typeface="Calibri"/>
              </a:rPr>
              <a:t>Sn or HTS dipoles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final focus based on HTS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88024" y="2452825"/>
            <a:ext cx="188885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dirty="0" err="1" smtClean="0">
                <a:solidFill>
                  <a:srgbClr val="000000"/>
                </a:solidFill>
                <a:latin typeface="Calibri"/>
                <a:cs typeface="Calibri"/>
              </a:rPr>
              <a:t>Carli</a:t>
            </a:r>
            <a:r>
              <a:rPr lang="en-GB" sz="1200" dirty="0" smtClean="0">
                <a:solidFill>
                  <a:srgbClr val="000000"/>
                </a:solidFill>
                <a:latin typeface="Calibri"/>
                <a:cs typeface="Calibri"/>
              </a:rPr>
              <a:t>, K. </a:t>
            </a:r>
            <a:r>
              <a:rPr lang="en-GB" sz="1200" dirty="0" err="1" smtClean="0">
                <a:solidFill>
                  <a:srgbClr val="000000"/>
                </a:solidFill>
                <a:latin typeface="Calibri"/>
                <a:cs typeface="Calibri"/>
              </a:rPr>
              <a:t>Skoufaris</a:t>
            </a:r>
            <a:r>
              <a:rPr lang="en-GB" sz="1200" dirty="0" smtClean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22" name="Picture 21" descr="Chart, sunburst chart&#10;&#10;Description automatically generated">
            <a:extLst>
              <a:ext uri="{FF2B5EF4-FFF2-40B4-BE49-F238E27FC236}">
                <a16:creationId xmlns:a16="http://schemas.microsoft.com/office/drawing/2014/main" xmlns="" id="{69F45897-6D8E-8FCC-46B7-D1EB0544E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2461565"/>
            <a:ext cx="5618583" cy="248644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79512" y="555526"/>
            <a:ext cx="4401205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High field = small circumference = high luminosity</a:t>
            </a:r>
            <a:endParaRPr lang="en-US" sz="1600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6215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Physics Goals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36504" y="704598"/>
            <a:ext cx="3635896" cy="2515224"/>
          </a:xfrm>
          <a:prstGeom prst="rect">
            <a:avLst/>
          </a:prstGeom>
          <a:solidFill>
            <a:srgbClr val="AFB0E2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r="3422"/>
          <a:stretch/>
        </p:blipFill>
        <p:spPr>
          <a:xfrm>
            <a:off x="4608512" y="820170"/>
            <a:ext cx="3453514" cy="230655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2864" y="627534"/>
            <a:ext cx="4363639" cy="34035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79512" y="627534"/>
            <a:ext cx="4248472" cy="840115"/>
          </a:xfrm>
          <a:prstGeom prst="rect">
            <a:avLst/>
          </a:prstGeom>
          <a:noFill/>
        </p:spPr>
        <p:txBody>
          <a:bodyPr wrap="square" lIns="100471" tIns="50235" rIns="100471" bIns="50235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alibri"/>
                <a:cs typeface="Calibri"/>
              </a:rPr>
              <a:t>Energy for d</a:t>
            </a:r>
            <a:r>
              <a:rPr lang="en-US" sz="1600" b="1" dirty="0" smtClean="0">
                <a:solidFill>
                  <a:srgbClr val="000000"/>
                </a:solidFill>
                <a:latin typeface="Calibri"/>
                <a:cs typeface="Calibri"/>
              </a:rPr>
              <a:t>iscovery reach</a:t>
            </a:r>
            <a:endParaRPr lang="en-US" sz="1600" b="1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10-14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lepton collisions </a:t>
            </a:r>
            <a:r>
              <a:rPr lang="en-US" sz="1600" dirty="0" smtClean="0">
                <a:latin typeface="Calibri"/>
                <a:cs typeface="Calibri"/>
              </a:rPr>
              <a:t>comparable </a:t>
            </a:r>
            <a:r>
              <a:rPr lang="en-US" sz="1600" dirty="0">
                <a:latin typeface="Calibri"/>
                <a:cs typeface="Calibri"/>
              </a:rPr>
              <a:t>to </a:t>
            </a:r>
            <a:r>
              <a:rPr lang="en-US" sz="1600" dirty="0" smtClean="0">
                <a:latin typeface="Calibri"/>
                <a:cs typeface="Calibri"/>
              </a:rPr>
              <a:t>100-200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proton </a:t>
            </a:r>
            <a:r>
              <a:rPr lang="en-US" sz="1600" dirty="0" smtClean="0">
                <a:latin typeface="Calibri"/>
                <a:cs typeface="Calibri"/>
              </a:rPr>
              <a:t>collisions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0208" y="3507854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Leptons make the full energy available for </a:t>
            </a:r>
            <a:r>
              <a:rPr lang="en-US" sz="1400" dirty="0" smtClean="0">
                <a:latin typeface="Calibri"/>
                <a:cs typeface="Calibri"/>
              </a:rPr>
              <a:t>particle</a:t>
            </a:r>
            <a:r>
              <a:rPr lang="en-US" sz="1400" dirty="0" smtClean="0">
                <a:latin typeface="Calibri"/>
                <a:cs typeface="Calibri"/>
              </a:rPr>
              <a:t> production</a:t>
            </a:r>
            <a:r>
              <a:rPr lang="en-US" sz="1400" dirty="0" smtClean="0">
                <a:latin typeface="Calibri"/>
                <a:cs typeface="Calibri"/>
              </a:rPr>
              <a:t>, </a:t>
            </a:r>
            <a:r>
              <a:rPr lang="en-US" sz="1400" dirty="0">
                <a:latin typeface="Calibri"/>
                <a:cs typeface="Calibri"/>
              </a:rPr>
              <a:t>p</a:t>
            </a:r>
            <a:r>
              <a:rPr lang="en-US" sz="1400" dirty="0" smtClean="0">
                <a:latin typeface="Calibri"/>
                <a:cs typeface="Calibri"/>
              </a:rPr>
              <a:t>rotons </a:t>
            </a:r>
            <a:r>
              <a:rPr lang="en-US" sz="1400" dirty="0" smtClean="0">
                <a:latin typeface="Calibri"/>
                <a:cs typeface="Calibri"/>
              </a:rPr>
              <a:t>only a fraction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02695" y="3363838"/>
            <a:ext cx="4333801" cy="1477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159" y="3458502"/>
            <a:ext cx="2454495" cy="1370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3634447"/>
            <a:ext cx="166412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Theorists defined goals:</a:t>
            </a:r>
          </a:p>
          <a:p>
            <a:r>
              <a:rPr lang="en-US" sz="1400" dirty="0" smtClean="0">
                <a:latin typeface="Calibri"/>
                <a:cs typeface="Calibri"/>
              </a:rPr>
              <a:t>Yields </a:t>
            </a:r>
            <a:r>
              <a:rPr lang="en-US" sz="1400" dirty="0" smtClean="0">
                <a:latin typeface="Calibri"/>
                <a:cs typeface="Calibri"/>
              </a:rPr>
              <a:t>constant number of events in the s-channel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893" y="1406535"/>
            <a:ext cx="1438091" cy="2101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35646"/>
            <a:ext cx="2006600" cy="159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382215" y="4083918"/>
            <a:ext cx="4333801" cy="7572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23528" y="4083918"/>
            <a:ext cx="43924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L</a:t>
            </a:r>
            <a:r>
              <a:rPr lang="en-US" sz="1600" b="1" dirty="0" smtClean="0">
                <a:latin typeface="Calibri"/>
                <a:cs typeface="Calibri"/>
              </a:rPr>
              <a:t>uminosity</a:t>
            </a:r>
            <a:r>
              <a:rPr lang="en-US" sz="1600" dirty="0" smtClean="0">
                <a:latin typeface="Calibri"/>
                <a:cs typeface="Calibri"/>
              </a:rPr>
              <a:t> must increase as E</a:t>
            </a:r>
            <a:r>
              <a:rPr lang="en-US" sz="1600" baseline="-25000" dirty="0" smtClean="0">
                <a:latin typeface="Calibri"/>
                <a:cs typeface="Calibri"/>
              </a:rPr>
              <a:t>cm</a:t>
            </a:r>
            <a:r>
              <a:rPr lang="en-US" sz="1600" baseline="30000" dirty="0" smtClean="0">
                <a:latin typeface="Calibri"/>
                <a:cs typeface="Calibri"/>
              </a:rPr>
              <a:t>2</a:t>
            </a:r>
            <a:r>
              <a:rPr lang="en-US" sz="1600" dirty="0" smtClean="0">
                <a:latin typeface="Calibri"/>
                <a:cs typeface="Calibri"/>
              </a:rPr>
              <a:t> as </a:t>
            </a:r>
            <a:r>
              <a:rPr lang="en-US" sz="1600" dirty="0" smtClean="0">
                <a:latin typeface="Calibri"/>
                <a:cs typeface="Calibri"/>
              </a:rPr>
              <a:t>production cross </a:t>
            </a:r>
            <a:r>
              <a:rPr lang="en-US" sz="1600" dirty="0" smtClean="0">
                <a:latin typeface="Calibri"/>
                <a:cs typeface="Calibri"/>
              </a:rPr>
              <a:t>sections decrease</a:t>
            </a:r>
            <a:endParaRPr lang="en-US" sz="1600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568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Collider </a:t>
            </a:r>
            <a:r>
              <a:rPr lang="en-GB" sz="3200" b="0" dirty="0" smtClean="0">
                <a:latin typeface="Calibri"/>
                <a:cs typeface="Calibri"/>
              </a:rPr>
              <a:t>Ring: Final Focus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42407" t="8445" b="30714"/>
          <a:stretch/>
        </p:blipFill>
        <p:spPr>
          <a:xfrm>
            <a:off x="462329" y="2174938"/>
            <a:ext cx="4901759" cy="2774316"/>
          </a:xfrm>
          <a:prstGeom prst="rect">
            <a:avLst/>
          </a:prstGeom>
        </p:spPr>
      </p:pic>
      <p:pic>
        <p:nvPicPr>
          <p:cNvPr id="20" name="Picture 19" descr="Beam_sizes_HL_LHC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560" y="671356"/>
            <a:ext cx="2714848" cy="1900394"/>
          </a:xfrm>
          <a:prstGeom prst="rect">
            <a:avLst/>
          </a:prstGeom>
        </p:spPr>
      </p:pic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0126395"/>
              </p:ext>
            </p:extLst>
          </p:nvPr>
        </p:nvGraphicFramePr>
        <p:xfrm>
          <a:off x="1533763" y="771550"/>
          <a:ext cx="950005" cy="775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5" imgW="482600" imgH="393700" progId="Equation.3">
                  <p:embed/>
                </p:oleObj>
              </mc:Choice>
              <mc:Fallback>
                <p:oleObj name="Equation" r:id="rId5" imgW="4826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33763" y="771550"/>
                        <a:ext cx="950005" cy="7750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29296" y="498034"/>
            <a:ext cx="35561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Beta-function should be small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Divergence of beam is large</a:t>
            </a:r>
          </a:p>
          <a:p>
            <a:r>
              <a:rPr lang="en-US" sz="1600" dirty="0" smtClean="0">
                <a:latin typeface="Calibri"/>
                <a:cs typeface="Calibri"/>
              </a:rPr>
              <a:t>=&gt; challenging optics and magnet design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3018314"/>
            <a:ext cx="3491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Beam divergence  (angles) is the same at all energies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1600" dirty="0" smtClean="0">
                <a:latin typeface="Calibri"/>
                <a:cs typeface="Calibri"/>
              </a:rPr>
              <a:t>more difficult to make optics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1600" dirty="0" smtClean="0">
                <a:latin typeface="Calibri"/>
                <a:cs typeface="Calibri"/>
              </a:rPr>
              <a:t>becomes long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1600" dirty="0" smtClean="0">
                <a:latin typeface="Calibri"/>
                <a:cs typeface="Calibri"/>
              </a:rPr>
              <a:t>and difficult to correct chromatic effects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2537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CDR Phase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2539504" y="886719"/>
            <a:ext cx="5796880" cy="39769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3173360" y="1900885"/>
            <a:ext cx="1368152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err="1" smtClean="0"/>
              <a:t>Evaluation+decision</a:t>
            </a:r>
            <a:endParaRPr lang="en-US" sz="1050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577012"/>
            <a:ext cx="5150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To be reviewed considering progress, funding and decisions 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738809" y="1900885"/>
            <a:ext cx="1368152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err="1" smtClean="0"/>
              <a:t>Evaluation+decision</a:t>
            </a:r>
            <a:endParaRPr lang="en-US" sz="1050" dirty="0"/>
          </a:p>
        </p:txBody>
      </p:sp>
      <p:sp>
        <p:nvSpPr>
          <p:cNvPr id="14" name="TextBox 13"/>
          <p:cNvSpPr txBox="1"/>
          <p:nvPr/>
        </p:nvSpPr>
        <p:spPr>
          <a:xfrm>
            <a:off x="37384" y="1059582"/>
            <a:ext cx="24855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Will contain component prototypes, beam tests and facilities with beam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 </a:t>
            </a: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production and cooling demonstrator is important components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targets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hybrid RCS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…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Can be distributed world-wide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55776" y="2211710"/>
            <a:ext cx="1170855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rame 14"/>
          <p:cNvSpPr/>
          <p:nvPr/>
        </p:nvSpPr>
        <p:spPr>
          <a:xfrm>
            <a:off x="3707904" y="915565"/>
            <a:ext cx="1827060" cy="3384377"/>
          </a:xfrm>
          <a:prstGeom prst="frame">
            <a:avLst>
              <a:gd name="adj1" fmla="val 212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182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Test Facility Dimensions</a:t>
            </a:r>
            <a:endParaRPr lang="en-US" sz="3200" dirty="0">
              <a:latin typeface="Calibri"/>
              <a:cs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 flipH="1">
            <a:off x="323528" y="627534"/>
            <a:ext cx="7704849" cy="2160235"/>
            <a:chOff x="6690667" y="1538101"/>
            <a:chExt cx="4528060" cy="995285"/>
          </a:xfrm>
        </p:grpSpPr>
        <p:sp>
          <p:nvSpPr>
            <p:cNvPr id="6" name="Rectangle 5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58099" y="1538101"/>
              <a:ext cx="1860628" cy="340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Target</a:t>
              </a:r>
            </a:p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horn (1</a:t>
              </a:r>
              <a:r>
                <a:rPr lang="en-GB" sz="14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st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 /</a:t>
              </a:r>
            </a:p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superconducting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solenoid (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2</a:t>
              </a:r>
              <a:r>
                <a:rPr lang="en-GB" sz="14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nd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933538" y="2391584"/>
              <a:ext cx="1663904" cy="141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Momentum selection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chicane,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10 m</a:t>
              </a:r>
              <a:endParaRPr lang="en-GB" sz="140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44853" y="1571278"/>
              <a:ext cx="1311868" cy="241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Collimation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and </a:t>
              </a:r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upstream diagnostics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10 m</a:t>
              </a:r>
              <a:endParaRPr lang="en-GB" sz="140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63987" y="2391584"/>
              <a:ext cx="1109430" cy="141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Cooling </a:t>
              </a:r>
              <a:r>
                <a:rPr lang="en-GB" sz="1400" b="1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50 m</a:t>
              </a:r>
              <a:endParaRPr lang="en-GB" sz="140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90667" y="1571278"/>
              <a:ext cx="1047166" cy="241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Downstream diagnostics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5 m</a:t>
              </a:r>
              <a:endParaRPr lang="en-GB" sz="140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7241269" y="1852919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9264352" y="18698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 bwMode="auto">
            <a:xfrm flipH="1" flipV="1">
              <a:off x="8228821" y="2258879"/>
              <a:ext cx="0" cy="109728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10153816" y="1880010"/>
              <a:ext cx="0" cy="18491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 flipH="1" flipV="1">
              <a:off x="9768408" y="2266335"/>
              <a:ext cx="0" cy="102272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10363792" y="2170410"/>
              <a:ext cx="539865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8077200" y="3272085"/>
            <a:ext cx="992842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C. Rogers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0200" y="3162330"/>
            <a:ext cx="3709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</a:t>
            </a:r>
            <a:r>
              <a:rPr lang="en-US" sz="1600" dirty="0" smtClean="0">
                <a:latin typeface="Calibri"/>
                <a:cs typeface="Calibri"/>
              </a:rPr>
              <a:t>ook for an existing proton beam with significant power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Different sites are being considered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CERN, FNAL, ESS are being discussed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J-PARC also interesting as option</a:t>
            </a:r>
          </a:p>
        </p:txBody>
      </p:sp>
      <p:pic>
        <p:nvPicPr>
          <p:cNvPr id="24" name="Picture 23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828533"/>
            <a:ext cx="5510449" cy="183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920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Possible CERN Locations</a:t>
            </a:r>
            <a:endParaRPr lang="en-GB" sz="3200" dirty="0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F246704-36DF-456B-C514-A96C72990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1138560"/>
            <a:ext cx="5745368" cy="34182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63879" y="1131590"/>
            <a:ext cx="1072617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Calviani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2062" y="700117"/>
            <a:ext cx="31937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Consider </a:t>
            </a:r>
            <a:r>
              <a:rPr lang="en-US" sz="1600" dirty="0" err="1" smtClean="0">
                <a:latin typeface="Calibri"/>
                <a:cs typeface="Calibri"/>
              </a:rPr>
              <a:t>nTOF</a:t>
            </a:r>
            <a:r>
              <a:rPr lang="en-US" sz="1600" dirty="0" smtClean="0">
                <a:latin typeface="Calibri"/>
                <a:cs typeface="Calibri"/>
              </a:rPr>
              <a:t>-like beam from PS for cooling experiment: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1 pulse of 10</a:t>
            </a:r>
            <a:r>
              <a:rPr lang="en-US" sz="1600" baseline="30000" dirty="0" smtClean="0">
                <a:latin typeface="Calibri"/>
                <a:cs typeface="Calibri"/>
              </a:rPr>
              <a:t>13</a:t>
            </a:r>
            <a:r>
              <a:rPr lang="en-US" sz="1600" dirty="0" smtClean="0">
                <a:latin typeface="Calibri"/>
                <a:cs typeface="Calibri"/>
              </a:rPr>
              <a:t> p at 20 </a:t>
            </a:r>
            <a:r>
              <a:rPr lang="en-US" sz="1600" dirty="0" err="1" smtClean="0">
                <a:latin typeface="Calibri"/>
                <a:cs typeface="Calibri"/>
              </a:rPr>
              <a:t>GeV</a:t>
            </a:r>
            <a:r>
              <a:rPr lang="en-US" sz="1600" dirty="0" smtClean="0">
                <a:latin typeface="Calibri"/>
                <a:cs typeface="Calibri"/>
              </a:rPr>
              <a:t> per 1.2 s, i.e. 27 kW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maybe O(100kW) possible</a:t>
            </a:r>
          </a:p>
          <a:p>
            <a:r>
              <a:rPr lang="en-US" sz="1600" dirty="0">
                <a:latin typeface="Calibri"/>
                <a:cs typeface="Calibri"/>
              </a:rPr>
              <a:t>If SPL were, installed could use its beam, e.g. 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, 4 </a:t>
            </a:r>
            <a:r>
              <a:rPr lang="en-US" sz="1600" dirty="0" smtClean="0">
                <a:latin typeface="Calibri"/>
                <a:cs typeface="Calibri"/>
              </a:rPr>
              <a:t>MW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860069"/>
            <a:ext cx="3352924" cy="194392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>
            <a:off x="82062" y="3159543"/>
            <a:ext cx="432353" cy="19399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6689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92546"/>
            <a:ext cx="8229600" cy="483518"/>
          </a:xfrm>
        </p:spPr>
        <p:txBody>
          <a:bodyPr/>
          <a:lstStyle/>
          <a:p>
            <a:r>
              <a:rPr lang="en-US" sz="3200" b="0" dirty="0" smtClean="0">
                <a:latin typeface="Calibri"/>
                <a:cs typeface="Calibri"/>
              </a:rPr>
              <a:t>Staging</a:t>
            </a:r>
            <a:endParaRPr lang="en-US" sz="3200" b="0" dirty="0"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39952" y="915566"/>
            <a:ext cx="4242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1059582"/>
            <a:ext cx="5400600" cy="3600400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35496" y="699542"/>
            <a:ext cx="3916412" cy="3823076"/>
          </a:xfrm>
          <a:prstGeom prst="rect">
            <a:avLst/>
          </a:prstGeom>
        </p:spPr>
        <p:txBody>
          <a:bodyPr lIns="74258" tIns="37129" rIns="74258" bIns="37129"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Font typeface="Wingdings" charset="2"/>
              <a:buNone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Ideally would like full energy right away, but </a:t>
            </a:r>
          </a:p>
          <a:p>
            <a:pPr marL="0" indent="0">
              <a:buClrTx/>
              <a:buFont typeface="Wingdings" charset="2"/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taging could lead to faster implementation</a:t>
            </a:r>
          </a:p>
          <a:p>
            <a:pPr>
              <a:buClrTx/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Substantially less cost for a first stage</a:t>
            </a:r>
          </a:p>
          <a:p>
            <a:pPr>
              <a:buClrTx/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Can make technical compromises</a:t>
            </a:r>
          </a:p>
          <a:p>
            <a:pPr lvl="1">
              <a:buClrTx/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e.g. 8 T </a:t>
            </a:r>
            <a:r>
              <a:rPr lang="en-US" sz="1600" dirty="0" err="1" smtClean="0">
                <a:solidFill>
                  <a:srgbClr val="000000"/>
                </a:solidFill>
                <a:latin typeface="Calibri"/>
                <a:cs typeface="Calibri"/>
              </a:rPr>
              <a:t>NbTi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magnets would increase collider ring from 4.5 to 6 km and reduce luminosity by 25%</a:t>
            </a:r>
          </a:p>
          <a:p>
            <a:pPr>
              <a:buClrTx/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Timeline might be more consistent with human lifespan</a:t>
            </a:r>
          </a:p>
          <a:p>
            <a:pPr marL="457200" lvl="1" indent="0">
              <a:buClrTx/>
              <a:buFont typeface="Wingdings" charset="2"/>
              <a:buNone/>
            </a:pPr>
            <a:endParaRPr lang="en-US" sz="16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ClrTx/>
              <a:buFont typeface="Wingdings" charset="2"/>
              <a:buNone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Upgrade adds one more accelerator and new collider ring</a:t>
            </a:r>
          </a:p>
          <a:p>
            <a:pPr>
              <a:buClrTx/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only first collider ring is not being reused</a:t>
            </a:r>
          </a:p>
        </p:txBody>
      </p:sp>
    </p:spTree>
    <p:extLst>
      <p:ext uri="{BB962C8B-B14F-4D97-AF65-F5344CB8AC3E}">
        <p14:creationId xmlns:p14="http://schemas.microsoft.com/office/powerpoint/2010/main" val="2162999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Conclusion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251520" y="594681"/>
            <a:ext cx="8431912" cy="420931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collider is unique opportunity for high-energy, high-luminosity lepton collider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L</a:t>
            </a:r>
            <a:r>
              <a:rPr lang="en-US" sz="1600" dirty="0" smtClean="0">
                <a:latin typeface="Calibri"/>
                <a:cs typeface="Calibri"/>
              </a:rPr>
              <a:t>ess mature than other options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ut promises compactness, cost and power efficiency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M</a:t>
            </a:r>
            <a:r>
              <a:rPr lang="en-US" sz="1600" dirty="0" smtClean="0">
                <a:latin typeface="Calibri"/>
                <a:cs typeface="Calibri"/>
              </a:rPr>
              <a:t>ainly technological challenges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Currently two different options considered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G</a:t>
            </a:r>
            <a:r>
              <a:rPr lang="en-US" sz="1600" dirty="0" smtClean="0">
                <a:latin typeface="Calibri"/>
                <a:cs typeface="Calibri"/>
              </a:rPr>
              <a:t>oal of 10+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, potential 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intermediate stage explored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Deliverables for next strategies: Project </a:t>
            </a:r>
            <a:r>
              <a:rPr lang="en-US" sz="1600" dirty="0">
                <a:latin typeface="Calibri"/>
                <a:cs typeface="Calibri"/>
              </a:rPr>
              <a:t>E</a:t>
            </a:r>
            <a:r>
              <a:rPr lang="en-US" sz="1600" dirty="0" smtClean="0">
                <a:latin typeface="Calibri"/>
                <a:cs typeface="Calibri"/>
              </a:rPr>
              <a:t>valuation Report and R&amp;D Plan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Addressing key challenges</a:t>
            </a:r>
            <a:endParaRPr lang="en-US" sz="1600" dirty="0">
              <a:latin typeface="Calibri"/>
              <a:cs typeface="Calibri"/>
            </a:endParaRP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Very motivated team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Synergy with applications for society, e.g. HTS solenoids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More funding required for full results by next strategy processes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40152" y="3036897"/>
            <a:ext cx="3087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  <a:hlinkClick r:id="rId2"/>
              </a:rPr>
              <a:t>http://muoncollider.web.cern.ch</a:t>
            </a:r>
            <a:r>
              <a:rPr lang="en-US" sz="1600" dirty="0">
                <a:latin typeface="Calibri"/>
                <a:cs typeface="Calibri"/>
              </a:rPr>
              <a:t>  </a:t>
            </a:r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alibri"/>
                <a:cs typeface="Calibri"/>
              </a:rPr>
              <a:t>To </a:t>
            </a: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join </a:t>
            </a:r>
            <a:r>
              <a:rPr lang="en-US" sz="1600" dirty="0" smtClean="0">
                <a:solidFill>
                  <a:srgbClr val="0000FF"/>
                </a:solidFill>
                <a:latin typeface="Calibri"/>
                <a:cs typeface="Calibri"/>
              </a:rPr>
              <a:t>contact</a:t>
            </a:r>
          </a:p>
          <a:p>
            <a:r>
              <a:rPr lang="en-US" sz="1600" dirty="0" err="1" smtClean="0">
                <a:solidFill>
                  <a:srgbClr val="0000FF"/>
                </a:solidFill>
                <a:latin typeface="Calibri"/>
                <a:cs typeface="Calibri"/>
              </a:rPr>
              <a:t>muon.collider.secretariat</a:t>
            </a:r>
            <a:r>
              <a:rPr lang="en-US" sz="1600" dirty="0" err="1">
                <a:solidFill>
                  <a:srgbClr val="0000FF"/>
                </a:solidFill>
                <a:latin typeface="Calibri"/>
                <a:cs typeface="Calibri"/>
              </a:rPr>
              <a:t>@</a:t>
            </a:r>
            <a:r>
              <a:rPr lang="en-US" sz="1600" dirty="0" err="1" smtClean="0">
                <a:solidFill>
                  <a:srgbClr val="0000FF"/>
                </a:solidFill>
                <a:latin typeface="Calibri"/>
                <a:cs typeface="Calibri"/>
              </a:rPr>
              <a:t>cern.ch</a:t>
            </a:r>
            <a:endParaRPr lang="en-US" sz="16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2828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Reserve</a:t>
            </a:r>
            <a:endParaRPr lang="en-US"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5804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64908"/>
          </a:xfrm>
        </p:spPr>
        <p:txBody>
          <a:bodyPr>
            <a:noAutofit/>
          </a:bodyPr>
          <a:lstStyle/>
          <a:p>
            <a:r>
              <a:rPr lang="en-US" sz="3200" b="0" dirty="0" err="1">
                <a:latin typeface="Calibri"/>
                <a:cs typeface="Calibri"/>
              </a:rPr>
              <a:t>Muon</a:t>
            </a:r>
            <a:r>
              <a:rPr lang="en-US" sz="3200" b="0" dirty="0">
                <a:latin typeface="Calibri"/>
                <a:cs typeface="Calibri"/>
              </a:rPr>
              <a:t> Collider Luminosity Scaling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66096" y="480630"/>
            <a:ext cx="5868622" cy="913434"/>
          </a:xfrm>
          <a:prstGeom prst="rect">
            <a:avLst/>
          </a:prstGeom>
          <a:noFill/>
        </p:spPr>
        <p:txBody>
          <a:bodyPr wrap="none" lIns="81640" tIns="40820" rIns="81640" bIns="40820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Fundamental limitation</a:t>
            </a:r>
          </a:p>
          <a:p>
            <a:r>
              <a:rPr lang="en-US" dirty="0" smtClean="0">
                <a:latin typeface="Calibri"/>
                <a:cs typeface="Calibri"/>
              </a:rPr>
              <a:t>Requires </a:t>
            </a:r>
            <a:r>
              <a:rPr lang="en-US" dirty="0" err="1" smtClean="0">
                <a:latin typeface="Calibri"/>
                <a:cs typeface="Calibri"/>
              </a:rPr>
              <a:t>emittance</a:t>
            </a:r>
            <a:r>
              <a:rPr lang="en-US" dirty="0" smtClean="0">
                <a:latin typeface="Calibri"/>
                <a:cs typeface="Calibri"/>
              </a:rPr>
              <a:t> preservation and advanced lattice design</a:t>
            </a:r>
          </a:p>
          <a:p>
            <a:r>
              <a:rPr lang="en-US" dirty="0" smtClean="0">
                <a:latin typeface="Calibri"/>
                <a:cs typeface="Calibri"/>
              </a:rPr>
              <a:t>Applies to MAP scheme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546518" y="3694660"/>
            <a:ext cx="5342280" cy="11904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1640" tIns="40820" rIns="81640" bIns="40820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Luminosity per power increases with energy</a:t>
            </a:r>
          </a:p>
          <a:p>
            <a:r>
              <a:rPr lang="en-US" dirty="0" smtClean="0">
                <a:latin typeface="Calibri"/>
                <a:cs typeface="Calibri"/>
              </a:rPr>
              <a:t>Provided technologies can be made available</a:t>
            </a:r>
          </a:p>
          <a:p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Constant current</a:t>
            </a:r>
            <a:r>
              <a:rPr lang="en-US" dirty="0" smtClean="0">
                <a:latin typeface="Calibri"/>
                <a:cs typeface="Calibri"/>
              </a:rPr>
              <a:t> for required luminosity scaling</a:t>
            </a:r>
          </a:p>
        </p:txBody>
      </p:sp>
      <p:pic>
        <p:nvPicPr>
          <p:cNvPr id="19" name="Picture 1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76" y="1432011"/>
            <a:ext cx="5921436" cy="1073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43608" y="3220426"/>
            <a:ext cx="2444119" cy="359436"/>
          </a:xfrm>
          <a:prstGeom prst="rect">
            <a:avLst/>
          </a:prstGeom>
          <a:noFill/>
          <a:ln>
            <a:noFill/>
          </a:ln>
        </p:spPr>
        <p:txBody>
          <a:bodyPr wrap="none" lIns="81640" tIns="40820" rIns="81640" bIns="40820" rtlCol="0">
            <a:spAutoFit/>
          </a:bodyPr>
          <a:lstStyle/>
          <a:p>
            <a:r>
              <a:rPr lang="en-US" dirty="0" smtClean="0">
                <a:solidFill>
                  <a:srgbClr val="E278FF"/>
                </a:solidFill>
                <a:latin typeface="Calibri"/>
                <a:cs typeface="Calibri"/>
              </a:rPr>
              <a:t>High field in collider ring</a:t>
            </a:r>
            <a:endParaRPr lang="en-US" dirty="0">
              <a:solidFill>
                <a:srgbClr val="E278FF"/>
              </a:solidFill>
              <a:latin typeface="Calibri"/>
              <a:cs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71395" y="2885732"/>
            <a:ext cx="1331435" cy="359436"/>
          </a:xfrm>
          <a:prstGeom prst="rect">
            <a:avLst/>
          </a:prstGeom>
          <a:noFill/>
          <a:ln>
            <a:noFill/>
          </a:ln>
        </p:spPr>
        <p:txBody>
          <a:bodyPr wrap="none" lIns="81640" tIns="40820" rIns="81640" bIns="40820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Dense beam</a:t>
            </a:r>
            <a:endParaRPr lang="en-US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590800" y="2238954"/>
            <a:ext cx="533400" cy="875300"/>
          </a:xfrm>
          <a:prstGeom prst="straightConnector1">
            <a:avLst/>
          </a:prstGeom>
          <a:ln>
            <a:solidFill>
              <a:srgbClr val="E278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</p:cNvCxnSpPr>
          <p:nvPr/>
        </p:nvCxnSpPr>
        <p:spPr>
          <a:xfrm flipH="1" flipV="1">
            <a:off x="4918533" y="2505812"/>
            <a:ext cx="218580" cy="3799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41772" y="2837255"/>
            <a:ext cx="1288379" cy="359436"/>
          </a:xfrm>
          <a:prstGeom prst="rect">
            <a:avLst/>
          </a:prstGeom>
          <a:noFill/>
        </p:spPr>
        <p:txBody>
          <a:bodyPr wrap="none" lIns="81640" tIns="40820" rIns="81640" bIns="40820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High energy</a:t>
            </a:r>
            <a:endParaRPr lang="en-US" dirty="0">
              <a:latin typeface="Calibri"/>
              <a:cs typeface="Calibri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117776" y="2238953"/>
            <a:ext cx="1332548" cy="594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947263" y="2614045"/>
            <a:ext cx="1831998" cy="359436"/>
          </a:xfrm>
          <a:prstGeom prst="rect">
            <a:avLst/>
          </a:prstGeom>
          <a:noFill/>
        </p:spPr>
        <p:txBody>
          <a:bodyPr wrap="none" lIns="81640" tIns="40820" rIns="81640" bIns="40820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High beam power</a:t>
            </a:r>
            <a:endParaRPr lang="en-US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cxnSp>
        <p:nvCxnSpPr>
          <p:cNvPr id="36" name="Straight Arrow Connector 35"/>
          <p:cNvCxnSpPr>
            <a:stCxn id="33" idx="1"/>
          </p:cNvCxnSpPr>
          <p:nvPr/>
        </p:nvCxnSpPr>
        <p:spPr>
          <a:xfrm flipH="1" flipV="1">
            <a:off x="6144383" y="2350333"/>
            <a:ext cx="802880" cy="44343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961832" y="2643758"/>
            <a:ext cx="1538160" cy="636435"/>
          </a:xfrm>
          <a:prstGeom prst="rect">
            <a:avLst/>
          </a:prstGeom>
          <a:noFill/>
          <a:ln>
            <a:noFill/>
          </a:ln>
        </p:spPr>
        <p:txBody>
          <a:bodyPr wrap="square" lIns="81640" tIns="40820" rIns="81640" bIns="40820" rtlCol="0">
            <a:spAutoFit/>
          </a:bodyPr>
          <a:lstStyle/>
          <a:p>
            <a:r>
              <a:rPr lang="en-US" dirty="0" smtClean="0">
                <a:solidFill>
                  <a:srgbClr val="69131B"/>
                </a:solidFill>
                <a:latin typeface="Calibri"/>
                <a:cs typeface="Calibri"/>
              </a:rPr>
              <a:t>Large energy acceptance</a:t>
            </a:r>
            <a:endParaRPr lang="en-US" dirty="0">
              <a:solidFill>
                <a:srgbClr val="69131B"/>
              </a:solidFill>
              <a:latin typeface="Calibri"/>
              <a:cs typeface="Calibri"/>
            </a:endParaRPr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flipV="1">
            <a:off x="3730912" y="2187318"/>
            <a:ext cx="218091" cy="456440"/>
          </a:xfrm>
          <a:prstGeom prst="straightConnector1">
            <a:avLst/>
          </a:prstGeom>
          <a:ln>
            <a:solidFill>
              <a:srgbClr val="69131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678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3801"/>
            <a:ext cx="8229600" cy="445311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Alternatives: The LEMMA Scheme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34166" t="50107"/>
          <a:stretch/>
        </p:blipFill>
        <p:spPr>
          <a:xfrm>
            <a:off x="402332" y="843503"/>
            <a:ext cx="5825852" cy="18746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57200" y="4922048"/>
            <a:ext cx="5554960" cy="221452"/>
          </a:xfrm>
        </p:spPr>
        <p:txBody>
          <a:bodyPr/>
          <a:lstStyle/>
          <a:p>
            <a:r>
              <a:rPr lang="en-US" sz="1200" smtClean="0">
                <a:latin typeface="Calibri"/>
                <a:cs typeface="Calibri"/>
              </a:rPr>
              <a:t>D. Schulte                        Muon Collider, JUAS, February 2023 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9" name="Straight Arrow Connector 8"/>
          <p:cNvCxnSpPr>
            <a:stCxn id="16" idx="0"/>
          </p:cNvCxnSpPr>
          <p:nvPr/>
        </p:nvCxnSpPr>
        <p:spPr>
          <a:xfrm flipH="1" flipV="1">
            <a:off x="2339752" y="1998081"/>
            <a:ext cx="403582" cy="7991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p4.tiff"/>
          <p:cNvPicPr>
            <a:picLocks noChangeAspect="1"/>
          </p:cNvPicPr>
          <p:nvPr/>
        </p:nvPicPr>
        <p:blipFill rotWithShape="1">
          <a:blip r:embed="rId2"/>
          <a:srcRect l="48352" t="50107" r="38637"/>
          <a:stretch/>
        </p:blipFill>
        <p:spPr>
          <a:xfrm>
            <a:off x="6876256" y="1650491"/>
            <a:ext cx="1810545" cy="3147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0077" y="555526"/>
            <a:ext cx="3593604" cy="290427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LEMMA scheme (INFN) P. Raimondi et al.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14" name="Picture 13" descr="p0.tiff"/>
          <p:cNvPicPr>
            <a:picLocks noChangeAspect="1"/>
          </p:cNvPicPr>
          <p:nvPr/>
        </p:nvPicPr>
        <p:blipFill rotWithShape="1">
          <a:blip r:embed="rId3"/>
          <a:srcRect b="49496"/>
          <a:stretch/>
        </p:blipFill>
        <p:spPr>
          <a:xfrm>
            <a:off x="1476473" y="3363838"/>
            <a:ext cx="2159423" cy="313724"/>
          </a:xfrm>
          <a:prstGeom prst="rect">
            <a:avLst/>
          </a:prstGeom>
        </p:spPr>
      </p:pic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699" y="3069075"/>
            <a:ext cx="1663165" cy="150893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914667" y="2797272"/>
            <a:ext cx="3657333" cy="481448"/>
          </a:xfrm>
          <a:prstGeom prst="rect">
            <a:avLst/>
          </a:prstGeom>
        </p:spPr>
        <p:txBody>
          <a:bodyPr vert="horz" lIns="81597" tIns="40800" rIns="81597" bIns="40800" rtlCol="0">
            <a:noAutofit/>
          </a:bodyPr>
          <a:lstStyle>
            <a:lvl1pPr marL="376795" indent="-376795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6390" indent="-3139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985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8381" indent="-2511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0774" indent="-251196" algn="l" defTabSz="50239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316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564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795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0351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45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 positrons to produce </a:t>
            </a:r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pairs</a:t>
            </a:r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Accumulate </a:t>
            </a:r>
            <a:r>
              <a:rPr lang="en-US" sz="1600" dirty="0" err="1">
                <a:latin typeface="Calibri"/>
                <a:cs typeface="Calibri"/>
              </a:rPr>
              <a:t>muons</a:t>
            </a:r>
            <a:r>
              <a:rPr lang="en-US" sz="1600" dirty="0">
                <a:latin typeface="Calibri"/>
                <a:cs typeface="Calibri"/>
              </a:rPr>
              <a:t> from several passages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4300" y="3795886"/>
            <a:ext cx="4761399" cy="1152201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Excellent idea, but nature is cruel</a:t>
            </a:r>
          </a:p>
          <a:p>
            <a:r>
              <a:rPr lang="en-US" sz="1300" dirty="0">
                <a:latin typeface="Calibri"/>
                <a:cs typeface="Calibri"/>
              </a:rPr>
              <a:t>Detailed estimates of fundamental limits show that we require a very large positron bunch charge to reach the same luminosity as the proton-based scheme</a:t>
            </a:r>
          </a:p>
          <a:p>
            <a:pPr marL="232058" indent="-232058">
              <a:buFont typeface="Symbol" charset="0"/>
              <a:buChar char=""/>
            </a:pPr>
            <a:r>
              <a:rPr lang="en-US" sz="1300" b="1" dirty="0">
                <a:latin typeface="Calibri"/>
                <a:cs typeface="Calibri"/>
              </a:rPr>
              <a:t>Need same game changing invention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85724" y="666864"/>
            <a:ext cx="2858276" cy="9442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Note: New proposal by C. </a:t>
            </a:r>
            <a:r>
              <a:rPr lang="en-US" sz="1400" dirty="0" err="1">
                <a:latin typeface="Calibri"/>
                <a:cs typeface="Calibri"/>
              </a:rPr>
              <a:t>Curatolo</a:t>
            </a:r>
            <a:r>
              <a:rPr lang="en-US" sz="1400" dirty="0">
                <a:latin typeface="Calibri"/>
                <a:cs typeface="Calibri"/>
              </a:rPr>
              <a:t> and L. </a:t>
            </a:r>
            <a:r>
              <a:rPr lang="en-US" sz="1400" dirty="0" err="1">
                <a:latin typeface="Calibri"/>
                <a:cs typeface="Calibri"/>
              </a:rPr>
              <a:t>Serafini</a:t>
            </a:r>
            <a:r>
              <a:rPr lang="en-US" sz="1400" dirty="0">
                <a:latin typeface="Calibri"/>
                <a:cs typeface="Calibri"/>
              </a:rPr>
              <a:t> needs to be looked at</a:t>
            </a:r>
          </a:p>
          <a:p>
            <a:pPr marL="232058" indent="-232058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Uses Bethe-</a:t>
            </a:r>
            <a:r>
              <a:rPr lang="en-US" sz="1400" dirty="0" err="1">
                <a:latin typeface="Calibri"/>
                <a:cs typeface="Calibri"/>
              </a:rPr>
              <a:t>Heitler</a:t>
            </a:r>
            <a:r>
              <a:rPr lang="en-US" sz="1400" dirty="0">
                <a:latin typeface="Calibri"/>
                <a:cs typeface="Calibri"/>
              </a:rPr>
              <a:t> production with electrons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46879" y="2797272"/>
            <a:ext cx="3730534" cy="135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377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8933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Acceleration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xmlns="" id="{F692925E-1874-4947-8679-7766A31C8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130" y="1860644"/>
            <a:ext cx="4710371" cy="3182276"/>
          </a:xfrm>
          <a:prstGeom prst="rect">
            <a:avLst/>
          </a:prstGeom>
        </p:spPr>
      </p:pic>
      <p:pic>
        <p:nvPicPr>
          <p:cNvPr id="18" name="Picture 17" descr="Chart, radar chart&#10;&#10;Description automatically generated">
            <a:extLst>
              <a:ext uri="{FF2B5EF4-FFF2-40B4-BE49-F238E27FC236}">
                <a16:creationId xmlns:a16="http://schemas.microsoft.com/office/drawing/2014/main" xmlns="" id="{4153C3BA-07B1-054B-8A41-80E9A8476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203" y="3912813"/>
            <a:ext cx="2361525" cy="1088289"/>
          </a:xfrm>
          <a:prstGeom prst="rect">
            <a:avLst/>
          </a:prstGeom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xmlns="" id="{CE67C523-72EB-9445-A41C-4D58B5792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61" y="3868421"/>
            <a:ext cx="1532047" cy="11401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D91625D-88E4-CC44-8380-B3927B414F48}"/>
              </a:ext>
            </a:extLst>
          </p:cNvPr>
          <p:cNvSpPr txBox="1"/>
          <p:nvPr/>
        </p:nvSpPr>
        <p:spPr>
          <a:xfrm>
            <a:off x="7726282" y="2551479"/>
            <a:ext cx="1341711" cy="2442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74258" tIns="37129" rIns="74258" bIns="37129" rtlCol="0">
            <a:spAutoFit/>
          </a:bodyPr>
          <a:lstStyle/>
          <a:p>
            <a:r>
              <a:rPr lang="en-US" sz="1100" dirty="0"/>
              <a:t>J. Scott Berg, et al.</a:t>
            </a:r>
          </a:p>
        </p:txBody>
      </p:sp>
      <p:pic>
        <p:nvPicPr>
          <p:cNvPr id="9" name="Picture 8" descr="p4.tiff"/>
          <p:cNvPicPr>
            <a:picLocks noChangeAspect="1"/>
          </p:cNvPicPr>
          <p:nvPr/>
        </p:nvPicPr>
        <p:blipFill rotWithShape="1">
          <a:blip r:embed="rId5"/>
          <a:srcRect l="59861" r="14313" b="50107"/>
          <a:stretch/>
        </p:blipFill>
        <p:spPr>
          <a:xfrm>
            <a:off x="108962" y="568236"/>
            <a:ext cx="2361525" cy="16947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70487" y="568236"/>
            <a:ext cx="4006301" cy="1459955"/>
          </a:xfrm>
          <a:prstGeom prst="rect">
            <a:avLst/>
          </a:prstGeom>
          <a:noFill/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500" dirty="0"/>
              <a:t>Sequence of</a:t>
            </a:r>
          </a:p>
          <a:p>
            <a:pPr marL="278390" indent="-278390">
              <a:buFont typeface="Arial"/>
              <a:buChar char="•"/>
            </a:pPr>
            <a:r>
              <a:rPr lang="en-US" sz="1500" dirty="0" err="1"/>
              <a:t>linac</a:t>
            </a:r>
            <a:endParaRPr lang="en-US" sz="1500" dirty="0"/>
          </a:p>
          <a:p>
            <a:pPr marL="278390" indent="-278390">
              <a:buFont typeface="Arial"/>
              <a:buChar char="•"/>
            </a:pPr>
            <a:r>
              <a:rPr lang="en-US" sz="1500" dirty="0"/>
              <a:t>two recirculating </a:t>
            </a:r>
            <a:r>
              <a:rPr lang="en-US" sz="1500" dirty="0" err="1"/>
              <a:t>linacs</a:t>
            </a:r>
            <a:endParaRPr lang="en-US" sz="1500" dirty="0"/>
          </a:p>
          <a:p>
            <a:pPr marL="278390" indent="-278390">
              <a:buFont typeface="Arial"/>
              <a:buChar char="•"/>
            </a:pPr>
            <a:r>
              <a:rPr lang="en-US" sz="1500" dirty="0"/>
              <a:t>two to four rings</a:t>
            </a:r>
          </a:p>
          <a:p>
            <a:pPr marL="685956" lvl="1" indent="-278390">
              <a:buFont typeface="Arial"/>
              <a:buChar char="•"/>
            </a:pPr>
            <a:r>
              <a:rPr lang="en-US" sz="1500" dirty="0"/>
              <a:t>baseline: pulsed synchrotron (RCS)</a:t>
            </a:r>
          </a:p>
          <a:p>
            <a:pPr marL="685956" lvl="1" indent="-278390">
              <a:buFont typeface="Arial"/>
              <a:buChar char="•"/>
            </a:pPr>
            <a:r>
              <a:rPr lang="en-US" sz="1500" dirty="0"/>
              <a:t>alternative: FFA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0079" y="2933494"/>
            <a:ext cx="3724929" cy="767458"/>
          </a:xfrm>
          <a:prstGeom prst="rect">
            <a:avLst/>
          </a:prstGeom>
          <a:noFill/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500" dirty="0"/>
              <a:t>Hybrid RCS combine static superconducting magnets and fast-ramping normal-conducting magnets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130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0"/>
            <a:ext cx="6858000" cy="514350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467544" y="-20538"/>
            <a:ext cx="7632848" cy="56517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Arial Narrow"/>
              </a:defRPr>
            </a:lvl1pPr>
          </a:lstStyle>
          <a:p>
            <a:r>
              <a:rPr lang="en-US" sz="3200" dirty="0" smtClean="0">
                <a:latin typeface="Calibri"/>
                <a:cs typeface="Calibri"/>
              </a:rPr>
              <a:t>A new Interest in </a:t>
            </a:r>
            <a:r>
              <a:rPr lang="en-US" sz="3200" dirty="0" err="1" smtClean="0">
                <a:latin typeface="Calibri"/>
                <a:cs typeface="Calibri"/>
              </a:rPr>
              <a:t>Muon</a:t>
            </a:r>
            <a:r>
              <a:rPr lang="en-US" sz="3200" dirty="0" smtClean="0">
                <a:latin typeface="Calibri"/>
                <a:cs typeface="Calibri"/>
              </a:rPr>
              <a:t> Colliders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7325544" y="1182194"/>
            <a:ext cx="1638944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A. </a:t>
            </a:r>
            <a:r>
              <a:rPr lang="en-US" sz="1200" dirty="0" err="1" smtClean="0">
                <a:latin typeface="Calibri"/>
                <a:cs typeface="Calibri"/>
              </a:rPr>
              <a:t>Wulzer</a:t>
            </a:r>
            <a:r>
              <a:rPr lang="en-US" sz="1200" dirty="0" smtClean="0">
                <a:latin typeface="Calibri"/>
                <a:cs typeface="Calibri"/>
              </a:rPr>
              <a:t>, F. </a:t>
            </a:r>
            <a:r>
              <a:rPr lang="en-US" sz="1200" dirty="0" err="1" smtClean="0">
                <a:latin typeface="Calibri"/>
                <a:cs typeface="Calibri"/>
              </a:rPr>
              <a:t>Maltoni</a:t>
            </a:r>
            <a:r>
              <a:rPr lang="en-US" sz="1200" dirty="0" smtClean="0">
                <a:latin typeface="Calibri"/>
                <a:cs typeface="Calibri"/>
              </a:rPr>
              <a:t>, P. Meade et al.</a:t>
            </a:r>
          </a:p>
          <a:p>
            <a:endParaRPr lang="en-US" sz="1200" dirty="0" smtClean="0">
              <a:latin typeface="Calibri"/>
              <a:cs typeface="Calibri"/>
            </a:endParaRPr>
          </a:p>
          <a:p>
            <a:r>
              <a:rPr lang="en-US" sz="1200" dirty="0" smtClean="0">
                <a:latin typeface="Calibri"/>
                <a:cs typeface="Calibri"/>
              </a:rPr>
              <a:t>O(150) authors, 15 editors, 100 papers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66999" y="4209350"/>
            <a:ext cx="2877001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Strong US involvement starting with </a:t>
            </a:r>
            <a:r>
              <a:rPr lang="en-US" sz="1400" b="1" dirty="0" err="1" smtClean="0">
                <a:latin typeface="Calibri"/>
                <a:cs typeface="Calibri"/>
              </a:rPr>
              <a:t>Muon</a:t>
            </a:r>
            <a:r>
              <a:rPr lang="en-US" sz="1400" b="1" dirty="0" smtClean="0">
                <a:latin typeface="Calibri"/>
                <a:cs typeface="Calibri"/>
              </a:rPr>
              <a:t> Smasher’s Guide</a:t>
            </a:r>
          </a:p>
          <a:p>
            <a:r>
              <a:rPr lang="en-US" sz="1400" dirty="0" smtClean="0">
                <a:latin typeface="Calibri"/>
                <a:cs typeface="Calibri"/>
              </a:rPr>
              <a:t>and in </a:t>
            </a:r>
            <a:r>
              <a:rPr lang="en-US" sz="1400" b="1" dirty="0" err="1">
                <a:latin typeface="Calibri"/>
                <a:cs typeface="Calibri"/>
              </a:rPr>
              <a:t>M</a:t>
            </a:r>
            <a:r>
              <a:rPr lang="en-US" sz="1400" b="1" dirty="0" err="1" smtClean="0">
                <a:latin typeface="Calibri"/>
                <a:cs typeface="Calibri"/>
              </a:rPr>
              <a:t>uon</a:t>
            </a:r>
            <a:r>
              <a:rPr lang="en-US" sz="1400" b="1" dirty="0" smtClean="0">
                <a:latin typeface="Calibri"/>
                <a:cs typeface="Calibri"/>
              </a:rPr>
              <a:t> </a:t>
            </a:r>
            <a:r>
              <a:rPr lang="en-US" sz="1400" b="1" dirty="0">
                <a:latin typeface="Calibri"/>
                <a:cs typeface="Calibri"/>
              </a:rPr>
              <a:t>C</a:t>
            </a:r>
            <a:r>
              <a:rPr lang="en-US" sz="1400" b="1" dirty="0" smtClean="0">
                <a:latin typeface="Calibri"/>
                <a:cs typeface="Calibri"/>
              </a:rPr>
              <a:t>ollider Forum</a:t>
            </a:r>
            <a:endParaRPr lang="en-US" sz="14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0747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8933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Magnet Powering</a:t>
            </a:r>
          </a:p>
        </p:txBody>
      </p:sp>
      <p:pic>
        <p:nvPicPr>
          <p:cNvPr id="12" name="Picture 11" descr="A picture containing shape&#10;&#10;Description automatically generated">
            <a:extLst>
              <a:ext uri="{FF2B5EF4-FFF2-40B4-BE49-F238E27FC236}">
                <a16:creationId xmlns:a16="http://schemas.microsoft.com/office/drawing/2014/main" xmlns="" id="{1CE67BEB-D4C2-4E82-889B-AC69940A62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35355"/>
          <a:stretch/>
        </p:blipFill>
        <p:spPr>
          <a:xfrm>
            <a:off x="5183767" y="646950"/>
            <a:ext cx="3739970" cy="2256125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272926"/>
              </p:ext>
            </p:extLst>
          </p:nvPr>
        </p:nvGraphicFramePr>
        <p:xfrm>
          <a:off x="92451" y="638290"/>
          <a:ext cx="5003920" cy="4042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927"/>
                <a:gridCol w="855934"/>
                <a:gridCol w="976642"/>
                <a:gridCol w="954695"/>
                <a:gridCol w="943722"/>
              </a:tblGrid>
              <a:tr h="249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Parameter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unit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RCS 1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RCS 2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RCS 3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3013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r>
                        <a:rPr lang="en-US" sz="1200" baseline="-25000" dirty="0" smtClean="0"/>
                        <a:t>1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GeV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60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1500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r>
                        <a:rPr lang="en-US" sz="1200" baseline="-25000" dirty="0" smtClean="0"/>
                        <a:t>2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GeV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1500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5000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&lt;G&gt;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MV/m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</a:t>
                      </a:r>
                      <a:r>
                        <a:rPr lang="en-US" sz="1200" baseline="-25000" dirty="0" smtClean="0"/>
                        <a:t>in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r>
                        <a:rPr lang="en-US" sz="1200" baseline="30000" dirty="0" smtClean="0"/>
                        <a:t>12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2.82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2.48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2.18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</a:t>
                      </a:r>
                      <a:r>
                        <a:rPr lang="en-US" sz="1200" baseline="-25000" dirty="0" err="1" smtClean="0"/>
                        <a:t>out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r>
                        <a:rPr lang="en-US" sz="1200" baseline="30000" dirty="0" smtClean="0"/>
                        <a:t>12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2.48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2.18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1.8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</a:t>
                      </a:r>
                      <a:r>
                        <a:rPr lang="en-US" sz="1200" baseline="-25000" dirty="0" err="1" smtClean="0"/>
                        <a:t>static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km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0.47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2.35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8.5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</a:t>
                      </a:r>
                      <a:r>
                        <a:rPr lang="en-US" sz="1200" baseline="-25000" dirty="0" err="1" smtClean="0"/>
                        <a:t>ramp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km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1.26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6.28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18.3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</a:t>
                      </a:r>
                      <a:r>
                        <a:rPr lang="en-US" sz="1200" baseline="-25000" dirty="0" smtClean="0"/>
                        <a:t>RF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km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0.28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1.38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1.9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 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km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2.8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13.8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38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beam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turns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44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44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92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</a:t>
                      </a:r>
                      <a:r>
                        <a:rPr lang="en-US" sz="1200" baseline="-25000" dirty="0" smtClean="0"/>
                        <a:t>ramp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ms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0.4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11.67</a:t>
                      </a:r>
                      <a:endParaRPr lang="en-US" sz="1200" dirty="0"/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dB/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dt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kT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/s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0.34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sz="1200" baseline="-25000" dirty="0" err="1" smtClean="0">
                          <a:solidFill>
                            <a:srgbClr val="FF0000"/>
                          </a:solidFill>
                        </a:rPr>
                        <a:t>ramp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MJ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80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234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P</a:t>
                      </a:r>
                      <a:r>
                        <a:rPr lang="en-US" sz="1200" baseline="-25000" dirty="0" err="1" smtClean="0">
                          <a:solidFill>
                            <a:srgbClr val="FF0000"/>
                          </a:solidFill>
                        </a:rPr>
                        <a:t>ramp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GW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32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</a:tr>
              <a:tr h="24938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Beam loss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W/m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17.8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31.4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83206" marR="83206" marT="31173" marB="31173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49564" y="3056660"/>
            <a:ext cx="3587540" cy="2152475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/>
              <a:t>Move energy into magnets before beam</a:t>
            </a:r>
          </a:p>
          <a:p>
            <a:r>
              <a:rPr lang="en-US" sz="1500" dirty="0"/>
              <a:t>    Take energy out</a:t>
            </a:r>
          </a:p>
          <a:p>
            <a:r>
              <a:rPr lang="en-US" sz="1500" dirty="0"/>
              <a:t>    Put it back in with other sign</a:t>
            </a:r>
          </a:p>
          <a:p>
            <a:r>
              <a:rPr lang="en-US" sz="1500" dirty="0"/>
              <a:t>Take it out again after beam is gone</a:t>
            </a:r>
          </a:p>
          <a:p>
            <a:endParaRPr lang="en-US" sz="1500" dirty="0"/>
          </a:p>
          <a:p>
            <a:r>
              <a:rPr lang="en-US" sz="1500" dirty="0"/>
              <a:t>So total of 3.3 GJ go into the magnets each second</a:t>
            </a:r>
          </a:p>
          <a:p>
            <a:endParaRPr lang="en-US" sz="1500" dirty="0"/>
          </a:p>
          <a:p>
            <a:r>
              <a:rPr lang="en-US" sz="1500" b="1" dirty="0"/>
              <a:t>Need recovery on the 98% level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6673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8933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Power Converter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946DA7A-7753-4387-9BDF-55100960FC06}"/>
              </a:ext>
            </a:extLst>
          </p:cNvPr>
          <p:cNvSpPr txBox="1"/>
          <p:nvPr/>
        </p:nvSpPr>
        <p:spPr bwMode="auto">
          <a:xfrm>
            <a:off x="1905148" y="2205254"/>
            <a:ext cx="6854607" cy="1459978"/>
          </a:xfrm>
          <a:prstGeom prst="rect">
            <a:avLst/>
          </a:prstGeom>
          <a:noFill/>
        </p:spPr>
        <p:txBody>
          <a:bodyPr wrap="square" lIns="74258" tIns="37129" rIns="74258" bIns="37129">
            <a:spAutoFit/>
          </a:bodyPr>
          <a:lstStyle/>
          <a:p>
            <a:r>
              <a:rPr lang="en-US" sz="1500" b="1" dirty="0">
                <a:highlight>
                  <a:srgbClr val="FFFF00"/>
                </a:highlight>
              </a:rPr>
              <a:t>Laser Mega Joule (France) </a:t>
            </a:r>
            <a:r>
              <a:rPr lang="en-US" sz="1500" dirty="0"/>
              <a:t>480 x </a:t>
            </a:r>
            <a:r>
              <a:rPr lang="en-US" sz="1500" dirty="0" err="1"/>
              <a:t>CapacitorBankModule</a:t>
            </a:r>
            <a:r>
              <a:rPr lang="en-US" sz="1500" dirty="0"/>
              <a:t> ≈ 400MJ</a:t>
            </a:r>
          </a:p>
          <a:p>
            <a:r>
              <a:rPr lang="en-US" sz="1500" dirty="0"/>
              <a:t>One CBM: 860kJ @ 24kV; 360us wide 240kA current pulse;</a:t>
            </a:r>
          </a:p>
          <a:p>
            <a:r>
              <a:rPr lang="en-US" sz="1500" dirty="0"/>
              <a:t>5.76 GW peak power</a:t>
            </a:r>
          </a:p>
          <a:p>
            <a:r>
              <a:rPr lang="en-US" sz="1500" dirty="0"/>
              <a:t>1 pulse every 25min; 2500 kg; total lifetime </a:t>
            </a:r>
            <a:r>
              <a:rPr lang="en-US" sz="1500" dirty="0">
                <a:sym typeface="Wingdings" panose="05000000000000000000" pitchFamily="2" charset="2"/>
              </a:rPr>
              <a:t> 200’000 pulses (12h of the MC)</a:t>
            </a:r>
          </a:p>
          <a:p>
            <a:r>
              <a:rPr lang="en-US" sz="1500" dirty="0"/>
              <a:t>estimated price 70kCHF</a:t>
            </a:r>
          </a:p>
          <a:p>
            <a:r>
              <a:rPr lang="en-US" sz="1500" dirty="0">
                <a:sym typeface="Wingdings" panose="05000000000000000000" pitchFamily="2" charset="2"/>
              </a:rPr>
              <a:t>Cost ≈ 0.09 CHF/Joule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558A98E-EFE6-4605-AFA0-04E1660B5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00" y="1802046"/>
            <a:ext cx="1774479" cy="16875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1AEE65E-CA0B-4777-AE22-77072B58E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988" y="3705560"/>
            <a:ext cx="4679526" cy="12988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53A89EC-68A1-4F81-8432-33A0D0124CF3}"/>
              </a:ext>
            </a:extLst>
          </p:cNvPr>
          <p:cNvSpPr txBox="1"/>
          <p:nvPr/>
        </p:nvSpPr>
        <p:spPr bwMode="auto">
          <a:xfrm>
            <a:off x="11557" y="3703966"/>
            <a:ext cx="5747699" cy="1690810"/>
          </a:xfrm>
          <a:prstGeom prst="rect">
            <a:avLst/>
          </a:prstGeom>
          <a:noFill/>
        </p:spPr>
        <p:txBody>
          <a:bodyPr wrap="square" lIns="74258" tIns="37129" rIns="74258" bIns="37129">
            <a:spAutoFit/>
          </a:bodyPr>
          <a:lstStyle/>
          <a:p>
            <a:r>
              <a:rPr lang="en-US" sz="1500" b="1" dirty="0">
                <a:highlight>
                  <a:srgbClr val="FFFF00"/>
                </a:highlight>
              </a:rPr>
              <a:t>POPS (CERN) </a:t>
            </a:r>
            <a:r>
              <a:rPr lang="en-US" sz="1500" dirty="0"/>
              <a:t>6 x </a:t>
            </a:r>
            <a:r>
              <a:rPr lang="en-US" sz="1500" dirty="0" err="1"/>
              <a:t>CapacitorContainers</a:t>
            </a:r>
            <a:r>
              <a:rPr lang="en-US" sz="1500" dirty="0"/>
              <a:t> ≈ 20MJ</a:t>
            </a:r>
          </a:p>
          <a:p>
            <a:r>
              <a:rPr lang="en-US" sz="1500" dirty="0"/>
              <a:t>One CC: 3.2MJ @ 5kV; 2ms wide 2kA current pulse;</a:t>
            </a:r>
          </a:p>
          <a:p>
            <a:r>
              <a:rPr lang="en-US" sz="1500" dirty="0"/>
              <a:t>10 MW peak power</a:t>
            </a:r>
          </a:p>
          <a:p>
            <a:r>
              <a:rPr lang="en-US" sz="1500" dirty="0"/>
              <a:t>1 pulse every 1.2s; 25000 kg;</a:t>
            </a:r>
          </a:p>
          <a:p>
            <a:r>
              <a:rPr lang="en-US" sz="1500" dirty="0"/>
              <a:t>total lifetime </a:t>
            </a:r>
            <a:r>
              <a:rPr lang="en-US" sz="1500" dirty="0">
                <a:sym typeface="Wingdings" panose="05000000000000000000" pitchFamily="2" charset="2"/>
              </a:rPr>
              <a:t>120’000’000 pulses (1 year of the MC)</a:t>
            </a:r>
          </a:p>
          <a:p>
            <a:r>
              <a:rPr lang="en-US" sz="1500" dirty="0"/>
              <a:t>estimated price 500kCHF</a:t>
            </a:r>
          </a:p>
          <a:p>
            <a:r>
              <a:rPr lang="en-US" sz="1500" dirty="0">
                <a:sym typeface="Wingdings" panose="05000000000000000000" pitchFamily="2" charset="2"/>
              </a:rPr>
              <a:t>Cost ≈ 0.15 CHF/Joule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68681" y="502228"/>
            <a:ext cx="6052361" cy="1182979"/>
          </a:xfrm>
          <a:prstGeom prst="rect">
            <a:avLst/>
          </a:prstGeom>
          <a:noFill/>
        </p:spPr>
        <p:txBody>
          <a:bodyPr wrap="none" lIns="74258" tIns="37129" rIns="74258" bIns="37129" rtlCol="0">
            <a:spAutoFit/>
          </a:bodyPr>
          <a:lstStyle/>
          <a:p>
            <a:r>
              <a:rPr lang="en-US" dirty="0" smtClean="0"/>
              <a:t>Total stored energy in MC: O(200 MJ), demonstrated</a:t>
            </a:r>
          </a:p>
          <a:p>
            <a:r>
              <a:rPr lang="en-US" dirty="0" smtClean="0"/>
              <a:t>Peak power (all rings combined) 150 GW, demonstrated</a:t>
            </a:r>
          </a:p>
          <a:p>
            <a:r>
              <a:rPr lang="en-US" dirty="0" smtClean="0"/>
              <a:t>But lifetime and average power is demanding (10</a:t>
            </a:r>
            <a:r>
              <a:rPr lang="en-US" baseline="30000" dirty="0" smtClean="0"/>
              <a:t>9 </a:t>
            </a:r>
            <a:r>
              <a:rPr lang="en-US" dirty="0" smtClean="0"/>
              <a:t>pulses)</a:t>
            </a:r>
          </a:p>
          <a:p>
            <a:r>
              <a:rPr lang="en-US" dirty="0" smtClean="0"/>
              <a:t>Also switch the voltage in the </a:t>
            </a:r>
            <a:r>
              <a:rPr lang="en-US" dirty="0" smtClean="0"/>
              <a:t>capacitors</a:t>
            </a:r>
            <a:endParaRPr lang="en-US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6623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8933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First Design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2063" y="696821"/>
            <a:ext cx="3961807" cy="5337963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dirty="0" smtClean="0"/>
              <a:t>Initial design with two frequencies and active filter for </a:t>
            </a:r>
            <a:r>
              <a:rPr lang="en-US" dirty="0" err="1" smtClean="0"/>
              <a:t>linearisation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Cost of power converter is important</a:t>
            </a:r>
          </a:p>
          <a:p>
            <a:pPr marL="232058" indent="-232058">
              <a:buFont typeface="Arial"/>
              <a:buChar char="•"/>
            </a:pPr>
            <a:r>
              <a:rPr lang="en-US" dirty="0" smtClean="0"/>
              <a:t>mainly active filters due to linear ramp</a:t>
            </a:r>
          </a:p>
          <a:p>
            <a:pPr marL="232058" indent="-232058">
              <a:buFont typeface="Arial"/>
              <a:buChar char="•"/>
            </a:pPr>
            <a:r>
              <a:rPr lang="en-US" dirty="0" smtClean="0"/>
              <a:t>need iteration with beam dynamics</a:t>
            </a:r>
          </a:p>
          <a:p>
            <a:pPr marL="278469" indent="-278469">
              <a:buFont typeface="Arial"/>
              <a:buChar char="•"/>
            </a:pPr>
            <a:r>
              <a:rPr lang="en-US" dirty="0" smtClean="0"/>
              <a:t>then will see for capacitors</a:t>
            </a:r>
          </a:p>
          <a:p>
            <a:endParaRPr lang="en-US" dirty="0" smtClean="0"/>
          </a:p>
          <a:p>
            <a:r>
              <a:rPr lang="en-US" dirty="0" smtClean="0"/>
              <a:t>Need to estimate power losses</a:t>
            </a:r>
          </a:p>
          <a:p>
            <a:endParaRPr lang="en-US" dirty="0"/>
          </a:p>
          <a:p>
            <a:r>
              <a:rPr lang="en-US" dirty="0" smtClean="0"/>
              <a:t>Need </a:t>
            </a:r>
            <a:r>
              <a:rPr lang="en-US" dirty="0" err="1" smtClean="0"/>
              <a:t>optimisation</a:t>
            </a:r>
            <a:r>
              <a:rPr lang="en-US" dirty="0" smtClean="0"/>
              <a:t> in loop with magnet design, beam dynamics, RF, …</a:t>
            </a:r>
          </a:p>
          <a:p>
            <a:endParaRPr lang="en-US" dirty="0"/>
          </a:p>
          <a:p>
            <a:r>
              <a:rPr lang="en-US" dirty="0" smtClean="0"/>
              <a:t>Power converter as project drivers</a:t>
            </a:r>
          </a:p>
          <a:p>
            <a:endParaRPr lang="en-US" dirty="0"/>
          </a:p>
          <a:p>
            <a:r>
              <a:rPr lang="en-US" dirty="0" smtClean="0"/>
              <a:t>Synergy power grid applications</a:t>
            </a:r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1907723C-B8A1-4E71-88DE-45041CB76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769" y="651479"/>
            <a:ext cx="4280329" cy="219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Content Placeholder 11">
            <a:extLst>
              <a:ext uri="{FF2B5EF4-FFF2-40B4-BE49-F238E27FC236}">
                <a16:creationId xmlns:a16="http://schemas.microsoft.com/office/drawing/2014/main" xmlns="" id="{29B744FD-CA64-44BF-ABFC-B76322263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8242" t="1654" r="8016" b="2446"/>
          <a:stretch/>
        </p:blipFill>
        <p:spPr>
          <a:xfrm>
            <a:off x="4280329" y="2874173"/>
            <a:ext cx="4421638" cy="1960808"/>
          </a:xfrm>
        </p:spPr>
      </p:pic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082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"/>
            <a:ext cx="8229600" cy="408192"/>
          </a:xfrm>
        </p:spPr>
        <p:txBody>
          <a:bodyPr>
            <a:noAutofit/>
          </a:bodyPr>
          <a:lstStyle/>
          <a:p>
            <a:r>
              <a:rPr lang="en-US" sz="3200" dirty="0"/>
              <a:t>Final Focus Magnet Challenge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45179" y="633490"/>
            <a:ext cx="4766291" cy="2390713"/>
          </a:xfrm>
          <a:prstGeom prst="rect">
            <a:avLst/>
          </a:prstGeom>
          <a:noFill/>
        </p:spPr>
        <p:txBody>
          <a:bodyPr wrap="square" lIns="81590" tIns="40796" rIns="81590" bIns="40796" rtlCol="0">
            <a:spAutoFit/>
          </a:bodyPr>
          <a:lstStyle/>
          <a:p>
            <a:r>
              <a:rPr lang="en-US" sz="1500" dirty="0"/>
              <a:t>At 3 </a:t>
            </a:r>
            <a:r>
              <a:rPr lang="en-US" sz="1500" dirty="0" err="1"/>
              <a:t>TeV</a:t>
            </a:r>
            <a:r>
              <a:rPr lang="en-US" sz="1500" dirty="0"/>
              <a:t>:</a:t>
            </a:r>
          </a:p>
          <a:p>
            <a:r>
              <a:rPr lang="en-US" sz="1500" dirty="0"/>
              <a:t>Up to 12 T in aperture 150 mm</a:t>
            </a:r>
          </a:p>
          <a:p>
            <a:r>
              <a:rPr lang="en-US" sz="1500" dirty="0"/>
              <a:t>Similar to HL-LHC final focus magnets</a:t>
            </a:r>
          </a:p>
          <a:p>
            <a:r>
              <a:rPr lang="en-US" sz="1500" dirty="0"/>
              <a:t>Close to state of the art with Nb</a:t>
            </a:r>
            <a:r>
              <a:rPr lang="en-US" sz="1500" baseline="-25000" dirty="0"/>
              <a:t>3</a:t>
            </a:r>
            <a:r>
              <a:rPr lang="en-US" sz="1500" dirty="0"/>
              <a:t>Sn</a:t>
            </a:r>
          </a:p>
          <a:p>
            <a:endParaRPr lang="en-US" sz="1500" dirty="0"/>
          </a:p>
          <a:p>
            <a:r>
              <a:rPr lang="en-US" sz="1500" dirty="0"/>
              <a:t>At 10+ </a:t>
            </a:r>
            <a:r>
              <a:rPr lang="en-US" sz="1500" dirty="0" err="1"/>
              <a:t>TeV</a:t>
            </a:r>
            <a:r>
              <a:rPr lang="en-US" sz="1500" dirty="0"/>
              <a:t>:</a:t>
            </a:r>
          </a:p>
          <a:p>
            <a:r>
              <a:rPr lang="en-US" sz="1500" dirty="0"/>
              <a:t>Aperture of 200+ mm</a:t>
            </a:r>
          </a:p>
          <a:p>
            <a:r>
              <a:rPr lang="en-US" sz="1500" dirty="0"/>
              <a:t>20 T field in aperture</a:t>
            </a:r>
          </a:p>
          <a:p>
            <a:pPr marL="232058" indent="-232058">
              <a:buFont typeface="Symbol" charset="0"/>
              <a:buChar char=""/>
            </a:pPr>
            <a:r>
              <a:rPr lang="en-US" sz="1500" dirty="0"/>
              <a:t>Stress is significantly higher</a:t>
            </a:r>
          </a:p>
          <a:p>
            <a:pPr marL="232058" indent="-232058">
              <a:buFont typeface="Symbol" charset="0"/>
              <a:buChar char=""/>
            </a:pPr>
            <a:r>
              <a:rPr lang="en-US" sz="1500" dirty="0"/>
              <a:t>Will need HTS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802382"/>
            <a:ext cx="3969792" cy="1516898"/>
          </a:xfrm>
          <a:prstGeom prst="rect">
            <a:avLst/>
          </a:prstGeom>
        </p:spPr>
      </p:pic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293850"/>
              </p:ext>
            </p:extLst>
          </p:nvPr>
        </p:nvGraphicFramePr>
        <p:xfrm>
          <a:off x="5428208" y="2355754"/>
          <a:ext cx="3626891" cy="1294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000"/>
                <a:gridCol w="533400"/>
                <a:gridCol w="457199"/>
                <a:gridCol w="546100"/>
                <a:gridCol w="693192"/>
              </a:tblGrid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Parameter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Q1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Q1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Q3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Q4</a:t>
                      </a:r>
                      <a:endParaRPr lang="en-US" sz="1000" dirty="0"/>
                    </a:p>
                  </a:txBody>
                  <a:tcPr marT="34290" marB="34290"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Aperture (mm)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90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110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130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150</a:t>
                      </a:r>
                      <a:endParaRPr lang="en-US" sz="1000" dirty="0"/>
                    </a:p>
                  </a:txBody>
                  <a:tcPr marT="34290" marB="34290"/>
                </a:tc>
              </a:tr>
              <a:tr h="380307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Gradients (T/m)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267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218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-154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-133.5</a:t>
                      </a:r>
                      <a:endParaRPr lang="en-US" sz="1000" dirty="0"/>
                    </a:p>
                  </a:txBody>
                  <a:tcPr marT="34290" marB="34290"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Peak field (T)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12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12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10+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10+</a:t>
                      </a:r>
                      <a:endParaRPr lang="en-US" sz="1000" dirty="0"/>
                    </a:p>
                  </a:txBody>
                  <a:tcPr marT="34290" marB="34290"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Dipole field (T)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2.00</a:t>
                      </a:r>
                      <a:endParaRPr lang="en-US" sz="1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2.00</a:t>
                      </a:r>
                      <a:endParaRPr lang="en-US" sz="1000" dirty="0"/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6019802" y="533082"/>
            <a:ext cx="2751720" cy="359388"/>
          </a:xfrm>
          <a:prstGeom prst="rect">
            <a:avLst/>
          </a:prstGeom>
          <a:noFill/>
        </p:spPr>
        <p:txBody>
          <a:bodyPr wrap="none" lIns="81590" tIns="40796" rIns="81590" bIns="40796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err="1" smtClean="0"/>
              <a:t>TeV</a:t>
            </a:r>
            <a:r>
              <a:rPr lang="en-US" dirty="0" smtClean="0"/>
              <a:t> FFS Design (MAP)</a:t>
            </a:r>
            <a:endParaRPr lang="en-US" dirty="0"/>
          </a:p>
        </p:txBody>
      </p:sp>
      <p:sp>
        <p:nvSpPr>
          <p:cNvPr id="27" name="Frame 26"/>
          <p:cNvSpPr/>
          <p:nvPr/>
        </p:nvSpPr>
        <p:spPr>
          <a:xfrm>
            <a:off x="5428213" y="2558846"/>
            <a:ext cx="3626892" cy="257185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590" tIns="40796" rIns="81590" bIns="40796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Frame 27"/>
          <p:cNvSpPr/>
          <p:nvPr/>
        </p:nvSpPr>
        <p:spPr>
          <a:xfrm>
            <a:off x="5453609" y="3025563"/>
            <a:ext cx="3626892" cy="257185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590" tIns="40796" rIns="81590" bIns="40796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42407" t="8445" b="30714"/>
          <a:stretch/>
        </p:blipFill>
        <p:spPr>
          <a:xfrm>
            <a:off x="198819" y="2727614"/>
            <a:ext cx="4924605" cy="213655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946328" y="3861956"/>
            <a:ext cx="2730609" cy="5440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81590" tIns="40796" rIns="81590" bIns="40796" rtlCol="0">
            <a:spAutoFit/>
          </a:bodyPr>
          <a:lstStyle/>
          <a:p>
            <a:r>
              <a:rPr lang="en-US" sz="1500" dirty="0"/>
              <a:t>HTS magnet development is essential for 10 </a:t>
            </a:r>
            <a:r>
              <a:rPr lang="en-US" sz="1500" dirty="0" err="1"/>
              <a:t>TeV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182271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19"/>
            <a:ext cx="8229600" cy="282081"/>
          </a:xfrm>
        </p:spPr>
        <p:txBody>
          <a:bodyPr>
            <a:noAutofit/>
          </a:bodyPr>
          <a:lstStyle/>
          <a:p>
            <a:r>
              <a:rPr lang="en-US" sz="3200" dirty="0"/>
              <a:t>Neutrino Flux Mitigation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481" y="598202"/>
            <a:ext cx="4189369" cy="1339521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4528042" y="4412225"/>
            <a:ext cx="618555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15" tIns="40808" rIns="81615" bIns="40808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8547895" y="4344327"/>
            <a:ext cx="618555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15" tIns="40808" rIns="81615" bIns="40808" rtlCol="0" anchor="ctr"/>
          <a:lstStyle/>
          <a:p>
            <a:pPr algn="ctr"/>
            <a:endParaRPr lang="en-US"/>
          </a:p>
        </p:txBody>
      </p:sp>
      <p:sp>
        <p:nvSpPr>
          <p:cNvPr id="75" name="Footer Placeholder 7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pic>
        <p:nvPicPr>
          <p:cNvPr id="33" name="Picture 32" descr="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012" y="2978218"/>
            <a:ext cx="5527634" cy="2079749"/>
          </a:xfrm>
          <a:prstGeom prst="rect">
            <a:avLst/>
          </a:prstGeom>
        </p:spPr>
      </p:pic>
      <p:cxnSp>
        <p:nvCxnSpPr>
          <p:cNvPr id="35" name="Straight Arrow Connector 34"/>
          <p:cNvCxnSpPr/>
          <p:nvPr/>
        </p:nvCxnSpPr>
        <p:spPr>
          <a:xfrm>
            <a:off x="1680940" y="3231145"/>
            <a:ext cx="0" cy="588362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74011" y="3748839"/>
            <a:ext cx="1406929" cy="0"/>
          </a:xfrm>
          <a:prstGeom prst="line">
            <a:avLst/>
          </a:prstGeom>
          <a:ln w="31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680943" y="3537215"/>
            <a:ext cx="588017" cy="267079"/>
          </a:xfrm>
          <a:prstGeom prst="rect">
            <a:avLst/>
          </a:prstGeom>
          <a:noFill/>
        </p:spPr>
        <p:txBody>
          <a:bodyPr wrap="none" lIns="81615" tIns="40808" rIns="81615" bIns="40808" rtlCol="0">
            <a:spAutoFit/>
          </a:bodyPr>
          <a:lstStyle/>
          <a:p>
            <a:r>
              <a:rPr lang="en-US" sz="1200" dirty="0">
                <a:solidFill>
                  <a:srgbClr val="3366FF"/>
                </a:solidFill>
              </a:rPr>
              <a:t>15 cm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680037" y="2756837"/>
            <a:ext cx="934265" cy="267079"/>
          </a:xfrm>
          <a:prstGeom prst="rect">
            <a:avLst/>
          </a:prstGeom>
          <a:noFill/>
        </p:spPr>
        <p:txBody>
          <a:bodyPr wrap="none" lIns="81615" tIns="40808" rIns="81615" bIns="40808" rtlCol="0">
            <a:spAutoFit/>
          </a:bodyPr>
          <a:lstStyle/>
          <a:p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~2 x 600 m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274012" y="2978218"/>
            <a:ext cx="5527634" cy="9451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74011" y="3092645"/>
            <a:ext cx="314542" cy="359412"/>
          </a:xfrm>
          <a:prstGeom prst="rect">
            <a:avLst/>
          </a:prstGeom>
          <a:noFill/>
        </p:spPr>
        <p:txBody>
          <a:bodyPr wrap="none" lIns="81615" tIns="40808" rIns="81615" bIns="40808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74011" y="4001684"/>
            <a:ext cx="314542" cy="359412"/>
          </a:xfrm>
          <a:prstGeom prst="rect">
            <a:avLst/>
          </a:prstGeom>
          <a:noFill/>
        </p:spPr>
        <p:txBody>
          <a:bodyPr wrap="none" lIns="81615" tIns="40808" rIns="81615" bIns="40808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/>
              <a:t>2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1680940" y="1388202"/>
            <a:ext cx="280504" cy="4710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078902" y="1430534"/>
            <a:ext cx="671689" cy="1643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15" tIns="40808" rIns="81615" bIns="40808"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2949226" y="3959352"/>
            <a:ext cx="366889" cy="359412"/>
          </a:xfrm>
          <a:prstGeom prst="rect">
            <a:avLst/>
          </a:prstGeom>
          <a:noFill/>
        </p:spPr>
        <p:txBody>
          <a:bodyPr wrap="square" lIns="81615" tIns="40808" rIns="81615" bIns="40808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124200" y="4278684"/>
            <a:ext cx="0" cy="2547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3124200" y="3777158"/>
            <a:ext cx="0" cy="2769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513931" y="3889499"/>
            <a:ext cx="1134290" cy="359412"/>
          </a:xfrm>
          <a:prstGeom prst="rect">
            <a:avLst/>
          </a:prstGeom>
          <a:noFill/>
        </p:spPr>
        <p:txBody>
          <a:bodyPr wrap="square" lIns="81615" tIns="40808" rIns="81615" bIns="40808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neutrinos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51407" y="650158"/>
            <a:ext cx="4199766" cy="7749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81615" tIns="40808" rIns="81615" bIns="40808" rtlCol="0">
            <a:spAutoFit/>
          </a:bodyPr>
          <a:lstStyle/>
          <a:p>
            <a:r>
              <a:rPr lang="en-US" sz="1500" dirty="0"/>
              <a:t>Use mover system to reduce neutrino flux and limit impact on </a:t>
            </a:r>
            <a:r>
              <a:rPr lang="en-US" sz="1500" dirty="0" err="1"/>
              <a:t>environnement</a:t>
            </a:r>
            <a:r>
              <a:rPr lang="en-US" sz="1500" dirty="0"/>
              <a:t> to </a:t>
            </a:r>
            <a:r>
              <a:rPr lang="en-US" sz="1500" dirty="0" err="1"/>
              <a:t>lvel</a:t>
            </a:r>
            <a:r>
              <a:rPr lang="en-US" sz="1500" dirty="0"/>
              <a:t> similar to LHC</a:t>
            </a:r>
          </a:p>
        </p:txBody>
      </p:sp>
      <p:cxnSp>
        <p:nvCxnSpPr>
          <p:cNvPr id="7" name="Straight Arrow Connector 6"/>
          <p:cNvCxnSpPr>
            <a:stCxn id="39" idx="1"/>
          </p:cNvCxnSpPr>
          <p:nvPr/>
        </p:nvCxnSpPr>
        <p:spPr>
          <a:xfrm flipH="1">
            <a:off x="3998515" y="1037613"/>
            <a:ext cx="852892" cy="3505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6542595" y="3562785"/>
            <a:ext cx="365621" cy="5966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6908215" y="3562784"/>
            <a:ext cx="470573" cy="5966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7378786" y="3562785"/>
            <a:ext cx="365621" cy="5966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7744406" y="3562785"/>
            <a:ext cx="470573" cy="5966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8214979" y="3562785"/>
            <a:ext cx="365621" cy="5966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8580600" y="3562784"/>
            <a:ext cx="470573" cy="5966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6341440" y="4350568"/>
            <a:ext cx="28025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6341436" y="3462895"/>
            <a:ext cx="0" cy="8876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8250572" y="4398613"/>
            <a:ext cx="600903" cy="359412"/>
          </a:xfrm>
          <a:prstGeom prst="rect">
            <a:avLst/>
          </a:prstGeom>
          <a:noFill/>
        </p:spPr>
        <p:txBody>
          <a:bodyPr wrap="none" lIns="81615" tIns="40808" rIns="81615" bIns="40808" rtlCol="0">
            <a:spAutoFit/>
          </a:bodyPr>
          <a:lstStyle/>
          <a:p>
            <a:r>
              <a:rPr lang="en-US" dirty="0"/>
              <a:t>time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801647" y="3162811"/>
            <a:ext cx="811747" cy="359412"/>
          </a:xfrm>
          <a:prstGeom prst="rect">
            <a:avLst/>
          </a:prstGeom>
          <a:noFill/>
        </p:spPr>
        <p:txBody>
          <a:bodyPr wrap="square" lIns="81615" tIns="40808" rIns="81615" bIns="40808" rtlCol="0">
            <a:spAutoFit/>
          </a:bodyPr>
          <a:lstStyle/>
          <a:p>
            <a:r>
              <a:rPr lang="en-US" dirty="0"/>
              <a:t>angle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4012" y="2493818"/>
            <a:ext cx="4537436" cy="351974"/>
          </a:xfrm>
          <a:prstGeom prst="rect">
            <a:avLst/>
          </a:prstGeom>
          <a:noFill/>
        </p:spPr>
        <p:txBody>
          <a:bodyPr wrap="none" lIns="74252" tIns="37125" rIns="74252" bIns="37125" rtlCol="0">
            <a:spAutoFit/>
          </a:bodyPr>
          <a:lstStyle/>
          <a:p>
            <a:r>
              <a:rPr lang="en-US" dirty="0" smtClean="0"/>
              <a:t>Active mover system to reduce flux density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851407" y="1430535"/>
            <a:ext cx="4199766" cy="14674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81615" tIns="40808" rIns="81615" bIns="40808" rtlCol="0">
            <a:spAutoFit/>
          </a:bodyPr>
          <a:lstStyle/>
          <a:p>
            <a:pPr marL="232058" indent="-232058">
              <a:buFont typeface="Arial"/>
              <a:buChar char="•"/>
            </a:pPr>
            <a:r>
              <a:rPr lang="en-US" sz="1500" dirty="0"/>
              <a:t>Large stroke mover system with precision </a:t>
            </a:r>
          </a:p>
          <a:p>
            <a:pPr marL="232058" indent="-232058">
              <a:buFont typeface="Arial"/>
              <a:buChar char="•"/>
            </a:pPr>
            <a:r>
              <a:rPr lang="en-US" sz="1500" dirty="0"/>
              <a:t>High reliability</a:t>
            </a:r>
          </a:p>
          <a:p>
            <a:pPr marL="232058" indent="-232058">
              <a:buFont typeface="Arial"/>
              <a:buChar char="•"/>
            </a:pPr>
            <a:r>
              <a:rPr lang="en-US" sz="1500" dirty="0"/>
              <a:t>Alignment system with reference to the surface</a:t>
            </a:r>
          </a:p>
          <a:p>
            <a:pPr marL="232058" indent="-232058">
              <a:buFont typeface="Arial"/>
              <a:buChar char="•"/>
            </a:pPr>
            <a:r>
              <a:rPr lang="en-US" sz="1500" dirty="0"/>
              <a:t>Mechanical forces on tilted girders</a:t>
            </a:r>
          </a:p>
          <a:p>
            <a:pPr marL="232058" indent="-232058">
              <a:buFont typeface="Arial"/>
              <a:buChar char="•"/>
            </a:pPr>
            <a:r>
              <a:rPr lang="en-US" sz="1500" dirty="0"/>
              <a:t>Connections, e.g. cryogenics (helium) </a:t>
            </a:r>
          </a:p>
        </p:txBody>
      </p:sp>
    </p:spTree>
    <p:extLst>
      <p:ext uri="{BB962C8B-B14F-4D97-AF65-F5344CB8AC3E}">
        <p14:creationId xmlns:p14="http://schemas.microsoft.com/office/powerpoint/2010/main" val="2582058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Neutrino Flux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4427984" y="987574"/>
            <a:ext cx="4738060" cy="104729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8066" y="2211710"/>
            <a:ext cx="4165902" cy="13941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Expand idea of </a:t>
            </a:r>
            <a:r>
              <a:rPr lang="en-US" sz="1400" dirty="0" err="1" smtClean="0">
                <a:latin typeface="Calibri"/>
                <a:cs typeface="Calibri"/>
              </a:rPr>
              <a:t>Mokhov</a:t>
            </a:r>
            <a:r>
              <a:rPr lang="en-US" sz="1400" dirty="0" smtClean="0">
                <a:latin typeface="Calibri"/>
                <a:cs typeface="Calibri"/>
              </a:rPr>
              <a:t>, </a:t>
            </a:r>
            <a:r>
              <a:rPr lang="en-US" sz="1400" dirty="0" err="1" smtClean="0">
                <a:latin typeface="Calibri"/>
                <a:cs typeface="Calibri"/>
              </a:rPr>
              <a:t>Ginneken</a:t>
            </a:r>
            <a:r>
              <a:rPr lang="en-US" sz="1400" dirty="0" smtClean="0">
                <a:latin typeface="Calibri"/>
                <a:cs typeface="Calibri"/>
              </a:rPr>
              <a:t> to move beam in aperture: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move collider ring components, e.g. vertical bending with 1% of main field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14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, in 200 m deep tunnel comparable to LHC case with +/- 1 </a:t>
            </a:r>
            <a:r>
              <a:rPr lang="en-US" sz="1400" b="1" dirty="0" err="1" smtClean="0">
                <a:latin typeface="Calibri"/>
                <a:cs typeface="Calibri"/>
              </a:rPr>
              <a:t>mradian</a:t>
            </a:r>
            <a:endParaRPr lang="en-US" sz="14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Calibri"/>
                <a:cs typeface="Calibri"/>
              </a:rPr>
              <a:t>scales with luminosity toward higher E</a:t>
            </a:r>
            <a:endParaRPr lang="en-US" sz="1400" b="1" dirty="0">
              <a:latin typeface="Calibri"/>
              <a:cs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7322" y="3695586"/>
            <a:ext cx="4166646" cy="5323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Need to study mover system, magnet, connections and impact on beam</a:t>
            </a:r>
          </a:p>
        </p:txBody>
      </p:sp>
      <p:pic>
        <p:nvPicPr>
          <p:cNvPr id="21" name="Picture 20" descr="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431767"/>
            <a:ext cx="3550790" cy="178298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300192" y="2305203"/>
            <a:ext cx="1078087" cy="338555"/>
          </a:xfrm>
          <a:prstGeom prst="rect">
            <a:avLst/>
          </a:prstGeom>
          <a:noFill/>
        </p:spPr>
        <p:txBody>
          <a:bodyPr wrap="none" lIns="100477" tIns="50240" rIns="100477" bIns="50240" rtlCol="0">
            <a:spAutoFit/>
          </a:bodyPr>
          <a:lstStyle/>
          <a:p>
            <a:r>
              <a:rPr lang="en-US" sz="1500" dirty="0">
                <a:solidFill>
                  <a:schemeClr val="accent4">
                    <a:lumMod val="75000"/>
                  </a:schemeClr>
                </a:solidFill>
              </a:rPr>
              <a:t>~2 x 600 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322" y="915566"/>
            <a:ext cx="4166646" cy="1178679"/>
          </a:xfrm>
          <a:prstGeom prst="rect">
            <a:avLst/>
          </a:prstGeom>
          <a:solidFill>
            <a:srgbClr val="B7CFFF"/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Dense neutrino flux cone can impact environment Challenge scales with </a:t>
            </a:r>
            <a:r>
              <a:rPr lang="en-US" sz="1400" b="1" dirty="0" smtClean="0">
                <a:latin typeface="Calibri"/>
                <a:cs typeface="Calibri"/>
              </a:rPr>
              <a:t>E</a:t>
            </a:r>
            <a:r>
              <a:rPr lang="en-US" sz="1400" b="1" baseline="30000" dirty="0">
                <a:latin typeface="Calibri"/>
                <a:cs typeface="Calibri"/>
              </a:rPr>
              <a:t> </a:t>
            </a:r>
            <a:r>
              <a:rPr lang="en-US" sz="1400" b="1" dirty="0">
                <a:latin typeface="Calibri"/>
                <a:cs typeface="Calibri"/>
              </a:rPr>
              <a:t>x</a:t>
            </a:r>
            <a:r>
              <a:rPr lang="en-US" sz="1400" b="1" dirty="0" smtClean="0">
                <a:latin typeface="Calibri"/>
                <a:cs typeface="Calibri"/>
              </a:rPr>
              <a:t> L </a:t>
            </a:r>
          </a:p>
          <a:p>
            <a:endParaRPr lang="en-US" sz="1400" b="1" dirty="0" smtClean="0">
              <a:latin typeface="Calibri"/>
              <a:cs typeface="Calibri"/>
            </a:endParaRPr>
          </a:p>
          <a:p>
            <a:r>
              <a:rPr lang="en-US" sz="1400" b="1" dirty="0" smtClean="0">
                <a:latin typeface="Calibri"/>
                <a:cs typeface="Calibri"/>
              </a:rPr>
              <a:t>Goal is to reduce to negligible level, similar to LHC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, 200 m deep tunnel is about </a:t>
            </a:r>
            <a:r>
              <a:rPr lang="en-US" sz="1400" b="1" dirty="0" smtClean="0">
                <a:latin typeface="Calibri"/>
                <a:cs typeface="Calibri"/>
              </a:rPr>
              <a:t>OK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7322" y="4299942"/>
            <a:ext cx="4166646" cy="5323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Working on different approaches for experimental insertion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44008" y="4299942"/>
            <a:ext cx="4166646" cy="5323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Other </a:t>
            </a:r>
            <a:r>
              <a:rPr lang="en-US" sz="1400" b="1" dirty="0" err="1" smtClean="0">
                <a:solidFill>
                  <a:srgbClr val="FF0000"/>
                </a:solidFill>
                <a:latin typeface="Calibri"/>
                <a:cs typeface="Calibri"/>
              </a:rPr>
              <a:t>optimisations</a:t>
            </a:r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 are possible (magnetic field, </a:t>
            </a:r>
            <a:r>
              <a:rPr lang="en-US" sz="1400" b="1" dirty="0" err="1" smtClean="0">
                <a:solidFill>
                  <a:srgbClr val="FF0000"/>
                </a:solidFill>
                <a:latin typeface="Calibri"/>
                <a:cs typeface="Calibri"/>
              </a:rPr>
              <a:t>emittance</a:t>
            </a:r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  etc.)</a:t>
            </a:r>
          </a:p>
        </p:txBody>
      </p:sp>
    </p:spTree>
    <p:extLst>
      <p:ext uri="{BB962C8B-B14F-4D97-AF65-F5344CB8AC3E}">
        <p14:creationId xmlns:p14="http://schemas.microsoft.com/office/powerpoint/2010/main" val="4136710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-102617" y="3818751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Organisation</a:t>
            </a:r>
            <a:endParaRPr lang="en-GB" sz="3200" b="0" dirty="0">
              <a:latin typeface="Calibri"/>
              <a:cs typeface="Calibri"/>
            </a:endParaRPr>
          </a:p>
        </p:txBody>
      </p:sp>
      <p:pic>
        <p:nvPicPr>
          <p:cNvPr id="10" name="Picture 9" descr="governance_final_ne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51347" y="-1129263"/>
            <a:ext cx="5330833" cy="7543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38844" y="1203598"/>
            <a:ext cx="33147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International Collaboration Board </a:t>
            </a:r>
            <a:r>
              <a:rPr lang="en-US" sz="1600" dirty="0" smtClean="0"/>
              <a:t>represents the partners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90220" y="1472580"/>
            <a:ext cx="26503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International Advisory Committee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180464" y="2743949"/>
            <a:ext cx="285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Coordination Committee</a:t>
            </a:r>
          </a:p>
          <a:p>
            <a:r>
              <a:rPr lang="en-US" sz="1600" dirty="0" smtClean="0"/>
              <a:t>executes the study</a:t>
            </a:r>
          </a:p>
          <a:p>
            <a:r>
              <a:rPr lang="en-US" sz="1600" dirty="0" smtClean="0"/>
              <a:t>(only Study Leader in </a:t>
            </a:r>
            <a:r>
              <a:rPr lang="en-US" sz="1600" dirty="0" err="1" smtClean="0"/>
              <a:t>MoC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295400" y="1788374"/>
            <a:ext cx="454347" cy="524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248847" y="2057356"/>
            <a:ext cx="749300" cy="255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1"/>
          </p:cNvCxnSpPr>
          <p:nvPr/>
        </p:nvCxnSpPr>
        <p:spPr>
          <a:xfrm flipH="1">
            <a:off x="5420048" y="3159448"/>
            <a:ext cx="7604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-36512" y="3003798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Steering Board </a:t>
            </a:r>
            <a:r>
              <a:rPr lang="en-US" sz="1600" dirty="0" smtClean="0"/>
              <a:t>oversees study and</a:t>
            </a:r>
            <a:r>
              <a:rPr lang="en-US" sz="1600" b="1" dirty="0" smtClean="0"/>
              <a:t> </a:t>
            </a:r>
            <a:r>
              <a:rPr lang="en-US" sz="1600" dirty="0" smtClean="0"/>
              <a:t>links to regional supervision (addition to </a:t>
            </a:r>
            <a:r>
              <a:rPr lang="en-US" sz="1600" dirty="0" err="1" smtClean="0"/>
              <a:t>MoC</a:t>
            </a:r>
            <a:r>
              <a:rPr lang="en-US" sz="1600" dirty="0" smtClean="0"/>
              <a:t>)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432247" y="2541037"/>
            <a:ext cx="2159000" cy="5325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6153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Thanks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987574"/>
            <a:ext cx="2458616" cy="3824932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1455" y="2076387"/>
            <a:ext cx="8815041" cy="26556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200" b="1" dirty="0" smtClean="0">
                <a:latin typeface="+mn-lt"/>
              </a:rPr>
              <a:t>Community conveners: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Radio-Frequency (RF): 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Alexej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Grudiev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Jean-Pierre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Delahaye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 retiree),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Derun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Li (LBNL), Akira Yamamoto (KEK).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Magnets: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Lionel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Quettier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(CEA), Toru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Ogitsu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(KEK)‎,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Soren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Prestemon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(LBNL), Sasha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Zlobin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Emanuela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Barzi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High-Energy Complex (HEC):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Antoine Chance (CEA), J. Scott Berg (BNL), Alex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Bogacz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(JLAB), Christian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Carli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Angeles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Faus-Golfe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IJCLab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Eliana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Gianfelice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-Wendt (FNAL), Shinji Machida (RAL). </a:t>
            </a:r>
            <a:r>
              <a:rPr lang="en-US" sz="1200" i="1" dirty="0" err="1" smtClean="0">
                <a:solidFill>
                  <a:srgbClr val="000000"/>
                </a:solidFill>
                <a:latin typeface="+mn-lt"/>
              </a:rPr>
              <a:t>Muon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 Production and Cooling (MPC):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Chris Rogers (RAL), Marco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Calviani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Chris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Densham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(RAL),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Diktys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Stratakis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Akira Sato (Osaka University),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Katsuya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Yonehara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Proton Complex (PC):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 Simone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Gilardoni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Hannes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Bartosik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Frank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Gerigk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Natalia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Milas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(ESS).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Beam Dynamics (BD):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Elias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Metral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Tor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Raubenheimer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(SLAC and Stanford University), Rob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Ryne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(LBNL).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Radiation Protection (RP):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 Claudia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Ahdida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Parameters, Power and Cost (PPC): 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Daniel Schulte (CERN), Mark Palmer (BNL), Jean-Pierre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Delahaye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 retiree), Philippe Lebrun (CERN retiree and ESI), Mike Seidel (PSI), Vladimir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Shiltsev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Jingyu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Tang (IHEP), Akira Yamamoto (KEK).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Machine Detector Interface (MDI): 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Donatella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Lucchesi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(University of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Padova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), Christian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Carli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Anton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Lechner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Nicolai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Mokhov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Nadia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Pastrone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(INFN),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Sergo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Jindariani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Synergy: 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Kenneth Long (Imperial College), Roger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Ruber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(Uppsala University),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Koichiro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 Shimomura (KEK).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Test Facility (TF): 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Roberto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Losito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Alan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Bross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Tord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Ekelof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ESS,Uppsala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University).</a:t>
            </a:r>
            <a:endParaRPr lang="en-US" sz="1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200" y="843558"/>
            <a:ext cx="8833296" cy="12094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507" tIns="50255" rIns="100507" bIns="50255" rtlCol="0">
            <a:spAutoFit/>
          </a:bodyPr>
          <a:lstStyle/>
          <a:p>
            <a:r>
              <a:rPr lang="en-US" sz="1200" b="1" dirty="0" err="1" smtClean="0"/>
              <a:t>Muon</a:t>
            </a:r>
            <a:r>
              <a:rPr lang="en-US" sz="1200" b="1" dirty="0" smtClean="0"/>
              <a:t> </a:t>
            </a:r>
            <a:r>
              <a:rPr lang="en-US" sz="1200" b="1" dirty="0"/>
              <a:t>Beam </a:t>
            </a:r>
            <a:r>
              <a:rPr lang="en-US" sz="1200" b="1" dirty="0" smtClean="0"/>
              <a:t>Panel:</a:t>
            </a:r>
            <a:r>
              <a:rPr lang="en-US" sz="1200" b="1" dirty="0"/>
              <a:t> </a:t>
            </a:r>
            <a:r>
              <a:rPr lang="en-US" sz="1200" dirty="0" smtClean="0"/>
              <a:t>Daniel </a:t>
            </a:r>
            <a:r>
              <a:rPr lang="en-US" sz="1200" dirty="0"/>
              <a:t>Schulte (CERN, chair</a:t>
            </a:r>
            <a:r>
              <a:rPr lang="en-US" sz="1200" dirty="0" smtClean="0"/>
              <a:t>), Mark </a:t>
            </a:r>
            <a:r>
              <a:rPr lang="en-US" sz="1200" dirty="0"/>
              <a:t>Palmer (BNL, co-chair</a:t>
            </a:r>
            <a:r>
              <a:rPr lang="en-US" sz="1200" dirty="0" smtClean="0"/>
              <a:t>), </a:t>
            </a:r>
            <a:r>
              <a:rPr lang="en-US" sz="1200" dirty="0" err="1" smtClean="0"/>
              <a:t>Tabea</a:t>
            </a:r>
            <a:r>
              <a:rPr lang="en-US" sz="1200" dirty="0" smtClean="0"/>
              <a:t> </a:t>
            </a:r>
            <a:r>
              <a:rPr lang="en-US" sz="1200" dirty="0"/>
              <a:t>Arndt (KIT</a:t>
            </a:r>
            <a:r>
              <a:rPr lang="en-US" sz="1200" dirty="0" smtClean="0"/>
              <a:t>), Antoine </a:t>
            </a:r>
            <a:r>
              <a:rPr lang="en-US" sz="1200" dirty="0"/>
              <a:t>Chance (CEA/IRFU</a:t>
            </a:r>
            <a:r>
              <a:rPr lang="en-US" sz="1200" dirty="0" smtClean="0"/>
              <a:t>) Jean</a:t>
            </a:r>
            <a:r>
              <a:rPr lang="en-US" sz="1200" dirty="0"/>
              <a:t>-Pierre </a:t>
            </a:r>
            <a:r>
              <a:rPr lang="en-US" sz="1200" dirty="0" err="1"/>
              <a:t>Delahaye</a:t>
            </a:r>
            <a:r>
              <a:rPr lang="en-US" sz="1200" dirty="0"/>
              <a:t> (retired</a:t>
            </a:r>
            <a:r>
              <a:rPr lang="en-US" sz="1200" dirty="0" smtClean="0"/>
              <a:t>), Angeles </a:t>
            </a:r>
            <a:r>
              <a:rPr lang="en-US" sz="1200" dirty="0" err="1"/>
              <a:t>Faus-Golfe</a:t>
            </a:r>
            <a:r>
              <a:rPr lang="en-US" sz="1200" dirty="0"/>
              <a:t> (IN2P3/</a:t>
            </a:r>
            <a:r>
              <a:rPr lang="en-US" sz="1200" dirty="0" err="1"/>
              <a:t>IJClab</a:t>
            </a:r>
            <a:r>
              <a:rPr lang="en-US" sz="1200" dirty="0" smtClean="0"/>
              <a:t>), Simone </a:t>
            </a:r>
            <a:r>
              <a:rPr lang="en-US" sz="1200" dirty="0" err="1"/>
              <a:t>Gilardoni</a:t>
            </a:r>
            <a:r>
              <a:rPr lang="en-US" sz="1200" dirty="0"/>
              <a:t> (CERN</a:t>
            </a:r>
            <a:r>
              <a:rPr lang="en-US" sz="1200" dirty="0" smtClean="0"/>
              <a:t>), Philippe </a:t>
            </a:r>
            <a:r>
              <a:rPr lang="en-US" sz="1200" dirty="0"/>
              <a:t>Lebrun (European Scientific Institute</a:t>
            </a:r>
            <a:r>
              <a:rPr lang="en-US" sz="1200" dirty="0" smtClean="0"/>
              <a:t>), Ken </a:t>
            </a:r>
            <a:r>
              <a:rPr lang="en-US" sz="1200" dirty="0"/>
              <a:t>Long (Imperial College London</a:t>
            </a:r>
            <a:r>
              <a:rPr lang="en-US" sz="1200" dirty="0" smtClean="0"/>
              <a:t>), Elias </a:t>
            </a:r>
            <a:r>
              <a:rPr lang="en-US" sz="1200" dirty="0" err="1"/>
              <a:t>Metral</a:t>
            </a:r>
            <a:r>
              <a:rPr lang="en-US" sz="1200" dirty="0"/>
              <a:t> (CERN</a:t>
            </a:r>
            <a:r>
              <a:rPr lang="en-US" sz="1200" dirty="0" smtClean="0"/>
              <a:t>), Nadia </a:t>
            </a:r>
            <a:r>
              <a:rPr lang="en-US" sz="1200" dirty="0" err="1"/>
              <a:t>Pastrone</a:t>
            </a:r>
            <a:r>
              <a:rPr lang="en-US" sz="1200" dirty="0"/>
              <a:t> (INFN-Torino</a:t>
            </a:r>
            <a:r>
              <a:rPr lang="en-US" sz="1200" dirty="0" smtClean="0"/>
              <a:t>), Lionel </a:t>
            </a:r>
            <a:r>
              <a:rPr lang="en-US" sz="1200" dirty="0" err="1"/>
              <a:t>Quettier</a:t>
            </a:r>
            <a:r>
              <a:rPr lang="en-US" sz="1200" dirty="0"/>
              <a:t> (CEA/IRFU), Magnet Panel </a:t>
            </a:r>
            <a:r>
              <a:rPr lang="en-US" sz="1200" dirty="0" smtClean="0"/>
              <a:t>link, Tor </a:t>
            </a:r>
            <a:r>
              <a:rPr lang="en-US" sz="1200" dirty="0" err="1"/>
              <a:t>Raubenheimer</a:t>
            </a:r>
            <a:r>
              <a:rPr lang="en-US" sz="1200" dirty="0"/>
              <a:t> (SLAC</a:t>
            </a:r>
            <a:r>
              <a:rPr lang="en-US" sz="1200" dirty="0" smtClean="0"/>
              <a:t>), Chris </a:t>
            </a:r>
            <a:r>
              <a:rPr lang="en-US" sz="1200" dirty="0"/>
              <a:t>Rogers (STFC-RAL</a:t>
            </a:r>
            <a:r>
              <a:rPr lang="en-US" sz="1200" dirty="0" smtClean="0"/>
              <a:t>), Mike </a:t>
            </a:r>
            <a:r>
              <a:rPr lang="en-US" sz="1200" dirty="0"/>
              <a:t>Seidel (EPFL and PSI</a:t>
            </a:r>
            <a:r>
              <a:rPr lang="en-US" sz="1200" dirty="0" smtClean="0"/>
              <a:t>), </a:t>
            </a:r>
            <a:r>
              <a:rPr lang="en-US" sz="1200" dirty="0" err="1" smtClean="0"/>
              <a:t>Diktys</a:t>
            </a:r>
            <a:r>
              <a:rPr lang="en-US" sz="1200" dirty="0" smtClean="0"/>
              <a:t> </a:t>
            </a:r>
            <a:r>
              <a:rPr lang="en-US" sz="1200" dirty="0" err="1"/>
              <a:t>Stratakis</a:t>
            </a:r>
            <a:r>
              <a:rPr lang="en-US" sz="1200" dirty="0"/>
              <a:t> (FNAL</a:t>
            </a:r>
            <a:r>
              <a:rPr lang="en-US" sz="1200" dirty="0" smtClean="0"/>
              <a:t>), Akira </a:t>
            </a:r>
            <a:r>
              <a:rPr lang="en-US" sz="1200" dirty="0"/>
              <a:t>Yamamoto (KEK and CERN</a:t>
            </a:r>
            <a:r>
              <a:rPr lang="en-US" sz="1200" dirty="0" smtClean="0"/>
              <a:t>)</a:t>
            </a:r>
            <a:r>
              <a:rPr lang="en-US" sz="1200" dirty="0"/>
              <a:t> </a:t>
            </a:r>
            <a:r>
              <a:rPr lang="en-US" sz="1200" b="1" dirty="0" smtClean="0"/>
              <a:t>Contributors: </a:t>
            </a:r>
            <a:r>
              <a:rPr lang="en-US" sz="1200" dirty="0" err="1" smtClean="0"/>
              <a:t>Alexej</a:t>
            </a:r>
            <a:r>
              <a:rPr lang="en-US" sz="1200" dirty="0" smtClean="0"/>
              <a:t> </a:t>
            </a:r>
            <a:r>
              <a:rPr lang="en-US" sz="1200" dirty="0" err="1"/>
              <a:t>Grudiev</a:t>
            </a:r>
            <a:r>
              <a:rPr lang="en-US" sz="1200" dirty="0"/>
              <a:t> (CERN)</a:t>
            </a:r>
            <a:r>
              <a:rPr lang="en-US" sz="1200" dirty="0" smtClean="0"/>
              <a:t>, Roberto </a:t>
            </a:r>
            <a:r>
              <a:rPr lang="en-US" sz="1200" dirty="0" err="1"/>
              <a:t>Losito</a:t>
            </a:r>
            <a:r>
              <a:rPr lang="en-US" sz="1200" dirty="0"/>
              <a:t> (CERN</a:t>
            </a:r>
            <a:r>
              <a:rPr lang="en-US" sz="1200" dirty="0" smtClean="0"/>
              <a:t>), Donatella </a:t>
            </a:r>
            <a:r>
              <a:rPr lang="en-US" sz="1200" dirty="0" err="1"/>
              <a:t>Lucchesi</a:t>
            </a:r>
            <a:r>
              <a:rPr lang="en-US" sz="1200" dirty="0"/>
              <a:t> (INFN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21455" y="4743390"/>
            <a:ext cx="8815041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And the participants to the community meetings and the study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21195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Calibri"/>
                <a:cs typeface="Calibri"/>
              </a:rPr>
              <a:t>Roadmap</a:t>
            </a:r>
            <a:endParaRPr lang="en-GB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8"/>
            <a:ext cx="4572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07504" y="547018"/>
            <a:ext cx="8928992" cy="3464892"/>
          </a:xfrm>
        </p:spPr>
        <p:txBody>
          <a:bodyPr lIns="74258" tIns="37129" rIns="74258" bIns="37129"/>
          <a:lstStyle/>
          <a:p>
            <a:pPr marL="0" indent="0">
              <a:buNone/>
            </a:pPr>
            <a:r>
              <a:rPr lang="en-US" sz="1400" dirty="0" smtClean="0"/>
              <a:t>In </a:t>
            </a:r>
            <a:r>
              <a:rPr lang="en-US" sz="1400" b="1" dirty="0" smtClean="0"/>
              <a:t>aspirational scenario </a:t>
            </a:r>
            <a:r>
              <a:rPr lang="en-US" sz="1400" dirty="0" smtClean="0"/>
              <a:t>can make </a:t>
            </a:r>
            <a:r>
              <a:rPr lang="en-US" sz="1400" b="1" dirty="0" smtClean="0"/>
              <a:t>informed decisions</a:t>
            </a:r>
            <a:r>
              <a:rPr lang="en-US" sz="1400" dirty="0" smtClean="0"/>
              <a:t>: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Three </a:t>
            </a:r>
            <a:r>
              <a:rPr lang="en-US" sz="1400" dirty="0"/>
              <a:t>main deliverables are foreseen:</a:t>
            </a:r>
          </a:p>
          <a:p>
            <a:r>
              <a:rPr lang="en-US" sz="1400" dirty="0"/>
              <a:t>a </a:t>
            </a:r>
            <a:r>
              <a:rPr lang="en-US" sz="1400" b="1" dirty="0"/>
              <a:t>Project Evaluation Report </a:t>
            </a:r>
            <a:r>
              <a:rPr lang="en-US" sz="1400" dirty="0"/>
              <a:t>for the next ESPPU will contain an assessment of whether the 10 </a:t>
            </a:r>
            <a:r>
              <a:rPr lang="en-US" sz="1400" dirty="0" err="1"/>
              <a:t>TeV</a:t>
            </a:r>
            <a:r>
              <a:rPr lang="en-US" sz="1400" dirty="0"/>
              <a:t> </a:t>
            </a:r>
            <a:r>
              <a:rPr lang="en-US" sz="1400" dirty="0" err="1"/>
              <a:t>muon</a:t>
            </a:r>
            <a:r>
              <a:rPr lang="en-US" sz="1400" dirty="0"/>
              <a:t> collider is a promising option and identify the required compromises to </a:t>
            </a:r>
            <a:r>
              <a:rPr lang="en-US" sz="1400" dirty="0" err="1"/>
              <a:t>realise</a:t>
            </a:r>
            <a:r>
              <a:rPr lang="en-US" sz="1400" dirty="0"/>
              <a:t> a 3 </a:t>
            </a:r>
            <a:r>
              <a:rPr lang="en-US" sz="1400" dirty="0" err="1"/>
              <a:t>TeV</a:t>
            </a:r>
            <a:r>
              <a:rPr lang="en-US" sz="1400" dirty="0"/>
              <a:t> option by 2045. In particular the questions below would be addressed.</a:t>
            </a:r>
          </a:p>
          <a:p>
            <a:pPr lvl="1"/>
            <a:r>
              <a:rPr lang="en-US" sz="1400" dirty="0"/>
              <a:t>What is a realistic luminosity target?</a:t>
            </a:r>
          </a:p>
          <a:p>
            <a:pPr lvl="1"/>
            <a:r>
              <a:rPr lang="en-US" sz="1400" dirty="0"/>
              <a:t>What are the background conditions in the detector?</a:t>
            </a:r>
          </a:p>
          <a:p>
            <a:pPr lvl="1"/>
            <a:r>
              <a:rPr lang="en-US" sz="1400" dirty="0"/>
              <a:t>Can one consider implementing such a collider at CERN or other sites, and can it have one or two detectors?</a:t>
            </a:r>
          </a:p>
          <a:p>
            <a:pPr lvl="1"/>
            <a:r>
              <a:rPr lang="en-US" sz="1400" dirty="0"/>
              <a:t>What are the key performance specifications of the components and what is the maturity of the technologies?</a:t>
            </a:r>
          </a:p>
          <a:p>
            <a:pPr lvl="1"/>
            <a:r>
              <a:rPr lang="en-US" sz="1400" dirty="0"/>
              <a:t>What are the cost drivers and what is the cost scale of such a collider?</a:t>
            </a:r>
          </a:p>
          <a:p>
            <a:pPr lvl="1"/>
            <a:r>
              <a:rPr lang="en-US" sz="1400" dirty="0"/>
              <a:t>What are the power drivers and what is the power consumption scale of the collider?</a:t>
            </a:r>
          </a:p>
          <a:p>
            <a:pPr lvl="1"/>
            <a:r>
              <a:rPr lang="en-US" sz="1400" dirty="0"/>
              <a:t>What are the key risks of the project?</a:t>
            </a:r>
          </a:p>
          <a:p>
            <a:r>
              <a:rPr lang="en-US" sz="1400" dirty="0"/>
              <a:t>an </a:t>
            </a:r>
            <a:r>
              <a:rPr lang="en-US" sz="1400" b="1" dirty="0"/>
              <a:t>R&amp;D Plan </a:t>
            </a:r>
            <a:r>
              <a:rPr lang="en-US" sz="1400" dirty="0"/>
              <a:t>that describes </a:t>
            </a:r>
            <a:r>
              <a:rPr lang="en-US" sz="1400" dirty="0" smtClean="0"/>
              <a:t>an R&amp;D </a:t>
            </a:r>
            <a:r>
              <a:rPr lang="en-US" sz="1400" dirty="0"/>
              <a:t>path towards the collider; </a:t>
            </a:r>
          </a:p>
          <a:p>
            <a:r>
              <a:rPr lang="en-US" sz="1400" dirty="0"/>
              <a:t>an </a:t>
            </a:r>
            <a:r>
              <a:rPr lang="en-US" sz="1400" b="1" dirty="0"/>
              <a:t>Interim Report </a:t>
            </a:r>
            <a:r>
              <a:rPr lang="en-US" sz="1400" dirty="0"/>
              <a:t>by the end of 2023 that documents progress and allows the wider community to update their view of the concept and to give feedback to the collaboration. 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53445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1059582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The </a:t>
            </a:r>
            <a:r>
              <a:rPr lang="en-US" sz="1600" dirty="0"/>
              <a:t>R&amp;D plan will describe the R&amp;D path toward the collider, in particular during the CDR phase, </a:t>
            </a:r>
            <a:r>
              <a:rPr lang="en-US" sz="1600" dirty="0" smtClean="0"/>
              <a:t>and will </a:t>
            </a:r>
            <a:r>
              <a:rPr lang="en-US" sz="1600" dirty="0"/>
              <a:t>comprise the elements below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An </a:t>
            </a:r>
            <a:r>
              <a:rPr lang="en-US" sz="1600" dirty="0"/>
              <a:t>integrated concept of a </a:t>
            </a:r>
            <a:r>
              <a:rPr lang="en-US" sz="1600" dirty="0" err="1"/>
              <a:t>muon</a:t>
            </a:r>
            <a:r>
              <a:rPr lang="en-US" sz="1600" dirty="0"/>
              <a:t> cooling cell that will allow construction and testing of this </a:t>
            </a:r>
            <a:r>
              <a:rPr lang="en-US" sz="1600" dirty="0" smtClean="0"/>
              <a:t>key novel component.</a:t>
            </a:r>
            <a:endParaRPr lang="en-US" sz="1600" dirty="0"/>
          </a:p>
          <a:p>
            <a:r>
              <a:rPr lang="en-US" sz="1600" dirty="0" smtClean="0"/>
              <a:t>A </a:t>
            </a:r>
            <a:r>
              <a:rPr lang="en-US" sz="1600" dirty="0"/>
              <a:t>concept of the facility to provide the </a:t>
            </a:r>
            <a:r>
              <a:rPr lang="en-US" sz="1600" dirty="0" err="1"/>
              <a:t>muon</a:t>
            </a:r>
            <a:r>
              <a:rPr lang="en-US" sz="1600" dirty="0"/>
              <a:t> beam to test the cells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An </a:t>
            </a:r>
            <a:r>
              <a:rPr lang="en-US" sz="1600" dirty="0"/>
              <a:t>evaluation of whether this facility can be installed at CERN or another </a:t>
            </a:r>
            <a:r>
              <a:rPr lang="en-US" sz="1600" dirty="0" smtClean="0"/>
              <a:t>site.</a:t>
            </a:r>
            <a:endParaRPr lang="en-US" sz="1600" dirty="0"/>
          </a:p>
          <a:p>
            <a:r>
              <a:rPr lang="en-US" sz="1600" dirty="0" smtClean="0"/>
              <a:t>A </a:t>
            </a:r>
            <a:r>
              <a:rPr lang="en-US" sz="1600" dirty="0"/>
              <a:t>description of other R&amp;D efforts required during the CDR phase including other </a:t>
            </a:r>
            <a:r>
              <a:rPr lang="en-US" sz="1600" dirty="0" smtClean="0"/>
              <a:t>demonstrators.</a:t>
            </a:r>
          </a:p>
          <a:p>
            <a:pPr marL="0" indent="0">
              <a:buNone/>
            </a:pPr>
            <a:r>
              <a:rPr lang="en-US" sz="1600" dirty="0" smtClean="0"/>
              <a:t>This </a:t>
            </a:r>
            <a:r>
              <a:rPr lang="en-US" sz="1600" dirty="0"/>
              <a:t>R&amp;D plan will allow the community to understand the technically limited timeline for the </a:t>
            </a:r>
            <a:r>
              <a:rPr lang="en-US" sz="1600" dirty="0" err="1"/>
              <a:t>muoncollider</a:t>
            </a:r>
            <a:r>
              <a:rPr lang="en-US" sz="1600" dirty="0"/>
              <a:t> development after the next ESPPU.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R&amp;D Plan</a:t>
            </a:r>
            <a:endParaRPr lang="en-US"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715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2546"/>
            <a:ext cx="8229600" cy="555524"/>
          </a:xfrm>
        </p:spPr>
        <p:txBody>
          <a:bodyPr>
            <a:normAutofit fontScale="90000"/>
          </a:bodyPr>
          <a:lstStyle/>
          <a:p>
            <a:r>
              <a:rPr lang="en-US" sz="3600" b="0" dirty="0" smtClean="0">
                <a:latin typeface="Calibri"/>
                <a:cs typeface="Calibri"/>
              </a:rPr>
              <a:t>High-energy Colliders</a:t>
            </a:r>
            <a:endParaRPr lang="en-US" sz="3600" b="0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72067" y="555526"/>
            <a:ext cx="4509823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Electron-positron rings </a:t>
            </a:r>
            <a:r>
              <a:rPr lang="en-US" sz="1600" dirty="0" smtClean="0">
                <a:latin typeface="Calibri"/>
                <a:cs typeface="Calibri"/>
              </a:rPr>
              <a:t>are </a:t>
            </a:r>
            <a:r>
              <a:rPr lang="en-US" sz="1600" b="1" dirty="0" smtClean="0">
                <a:latin typeface="Calibri"/>
                <a:cs typeface="Calibri"/>
              </a:rPr>
              <a:t>multi-pass </a:t>
            </a:r>
            <a:r>
              <a:rPr lang="en-US" sz="1600" dirty="0" smtClean="0">
                <a:latin typeface="Calibri"/>
                <a:cs typeface="Calibri"/>
              </a:rPr>
              <a:t>colliders limited by synchrotron </a:t>
            </a:r>
            <a:r>
              <a:rPr lang="en-US" sz="1600" dirty="0" smtClean="0">
                <a:latin typeface="Calibri"/>
                <a:cs typeface="Calibri"/>
              </a:rPr>
              <a:t>radiation due to small electron mass of 0.511MeV: </a:t>
            </a:r>
            <a:r>
              <a:rPr lang="en-US" sz="1600" b="1" dirty="0" smtClean="0">
                <a:latin typeface="Calibri"/>
                <a:cs typeface="Calibri"/>
              </a:rPr>
              <a:t>LEP, FCC-</a:t>
            </a:r>
            <a:r>
              <a:rPr lang="en-US" sz="1600" b="1" dirty="0" err="1" smtClean="0">
                <a:latin typeface="Calibri"/>
                <a:cs typeface="Calibri"/>
              </a:rPr>
              <a:t>ee</a:t>
            </a:r>
            <a:r>
              <a:rPr lang="en-US" sz="1600" b="1" dirty="0" smtClean="0">
                <a:latin typeface="Calibri"/>
                <a:cs typeface="Calibri"/>
              </a:rPr>
              <a:t>, CEPC</a:t>
            </a:r>
          </a:p>
          <a:p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Hence </a:t>
            </a:r>
            <a:r>
              <a:rPr lang="en-US" sz="1600" b="1" dirty="0" smtClean="0">
                <a:latin typeface="Calibri"/>
                <a:cs typeface="Calibri"/>
              </a:rPr>
              <a:t>proton rings </a:t>
            </a:r>
            <a:r>
              <a:rPr lang="en-US" sz="1600" dirty="0" smtClean="0">
                <a:latin typeface="Calibri"/>
                <a:cs typeface="Calibri"/>
              </a:rPr>
              <a:t>are energy frontier: </a:t>
            </a:r>
            <a:r>
              <a:rPr lang="en-US" sz="1600" b="1" dirty="0" smtClean="0">
                <a:latin typeface="Calibri"/>
                <a:cs typeface="Calibri"/>
              </a:rPr>
              <a:t>LHC, FCC-</a:t>
            </a:r>
            <a:r>
              <a:rPr lang="en-US" sz="1600" b="1" dirty="0" err="1" smtClean="0">
                <a:latin typeface="Calibri"/>
                <a:cs typeface="Calibri"/>
              </a:rPr>
              <a:t>hh</a:t>
            </a:r>
            <a:r>
              <a:rPr lang="en-US" sz="1600" b="1" dirty="0" smtClean="0">
                <a:latin typeface="Calibri"/>
                <a:cs typeface="Calibri"/>
              </a:rPr>
              <a:t>, </a:t>
            </a:r>
            <a:r>
              <a:rPr lang="en-US" sz="1600" b="1" dirty="0" err="1" smtClean="0">
                <a:latin typeface="Calibri"/>
                <a:cs typeface="Calibri"/>
              </a:rPr>
              <a:t>SppC</a:t>
            </a:r>
            <a:endParaRPr lang="en-US" sz="1600" b="1" dirty="0" smtClean="0">
              <a:latin typeface="Calibri"/>
              <a:cs typeface="Calibri"/>
            </a:endParaRP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510868" y="2643758"/>
            <a:ext cx="7884125" cy="625081"/>
            <a:chOff x="678" y="2341"/>
            <a:chExt cx="5380" cy="525"/>
          </a:xfrm>
        </p:grpSpPr>
        <p:sp>
          <p:nvSpPr>
            <p:cNvPr id="43" name="Line 6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8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9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10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15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AutoShape 17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5" name="AutoShape 18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6" name="AutoShape 19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AutoShape 20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AutoShape 22"/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0" name="AutoShape 23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1" name="Line 24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AutoShape 26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AutoShape 27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5" name="Group 30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86" name="Rectangle 31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7" name="Group 32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91" name="Group 33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5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6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" name="Group 36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3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4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4" name="Group 39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5" name="Group 42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6" name="Group 45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7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8" name="Group 48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89" name="Rectangle 4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6" name="Group 51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67" name="Rectangle 52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8" name="Group 53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84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56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82" name="Rectangle 5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59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80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62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78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2" name="Group 65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76" name="Rectangle 6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3" name="Group 68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74" name="Rectangle 6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09" name="TextBox 108"/>
          <p:cNvSpPr txBox="1"/>
          <p:nvPr/>
        </p:nvSpPr>
        <p:spPr>
          <a:xfrm>
            <a:off x="72065" y="2139702"/>
            <a:ext cx="8922834" cy="5847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Electron-positron linear colliders</a:t>
            </a:r>
            <a:r>
              <a:rPr lang="en-US" sz="1600" dirty="0" smtClean="0">
                <a:latin typeface="Calibri"/>
                <a:cs typeface="Calibri"/>
              </a:rPr>
              <a:t> avoid synchrotron radiation, but </a:t>
            </a:r>
            <a:r>
              <a:rPr lang="en-US" sz="1600" b="1" dirty="0" smtClean="0">
                <a:latin typeface="Calibri"/>
                <a:cs typeface="Calibri"/>
              </a:rPr>
              <a:t>single pass: SLC, ILC, CLIC</a:t>
            </a:r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Typically cost proportional to energy and power proportional to luminosity,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98738" y="3507854"/>
            <a:ext cx="6725428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Novel approach: </a:t>
            </a:r>
            <a:r>
              <a:rPr lang="en-US" sz="1600" b="1" dirty="0" err="1" smtClean="0">
                <a:latin typeface="Calibri"/>
                <a:cs typeface="Calibri"/>
              </a:rPr>
              <a:t>muon</a:t>
            </a:r>
            <a:r>
              <a:rPr lang="en-US" sz="1600" b="1" dirty="0" smtClean="0">
                <a:latin typeface="Calibri"/>
                <a:cs typeface="Calibri"/>
              </a:rPr>
              <a:t> collider </a:t>
            </a:r>
            <a:r>
              <a:rPr lang="en-US" sz="1600" dirty="0" smtClean="0">
                <a:latin typeface="Calibri"/>
                <a:cs typeface="Calibri"/>
              </a:rPr>
              <a:t>(the first of its kind)</a:t>
            </a:r>
            <a:endParaRPr lang="en-US" sz="1600" b="1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Large </a:t>
            </a:r>
            <a:r>
              <a:rPr lang="en-US" sz="1600" dirty="0" smtClean="0">
                <a:latin typeface="Calibri"/>
                <a:cs typeface="Calibri"/>
              </a:rPr>
              <a:t>mass of 105.7 MeV suppresses </a:t>
            </a:r>
            <a:r>
              <a:rPr lang="en-US" sz="1600" dirty="0" smtClean="0">
                <a:latin typeface="Calibri"/>
                <a:cs typeface="Calibri"/>
              </a:rPr>
              <a:t>synchrotron radiation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=&gt; </a:t>
            </a:r>
            <a:r>
              <a:rPr lang="en-US" sz="1600" b="1" dirty="0" smtClean="0">
                <a:latin typeface="Calibri"/>
                <a:cs typeface="Calibri"/>
              </a:rPr>
              <a:t>multi-pass</a:t>
            </a:r>
          </a:p>
          <a:p>
            <a:r>
              <a:rPr lang="en-US" sz="1600" dirty="0" smtClean="0">
                <a:latin typeface="Calibri"/>
                <a:cs typeface="Calibri"/>
              </a:rPr>
              <a:t>Fundamental particle requires less energy than protons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But lifetime at rest only </a:t>
            </a:r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2.2 </a:t>
            </a:r>
            <a:r>
              <a:rPr lang="en-US" sz="1600" dirty="0" err="1" smtClean="0">
                <a:solidFill>
                  <a:srgbClr val="FF0000"/>
                </a:solidFill>
                <a:latin typeface="Calibri"/>
                <a:cs typeface="Calibri"/>
              </a:rPr>
              <a:t>μs</a:t>
            </a:r>
            <a:endParaRPr lang="en-US" sz="1600" dirty="0" smtClean="0">
              <a:solidFill>
                <a:srgbClr val="FF0000"/>
              </a:solidFill>
              <a:latin typeface="Calibri"/>
              <a:cs typeface="Calibri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Proportional to </a:t>
            </a: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energy </a:t>
            </a:r>
            <a:r>
              <a:rPr lang="en-US" sz="1600" dirty="0" err="1">
                <a:solidFill>
                  <a:srgbClr val="FF0000"/>
                </a:solidFill>
                <a:latin typeface="Calibri"/>
                <a:cs typeface="Calibri"/>
              </a:rPr>
              <a:t>γ</a:t>
            </a: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 x 2.2 </a:t>
            </a:r>
            <a:r>
              <a:rPr lang="en-US" sz="1600" dirty="0" err="1" smtClean="0">
                <a:solidFill>
                  <a:srgbClr val="FF0000"/>
                </a:solidFill>
                <a:latin typeface="Calibri"/>
                <a:cs typeface="Calibri"/>
              </a:rPr>
              <a:t>μs</a:t>
            </a:r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 =&gt; accelerate rapidly collider in small ring</a:t>
            </a:r>
            <a:endParaRPr lang="en-US" sz="1600" dirty="0" smtClean="0">
              <a:solidFill>
                <a:srgbClr val="FF0000"/>
              </a:solidFill>
              <a:latin typeface="Calibri"/>
              <a:cs typeface="Calibri"/>
            </a:endParaRPr>
          </a:p>
        </p:txBody>
      </p:sp>
      <p:grpSp>
        <p:nvGrpSpPr>
          <p:cNvPr id="111" name="Group 103"/>
          <p:cNvGrpSpPr>
            <a:grpSpLocks/>
          </p:cNvGrpSpPr>
          <p:nvPr/>
        </p:nvGrpSpPr>
        <p:grpSpPr bwMode="auto">
          <a:xfrm>
            <a:off x="4656627" y="360207"/>
            <a:ext cx="4338272" cy="1789642"/>
            <a:chOff x="1533" y="527"/>
            <a:chExt cx="2382" cy="1010"/>
          </a:xfrm>
        </p:grpSpPr>
        <p:grpSp>
          <p:nvGrpSpPr>
            <p:cNvPr id="112" name="Group 72"/>
            <p:cNvGrpSpPr>
              <a:grpSpLocks/>
            </p:cNvGrpSpPr>
            <p:nvPr/>
          </p:nvGrpSpPr>
          <p:grpSpPr bwMode="auto">
            <a:xfrm>
              <a:off x="1707" y="760"/>
              <a:ext cx="2208" cy="603"/>
              <a:chOff x="1181" y="805"/>
              <a:chExt cx="2393" cy="603"/>
            </a:xfrm>
          </p:grpSpPr>
          <p:grpSp>
            <p:nvGrpSpPr>
              <p:cNvPr id="132" name="Group 73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135" name="Group 74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138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9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0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1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2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6" name="Rectangle 80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89" cy="1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N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  <p:sp>
              <p:nvSpPr>
                <p:cNvPr id="137" name="Rectangle 81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83" cy="1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S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</p:grpSp>
          <p:sp>
            <p:nvSpPr>
              <p:cNvPr id="133" name="Rectangle 82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88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N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  <p:sp>
            <p:nvSpPr>
              <p:cNvPr id="134" name="Rectangle 83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84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S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</p:grpSp>
        <p:grpSp>
          <p:nvGrpSpPr>
            <p:cNvPr id="113" name="Group 84"/>
            <p:cNvGrpSpPr>
              <a:grpSpLocks/>
            </p:cNvGrpSpPr>
            <p:nvPr/>
          </p:nvGrpSpPr>
          <p:grpSpPr bwMode="auto">
            <a:xfrm>
              <a:off x="1543" y="980"/>
              <a:ext cx="376" cy="409"/>
              <a:chOff x="993" y="1025"/>
              <a:chExt cx="403" cy="409"/>
            </a:xfrm>
          </p:grpSpPr>
          <p:sp>
            <p:nvSpPr>
              <p:cNvPr id="130" name="Oval 85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Oval 86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86" lon="21299986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87"/>
            <p:cNvGrpSpPr>
              <a:grpSpLocks/>
            </p:cNvGrpSpPr>
            <p:nvPr/>
          </p:nvGrpSpPr>
          <p:grpSpPr bwMode="auto">
            <a:xfrm>
              <a:off x="2702" y="1065"/>
              <a:ext cx="328" cy="472"/>
              <a:chOff x="2260" y="1110"/>
              <a:chExt cx="355" cy="472"/>
            </a:xfrm>
          </p:grpSpPr>
          <p:sp>
            <p:nvSpPr>
              <p:cNvPr id="120" name="Line 88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Oval 89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90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Line 91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92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93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94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Line 95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96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Line 9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5" name="Group 98"/>
            <p:cNvGrpSpPr>
              <a:grpSpLocks/>
            </p:cNvGrpSpPr>
            <p:nvPr/>
          </p:nvGrpSpPr>
          <p:grpSpPr bwMode="auto">
            <a:xfrm>
              <a:off x="2134" y="527"/>
              <a:ext cx="1424" cy="306"/>
              <a:chOff x="1895" y="572"/>
              <a:chExt cx="1044" cy="306"/>
            </a:xfrm>
          </p:grpSpPr>
          <p:grpSp>
            <p:nvGrpSpPr>
              <p:cNvPr id="116" name="Group 99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118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" name="Text Box 102"/>
              <p:cNvSpPr txBox="1">
                <a:spLocks noChangeArrowheads="1"/>
              </p:cNvSpPr>
              <p:nvPr/>
            </p:nvSpPr>
            <p:spPr bwMode="auto">
              <a:xfrm>
                <a:off x="1895" y="572"/>
                <a:ext cx="1044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200"/>
                  <a:t>accelerating cavities</a:t>
                </a:r>
              </a:p>
            </p:txBody>
          </p:sp>
        </p:grpSp>
      </p:grpSp>
      <p:graphicFrame>
        <p:nvGraphicFramePr>
          <p:cNvPr id="14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508784"/>
              </p:ext>
            </p:extLst>
          </p:nvPr>
        </p:nvGraphicFramePr>
        <p:xfrm>
          <a:off x="6019800" y="983519"/>
          <a:ext cx="1911350" cy="667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3" imgW="927100" imgH="431800" progId="Equation.3">
                  <p:embed/>
                </p:oleObj>
              </mc:Choice>
              <mc:Fallback>
                <p:oleObj name="Equation" r:id="rId3" imgW="927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983519"/>
                        <a:ext cx="1911350" cy="667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1135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627534"/>
            <a:ext cx="8305800" cy="389694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Will allow </a:t>
            </a:r>
            <a:r>
              <a:rPr lang="en-US" sz="1600" b="1" dirty="0" smtClean="0"/>
              <a:t>partially informed decisions</a:t>
            </a:r>
          </a:p>
          <a:p>
            <a:r>
              <a:rPr lang="en-US" sz="1600" dirty="0" smtClean="0"/>
              <a:t>No </a:t>
            </a:r>
            <a:r>
              <a:rPr lang="en-US" sz="1600" dirty="0"/>
              <a:t>conceptual design </a:t>
            </a:r>
            <a:r>
              <a:rPr lang="en-US" sz="1600" dirty="0" smtClean="0"/>
              <a:t>of </a:t>
            </a:r>
            <a:r>
              <a:rPr lang="en-US" sz="1600" dirty="0"/>
              <a:t>neutrino flux and </a:t>
            </a:r>
            <a:r>
              <a:rPr lang="en-US" sz="1600" dirty="0" smtClean="0"/>
              <a:t>alignment system</a:t>
            </a:r>
          </a:p>
          <a:p>
            <a:r>
              <a:rPr lang="en-US" sz="1600" dirty="0" smtClean="0"/>
              <a:t>No alternative superconducting fast</a:t>
            </a:r>
            <a:r>
              <a:rPr lang="en-US" sz="1600" dirty="0"/>
              <a:t>-ramping magnet </a:t>
            </a:r>
            <a:r>
              <a:rPr lang="en-US" sz="1600" dirty="0" smtClean="0"/>
              <a:t>system</a:t>
            </a:r>
          </a:p>
          <a:p>
            <a:r>
              <a:rPr lang="en-US" sz="1600" dirty="0"/>
              <a:t>S</a:t>
            </a:r>
            <a:r>
              <a:rPr lang="en-US" sz="1600" dirty="0" smtClean="0"/>
              <a:t>everal </a:t>
            </a:r>
            <a:r>
              <a:rPr lang="en-US" sz="1600" dirty="0"/>
              <a:t>collider systems would </a:t>
            </a:r>
            <a:r>
              <a:rPr lang="en-US" sz="1600" dirty="0" smtClean="0"/>
              <a:t>(almost) not </a:t>
            </a:r>
            <a:r>
              <a:rPr lang="en-US" sz="1600" dirty="0"/>
              <a:t>be covered, in </a:t>
            </a:r>
            <a:r>
              <a:rPr lang="en-US" sz="1600" dirty="0" smtClean="0"/>
              <a:t>particular</a:t>
            </a:r>
            <a:endParaRPr lang="en-US" sz="1600" dirty="0"/>
          </a:p>
          <a:p>
            <a:pPr lvl="1"/>
            <a:r>
              <a:rPr lang="en-US" sz="1600" dirty="0" smtClean="0"/>
              <a:t>the </a:t>
            </a:r>
            <a:r>
              <a:rPr lang="en-US" sz="1600" dirty="0" err="1" smtClean="0"/>
              <a:t>linacs</a:t>
            </a:r>
            <a:endParaRPr lang="en-US" sz="1600" dirty="0" smtClean="0"/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target </a:t>
            </a:r>
            <a:r>
              <a:rPr lang="en-US" sz="1600" dirty="0" smtClean="0"/>
              <a:t>complex</a:t>
            </a:r>
            <a:endParaRPr lang="en-US" sz="1600" dirty="0"/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proton </a:t>
            </a:r>
            <a:r>
              <a:rPr lang="en-US" sz="1600" dirty="0" smtClean="0"/>
              <a:t>complex</a:t>
            </a:r>
            <a:endParaRPr lang="en-US" sz="1600" dirty="0"/>
          </a:p>
          <a:p>
            <a:pPr lvl="1"/>
            <a:r>
              <a:rPr lang="en-US" sz="1600" dirty="0"/>
              <a:t>engineering considerations of the </a:t>
            </a:r>
            <a:r>
              <a:rPr lang="en-US" sz="1600" dirty="0" err="1"/>
              <a:t>muon</a:t>
            </a:r>
            <a:r>
              <a:rPr lang="en-US" sz="1600" dirty="0"/>
              <a:t> cooling cells</a:t>
            </a:r>
          </a:p>
          <a:p>
            <a:pPr lvl="1"/>
            <a:r>
              <a:rPr lang="en-US" sz="1600" dirty="0" smtClean="0"/>
              <a:t>alternative </a:t>
            </a:r>
            <a:r>
              <a:rPr lang="en-US" sz="1600" dirty="0"/>
              <a:t>designs for the final cooling </a:t>
            </a:r>
            <a:r>
              <a:rPr lang="en-US" sz="1600" dirty="0" smtClean="0"/>
              <a:t>system, acceleration, collider ring</a:t>
            </a:r>
            <a:endParaRPr lang="en-US" sz="1600" dirty="0"/>
          </a:p>
          <a:p>
            <a:r>
              <a:rPr lang="en-US" sz="1600" dirty="0" smtClean="0"/>
              <a:t>No RF test </a:t>
            </a:r>
            <a:r>
              <a:rPr lang="en-US" sz="1600" dirty="0"/>
              <a:t>stand would be </a:t>
            </a:r>
            <a:r>
              <a:rPr lang="en-US" sz="1600" dirty="0" smtClean="0"/>
              <a:t>constructed for </a:t>
            </a:r>
            <a:r>
              <a:rPr lang="en-US" sz="1600" dirty="0"/>
              <a:t>the </a:t>
            </a:r>
            <a:r>
              <a:rPr lang="en-US" sz="1600" dirty="0" err="1"/>
              <a:t>muon</a:t>
            </a:r>
            <a:r>
              <a:rPr lang="en-US" sz="1600" dirty="0"/>
              <a:t> cooling accelerating </a:t>
            </a:r>
            <a:r>
              <a:rPr lang="en-US" sz="1600" dirty="0" smtClean="0"/>
              <a:t>cavities</a:t>
            </a:r>
          </a:p>
          <a:p>
            <a:r>
              <a:rPr lang="en-US" sz="1600" dirty="0" smtClean="0"/>
              <a:t>No </a:t>
            </a:r>
            <a:r>
              <a:rPr lang="en-US" sz="1600" dirty="0"/>
              <a:t>conceptual design of a </a:t>
            </a:r>
            <a:r>
              <a:rPr lang="en-US" sz="1600" dirty="0" err="1"/>
              <a:t>muon</a:t>
            </a:r>
            <a:r>
              <a:rPr lang="en-US" sz="1600" dirty="0"/>
              <a:t> cooling cell for the test </a:t>
            </a:r>
            <a:r>
              <a:rPr lang="en-US" sz="1600" dirty="0" err="1" smtClean="0"/>
              <a:t>programme</a:t>
            </a:r>
            <a:endParaRPr lang="en-US" sz="1600" dirty="0" smtClean="0"/>
          </a:p>
          <a:p>
            <a:r>
              <a:rPr lang="en-US" sz="1600" dirty="0" smtClean="0"/>
              <a:t>No </a:t>
            </a:r>
            <a:r>
              <a:rPr lang="en-US" sz="1600" dirty="0"/>
              <a:t>conceptual design of a </a:t>
            </a:r>
            <a:r>
              <a:rPr lang="en-US" sz="1600" dirty="0" err="1"/>
              <a:t>muon</a:t>
            </a:r>
            <a:r>
              <a:rPr lang="en-US" sz="1600" dirty="0"/>
              <a:t> cooling demonstrator </a:t>
            </a:r>
            <a:r>
              <a:rPr lang="en-US" sz="1600" dirty="0" smtClean="0"/>
              <a:t>facility</a:t>
            </a:r>
          </a:p>
          <a:p>
            <a:r>
              <a:rPr lang="en-US" sz="1600" dirty="0" smtClean="0"/>
              <a:t>No </a:t>
            </a:r>
            <a:r>
              <a:rPr lang="en-US" sz="1600" dirty="0"/>
              <a:t>concept </a:t>
            </a:r>
            <a:r>
              <a:rPr lang="en-US" sz="1600" dirty="0" smtClean="0"/>
              <a:t>of RF power sources</a:t>
            </a:r>
            <a:endParaRPr lang="en-US" sz="1600" dirty="0"/>
          </a:p>
          <a:p>
            <a:r>
              <a:rPr lang="en-US" sz="1600" dirty="0" smtClean="0"/>
              <a:t>No tests/models </a:t>
            </a:r>
            <a:r>
              <a:rPr lang="en-US" sz="1600" dirty="0"/>
              <a:t>to </a:t>
            </a:r>
            <a:r>
              <a:rPr lang="en-US" sz="1600" dirty="0" smtClean="0"/>
              <a:t>develop solenoid technology.</a:t>
            </a:r>
            <a:endParaRPr lang="en-US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Minimal Scenario</a:t>
            </a:r>
            <a:endParaRPr lang="en-US"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33335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123479"/>
            <a:ext cx="6781800" cy="432048"/>
          </a:xfrm>
        </p:spPr>
        <p:txBody>
          <a:bodyPr/>
          <a:lstStyle/>
          <a:p>
            <a:r>
              <a:rPr lang="en-GB" b="0" dirty="0" smtClean="0">
                <a:latin typeface="+mj-lt"/>
              </a:rPr>
              <a:t>Schedule</a:t>
            </a:r>
            <a:endParaRPr lang="en-GB" b="0" dirty="0">
              <a:latin typeface="+mj-lt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939801"/>
            <a:ext cx="7848600" cy="34696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784" y="4099773"/>
            <a:ext cx="3189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2023</a:t>
            </a:r>
          </a:p>
          <a:p>
            <a:r>
              <a:rPr lang="en-US" sz="1600" dirty="0" smtClean="0"/>
              <a:t>Interim Report to gauge progress</a:t>
            </a:r>
          </a:p>
          <a:p>
            <a:r>
              <a:rPr lang="en-US" sz="1600" dirty="0" smtClean="0"/>
              <a:t>Initial baseline defined</a:t>
            </a:r>
            <a:endParaRPr lang="en-US" sz="1600" dirty="0"/>
          </a:p>
        </p:txBody>
      </p:sp>
      <p:cxnSp>
        <p:nvCxnSpPr>
          <p:cNvPr id="10" name="Straight Arrow Connector 9"/>
          <p:cNvCxnSpPr>
            <a:stCxn id="9" idx="0"/>
          </p:cNvCxnSpPr>
          <p:nvPr/>
        </p:nvCxnSpPr>
        <p:spPr>
          <a:xfrm flipV="1">
            <a:off x="1609316" y="2067697"/>
            <a:ext cx="1954572" cy="20320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63888" y="4335579"/>
            <a:ext cx="20162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2025</a:t>
            </a:r>
          </a:p>
          <a:p>
            <a:r>
              <a:rPr lang="en-US" sz="1600" dirty="0" smtClean="0"/>
              <a:t>Assessment Report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572000" y="2209429"/>
            <a:ext cx="276401" cy="210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28184" y="4313809"/>
            <a:ext cx="23762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2025-2027</a:t>
            </a:r>
          </a:p>
          <a:p>
            <a:r>
              <a:rPr lang="en-US" sz="1600" dirty="0" smtClean="0"/>
              <a:t>R&amp;D plan will be refined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916764" y="3329937"/>
            <a:ext cx="1430532" cy="9183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943600" y="3329937"/>
            <a:ext cx="403696" cy="9410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573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"/>
            <a:ext cx="8229600" cy="355022"/>
          </a:xfrm>
        </p:spPr>
        <p:txBody>
          <a:bodyPr>
            <a:noAutofit/>
          </a:bodyPr>
          <a:lstStyle/>
          <a:p>
            <a:r>
              <a:rPr lang="en-US" sz="3200" b="0" dirty="0" smtClean="0">
                <a:latin typeface="Calibri"/>
                <a:cs typeface="Calibri"/>
              </a:rPr>
              <a:t>Coordination Committee </a:t>
            </a:r>
            <a:r>
              <a:rPr lang="en-US" sz="3200" b="0" dirty="0">
                <a:latin typeface="Calibri"/>
                <a:cs typeface="Calibri"/>
              </a:rPr>
              <a:t>Members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22048"/>
            <a:ext cx="5521544" cy="221452"/>
          </a:xfrm>
        </p:spPr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121818"/>
              </p:ext>
            </p:extLst>
          </p:nvPr>
        </p:nvGraphicFramePr>
        <p:xfrm>
          <a:off x="184902" y="915566"/>
          <a:ext cx="4010070" cy="505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/>
                <a:gridCol w="2005035"/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Physics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Andrea </a:t>
                      </a:r>
                      <a:r>
                        <a:rPr lang="en-US" sz="1200" dirty="0" err="1" smtClean="0"/>
                        <a:t>Wulzer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Detector and MDI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Donatella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Lucchesi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340"/>
              </p:ext>
            </p:extLst>
          </p:nvPr>
        </p:nvGraphicFramePr>
        <p:xfrm>
          <a:off x="184902" y="1528630"/>
          <a:ext cx="4010070" cy="11949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/>
                <a:gridCol w="2005035"/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Protons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Natalia </a:t>
                      </a:r>
                      <a:r>
                        <a:rPr lang="en-US" sz="1200" dirty="0" err="1" smtClean="0"/>
                        <a:t>Milas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Muon</a:t>
                      </a:r>
                      <a:r>
                        <a:rPr lang="en-US" sz="1200" dirty="0" smtClean="0"/>
                        <a:t> production</a:t>
                      </a:r>
                      <a:r>
                        <a:rPr lang="en-US" sz="1200" baseline="0" dirty="0" smtClean="0"/>
                        <a:t> and cooling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Chris Rogers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Muon</a:t>
                      </a:r>
                      <a:r>
                        <a:rPr lang="en-US" sz="1200" dirty="0" smtClean="0"/>
                        <a:t> acceleration</a:t>
                      </a:r>
                      <a:endParaRPr lang="en-US" sz="1200" b="0" dirty="0" smtClean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Antoine Chance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Collider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Christian </a:t>
                      </a:r>
                      <a:r>
                        <a:rPr lang="en-US" sz="1200" dirty="0" err="1" smtClean="0"/>
                        <a:t>Carli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461037"/>
              </p:ext>
            </p:extLst>
          </p:nvPr>
        </p:nvGraphicFramePr>
        <p:xfrm>
          <a:off x="184902" y="2818834"/>
          <a:ext cx="4010070" cy="13702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/>
                <a:gridCol w="2005035"/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Magnets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Luca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Bottura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RF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 smtClean="0"/>
                        <a:t>Alexej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Grudiev</a:t>
                      </a:r>
                      <a:r>
                        <a:rPr lang="en-US" sz="1200" b="0" baseline="0" dirty="0" smtClean="0"/>
                        <a:t>, Claude </a:t>
                      </a:r>
                      <a:r>
                        <a:rPr lang="en-US" sz="1200" b="0" baseline="0" dirty="0" err="1" smtClean="0"/>
                        <a:t>Marchand</a:t>
                      </a:r>
                      <a:endParaRPr lang="en-US" sz="1200" b="0" baseline="0" dirty="0" smtClean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Beam-matter</a:t>
                      </a:r>
                      <a:r>
                        <a:rPr lang="en-US" sz="1200" b="0" baseline="0" dirty="0" smtClean="0"/>
                        <a:t> int.</a:t>
                      </a:r>
                    </a:p>
                    <a:p>
                      <a:r>
                        <a:rPr lang="en-US" sz="1200" b="0" baseline="0" dirty="0" smtClean="0"/>
                        <a:t>target systems</a:t>
                      </a:r>
                      <a:endParaRPr lang="en-US" sz="1200" b="0" dirty="0" smtClean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Anton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Lechner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Collective</a:t>
                      </a:r>
                      <a:r>
                        <a:rPr lang="en-US" sz="1200" baseline="0" dirty="0" smtClean="0"/>
                        <a:t> effects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Elias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Metral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919626"/>
              </p:ext>
            </p:extLst>
          </p:nvPr>
        </p:nvGraphicFramePr>
        <p:xfrm>
          <a:off x="4676731" y="1059582"/>
          <a:ext cx="4010072" cy="1011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6"/>
                <a:gridCol w="2005036"/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US</a:t>
                      </a:r>
                      <a:r>
                        <a:rPr lang="en-US" sz="1200" b="0" baseline="0" dirty="0" smtClean="0"/>
                        <a:t> (detector)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 smtClean="0"/>
                        <a:t>Sergo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Jindariani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US</a:t>
                      </a:r>
                      <a:r>
                        <a:rPr lang="en-US" sz="1200" b="0" baseline="0" dirty="0" smtClean="0"/>
                        <a:t> (accelerator)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Mark</a:t>
                      </a:r>
                      <a:r>
                        <a:rPr lang="en-US" sz="1200" b="0" baseline="0" dirty="0" smtClean="0"/>
                        <a:t> Palmer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Asia (China)</a:t>
                      </a:r>
                      <a:r>
                        <a:rPr lang="en-US" sz="1200" b="0" baseline="0" dirty="0" smtClean="0"/>
                        <a:t> </a:t>
                      </a:r>
                      <a:endParaRPr lang="en-US" sz="1200" b="0" dirty="0" smtClean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 smtClean="0"/>
                        <a:t>Jingyu</a:t>
                      </a:r>
                      <a:r>
                        <a:rPr lang="en-US" sz="1200" b="0" baseline="0" dirty="0" smtClean="0"/>
                        <a:t> Tang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Asia (Japan)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 smtClean="0"/>
                        <a:t>tbd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518785"/>
              </p:ext>
            </p:extLst>
          </p:nvPr>
        </p:nvGraphicFramePr>
        <p:xfrm>
          <a:off x="184902" y="4303539"/>
          <a:ext cx="4010070" cy="5004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/>
                <a:gridCol w="2005035"/>
              </a:tblGrid>
              <a:tr h="247614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Cooling</a:t>
                      </a:r>
                      <a:r>
                        <a:rPr lang="en-US" sz="1200" b="0" baseline="0" dirty="0" smtClean="0"/>
                        <a:t> cell design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 smtClean="0"/>
                        <a:t>Lucio</a:t>
                      </a:r>
                      <a:r>
                        <a:rPr lang="en-US" sz="1200" b="0" baseline="0" dirty="0" smtClean="0"/>
                        <a:t> Rossi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Demonstrator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Roberto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Losito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6732" y="2726799"/>
            <a:ext cx="4010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cs typeface="Calibri"/>
              </a:rPr>
              <a:t>A strengthening on the physics and detector side is planned</a:t>
            </a:r>
            <a:endParaRPr lang="en-US" sz="1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42715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11509"/>
          </a:xfrm>
        </p:spPr>
        <p:txBody>
          <a:bodyPr/>
          <a:lstStyle/>
          <a:p>
            <a:r>
              <a:rPr lang="en-US" sz="3200" b="0" dirty="0" smtClean="0">
                <a:latin typeface="Calibri"/>
                <a:cs typeface="Calibri"/>
              </a:rPr>
              <a:t>Key Technologies</a:t>
            </a:r>
            <a:endParaRPr lang="en-US" sz="3200" b="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620882"/>
            <a:ext cx="822960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M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agnets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Superconducting solenoids for target and cooling profit from developments for society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target solenoid comparable to ITER central solenoid fusion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6D cooling solenoids similar and wind power generators, motors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final cooling solenoids synergetic with high-field research, NMR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ollider ring magnets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profit from developments for other colliders  FCC-</a:t>
            </a:r>
            <a:r>
              <a:rPr lang="en-US" sz="1600" dirty="0" err="1" smtClean="0">
                <a:solidFill>
                  <a:srgbClr val="000000"/>
                </a:solidFill>
                <a:latin typeface="Calibri"/>
                <a:cs typeface="Calibri"/>
              </a:rPr>
              <a:t>hh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, stress-managed magnets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Fast-ramping normal-conducting magnet system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HTS alternative, power converter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RF systems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superconducting RF, normal-conducting RF, efficient klystrons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Target, cooling absorbers, windows, shielding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Neutrino mitigation mover system, cooling cell integration, …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Detector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536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11509"/>
          </a:xfrm>
        </p:spPr>
        <p:txBody>
          <a:bodyPr/>
          <a:lstStyle/>
          <a:p>
            <a:r>
              <a:rPr lang="en-US" sz="3200" b="0" dirty="0" smtClean="0">
                <a:latin typeface="Calibri"/>
                <a:cs typeface="Calibri"/>
              </a:rPr>
              <a:t>Key Technologies, cont.</a:t>
            </a:r>
            <a:endParaRPr lang="en-US" sz="3200" b="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483518"/>
            <a:ext cx="822960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RF systems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Normal-conducting cooling cavities in magnetic field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CLIC work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Superconducting accelerator RF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ILC, …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Efficient power sources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CLIC work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Beam-matter interaction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Proton target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Cooling absorbers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Shielding (accelerator and detector)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Mechanical system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Neutrino flux mitigation system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M</a:t>
            </a:r>
            <a:r>
              <a:rPr lang="en-US" sz="1600" dirty="0" err="1" smtClean="0">
                <a:solidFill>
                  <a:srgbClr val="000000"/>
                </a:solidFill>
                <a:latin typeface="Calibri"/>
                <a:cs typeface="Calibri"/>
              </a:rPr>
              <a:t>uon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cooling cell integration</a:t>
            </a:r>
            <a:endParaRPr lang="en-US" sz="16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743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92546"/>
            <a:ext cx="8229600" cy="360040"/>
          </a:xfrm>
        </p:spPr>
        <p:txBody>
          <a:bodyPr/>
          <a:lstStyle/>
          <a:p>
            <a:r>
              <a:rPr lang="en-US" sz="3200" b="0" dirty="0" smtClean="0">
                <a:latin typeface="Calibri"/>
                <a:cs typeface="Calibri"/>
              </a:rPr>
              <a:t>Collaboration Vision</a:t>
            </a:r>
            <a:endParaRPr lang="en-US" sz="3200" b="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83518"/>
            <a:ext cx="864096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IMCC is an </a:t>
            </a:r>
            <a:r>
              <a:rPr lang="en-US" sz="1600" b="1" dirty="0" smtClean="0">
                <a:solidFill>
                  <a:srgbClr val="000000"/>
                </a:solidFill>
                <a:latin typeface="Calibri"/>
                <a:cs typeface="Calibri"/>
              </a:rPr>
              <a:t>international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collaboration and aims to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Enlarge the collaboration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hysics interest in all regions, strong US contribution to the </a:t>
            </a:r>
            <a:r>
              <a:rPr lang="en-US" sz="1600" dirty="0" err="1" smtClean="0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collider physics and detector, interest in Japan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First US university have joined collaboration, try to see how to move forward, also with labs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Combine the R&amp;D efforts for the design and its technologies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Critical contributions in all relevant fields the US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Consider several sites for the collider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CERN would be one, FNAL and others should also be considered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A proposal with alternative sites is stronger for a single site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Consider several sites for the demonstrators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E.g. </a:t>
            </a:r>
            <a:r>
              <a:rPr lang="en-US" sz="1600" dirty="0" err="1" smtClean="0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production and cooling demonstrator at CERN, FNAL, ESS, JPARC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e.g. RCS at ESRF or elsewhere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Target tests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85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5" name="Picture 4" descr="governance_final_new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973" r="10930" b="11596"/>
          <a:stretch/>
        </p:blipFill>
        <p:spPr>
          <a:xfrm rot="16200000">
            <a:off x="5890897" y="-647086"/>
            <a:ext cx="1654953" cy="4348212"/>
          </a:xfrm>
          <a:prstGeom prst="rect">
            <a:avLst/>
          </a:prstGeom>
        </p:spPr>
      </p:pic>
      <p:pic>
        <p:nvPicPr>
          <p:cNvPr id="6" name="Picture 5" descr="CoordinationCommitte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1" t="12479" r="12835" b="10585"/>
          <a:stretch/>
        </p:blipFill>
        <p:spPr>
          <a:xfrm rot="16200000">
            <a:off x="5476748" y="1558259"/>
            <a:ext cx="2449503" cy="39004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502" y="555526"/>
            <a:ext cx="4643786" cy="4014523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Collaboration Board (ICB)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</a:t>
            </a:r>
            <a:r>
              <a:rPr lang="en-US" sz="1600" dirty="0" smtClean="0">
                <a:latin typeface="Calibri"/>
                <a:cs typeface="Calibri"/>
              </a:rPr>
              <a:t>hair: </a:t>
            </a:r>
            <a:r>
              <a:rPr lang="en-US" sz="1600" b="1" dirty="0" smtClean="0">
                <a:latin typeface="Calibri"/>
                <a:cs typeface="Calibri"/>
              </a:rPr>
              <a:t>Nadia </a:t>
            </a:r>
            <a:r>
              <a:rPr lang="en-US" sz="1600" b="1" dirty="0" err="1" smtClean="0">
                <a:latin typeface="Calibri"/>
                <a:cs typeface="Calibri"/>
              </a:rPr>
              <a:t>Pastrone</a:t>
            </a:r>
            <a:endParaRPr lang="en-US" sz="1600" b="1" dirty="0" smtClean="0">
              <a:latin typeface="Calibri"/>
              <a:cs typeface="Calibri"/>
            </a:endParaRPr>
          </a:p>
          <a:p>
            <a:pPr lvl="1"/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Steering Board (ISB)</a:t>
            </a:r>
            <a:endParaRPr lang="en-US" sz="1600" dirty="0" smtClean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</a:t>
            </a:r>
            <a:r>
              <a:rPr lang="en-US" sz="1600" dirty="0" smtClean="0">
                <a:latin typeface="Calibri"/>
                <a:cs typeface="Calibri"/>
              </a:rPr>
              <a:t>hair </a:t>
            </a:r>
            <a:r>
              <a:rPr lang="en-US" sz="1600" b="1" dirty="0" err="1" smtClean="0">
                <a:latin typeface="Calibri"/>
                <a:cs typeface="Calibri"/>
              </a:rPr>
              <a:t>Steinar</a:t>
            </a:r>
            <a:r>
              <a:rPr lang="en-US" sz="1600" b="1" dirty="0" smtClean="0">
                <a:latin typeface="Calibri"/>
                <a:cs typeface="Calibri"/>
              </a:rPr>
              <a:t> </a:t>
            </a:r>
            <a:r>
              <a:rPr lang="en-US" sz="1600" b="1" dirty="0" err="1" smtClean="0">
                <a:latin typeface="Calibri"/>
                <a:cs typeface="Calibri"/>
              </a:rPr>
              <a:t>Stapnes</a:t>
            </a:r>
            <a:endParaRPr lang="en-US" sz="1600" dirty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R</a:t>
            </a:r>
            <a:r>
              <a:rPr lang="en-US" sz="1600" dirty="0" smtClean="0">
                <a:latin typeface="Calibri"/>
                <a:cs typeface="Calibri"/>
              </a:rPr>
              <a:t>eports to LDG but could add DOE</a:t>
            </a:r>
          </a:p>
          <a:p>
            <a:pPr marL="742950" lvl="1" indent="-285750">
              <a:buFont typeface="Arial"/>
              <a:buChar char="•"/>
            </a:pPr>
            <a:endParaRPr lang="en-US" sz="16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Advisory Committee (IAC)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</a:t>
            </a:r>
            <a:r>
              <a:rPr lang="en-US" sz="1600" dirty="0" smtClean="0">
                <a:latin typeface="Calibri"/>
                <a:cs typeface="Calibri"/>
              </a:rPr>
              <a:t>o be defined</a:t>
            </a:r>
          </a:p>
          <a:p>
            <a:pPr marL="742950" lvl="1" indent="-285750">
              <a:buFont typeface="Arial"/>
              <a:buChar char="•"/>
            </a:pPr>
            <a:endParaRPr lang="en-US" sz="16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Coordination committee (CC)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Study Leader </a:t>
            </a:r>
            <a:r>
              <a:rPr lang="en-US" sz="1600" b="1" dirty="0" smtClean="0">
                <a:latin typeface="Calibri"/>
                <a:cs typeface="Calibri"/>
              </a:rPr>
              <a:t>Daniel Schulte</a:t>
            </a:r>
            <a:endParaRPr lang="en-US" sz="1600" b="1" dirty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D</a:t>
            </a:r>
            <a:r>
              <a:rPr lang="en-US" sz="1600" dirty="0" smtClean="0">
                <a:latin typeface="Calibri"/>
                <a:cs typeface="Calibri"/>
              </a:rPr>
              <a:t>eputies: </a:t>
            </a:r>
            <a:r>
              <a:rPr lang="en-US" sz="1600" b="1" dirty="0" smtClean="0">
                <a:latin typeface="Calibri"/>
                <a:cs typeface="Calibri"/>
              </a:rPr>
              <a:t>Andrea </a:t>
            </a:r>
            <a:r>
              <a:rPr lang="en-US" sz="1600" b="1" dirty="0" err="1" smtClean="0">
                <a:latin typeface="Calibri"/>
                <a:cs typeface="Calibri"/>
              </a:rPr>
              <a:t>Wulzer</a:t>
            </a:r>
            <a:r>
              <a:rPr lang="en-US" sz="1600" b="1" dirty="0" smtClean="0">
                <a:latin typeface="Calibri"/>
                <a:cs typeface="Calibri"/>
              </a:rPr>
              <a:t>, Donatella </a:t>
            </a:r>
            <a:r>
              <a:rPr lang="en-US" sz="1600" b="1" dirty="0" err="1" smtClean="0">
                <a:latin typeface="Calibri"/>
                <a:cs typeface="Calibri"/>
              </a:rPr>
              <a:t>Lucchesi</a:t>
            </a:r>
            <a:r>
              <a:rPr lang="en-US" sz="1600" b="1" dirty="0" smtClean="0">
                <a:latin typeface="Calibri"/>
                <a:cs typeface="Calibri"/>
              </a:rPr>
              <a:t>, Chris Rogers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b="1" dirty="0" err="1" smtClean="0">
                <a:latin typeface="Calibri"/>
                <a:cs typeface="Calibri"/>
              </a:rPr>
              <a:t>Sergo</a:t>
            </a:r>
            <a:r>
              <a:rPr lang="en-US" sz="1600" b="1" dirty="0" smtClean="0">
                <a:latin typeface="Calibri"/>
                <a:cs typeface="Calibri"/>
              </a:rPr>
              <a:t> </a:t>
            </a:r>
            <a:r>
              <a:rPr lang="en-US" sz="1600" b="1" dirty="0" err="1" smtClean="0">
                <a:latin typeface="Calibri"/>
                <a:cs typeface="Calibri"/>
              </a:rPr>
              <a:t>Jindariani</a:t>
            </a:r>
            <a:r>
              <a:rPr lang="en-US" sz="1600" b="1" dirty="0" smtClean="0">
                <a:latin typeface="Calibri"/>
                <a:cs typeface="Calibri"/>
              </a:rPr>
              <a:t>, Mark Palmer </a:t>
            </a:r>
            <a:r>
              <a:rPr lang="en-US" sz="1600" dirty="0" smtClean="0">
                <a:latin typeface="Calibri"/>
                <a:cs typeface="Calibri"/>
              </a:rPr>
              <a:t>as US links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Will strengthen physics and detectors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Collaboration Organisation</a:t>
            </a:r>
            <a:endParaRPr lang="en-GB" sz="3200" b="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176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err="1" smtClean="0">
                <a:latin typeface="Calibri"/>
                <a:cs typeface="Calibri"/>
              </a:rPr>
              <a:t>Muon</a:t>
            </a:r>
            <a:r>
              <a:rPr lang="en-GB" sz="3200" dirty="0" smtClean="0">
                <a:latin typeface="Calibri"/>
                <a:cs typeface="Calibri"/>
              </a:rPr>
              <a:t> Decay and Detector Background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7504" y="555526"/>
            <a:ext cx="4196254" cy="4304782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err="1" smtClean="0">
                <a:latin typeface="Calibri"/>
                <a:cs typeface="Calibri"/>
              </a:rPr>
              <a:t>Muons</a:t>
            </a:r>
            <a:r>
              <a:rPr lang="en-US" sz="1400" dirty="0" smtClean="0">
                <a:latin typeface="Calibri"/>
                <a:cs typeface="Calibri"/>
              </a:rPr>
              <a:t> decay produces electrons and positrons</a:t>
            </a:r>
          </a:p>
          <a:p>
            <a:r>
              <a:rPr lang="en-US" sz="1400" dirty="0" smtClean="0">
                <a:latin typeface="Calibri"/>
                <a:cs typeface="Calibri"/>
              </a:rPr>
              <a:t>Loss per unit length almost independent of energy</a:t>
            </a: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b="1" dirty="0" smtClean="0">
                <a:latin typeface="Calibri"/>
                <a:cs typeface="Calibri"/>
              </a:rPr>
              <a:t>Tools mostly ready </a:t>
            </a:r>
            <a:r>
              <a:rPr lang="en-US" sz="1400" dirty="0" smtClean="0">
                <a:latin typeface="Calibri"/>
                <a:cs typeface="Calibri"/>
              </a:rPr>
              <a:t>to generate background</a:t>
            </a:r>
          </a:p>
          <a:p>
            <a:r>
              <a:rPr lang="en-US" sz="1400" dirty="0" smtClean="0">
                <a:latin typeface="Calibri"/>
                <a:cs typeface="Calibri"/>
              </a:rPr>
              <a:t>tentative </a:t>
            </a:r>
            <a:r>
              <a:rPr lang="en-US" sz="1400" dirty="0" err="1" smtClean="0">
                <a:latin typeface="Calibri"/>
                <a:cs typeface="Calibri"/>
              </a:rPr>
              <a:t>beamline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and mask, FLUKA</a:t>
            </a:r>
          </a:p>
          <a:p>
            <a:r>
              <a:rPr lang="en-US" sz="1400" dirty="0" smtClean="0">
                <a:latin typeface="Calibri"/>
                <a:cs typeface="Calibri"/>
              </a:rPr>
              <a:t>tentative beam-beam for </a:t>
            </a:r>
            <a:r>
              <a:rPr lang="en-US" sz="1400" dirty="0" err="1" smtClean="0">
                <a:latin typeface="Calibri"/>
                <a:cs typeface="Calibri"/>
              </a:rPr>
              <a:t>muons</a:t>
            </a:r>
            <a:r>
              <a:rPr lang="en-US" sz="1400" dirty="0" smtClean="0">
                <a:latin typeface="Calibri"/>
                <a:cs typeface="Calibri"/>
              </a:rPr>
              <a:t> (GUINEA-PIG)</a:t>
            </a:r>
          </a:p>
          <a:p>
            <a:pPr marL="0" indent="0">
              <a:buNone/>
            </a:pPr>
            <a:endParaRPr lang="en-US" sz="1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Studies at 1.5 &lt;and 3 </a:t>
            </a:r>
            <a:r>
              <a:rPr lang="en-US" sz="1400" dirty="0" err="1" smtClean="0">
                <a:latin typeface="Calibri"/>
                <a:cs typeface="Calibri"/>
              </a:rPr>
              <a:t>TeV</a:t>
            </a:r>
            <a:r>
              <a:rPr lang="en-US" sz="1400" dirty="0" smtClean="0">
                <a:latin typeface="Calibri"/>
                <a:cs typeface="Calibri"/>
              </a:rPr>
              <a:t> with concept based on CLIC detector</a:t>
            </a:r>
          </a:p>
          <a:p>
            <a:r>
              <a:rPr lang="en-US" sz="1400" b="1" dirty="0">
                <a:latin typeface="Calibri"/>
                <a:cs typeface="Calibri"/>
              </a:rPr>
              <a:t>Radiation level </a:t>
            </a:r>
            <a:r>
              <a:rPr lang="en-US" sz="1400" b="1" dirty="0" smtClean="0">
                <a:latin typeface="Calibri"/>
                <a:cs typeface="Calibri"/>
              </a:rPr>
              <a:t>in tracking </a:t>
            </a:r>
            <a:r>
              <a:rPr lang="en-US" sz="1400" b="1" dirty="0">
                <a:latin typeface="Calibri"/>
                <a:cs typeface="Calibri"/>
              </a:rPr>
              <a:t>detector similar to </a:t>
            </a:r>
            <a:r>
              <a:rPr lang="en-US" sz="1400" b="1" dirty="0" smtClean="0">
                <a:latin typeface="Calibri"/>
                <a:cs typeface="Calibri"/>
              </a:rPr>
              <a:t>HL-LHC</a:t>
            </a:r>
            <a:endParaRPr lang="en-US" sz="1400" b="1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Studies with </a:t>
            </a:r>
            <a:r>
              <a:rPr lang="en-US" sz="1400" b="1" dirty="0" smtClean="0">
                <a:latin typeface="Calibri"/>
                <a:cs typeface="Calibri"/>
              </a:rPr>
              <a:t>beam-induced background </a:t>
            </a:r>
            <a:r>
              <a:rPr lang="en-US" sz="1400" dirty="0" smtClean="0">
                <a:latin typeface="Calibri"/>
                <a:cs typeface="Calibri"/>
              </a:rPr>
              <a:t>in progress</a:t>
            </a:r>
          </a:p>
          <a:p>
            <a:r>
              <a:rPr lang="en-US" sz="1400" dirty="0" smtClean="0">
                <a:latin typeface="Calibri"/>
                <a:cs typeface="Calibri"/>
              </a:rPr>
              <a:t>some channels are not affected by background</a:t>
            </a:r>
          </a:p>
          <a:p>
            <a:r>
              <a:rPr lang="en-US" sz="1400" dirty="0" smtClean="0">
                <a:latin typeface="Calibri"/>
                <a:cs typeface="Calibri"/>
              </a:rPr>
              <a:t>some improvement required for other channels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Concept for </a:t>
            </a:r>
            <a:r>
              <a:rPr lang="en-US" sz="1400" b="1" dirty="0" smtClean="0">
                <a:latin typeface="Calibri"/>
                <a:cs typeface="Calibri"/>
              </a:rPr>
              <a:t>10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r>
              <a:rPr lang="en-US" sz="1400" b="1" dirty="0" smtClean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in progress</a:t>
            </a: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 b="1" dirty="0" smtClean="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 b="1" dirty="0" smtClean="0">
              <a:latin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7133592" y="1061323"/>
            <a:ext cx="16668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Detector team</a:t>
            </a:r>
          </a:p>
          <a:p>
            <a:r>
              <a:rPr lang="en-US" sz="1200" dirty="0" smtClean="0">
                <a:latin typeface="Calibri"/>
                <a:cs typeface="Calibri"/>
              </a:rPr>
              <a:t>O(69) authors, O(150 signatories)</a:t>
            </a:r>
          </a:p>
        </p:txBody>
      </p:sp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581969"/>
            <a:ext cx="1456516" cy="1341709"/>
          </a:xfrm>
          <a:prstGeom prst="rect">
            <a:avLst/>
          </a:prstGeom>
        </p:spPr>
      </p:pic>
      <p:pic>
        <p:nvPicPr>
          <p:cNvPr id="2" name="Picture 1" descr="p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758" y="1627288"/>
            <a:ext cx="4588722" cy="323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05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9648"/>
          </a:xfrm>
        </p:spPr>
        <p:txBody>
          <a:bodyPr>
            <a:noAutofit/>
          </a:bodyPr>
          <a:lstStyle/>
          <a:p>
            <a:r>
              <a:rPr lang="en-US" sz="2900" dirty="0"/>
              <a:t>Note: Liquid Metal Target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15669" y="3001377"/>
            <a:ext cx="5124026" cy="1190433"/>
          </a:xfrm>
          <a:prstGeom prst="rect">
            <a:avLst/>
          </a:prstGeom>
          <a:noFill/>
        </p:spPr>
        <p:txBody>
          <a:bodyPr wrap="square" lIns="81640" tIns="40820" rIns="81640" bIns="40820" rtlCol="0">
            <a:spAutoFit/>
          </a:bodyPr>
          <a:lstStyle/>
          <a:p>
            <a:r>
              <a:rPr lang="en-US" dirty="0" smtClean="0"/>
              <a:t>Tested with</a:t>
            </a:r>
          </a:p>
          <a:p>
            <a:pPr marL="255124" indent="-255124">
              <a:buFont typeface="Arial"/>
              <a:buChar char="•"/>
            </a:pPr>
            <a:r>
              <a:rPr lang="en-US" dirty="0" smtClean="0"/>
              <a:t>30x10</a:t>
            </a:r>
            <a:r>
              <a:rPr lang="en-US" baseline="30000" dirty="0" smtClean="0"/>
              <a:t>12</a:t>
            </a:r>
            <a:r>
              <a:rPr lang="en-US" dirty="0" smtClean="0"/>
              <a:t> protons with 24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/>
              <a:t>yield 9x10</a:t>
            </a:r>
            <a:r>
              <a:rPr lang="en-US" baseline="30000" dirty="0"/>
              <a:t>12 </a:t>
            </a:r>
            <a:r>
              <a:rPr lang="en-US" dirty="0" err="1"/>
              <a:t>muons</a:t>
            </a:r>
            <a:r>
              <a:rPr lang="en-US" dirty="0"/>
              <a:t> </a:t>
            </a:r>
            <a:endParaRPr lang="en-US" dirty="0" smtClean="0"/>
          </a:p>
          <a:p>
            <a:pPr marL="255124" indent="-255124">
              <a:buFont typeface="Arial"/>
              <a:buChar char="•"/>
            </a:pPr>
            <a:r>
              <a:rPr lang="en-US" dirty="0" smtClean="0"/>
              <a:t>Almost enough (loose 90%)</a:t>
            </a:r>
          </a:p>
        </p:txBody>
      </p:sp>
      <p:pic>
        <p:nvPicPr>
          <p:cNvPr id="11" name="Picture 10" descr="p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4" y="2838151"/>
            <a:ext cx="3815963" cy="1942052"/>
          </a:xfrm>
          <a:prstGeom prst="rect">
            <a:avLst/>
          </a:prstGeom>
        </p:spPr>
      </p:pic>
      <p:pic>
        <p:nvPicPr>
          <p:cNvPr id="15" name="Picture 14" descr="p5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149" y="3795382"/>
            <a:ext cx="1604494" cy="1119519"/>
          </a:xfrm>
          <a:prstGeom prst="rect">
            <a:avLst/>
          </a:prstGeom>
        </p:spPr>
      </p:pic>
      <p:pic>
        <p:nvPicPr>
          <p:cNvPr id="17" name="Picture 16" descr="p0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19"/>
          <a:stretch/>
        </p:blipFill>
        <p:spPr>
          <a:xfrm>
            <a:off x="190501" y="458932"/>
            <a:ext cx="7327917" cy="2358254"/>
          </a:xfrm>
          <a:prstGeom prst="rect">
            <a:avLst/>
          </a:prstGeom>
        </p:spPr>
      </p:pic>
      <p:pic>
        <p:nvPicPr>
          <p:cNvPr id="18" name="Picture 17" descr="p5a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458" y="3795382"/>
            <a:ext cx="1604495" cy="1119519"/>
          </a:xfrm>
          <a:prstGeom prst="rect">
            <a:avLst/>
          </a:prstGeom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518418" y="917864"/>
            <a:ext cx="1621277" cy="2013976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b="1" dirty="0"/>
              <a:t>S</a:t>
            </a:r>
            <a:r>
              <a:rPr lang="en-US" b="1" dirty="0" smtClean="0"/>
              <a:t>afety </a:t>
            </a:r>
            <a:r>
              <a:rPr lang="en-US" b="1" dirty="0"/>
              <a:t>concerns prevent this in Europe</a:t>
            </a:r>
          </a:p>
          <a:p>
            <a:r>
              <a:rPr lang="en-US" dirty="0"/>
              <a:t>Other </a:t>
            </a:r>
            <a:r>
              <a:rPr lang="en-US" dirty="0" smtClean="0"/>
              <a:t>metals </a:t>
            </a:r>
            <a:r>
              <a:rPr lang="en-US" dirty="0"/>
              <a:t>or dust stream are </a:t>
            </a:r>
            <a:r>
              <a:rPr lang="en-US" dirty="0" smtClean="0"/>
              <a:t>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17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Cooling Cell Technology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15816" y="2571750"/>
            <a:ext cx="2220391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Will develop example </a:t>
            </a:r>
            <a:r>
              <a:rPr lang="en-US" sz="1400" b="1" dirty="0" smtClean="0">
                <a:latin typeface="Calibri"/>
                <a:cs typeface="Calibri"/>
              </a:rPr>
              <a:t>cooling cell integration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tight constraints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additional technologies (</a:t>
            </a:r>
            <a:r>
              <a:rPr lang="en-US" sz="1400" b="1" dirty="0" smtClean="0">
                <a:latin typeface="Calibri"/>
                <a:cs typeface="Calibri"/>
              </a:rPr>
              <a:t>absorbers</a:t>
            </a:r>
            <a:r>
              <a:rPr lang="en-US" sz="1400" dirty="0" smtClean="0">
                <a:latin typeface="Calibri"/>
                <a:cs typeface="Calibri"/>
              </a:rPr>
              <a:t>, instrumentation,…)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early preparation of </a:t>
            </a:r>
            <a:r>
              <a:rPr lang="en-US" sz="1400" b="1" dirty="0" smtClean="0">
                <a:latin typeface="Calibri"/>
                <a:cs typeface="Calibri"/>
              </a:rPr>
              <a:t>demonstrator facility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840" y="539844"/>
            <a:ext cx="4176464" cy="1600438"/>
          </a:xfrm>
          <a:prstGeom prst="rect">
            <a:avLst/>
          </a:prstGeom>
          <a:solidFill>
            <a:srgbClr val="CCFFCC"/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RF cavities in magnetic field</a:t>
            </a:r>
          </a:p>
          <a:p>
            <a:r>
              <a:rPr lang="en-US" sz="1400" dirty="0" smtClean="0">
                <a:latin typeface="Calibri"/>
                <a:cs typeface="Calibri"/>
              </a:rPr>
              <a:t>MAP demonstrated higher than goal gradient</a:t>
            </a:r>
          </a:p>
          <a:p>
            <a:r>
              <a:rPr lang="en-US" sz="1400" dirty="0" smtClean="0">
                <a:latin typeface="Calibri"/>
                <a:cs typeface="Calibri"/>
              </a:rPr>
              <a:t>Improve design based on theoretical understanding</a:t>
            </a:r>
          </a:p>
          <a:p>
            <a:r>
              <a:rPr lang="en-US" sz="1400" dirty="0" smtClean="0">
                <a:latin typeface="Calibri"/>
                <a:cs typeface="Calibri"/>
              </a:rPr>
              <a:t>Preparation of </a:t>
            </a:r>
            <a:r>
              <a:rPr lang="en-US" sz="1400" b="1" dirty="0" smtClean="0">
                <a:latin typeface="Calibri"/>
                <a:cs typeface="Calibri"/>
              </a:rPr>
              <a:t>new test stand</a:t>
            </a:r>
            <a:r>
              <a:rPr lang="en-US" sz="1400" dirty="0" smtClean="0">
                <a:latin typeface="Calibri"/>
                <a:cs typeface="Calibri"/>
              </a:rPr>
              <a:t>, but needs funding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Test stand at CEA (700 MHz, need funding)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Test at other frequencies in the UK considered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</a:t>
            </a:r>
            <a:r>
              <a:rPr lang="en-US" sz="1400" dirty="0" smtClean="0">
                <a:latin typeface="Calibri"/>
                <a:cs typeface="Calibri"/>
              </a:rPr>
              <a:t>se of CLIC breakdown experiment considered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27356" y="2355726"/>
            <a:ext cx="390914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</p:txBody>
      </p:sp>
      <p:pic>
        <p:nvPicPr>
          <p:cNvPr id="15" name="Picture 14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5" t="51848" r="54572" b="4036"/>
          <a:stretch/>
        </p:blipFill>
        <p:spPr>
          <a:xfrm rot="16200000">
            <a:off x="5946986" y="1939085"/>
            <a:ext cx="2382190" cy="34453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15616" y="555526"/>
            <a:ext cx="2016224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C. </a:t>
            </a:r>
            <a:r>
              <a:rPr lang="en-US" sz="1400" dirty="0" err="1" smtClean="0">
                <a:latin typeface="Calibri"/>
                <a:cs typeface="Calibri"/>
              </a:rPr>
              <a:t>Marchand</a:t>
            </a:r>
            <a:r>
              <a:rPr lang="en-US" sz="1400" dirty="0" smtClean="0">
                <a:latin typeface="Calibri"/>
                <a:cs typeface="Calibri"/>
              </a:rPr>
              <a:t>, </a:t>
            </a:r>
            <a:r>
              <a:rPr lang="en-US" sz="1400" dirty="0" err="1" smtClean="0">
                <a:latin typeface="Calibri"/>
                <a:cs typeface="Calibri"/>
              </a:rPr>
              <a:t>Alexej</a:t>
            </a:r>
            <a:r>
              <a:rPr lang="en-US" sz="1400" dirty="0" smtClean="0">
                <a:latin typeface="Calibri"/>
                <a:cs typeface="Calibri"/>
              </a:rPr>
              <a:t> </a:t>
            </a:r>
            <a:r>
              <a:rPr lang="en-US" sz="1400" dirty="0" err="1" smtClean="0">
                <a:latin typeface="Calibri"/>
                <a:cs typeface="Calibri"/>
              </a:rPr>
              <a:t>Grudiev</a:t>
            </a:r>
            <a:r>
              <a:rPr lang="en-US" sz="1400" dirty="0" smtClean="0">
                <a:latin typeface="Calibri"/>
                <a:cs typeface="Calibri"/>
              </a:rPr>
              <a:t> et al. (CEA, Milano, CERN, Tartu)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496" y="1474207"/>
            <a:ext cx="2880320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Assessment of realistic goal for highest field solenoids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MAP demonstrated 30 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now magnets aim for 40+ 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even more can be possible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synergy with high-field research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816" y="4352786"/>
            <a:ext cx="316835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L. Rossi et al. (INFN, Milano, STFC, CERN),</a:t>
            </a:r>
          </a:p>
          <a:p>
            <a:r>
              <a:rPr lang="en-US" sz="1400" dirty="0" smtClean="0">
                <a:latin typeface="Calibri"/>
                <a:cs typeface="Calibri"/>
              </a:rPr>
              <a:t>J. Ferreira Somoza et al.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08304" y="1042739"/>
            <a:ext cx="1807620" cy="1384995"/>
          </a:xfrm>
          <a:prstGeom prst="rect">
            <a:avLst/>
          </a:prstGeom>
          <a:solidFill>
            <a:srgbClr val="CCFFCC"/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9AB7E28F-0043-EC44-B82C-53A100CA76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4816" y="1059582"/>
            <a:ext cx="1728192" cy="130731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7272808" y="1032471"/>
            <a:ext cx="1979712" cy="963215"/>
          </a:xfrm>
          <a:prstGeom prst="rect">
            <a:avLst/>
          </a:prstGeom>
          <a:noFill/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  <a:latin typeface="Calibri"/>
                <a:cs typeface="Calibri"/>
              </a:rPr>
              <a:t>MuCool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demonstrated &gt;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50 MV/m in 5 </a:t>
            </a: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T</a:t>
            </a:r>
            <a:endParaRPr lang="en-US" sz="14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H2-filled copper</a:t>
            </a:r>
            <a:endParaRPr lang="en-US" sz="14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Be 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end caps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496" y="2629817"/>
            <a:ext cx="1368152" cy="24622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BB6AD954-55F5-7A40-AC92-54DC379215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86" y="2622727"/>
            <a:ext cx="1196514" cy="243069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403648" y="2643758"/>
            <a:ext cx="1368388" cy="22467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L. </a:t>
            </a:r>
            <a:r>
              <a:rPr lang="en-US" sz="1400" dirty="0" err="1" smtClean="0">
                <a:latin typeface="Calibri"/>
                <a:cs typeface="Calibri"/>
              </a:rPr>
              <a:t>Bottura</a:t>
            </a:r>
            <a:r>
              <a:rPr lang="en-US" sz="1400" dirty="0" smtClean="0">
                <a:latin typeface="Calibri"/>
                <a:cs typeface="Calibri"/>
              </a:rPr>
              <a:t> et al.</a:t>
            </a:r>
          </a:p>
          <a:p>
            <a:r>
              <a:rPr lang="en-GB" sz="1400" dirty="0">
                <a:solidFill>
                  <a:schemeClr val="dk1"/>
                </a:solidFill>
                <a:latin typeface="Calibri"/>
                <a:cs typeface="Calibri"/>
              </a:rPr>
              <a:t>INFN (Task Leader), CEA, CERN, LNCMI, PSI, SOTON, UNIGE and TWENTE, in collaboration with KEK and US-MDP</a:t>
            </a:r>
            <a:r>
              <a:rPr lang="en-US" sz="1200" dirty="0">
                <a:latin typeface="Calibri"/>
                <a:cs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990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 smtClean="0">
                <a:latin typeface="Calibri"/>
                <a:cs typeface="Calibri"/>
              </a:rPr>
              <a:t>Muon</a:t>
            </a:r>
            <a:r>
              <a:rPr lang="en-GB" sz="3200" b="0" dirty="0" smtClean="0">
                <a:latin typeface="Calibri"/>
                <a:cs typeface="Calibri"/>
              </a:rPr>
              <a:t> Collider Overview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35496" y="1247309"/>
            <a:ext cx="9071992" cy="19442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2091" y="3408761"/>
            <a:ext cx="2195735" cy="5132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hort, intense proton bunch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55567" y="3425446"/>
            <a:ext cx="2152537" cy="513244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err="1"/>
              <a:t>I</a:t>
            </a:r>
            <a:r>
              <a:rPr lang="en-US" sz="1400" dirty="0" err="1" smtClean="0"/>
              <a:t>onisation</a:t>
            </a:r>
            <a:r>
              <a:rPr lang="en-US" sz="1400" dirty="0" smtClean="0"/>
              <a:t> cooling of </a:t>
            </a:r>
            <a:r>
              <a:rPr lang="en-US" sz="1400" dirty="0" err="1" smtClean="0"/>
              <a:t>muon</a:t>
            </a:r>
            <a:r>
              <a:rPr lang="en-US" sz="1400" dirty="0" smtClean="0"/>
              <a:t> in matter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80112" y="3425446"/>
            <a:ext cx="2160240" cy="513244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smtClean="0"/>
              <a:t>Acceleration to collision energy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806291" y="3482084"/>
            <a:ext cx="1236033" cy="297800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smtClean="0"/>
              <a:t>Collision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339753" y="555526"/>
            <a:ext cx="4392487" cy="628945"/>
          </a:xfrm>
          <a:prstGeom prst="rect">
            <a:avLst/>
          </a:prstGeom>
          <a:solidFill>
            <a:srgbClr val="FFDB32"/>
          </a:solidFill>
        </p:spPr>
        <p:txBody>
          <a:bodyPr wrap="square" lIns="74223" tIns="37111" rIns="74223" bIns="37111" rtlCol="0">
            <a:spAutoFit/>
          </a:bodyPr>
          <a:lstStyle/>
          <a:p>
            <a:r>
              <a:rPr lang="en-US" dirty="0"/>
              <a:t>Would be easy if the </a:t>
            </a:r>
            <a:r>
              <a:rPr lang="en-US" dirty="0" err="1"/>
              <a:t>muons</a:t>
            </a:r>
            <a:r>
              <a:rPr lang="en-US" dirty="0"/>
              <a:t> did not decay</a:t>
            </a:r>
          </a:p>
          <a:p>
            <a:r>
              <a:rPr lang="en-US" dirty="0"/>
              <a:t>Lifetime is </a:t>
            </a:r>
            <a:r>
              <a:rPr lang="en-US" dirty="0" err="1"/>
              <a:t>τ</a:t>
            </a:r>
            <a:r>
              <a:rPr lang="en-US" dirty="0"/>
              <a:t> = </a:t>
            </a:r>
            <a:r>
              <a:rPr lang="en-US" dirty="0" err="1"/>
              <a:t>γ</a:t>
            </a:r>
            <a:r>
              <a:rPr lang="en-US" dirty="0"/>
              <a:t> x 2.2 </a:t>
            </a:r>
            <a:r>
              <a:rPr lang="en-US" dirty="0" err="1"/>
              <a:t>μs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581428" y="4010698"/>
            <a:ext cx="2498347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dirty="0" smtClean="0"/>
              <a:t>Protons produce </a:t>
            </a:r>
            <a:r>
              <a:rPr lang="en-US" sz="1400" dirty="0" err="1" smtClean="0"/>
              <a:t>pions</a:t>
            </a:r>
            <a:r>
              <a:rPr lang="en-US" sz="1400" dirty="0" smtClean="0"/>
              <a:t> which decay into </a:t>
            </a:r>
            <a:r>
              <a:rPr lang="en-US" sz="1400" dirty="0" err="1" smtClean="0"/>
              <a:t>muons</a:t>
            </a:r>
            <a:endParaRPr lang="en-US" sz="1400" dirty="0" smtClean="0"/>
          </a:p>
          <a:p>
            <a:r>
              <a:rPr lang="en-US" sz="1400" dirty="0" err="1" smtClean="0"/>
              <a:t>muons</a:t>
            </a:r>
            <a:r>
              <a:rPr lang="en-US" sz="1400" dirty="0" smtClean="0"/>
              <a:t> are captured</a:t>
            </a:r>
          </a:p>
        </p:txBody>
      </p:sp>
    </p:spTree>
    <p:extLst>
      <p:ext uri="{BB962C8B-B14F-4D97-AF65-F5344CB8AC3E}">
        <p14:creationId xmlns:p14="http://schemas.microsoft.com/office/powerpoint/2010/main" val="2437850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58932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RF Cavity Challenge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pic>
        <p:nvPicPr>
          <p:cNvPr id="10" name="Picture 9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147" y="568308"/>
            <a:ext cx="3933349" cy="35139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4517" y="686212"/>
            <a:ext cx="5089870" cy="4014523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Gradient of normal-conducting RF cavities is typically limited by breakdown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Model: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electrons start at one emitter site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electrons are accelerated by cavity field and hit other side</a:t>
            </a:r>
          </a:p>
          <a:p>
            <a:pPr marL="278469" indent="-278469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In solenoid field: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electrons spiral around magnetic field line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they all hit one spot on the other site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this can heat spot above plastic deformation stress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and lead to breakdown</a:t>
            </a:r>
          </a:p>
          <a:p>
            <a:pPr marL="278469" indent="-278469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in any case electrons bounce back and forth between sites</a:t>
            </a:r>
            <a:endParaRPr lang="en-US" sz="1600" dirty="0">
              <a:latin typeface="Calibri"/>
              <a:cs typeface="Calibri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893763" y="4191000"/>
            <a:ext cx="189927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517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58932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RF Cavities: Approach 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9AB7E28F-0043-EC44-B82C-53A100CA76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31" y="956549"/>
            <a:ext cx="3400471" cy="19274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68291" y="727364"/>
            <a:ext cx="5118039" cy="2537195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Reduce the time in which we have losses in the wall</a:t>
            </a:r>
          </a:p>
          <a:p>
            <a:pPr marL="278469" indent="-278469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shorter pulses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but requires to fill energy into the cavity more quickly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requires higher peak power from klystrons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this is more costly</a:t>
            </a:r>
            <a:endParaRPr lang="en-US" sz="1600" dirty="0">
              <a:latin typeface="Calibri"/>
              <a:cs typeface="Calibri"/>
            </a:endParaRPr>
          </a:p>
          <a:p>
            <a:pPr marL="278469" indent="-278469"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Reduce the energy lost by the electrons in the cavity walls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e.g. </a:t>
            </a:r>
            <a:r>
              <a:rPr lang="en-US" sz="1600" b="1" dirty="0">
                <a:latin typeface="Calibri"/>
                <a:cs typeface="Calibri"/>
              </a:rPr>
              <a:t>r</a:t>
            </a:r>
            <a:r>
              <a:rPr lang="en-US" sz="1600" b="1" dirty="0" smtClean="0">
                <a:latin typeface="Calibri"/>
                <a:cs typeface="Calibri"/>
              </a:rPr>
              <a:t>eplace copper with beryllium</a:t>
            </a:r>
          </a:p>
          <a:p>
            <a:pPr marL="686425" lvl="1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lower density, smaller Z</a:t>
            </a:r>
          </a:p>
          <a:p>
            <a:pPr lvl="1"/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8292" y="3454978"/>
            <a:ext cx="4516546" cy="1059868"/>
          </a:xfrm>
          <a:prstGeom prst="rect">
            <a:avLst/>
          </a:prstGeom>
          <a:noFill/>
        </p:spPr>
        <p:txBody>
          <a:bodyPr wrap="none" lIns="74258" tIns="37129" rIns="74258" bIns="37129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Experimental result (MUCOOL):</a:t>
            </a:r>
          </a:p>
          <a:p>
            <a:r>
              <a:rPr lang="en-US" sz="1600" dirty="0" smtClean="0">
                <a:latin typeface="Calibri"/>
                <a:cs typeface="Calibri"/>
              </a:rPr>
              <a:t>Beryllium </a:t>
            </a:r>
            <a:r>
              <a:rPr lang="en-US" sz="1600" dirty="0">
                <a:latin typeface="Calibri"/>
                <a:cs typeface="Calibri"/>
              </a:rPr>
              <a:t>cavity in 3 T: 50 MV/m with 30 </a:t>
            </a:r>
            <a:r>
              <a:rPr lang="en-US" sz="1600" dirty="0" err="1">
                <a:latin typeface="Calibri"/>
                <a:cs typeface="Calibri"/>
              </a:rPr>
              <a:t>μs</a:t>
            </a:r>
            <a:r>
              <a:rPr lang="en-US" sz="1600" dirty="0">
                <a:latin typeface="Calibri"/>
                <a:cs typeface="Calibri"/>
              </a:rPr>
              <a:t> RF </a:t>
            </a:r>
            <a:r>
              <a:rPr lang="en-US" sz="1600" dirty="0" smtClean="0">
                <a:latin typeface="Calibri"/>
                <a:cs typeface="Calibri"/>
              </a:rPr>
              <a:t>pulse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To be studied: gradient in higher field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8605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58932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RF Cavities: Approach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3291" y="766289"/>
            <a:ext cx="3781268" cy="2044753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Use </a:t>
            </a:r>
            <a:r>
              <a:rPr lang="en-US" sz="1600" b="1" dirty="0" smtClean="0">
                <a:latin typeface="Calibri"/>
                <a:cs typeface="Calibri"/>
              </a:rPr>
              <a:t>high-pressure hydrogen </a:t>
            </a:r>
            <a:r>
              <a:rPr lang="en-US" sz="1600" dirty="0" smtClean="0">
                <a:latin typeface="Calibri"/>
                <a:cs typeface="Calibri"/>
              </a:rPr>
              <a:t>gas inside of the cavity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the electrons will collide with the hydrogen and lose energy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condition: The mean free path of the electron must not allow it to gain more than O(15 </a:t>
            </a:r>
            <a:r>
              <a:rPr lang="en-US" sz="1600" dirty="0" err="1" smtClean="0">
                <a:latin typeface="Calibri"/>
                <a:cs typeface="Calibri"/>
              </a:rPr>
              <a:t>eV</a:t>
            </a:r>
            <a:r>
              <a:rPr lang="en-US" sz="1600" dirty="0" smtClean="0">
                <a:latin typeface="Calibri"/>
                <a:cs typeface="Calibri"/>
              </a:rPr>
              <a:t>), the </a:t>
            </a:r>
            <a:r>
              <a:rPr lang="en-US" sz="1600" dirty="0" err="1" smtClean="0">
                <a:latin typeface="Calibri"/>
                <a:cs typeface="Calibri"/>
              </a:rPr>
              <a:t>ionisation</a:t>
            </a:r>
            <a:r>
              <a:rPr lang="en-US" sz="1600" dirty="0" smtClean="0">
                <a:latin typeface="Calibri"/>
                <a:cs typeface="Calibri"/>
              </a:rPr>
              <a:t> energy of hydrogen </a:t>
            </a:r>
            <a:endParaRPr lang="en-US" sz="1600" dirty="0">
              <a:latin typeface="Calibri"/>
              <a:cs typeface="Calibri"/>
            </a:endParaRPr>
          </a:p>
        </p:txBody>
      </p:sp>
      <p:pic>
        <p:nvPicPr>
          <p:cNvPr id="3" name="Picture 2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130" y="909205"/>
            <a:ext cx="4709130" cy="20411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77671" y="4186629"/>
            <a:ext cx="4715065" cy="567426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Obviously different design of cooling system</a:t>
            </a:r>
          </a:p>
          <a:p>
            <a:pPr marL="278469" indent="-278469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cavities also serve as absorbers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3292" y="3268766"/>
            <a:ext cx="8355330" cy="1059868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Experimental results (MUCOOL):</a:t>
            </a:r>
          </a:p>
          <a:p>
            <a:r>
              <a:rPr lang="en-US" sz="1600" dirty="0" smtClean="0">
                <a:latin typeface="Calibri"/>
                <a:cs typeface="Calibri"/>
              </a:rPr>
              <a:t>Molybdenum cavity in 3 T: 65 MV/m</a:t>
            </a:r>
          </a:p>
          <a:p>
            <a:r>
              <a:rPr lang="en-US" sz="1600" dirty="0" smtClean="0">
                <a:latin typeface="Calibri"/>
                <a:cs typeface="Calibri"/>
              </a:rPr>
              <a:t>limited by gas density (gradient is proportional to density)</a:t>
            </a:r>
          </a:p>
          <a:p>
            <a:r>
              <a:rPr lang="en-US" sz="1600" dirty="0" smtClean="0">
                <a:latin typeface="Calibri"/>
                <a:cs typeface="Calibri"/>
              </a:rPr>
              <a:t>Some material dependence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34175" y="3254411"/>
            <a:ext cx="3336122" cy="29042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74258" tIns="37129" rIns="74258" bIns="37129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Sorry, I can only find this poor quality figure</a:t>
            </a:r>
          </a:p>
        </p:txBody>
      </p:sp>
    </p:spTree>
    <p:extLst>
      <p:ext uri="{BB962C8B-B14F-4D97-AF65-F5344CB8AC3E}">
        <p14:creationId xmlns:p14="http://schemas.microsoft.com/office/powerpoint/2010/main" val="297226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Cost and Sustainability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4" name="Picture 13" descr="efficienc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344" y="483518"/>
            <a:ext cx="3888432" cy="24393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7504" y="2859782"/>
            <a:ext cx="3168352" cy="18059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CLIC is highest energy proposal with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CDR</a:t>
            </a:r>
          </a:p>
          <a:p>
            <a:pPr marL="232058" indent="-232058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No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obvious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way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to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further improve linear colliders (decades of R&amp;D)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Cost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18 GCHF, power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approx. 500 MW</a:t>
            </a:r>
          </a:p>
          <a:p>
            <a:pPr marL="232058" indent="-232058"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Rough rule of thumb: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cost proportional to energy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power proportional to luminosity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63888" y="2859782"/>
            <a:ext cx="5472608" cy="11595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b="1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Collider goals (10 </a:t>
            </a:r>
            <a:r>
              <a:rPr lang="en-US" sz="1400" b="1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),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challenging but reasonable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:</a:t>
            </a:r>
            <a:endParaRPr lang="en-US" sz="1400" b="1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Much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more luminosity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than CLIC at 3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(L=20x10</a:t>
            </a:r>
            <a:r>
              <a:rPr lang="en-US" sz="1400" b="1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34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, CLIC: L=2x10</a:t>
            </a:r>
            <a:r>
              <a:rPr lang="en-US" sz="1400" b="1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34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/6x10</a:t>
            </a:r>
            <a:r>
              <a:rPr lang="en-US" sz="1400" b="1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34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Lower 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power consumption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than CLIC at 3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(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lang="en-US" sz="1400" baseline="-25000" dirty="0" err="1" smtClean="0">
                <a:solidFill>
                  <a:srgbClr val="000000"/>
                </a:solidFill>
                <a:latin typeface="Calibri"/>
                <a:cs typeface="Calibri"/>
              </a:rPr>
              <a:t>beam,MC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=0.5P</a:t>
            </a:r>
            <a:r>
              <a:rPr lang="en-US" sz="1400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beam,CLIC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Lower cost</a:t>
            </a:r>
          </a:p>
        </p:txBody>
      </p:sp>
      <p:pic>
        <p:nvPicPr>
          <p:cNvPr id="10" name="Picture 9" descr="layou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82" y="411610"/>
            <a:ext cx="3367770" cy="23761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63888" y="4011910"/>
            <a:ext cx="5472608" cy="728712"/>
          </a:xfrm>
          <a:prstGeom prst="rect">
            <a:avLst/>
          </a:prstGeom>
          <a:solidFill>
            <a:srgbClr val="FDEADA"/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Staging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is possible</a:t>
            </a:r>
          </a:p>
          <a:p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Synergies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exist (neutrino/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higgs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Unique opportunity for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a 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high-energy, high-luminosity lepton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collider</a:t>
            </a:r>
            <a:endParaRPr lang="en-US" sz="1400" b="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318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Accelerator R&amp;D Roadmap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>
                <a:latin typeface="Calibri"/>
                <a:cs typeface="Calibri"/>
              </a:rPr>
              <a:t>D. Schulte                        Muon Collider, JUAS, February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579330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Calibri"/>
                <a:cs typeface="Calibri"/>
              </a:rPr>
              <a:t>On CERN Council request Laboratory Directors Group developed </a:t>
            </a:r>
            <a:r>
              <a:rPr lang="en-US" sz="1600" b="1" dirty="0" smtClean="0">
                <a:latin typeface="Calibri"/>
                <a:cs typeface="Calibri"/>
              </a:rPr>
              <a:t>Accelerator R&amp;D Roadmap</a:t>
            </a:r>
          </a:p>
          <a:p>
            <a:r>
              <a:rPr lang="en-US" sz="1600" dirty="0" smtClean="0">
                <a:latin typeface="Calibri"/>
                <a:cs typeface="Calibri"/>
              </a:rPr>
              <a:t>global community participated, a </a:t>
            </a:r>
            <a:r>
              <a:rPr lang="en-US" sz="1600" b="1" dirty="0" smtClean="0">
                <a:latin typeface="Calibri"/>
                <a:cs typeface="Calibri"/>
              </a:rPr>
              <a:t>global roadmap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600" b="1" dirty="0" smtClean="0">
                <a:latin typeface="Calibri"/>
                <a:cs typeface="Calibri"/>
              </a:rPr>
              <a:t>No </a:t>
            </a:r>
            <a:r>
              <a:rPr lang="en-US" sz="1600" b="1" dirty="0">
                <a:latin typeface="Calibri"/>
                <a:cs typeface="Calibri"/>
              </a:rPr>
              <a:t>i</a:t>
            </a:r>
            <a:r>
              <a:rPr lang="en-US" sz="1600" b="1" dirty="0" smtClean="0">
                <a:latin typeface="Calibri"/>
                <a:cs typeface="Calibri"/>
              </a:rPr>
              <a:t>nsurmountable obstacle</a:t>
            </a:r>
            <a:r>
              <a:rPr lang="en-US" sz="1600" dirty="0" smtClean="0">
                <a:latin typeface="Calibri"/>
                <a:cs typeface="Calibri"/>
              </a:rPr>
              <a:t> found for the </a:t>
            </a: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collider</a:t>
            </a:r>
          </a:p>
          <a:p>
            <a:r>
              <a:rPr lang="en-US" sz="1600" dirty="0" smtClean="0">
                <a:latin typeface="Calibri"/>
                <a:cs typeface="Calibri"/>
              </a:rPr>
              <a:t>but important need for R&amp;D</a:t>
            </a:r>
          </a:p>
          <a:p>
            <a:r>
              <a:rPr lang="en-US" sz="1600" dirty="0" smtClean="0">
                <a:latin typeface="Calibri"/>
                <a:cs typeface="Calibri"/>
              </a:rPr>
              <a:t>developed two funding scenarios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600" dirty="0" smtClean="0">
                <a:latin typeface="Calibri"/>
                <a:cs typeface="Calibri"/>
              </a:rPr>
              <a:t>Full scenario deliverables by next ESPPU/other processes</a:t>
            </a:r>
          </a:p>
          <a:p>
            <a:pPr>
              <a:buClrTx/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Project </a:t>
            </a:r>
            <a:r>
              <a:rPr lang="en-US" sz="1600" b="1" dirty="0">
                <a:latin typeface="Calibri"/>
                <a:cs typeface="Calibri"/>
              </a:rPr>
              <a:t>Evaluation </a:t>
            </a:r>
            <a:r>
              <a:rPr lang="en-US" sz="1600" b="1" dirty="0" smtClean="0">
                <a:latin typeface="Calibri"/>
                <a:cs typeface="Calibri"/>
              </a:rPr>
              <a:t>Report</a:t>
            </a:r>
          </a:p>
          <a:p>
            <a:pPr>
              <a:buClrTx/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R</a:t>
            </a:r>
            <a:r>
              <a:rPr lang="en-US" sz="1600" b="1" dirty="0">
                <a:latin typeface="Calibri"/>
                <a:cs typeface="Calibri"/>
              </a:rPr>
              <a:t>&amp;D Plan </a:t>
            </a:r>
            <a:r>
              <a:rPr lang="en-US" sz="1600" dirty="0">
                <a:latin typeface="Calibri"/>
                <a:cs typeface="Calibri"/>
              </a:rPr>
              <a:t>that describes a path towards the collider; </a:t>
            </a:r>
            <a:endParaRPr lang="en-US" sz="1600" b="1" dirty="0" smtClean="0">
              <a:latin typeface="Calibri"/>
              <a:cs typeface="Calibri"/>
            </a:endParaRPr>
          </a:p>
          <a:p>
            <a:pPr marL="0" indent="0">
              <a:buClrTx/>
              <a:buNone/>
            </a:pPr>
            <a:r>
              <a:rPr lang="en-US" sz="1600" dirty="0" smtClean="0">
                <a:latin typeface="Calibri"/>
                <a:cs typeface="Calibri"/>
              </a:rPr>
              <a:t>Allows to make </a:t>
            </a:r>
            <a:r>
              <a:rPr lang="en-US" sz="1600" b="1" dirty="0" smtClean="0">
                <a:latin typeface="Calibri"/>
                <a:cs typeface="Calibri"/>
              </a:rPr>
              <a:t>informed decisions</a:t>
            </a:r>
          </a:p>
          <a:p>
            <a:pPr>
              <a:buClrTx/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600" dirty="0" smtClean="0">
                <a:latin typeface="Calibri"/>
                <a:cs typeface="Calibri"/>
              </a:rPr>
              <a:t>Council asked for implementation plan</a:t>
            </a:r>
          </a:p>
          <a:p>
            <a:r>
              <a:rPr lang="en-US" sz="1600" b="1" dirty="0" smtClean="0">
                <a:latin typeface="Calibri"/>
                <a:cs typeface="Calibri"/>
              </a:rPr>
              <a:t>do not yet have the resources of the reduced scenario</a:t>
            </a:r>
          </a:p>
        </p:txBody>
      </p:sp>
      <p:pic>
        <p:nvPicPr>
          <p:cNvPr id="7" name="Picture 6" descr="p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0" t="17551" r="8731" b="16902"/>
          <a:stretch/>
        </p:blipFill>
        <p:spPr>
          <a:xfrm>
            <a:off x="6585645" y="2344250"/>
            <a:ext cx="2162819" cy="2603764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182213"/>
              </p:ext>
            </p:extLst>
          </p:nvPr>
        </p:nvGraphicFramePr>
        <p:xfrm>
          <a:off x="5109430" y="1131590"/>
          <a:ext cx="3927066" cy="92078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73348"/>
                <a:gridCol w="1063251"/>
                <a:gridCol w="990467"/>
              </a:tblGrid>
              <a:tr h="3069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Scenario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FTEy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 MCHF</a:t>
                      </a:r>
                      <a:endParaRPr lang="en-US" sz="1400" dirty="0"/>
                    </a:p>
                  </a:txBody>
                  <a:tcPr/>
                </a:tc>
              </a:tr>
              <a:tr h="3069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Full</a:t>
                      </a:r>
                      <a:r>
                        <a:rPr lang="en-US" sz="1400" baseline="0" dirty="0" smtClean="0"/>
                        <a:t> scenario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445.9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11.9</a:t>
                      </a:r>
                      <a:endParaRPr lang="en-US" sz="1400" dirty="0"/>
                    </a:p>
                  </a:txBody>
                  <a:tcPr/>
                </a:tc>
              </a:tr>
              <a:tr h="306929">
                <a:tc>
                  <a:txBody>
                    <a:bodyPr/>
                    <a:lstStyle/>
                    <a:p>
                      <a:pPr marL="0" marR="0" indent="0" algn="ctr" defTabSz="50229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Reduced</a:t>
                      </a:r>
                      <a:r>
                        <a:rPr lang="en-US" sz="1400" baseline="0" dirty="0" smtClean="0"/>
                        <a:t> scenario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2.45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333298" y="2052377"/>
            <a:ext cx="2646628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u="sng" dirty="0">
                <a:solidFill>
                  <a:srgbClr val="276FFF"/>
                </a:solidFill>
                <a:hlinkClick r:id="rId3"/>
              </a:rPr>
              <a:t>http://arxiv.org/abs/2201.07895</a:t>
            </a:r>
          </a:p>
        </p:txBody>
      </p:sp>
    </p:spTree>
    <p:extLst>
      <p:ext uri="{BB962C8B-B14F-4D97-AF65-F5344CB8AC3E}">
        <p14:creationId xmlns:p14="http://schemas.microsoft.com/office/powerpoint/2010/main" val="3733498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 Schulte                        Muon Collider, JUAS, February 2023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err="1" smtClean="0">
                <a:latin typeface="Calibri"/>
                <a:cs typeface="Calibri"/>
              </a:rPr>
              <a:t>Muon</a:t>
            </a:r>
            <a:r>
              <a:rPr lang="en-US" sz="3200" dirty="0" smtClean="0">
                <a:latin typeface="Calibri"/>
                <a:cs typeface="Calibri"/>
              </a:rPr>
              <a:t> Collider Community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768" y="555526"/>
            <a:ext cx="3438128" cy="2523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Formed </a:t>
            </a:r>
            <a:r>
              <a:rPr lang="en-US" sz="1600" b="1" dirty="0" smtClean="0">
                <a:latin typeface="Calibri"/>
                <a:cs typeface="Calibri"/>
              </a:rPr>
              <a:t>collaboration</a:t>
            </a:r>
            <a:r>
              <a:rPr lang="en-US" sz="1600" dirty="0" smtClean="0">
                <a:latin typeface="Calibri"/>
                <a:cs typeface="Calibri"/>
              </a:rPr>
              <a:t> to implement and R&amp;D Roadmap for CERN Council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51520" y="2552586"/>
            <a:ext cx="3163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</a:t>
            </a:r>
            <a:r>
              <a:rPr lang="en-US" sz="1400" dirty="0" smtClean="0"/>
              <a:t>0+ partner institutions</a:t>
            </a:r>
          </a:p>
          <a:p>
            <a:r>
              <a:rPr lang="en-US" sz="1400" dirty="0" smtClean="0"/>
              <a:t>30+ already signed formal agreement</a:t>
            </a:r>
          </a:p>
        </p:txBody>
      </p:sp>
      <p:pic>
        <p:nvPicPr>
          <p:cNvPr id="15" name="Image 85" descr="MCC-inernational-finalV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007" y="51470"/>
            <a:ext cx="1391497" cy="139149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35896" y="3132132"/>
            <a:ext cx="5194920" cy="1815882"/>
          </a:xfrm>
          <a:prstGeom prst="rect">
            <a:avLst/>
          </a:prstGeom>
          <a:solidFill>
            <a:srgbClr val="E9D4EC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US Snowmass </a:t>
            </a:r>
            <a:r>
              <a:rPr lang="en-US" sz="1600" dirty="0" smtClean="0">
                <a:latin typeface="Calibri"/>
                <a:cs typeface="Calibri"/>
              </a:rPr>
              <a:t>has</a:t>
            </a:r>
            <a:r>
              <a:rPr lang="en-US" sz="1600" b="1" dirty="0" smtClean="0">
                <a:latin typeface="Calibri"/>
                <a:cs typeface="Calibri"/>
              </a:rPr>
              <a:t> strong support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to contribute to R&amp;D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as a collider in the US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Now waiting for P5</a:t>
            </a:r>
          </a:p>
        </p:txBody>
      </p:sp>
      <p:pic>
        <p:nvPicPr>
          <p:cNvPr id="16" name="Picture 15" descr="governance_final_new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6" r="9722" b="6871"/>
          <a:stretch/>
        </p:blipFill>
        <p:spPr>
          <a:xfrm rot="16200000">
            <a:off x="1057039" y="771725"/>
            <a:ext cx="1629324" cy="2232246"/>
          </a:xfrm>
          <a:prstGeom prst="rect">
            <a:avLst/>
          </a:prstGeom>
        </p:spPr>
      </p:pic>
      <p:sp>
        <p:nvSpPr>
          <p:cNvPr id="12" name="Content Placeholder 6"/>
          <p:cNvSpPr txBox="1">
            <a:spLocks/>
          </p:cNvSpPr>
          <p:nvPr/>
        </p:nvSpPr>
        <p:spPr>
          <a:xfrm>
            <a:off x="3779912" y="699542"/>
            <a:ext cx="3538736" cy="20882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 smtClean="0">
                <a:latin typeface="Calibri"/>
                <a:cs typeface="Calibri"/>
              </a:rPr>
              <a:t>EU Design Study</a:t>
            </a:r>
            <a:r>
              <a:rPr lang="en-US" sz="1400" dirty="0" smtClean="0">
                <a:latin typeface="Calibri"/>
                <a:cs typeface="Calibri"/>
              </a:rPr>
              <a:t> </a:t>
            </a:r>
            <a:r>
              <a:rPr lang="en-US" sz="1400" b="1" dirty="0" smtClean="0">
                <a:latin typeface="Calibri"/>
                <a:cs typeface="Calibri"/>
              </a:rPr>
              <a:t>approved </a:t>
            </a:r>
            <a:r>
              <a:rPr lang="en-US" sz="1400" dirty="0" smtClean="0">
                <a:latin typeface="Calibri"/>
                <a:cs typeface="Calibri"/>
              </a:rPr>
              <a:t>this summer</a:t>
            </a:r>
            <a:r>
              <a:rPr lang="en-US" sz="1400" b="1" dirty="0" smtClean="0">
                <a:latin typeface="Calibri"/>
                <a:cs typeface="Calibri"/>
              </a:rPr>
              <a:t>, </a:t>
            </a:r>
            <a:r>
              <a:rPr lang="en-US" sz="1400" dirty="0" smtClean="0">
                <a:latin typeface="Calibri"/>
                <a:cs typeface="Calibri"/>
              </a:rPr>
              <a:t>32 partners, O(3+4 MEUR)</a:t>
            </a:r>
          </a:p>
          <a:p>
            <a:pPr marL="0" indent="0">
              <a:buFont typeface="Arial"/>
              <a:buNone/>
            </a:pPr>
            <a:r>
              <a:rPr lang="en-US" sz="1400" dirty="0" smtClean="0">
                <a:latin typeface="Calibri"/>
                <a:cs typeface="Calibri"/>
              </a:rPr>
              <a:t>(</a:t>
            </a:r>
            <a:r>
              <a:rPr lang="en-US" sz="1400" dirty="0" err="1" smtClean="0">
                <a:latin typeface="Calibri"/>
                <a:cs typeface="Calibri"/>
              </a:rPr>
              <a:t>EU+Switzerland+UK</a:t>
            </a:r>
            <a:r>
              <a:rPr lang="en-US" sz="1400" dirty="0" smtClean="0">
                <a:latin typeface="Calibri"/>
                <a:cs typeface="Calibri"/>
              </a:rPr>
              <a:t> and partners)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197768" y="3435266"/>
            <a:ext cx="2934072" cy="14407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dirty="0" smtClean="0">
                <a:latin typeface="Calibri"/>
                <a:cs typeface="Calibri"/>
              </a:rPr>
              <a:t>Plan to apply in 2024 for </a:t>
            </a:r>
            <a:r>
              <a:rPr lang="en-US" sz="1600" b="1" dirty="0" smtClean="0">
                <a:latin typeface="Calibri"/>
                <a:cs typeface="Calibri"/>
              </a:rPr>
              <a:t>HORIZON-INFRA-2024-TECH </a:t>
            </a:r>
            <a:r>
              <a:rPr lang="en-US" sz="1600" dirty="0" smtClean="0">
                <a:latin typeface="Calibri"/>
                <a:cs typeface="Calibri"/>
              </a:rPr>
              <a:t>Goal: prepare experimental </a:t>
            </a:r>
            <a:r>
              <a:rPr lang="en-US" sz="1600" dirty="0" err="1" smtClean="0">
                <a:latin typeface="Calibri"/>
                <a:cs typeface="Calibri"/>
              </a:rPr>
              <a:t>programme</a:t>
            </a:r>
            <a:r>
              <a:rPr lang="en-US" sz="1600" dirty="0" smtClean="0">
                <a:latin typeface="Calibri"/>
                <a:cs typeface="Calibri"/>
              </a:rPr>
              <a:t>, e.g. </a:t>
            </a:r>
            <a:r>
              <a:rPr lang="en-US" sz="1600" b="1" dirty="0" smtClean="0">
                <a:latin typeface="Calibri"/>
                <a:cs typeface="Calibri"/>
              </a:rPr>
              <a:t>demonstrator, prototypes, …</a:t>
            </a:r>
          </a:p>
          <a:p>
            <a:pPr marL="0" indent="0">
              <a:buFont typeface="Arial"/>
              <a:buNone/>
            </a:pPr>
            <a:endParaRPr lang="en-US" sz="1600" b="1" dirty="0" smtClean="0">
              <a:latin typeface="Calibri"/>
              <a:cs typeface="Calibri"/>
            </a:endParaRPr>
          </a:p>
        </p:txBody>
      </p:sp>
      <p:sp>
        <p:nvSpPr>
          <p:cNvPr id="17" name="Content Placeholder 6"/>
          <p:cNvSpPr txBox="1">
            <a:spLocks/>
          </p:cNvSpPr>
          <p:nvPr/>
        </p:nvSpPr>
        <p:spPr>
          <a:xfrm>
            <a:off x="3779912" y="1491631"/>
            <a:ext cx="5050904" cy="15841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400" dirty="0" smtClean="0"/>
          </a:p>
        </p:txBody>
      </p:sp>
      <p:pic>
        <p:nvPicPr>
          <p:cNvPr id="21" name="Picture 20" descr="Untitled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184" y="1632192"/>
            <a:ext cx="3854743" cy="1299598"/>
          </a:xfrm>
          <a:prstGeom prst="rect">
            <a:avLst/>
          </a:prstGeom>
        </p:spPr>
      </p:pic>
      <p:pic>
        <p:nvPicPr>
          <p:cNvPr id="18" name="Picture 17" descr="Map&#10;&#10;Description automatically generated">
            <a:extLst>
              <a:ext uri="{FF2B5EF4-FFF2-40B4-BE49-F238E27FC236}">
                <a16:creationId xmlns="" xmlns:a16="http://schemas.microsoft.com/office/drawing/2014/main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2827" y="3255074"/>
            <a:ext cx="1467098" cy="146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21385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214198</TotalTime>
  <Words>5728</Words>
  <Application>Microsoft Macintosh PowerPoint</Application>
  <PresentationFormat>On-screen Show (16:9)</PresentationFormat>
  <Paragraphs>1080</Paragraphs>
  <Slides>62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4" baseType="lpstr">
      <vt:lpstr>IMCC - 1</vt:lpstr>
      <vt:lpstr>Equation</vt:lpstr>
      <vt:lpstr>PowerPoint Presentation</vt:lpstr>
      <vt:lpstr>Motivation and Goal</vt:lpstr>
      <vt:lpstr>Physics Goals</vt:lpstr>
      <vt:lpstr>PowerPoint Presentation</vt:lpstr>
      <vt:lpstr>High-energy Colliders</vt:lpstr>
      <vt:lpstr>Muon Collider Overview</vt:lpstr>
      <vt:lpstr>Cost and Sustainability</vt:lpstr>
      <vt:lpstr>Accelerator R&amp;D Roadmap</vt:lpstr>
      <vt:lpstr>Muon Collider Community</vt:lpstr>
      <vt:lpstr>Technically Limited Timeline</vt:lpstr>
      <vt:lpstr>Initial Target Parameters</vt:lpstr>
      <vt:lpstr>Key Challenges</vt:lpstr>
      <vt:lpstr>Key Technology Challenges</vt:lpstr>
      <vt:lpstr>Muon Decay</vt:lpstr>
      <vt:lpstr>Muon Decay and Detector Background</vt:lpstr>
      <vt:lpstr>Neutrino Flux</vt:lpstr>
      <vt:lpstr>Neutrino Flux Mitigation</vt:lpstr>
      <vt:lpstr>Proton Complex and Target Area</vt:lpstr>
      <vt:lpstr>Target Design</vt:lpstr>
      <vt:lpstr>Capture Solenoid</vt:lpstr>
      <vt:lpstr>Final Cooling Principle</vt:lpstr>
      <vt:lpstr>MICE: Cooling Demonstration</vt:lpstr>
      <vt:lpstr>Cooling: The System Chain</vt:lpstr>
      <vt:lpstr>Equilibrium Emittance, Material and Energy</vt:lpstr>
      <vt:lpstr>Solenoid Fields</vt:lpstr>
      <vt:lpstr>6D Cooling Cell Design</vt:lpstr>
      <vt:lpstr>RF Cavity Challenge</vt:lpstr>
      <vt:lpstr>Acceleration Complex</vt:lpstr>
      <vt:lpstr>Collider Ring</vt:lpstr>
      <vt:lpstr>Collider Ring: Final Focus</vt:lpstr>
      <vt:lpstr>CDR Phase</vt:lpstr>
      <vt:lpstr>Test Facility Dimensions</vt:lpstr>
      <vt:lpstr>Possible CERN Locations</vt:lpstr>
      <vt:lpstr>Staging</vt:lpstr>
      <vt:lpstr>Conclusion</vt:lpstr>
      <vt:lpstr>Reserve</vt:lpstr>
      <vt:lpstr>Muon Collider Luminosity Scaling</vt:lpstr>
      <vt:lpstr>Alternatives: The LEMMA Scheme</vt:lpstr>
      <vt:lpstr>Acceleration</vt:lpstr>
      <vt:lpstr>Magnet Powering</vt:lpstr>
      <vt:lpstr>Power Converter</vt:lpstr>
      <vt:lpstr>First Design</vt:lpstr>
      <vt:lpstr>Final Focus Magnet Challenge</vt:lpstr>
      <vt:lpstr>Neutrino Flux Mitigation</vt:lpstr>
      <vt:lpstr>Neutrino Flux</vt:lpstr>
      <vt:lpstr>Organisation</vt:lpstr>
      <vt:lpstr>Thanks</vt:lpstr>
      <vt:lpstr>Roadmap</vt:lpstr>
      <vt:lpstr>R&amp;D Plan</vt:lpstr>
      <vt:lpstr>Minimal Scenario</vt:lpstr>
      <vt:lpstr>Schedule</vt:lpstr>
      <vt:lpstr>Coordination Committee Members</vt:lpstr>
      <vt:lpstr>Key Technologies</vt:lpstr>
      <vt:lpstr>Key Technologies, cont.</vt:lpstr>
      <vt:lpstr>Collaboration Vision</vt:lpstr>
      <vt:lpstr>Collaboration Organisation</vt:lpstr>
      <vt:lpstr>Muon Decay and Detector Background</vt:lpstr>
      <vt:lpstr>Note: Liquid Metal Target</vt:lpstr>
      <vt:lpstr>Cooling Cell Technology</vt:lpstr>
      <vt:lpstr>RF Cavity Challenge</vt:lpstr>
      <vt:lpstr>RF Cavities: Approach 1</vt:lpstr>
      <vt:lpstr>RF Cavities: Approach 2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Schulte</cp:lastModifiedBy>
  <cp:revision>448</cp:revision>
  <cp:lastPrinted>2023-02-28T07:59:08Z</cp:lastPrinted>
  <dcterms:created xsi:type="dcterms:W3CDTF">2021-05-17T12:13:58Z</dcterms:created>
  <dcterms:modified xsi:type="dcterms:W3CDTF">2023-02-28T09:53:38Z</dcterms:modified>
</cp:coreProperties>
</file>