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25"/>
  </p:notesMasterIdLst>
  <p:sldIdLst>
    <p:sldId id="256" r:id="rId2"/>
    <p:sldId id="257" r:id="rId3"/>
    <p:sldId id="296" r:id="rId4"/>
    <p:sldId id="312" r:id="rId5"/>
    <p:sldId id="314" r:id="rId6"/>
    <p:sldId id="300" r:id="rId7"/>
    <p:sldId id="315" r:id="rId8"/>
    <p:sldId id="305" r:id="rId9"/>
    <p:sldId id="301" r:id="rId10"/>
    <p:sldId id="261" r:id="rId11"/>
    <p:sldId id="303" r:id="rId12"/>
    <p:sldId id="298" r:id="rId13"/>
    <p:sldId id="302" r:id="rId14"/>
    <p:sldId id="304" r:id="rId15"/>
    <p:sldId id="306" r:id="rId16"/>
    <p:sldId id="277" r:id="rId17"/>
    <p:sldId id="311" r:id="rId18"/>
    <p:sldId id="310" r:id="rId19"/>
    <p:sldId id="307" r:id="rId20"/>
    <p:sldId id="308" r:id="rId21"/>
    <p:sldId id="309" r:id="rId22"/>
    <p:sldId id="294" r:id="rId23"/>
    <p:sldId id="313" r:id="rId24"/>
  </p:sldIdLst>
  <p:sldSz cx="12192000" cy="6858000"/>
  <p:notesSz cx="6858000" cy="9144000"/>
  <p:embeddedFontLst>
    <p:embeddedFont>
      <p:font typeface="Belleza" panose="020B0604020202020204" charset="0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214C00-2891-43D7-9148-5D5A5D43C292}">
  <a:tblStyle styleId="{04214C00-2891-43D7-9148-5D5A5D43C29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E6E7F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6E7F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eCell>
    <a:sw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79436" autoAdjust="0"/>
  </p:normalViewPr>
  <p:slideViewPr>
    <p:cSldViewPr snapToGrid="0" snapToObjects="1" showGuides="1">
      <p:cViewPr varScale="1">
        <p:scale>
          <a:sx n="87" d="100"/>
          <a:sy n="87" d="100"/>
        </p:scale>
        <p:origin x="13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6703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8723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7781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2063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8938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endParaRPr lang="en-US" dirty="0"/>
          </a:p>
        </p:txBody>
      </p:sp>
      <p:sp>
        <p:nvSpPr>
          <p:cNvPr id="311" name="Google Shape;3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endParaRPr lang="en-GB" dirty="0"/>
          </a:p>
        </p:txBody>
      </p:sp>
      <p:sp>
        <p:nvSpPr>
          <p:cNvPr id="311" name="Google Shape;3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4481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681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394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71011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096000" y="71011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2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3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27648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9"/>
          <p:cNvSpPr txBox="1"/>
          <p:nvPr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2" name="Google Shape;232;p19"/>
          <p:cNvCxnSpPr/>
          <p:nvPr/>
        </p:nvCxnSpPr>
        <p:spPr>
          <a:xfrm>
            <a:off x="6096000" y="2132856"/>
            <a:ext cx="0" cy="2556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1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2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49" name="Google Shape;249;p2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253" name="Google Shape;253;p2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6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6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sp>
        <p:nvSpPr>
          <p:cNvPr id="75" name="Google Shape;75;p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6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6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6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6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9424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Last slide">
    <p:bg>
      <p:bgPr>
        <a:solidFill>
          <a:schemeClr val="dk1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scientific-info.cern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1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480087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 txBox="1"/>
          <p:nvPr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22" name="Google Shape;222;p18"/>
          <p:cNvCxnSpPr/>
          <p:nvPr/>
        </p:nvCxnSpPr>
        <p:spPr>
          <a:xfrm>
            <a:off x="6096000" y="480087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3" name="Google Shape;223;p18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8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8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8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8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8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08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Scientific information Service</a:t>
            </a:r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"/>
          <p:cNvSpPr txBox="1"/>
          <p:nvPr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1" r:id="rId8"/>
    <p:sldLayoutId id="2147483672" r:id="rId9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library.desk@cern.ch" TargetMode="External"/><Relationship Id="rId3" Type="http://schemas.openxmlformats.org/officeDocument/2006/relationships/hyperlink" Target="https://cds.cern.ch/record/1202777/files/CERN_Circ_Op_en_06.pdf?" TargetMode="External"/><Relationship Id="rId7" Type="http://schemas.openxmlformats.org/officeDocument/2006/relationships/hyperlink" Target="https://inspirehep.net/" TargetMode="Externa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rxiv.org/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s://cds.cern.ch/submit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://library.cern/submit-and-publish/how-and-where-submit/document" TargetMode="External"/><Relationship Id="rId9" Type="http://schemas.openxmlformats.org/officeDocument/2006/relationships/hyperlink" Target="https://cds.cern.ch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doi.org/10.17181/CERN.XDL3.FX3J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open-acces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ttermost.web.cern.ch/sis-team/channels/open-access-publications" TargetMode="External"/><Relationship Id="rId5" Type="http://schemas.openxmlformats.org/officeDocument/2006/relationships/hyperlink" Target="mailto:open-access-questions@cern.ch" TargetMode="External"/><Relationship Id="rId4" Type="http://schemas.openxmlformats.org/officeDocument/2006/relationships/hyperlink" Target="https://scientific-info.cern/cern-author-guide&#8203;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science.web.cern.ch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users-portal.web.cern.ch/" TargetMode="External"/><Relationship Id="rId4" Type="http://schemas.openxmlformats.org/officeDocument/2006/relationships/hyperlink" Target="https://orcid.org/register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mattermost.web.cern.ch/sis-team/channels/open-access-publications" TargetMode="External"/><Relationship Id="rId3" Type="http://schemas.openxmlformats.org/officeDocument/2006/relationships/hyperlink" Target="mailto:Library.desk@cern.ch" TargetMode="External"/><Relationship Id="rId7" Type="http://schemas.openxmlformats.org/officeDocument/2006/relationships/hyperlink" Target="https://mattermost.web.cern.ch/sis-team/channels/library-request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unje.dallmeier-tiessen@cern.ch" TargetMode="External"/><Relationship Id="rId11" Type="http://schemas.openxmlformats.org/officeDocument/2006/relationships/hyperlink" Target="http://scientific-info.cern/" TargetMode="External"/><Relationship Id="rId5" Type="http://schemas.openxmlformats.org/officeDocument/2006/relationships/hyperlink" Target="mailto:open-access-questions@cern.ch" TargetMode="External"/><Relationship Id="rId10" Type="http://schemas.openxmlformats.org/officeDocument/2006/relationships/hyperlink" Target="https://maps.cern.ch/?n=%5b%273/1-011%27%5d" TargetMode="External"/><Relationship Id="rId4" Type="http://schemas.openxmlformats.org/officeDocument/2006/relationships/hyperlink" Target="https://catalogue.library.cern/request" TargetMode="External"/><Relationship Id="rId9" Type="http://schemas.openxmlformats.org/officeDocument/2006/relationships/hyperlink" Target="https://maps.cern.ch/?n=%5b%273/1-015%27%5d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opendata.cern.ch/" TargetMode="External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hyperlink" Target="mailto:sunje.dallmeier-tiessen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pdata.net/" TargetMode="External"/><Relationship Id="rId5" Type="http://schemas.openxmlformats.org/officeDocument/2006/relationships/hyperlink" Target="https://zenodo.org/" TargetMode="Externa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UNIVERSALSEARCH?ACTION=SEARCH&amp;KEYW=%22edms%22" TargetMode="External"/><Relationship Id="rId2" Type="http://schemas.openxmlformats.org/officeDocument/2006/relationships/hyperlink" Target="https://edms.cern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ms.cern.ch/ekp/servlet/ekp?PX=N&amp;TEACHREVIEW=N&amp;PTX=&amp;CID=EKP000043607&amp;TX=FORMAT1&amp;LANGUAGE_TAG=en&amp;DECORATEPAGE=N" TargetMode="External"/><Relationship Id="rId4" Type="http://schemas.openxmlformats.org/officeDocument/2006/relationships/hyperlink" Target="https://indico.cern.ch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s://catalogue.library.cer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inspirehep.net/&#8203;" TargetMode="External"/><Relationship Id="rId4" Type="http://schemas.openxmlformats.org/officeDocument/2006/relationships/hyperlink" Target="http://cds.cern.ch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ientific-info.cern/practical-information/remote-access-e-resources" TargetMode="External"/><Relationship Id="rId5" Type="http://schemas.openxmlformats.org/officeDocument/2006/relationships/hyperlink" Target="https://catalogue.library.cern/profile" TargetMode="External"/><Relationship Id="rId4" Type="http://schemas.openxmlformats.org/officeDocument/2006/relationships/hyperlink" Target="https://catalogue.library.cern/guide/searc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reques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is.web.cern.ch/search-and-read/online-resources/new-harts-rules-oxford-style-guide" TargetMode="External"/><Relationship Id="rId3" Type="http://schemas.openxmlformats.org/officeDocument/2006/relationships/hyperlink" Target="https://sis.web.cern.ch/search-and-read/online-resources/oxford-reference-online" TargetMode="External"/><Relationship Id="rId7" Type="http://schemas.openxmlformats.org/officeDocument/2006/relationships/hyperlink" Target="https://sis.web.cern.ch/search-and-read/online-resources/chicago-manual-style" TargetMode="External"/><Relationship Id="rId2" Type="http://schemas.openxmlformats.org/officeDocument/2006/relationships/hyperlink" Target="https://sis.web.cern.ch/search-and-read/online-resources/oxford-english-dictiona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s.web.cern.ch/search-and-read/online-resources/nucleonica" TargetMode="External"/><Relationship Id="rId5" Type="http://schemas.openxmlformats.org/officeDocument/2006/relationships/hyperlink" Target="https://sis.web.cern.ch/search-and-read/online-resources/total-materia" TargetMode="External"/><Relationship Id="rId10" Type="http://schemas.openxmlformats.org/officeDocument/2006/relationships/hyperlink" Target="https://sis.web.cern.ch/search-and-read/online-resources" TargetMode="External"/><Relationship Id="rId4" Type="http://schemas.openxmlformats.org/officeDocument/2006/relationships/hyperlink" Target="https://sis.web.cern.ch/search-and-read/online-resources/le-grand-robert" TargetMode="External"/><Relationship Id="rId9" Type="http://schemas.openxmlformats.org/officeDocument/2006/relationships/hyperlink" Target="https://sis.web.cern.ch/search-and-read/online-resources/oreilly-learning-platfor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" TargetMode="External"/><Relationship Id="rId2" Type="http://schemas.openxmlformats.org/officeDocument/2006/relationships/hyperlink" Target="https://maps.cern.ch/?n=%5b%273/1-015%27%5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cern.ch/?n=%5b%273/1-011%27%5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hyperlink" Target="https://catalogue.library.cern/search?q=&amp;f=tag%3ABOOKSHOP&amp;l=grid&amp;order=desc&amp;p=1&amp;s=15&amp;sort=creat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fr-CH" dirty="0"/>
              <a:t>How can the Scientific Information Service help </a:t>
            </a:r>
            <a:r>
              <a:rPr lang="fr-CH" dirty="0" err="1"/>
              <a:t>you</a:t>
            </a:r>
            <a:r>
              <a:rPr lang="fr-CH" dirty="0"/>
              <a:t>? </a:t>
            </a:r>
            <a:br>
              <a:rPr lang="fr-CH" dirty="0"/>
            </a:br>
            <a:endParaRPr dirty="0"/>
          </a:p>
        </p:txBody>
      </p:sp>
      <p:sp>
        <p:nvSpPr>
          <p:cNvPr id="259" name="Google Shape;259;p24"/>
          <p:cNvSpPr txBox="1">
            <a:spLocks noGrp="1"/>
          </p:cNvSpPr>
          <p:nvPr>
            <p:ph type="subTitle" idx="1"/>
          </p:nvPr>
        </p:nvSpPr>
        <p:spPr>
          <a:xfrm>
            <a:off x="443682" y="4914440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fr-CH" dirty="0"/>
              <a:t>Read books and articles, </a:t>
            </a:r>
            <a:r>
              <a:rPr lang="fr-CH" dirty="0" err="1"/>
              <a:t>publish</a:t>
            </a:r>
            <a:r>
              <a:rPr lang="fr-CH" dirty="0"/>
              <a:t> and </a:t>
            </a:r>
            <a:r>
              <a:rPr lang="fr-CH" dirty="0" err="1"/>
              <a:t>preserve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, and more!</a:t>
            </a:r>
          </a:p>
          <a:p>
            <a:pPr marL="0" indent="0">
              <a:buSzPts val="1800"/>
            </a:pPr>
            <a:endParaRPr lang="fr-CH" sz="1600" i="1" dirty="0"/>
          </a:p>
          <a:p>
            <a:pPr marL="0" indent="0">
              <a:buSzPts val="1800"/>
            </a:pPr>
            <a:r>
              <a:rPr lang="fr-CH" sz="1600" i="1" dirty="0"/>
              <a:t>Paulina </a:t>
            </a:r>
            <a:r>
              <a:rPr lang="fr-CH" sz="1600" i="1" dirty="0" err="1"/>
              <a:t>Birtwistle</a:t>
            </a:r>
            <a:r>
              <a:rPr lang="fr-CH" sz="1600" i="1" dirty="0"/>
              <a:t>, </a:t>
            </a:r>
            <a:r>
              <a:rPr lang="fr-CH" sz="1600" i="1" dirty="0" err="1"/>
              <a:t>Sunje</a:t>
            </a:r>
            <a:r>
              <a:rPr lang="fr-CH" sz="1600" i="1" dirty="0"/>
              <a:t> </a:t>
            </a:r>
            <a:r>
              <a:rPr lang="fr-CH" sz="1600" i="1" dirty="0" err="1"/>
              <a:t>Dallmeier-Tiessen</a:t>
            </a:r>
            <a:r>
              <a:rPr lang="fr-CH" sz="1600" i="1" dirty="0"/>
              <a:t>, Anne Gentil-</a:t>
            </a:r>
            <a:r>
              <a:rPr lang="fr-CH" sz="1600" i="1" dirty="0" err="1"/>
              <a:t>Beccot</a:t>
            </a:r>
            <a:r>
              <a:rPr lang="fr-CH" sz="1600" i="1" dirty="0"/>
              <a:t>, Lydia </a:t>
            </a:r>
            <a:r>
              <a:rPr lang="fr-CH" sz="1600" i="1" dirty="0" err="1"/>
              <a:t>Pieper</a:t>
            </a:r>
            <a:r>
              <a:rPr lang="fr-CH" sz="1600" i="1" dirty="0"/>
              <a:t>, </a:t>
            </a:r>
            <a:r>
              <a:rPr lang="fr-CH" sz="1600" i="1" dirty="0" err="1"/>
              <a:t>Salome</a:t>
            </a:r>
            <a:r>
              <a:rPr lang="fr-CH" sz="1600" i="1" dirty="0"/>
              <a:t> Rohr</a:t>
            </a:r>
            <a:br>
              <a:rPr lang="fr-CH" sz="1600" i="1" dirty="0"/>
            </a:br>
            <a:r>
              <a:rPr lang="fr-CH" sz="1600" i="1" dirty="0"/>
              <a:t>13 June 2023</a:t>
            </a:r>
          </a:p>
          <a:p>
            <a:pPr>
              <a:buSzPts val="1800"/>
            </a:pPr>
            <a:br>
              <a:rPr lang="en-US" dirty="0"/>
            </a:br>
            <a:endParaRPr lang="en-US" dirty="0"/>
          </a:p>
          <a:p>
            <a:pPr marL="0" indent="0">
              <a:spcBef>
                <a:spcPts val="2200"/>
              </a:spcBef>
              <a:buSzPts val="1800"/>
            </a:pPr>
            <a:endParaRPr lang="fr-CH" dirty="0"/>
          </a:p>
        </p:txBody>
      </p:sp>
      <p:sp>
        <p:nvSpPr>
          <p:cNvPr id="260" name="Google Shape;260;p24"/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9"/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Make your work freely available </a:t>
            </a:r>
            <a:endParaRPr dirty="0"/>
          </a:p>
        </p:txBody>
      </p:sp>
      <p:sp>
        <p:nvSpPr>
          <p:cNvPr id="314" name="Google Shape;314;p29"/>
          <p:cNvSpPr txBox="1">
            <a:spLocks noGrp="1"/>
          </p:cNvSpPr>
          <p:nvPr>
            <p:ph type="body" idx="1"/>
          </p:nvPr>
        </p:nvSpPr>
        <p:spPr>
          <a:xfrm>
            <a:off x="629129" y="1167721"/>
            <a:ext cx="5996477" cy="5162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r>
              <a:rPr lang="en-US" dirty="0">
                <a:hlinkClick r:id="rId3"/>
              </a:rPr>
              <a:t>Operational Circular 6 </a:t>
            </a:r>
            <a:r>
              <a:rPr lang="en-US" dirty="0"/>
              <a:t>requires that every CERN Author submits a copy of their scientific documents to the CERN Document Server (CDS)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SzPts val="2100"/>
              <a:buFont typeface="Wingdings" pitchFamily="2" charset="2"/>
              <a:buChar char="Ø"/>
            </a:pPr>
            <a:r>
              <a:rPr lang="en-GB" b="0" dirty="0"/>
              <a:t>Check our </a:t>
            </a:r>
            <a:r>
              <a:rPr lang="en-GB" b="0" dirty="0">
                <a:hlinkClick r:id="rId4"/>
              </a:rPr>
              <a:t>guidelines on how and where to submit your document</a:t>
            </a:r>
            <a:r>
              <a:rPr lang="en-GB" b="0" dirty="0"/>
              <a:t> and with your supervisor 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SzPts val="2100"/>
              <a:buFont typeface="Wingdings" pitchFamily="2" charset="2"/>
              <a:buChar char="Ø"/>
            </a:pPr>
            <a:r>
              <a:rPr lang="en-US" b="0" dirty="0"/>
              <a:t>Submit directly to CDS: </a:t>
            </a:r>
            <a:r>
              <a:rPr lang="en-US" b="0" dirty="0">
                <a:hlinkClick r:id="rId5"/>
              </a:rPr>
              <a:t>https://cds.cern.ch/submit</a:t>
            </a:r>
            <a:endParaRPr lang="en-US" b="0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Wingdings" pitchFamily="2" charset="2"/>
              <a:buChar char="Ø"/>
            </a:pPr>
            <a:r>
              <a:rPr lang="en-US" b="0" dirty="0"/>
              <a:t>Submit your preprint to </a:t>
            </a:r>
            <a:r>
              <a:rPr lang="en-US" b="0" dirty="0">
                <a:hlinkClick r:id="rId6"/>
              </a:rPr>
              <a:t>arXiv</a:t>
            </a:r>
            <a:r>
              <a:rPr lang="en-US" b="0" dirty="0"/>
              <a:t> and it will appear in CDS within 2 days automatically (via </a:t>
            </a:r>
            <a:r>
              <a:rPr lang="en-US" b="0" dirty="0">
                <a:hlinkClick r:id="rId7"/>
              </a:rPr>
              <a:t>INSPIRE</a:t>
            </a:r>
            <a:r>
              <a:rPr lang="en-US" b="0" dirty="0"/>
              <a:t>)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Wingdings" pitchFamily="2" charset="2"/>
              <a:buChar char="Ø"/>
            </a:pPr>
            <a:r>
              <a:rPr lang="en-US" b="0" dirty="0"/>
              <a:t>If you are unsure where to submit, please contact </a:t>
            </a:r>
            <a:r>
              <a:rPr lang="en-US" dirty="0">
                <a:hlinkClick r:id="rId8"/>
              </a:rPr>
              <a:t>library.desk@cern.ch</a:t>
            </a:r>
            <a:r>
              <a:rPr lang="en-US" dirty="0"/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</a:pPr>
            <a:endParaRPr lang="en-US" b="0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lang="en-US" b="0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lang="en-US" dirty="0"/>
          </a:p>
        </p:txBody>
      </p:sp>
      <p:sp>
        <p:nvSpPr>
          <p:cNvPr id="315" name="Google Shape;315;p29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9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Scientific information Service</a:t>
            </a:r>
            <a:endParaRPr dirty="0"/>
          </a:p>
        </p:txBody>
      </p:sp>
      <p:sp>
        <p:nvSpPr>
          <p:cNvPr id="317" name="Google Shape;317;p29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3" name="Picture 2" descr="Graphical user interface, application, Teams&#10;&#10;Description automatically generated">
            <a:hlinkClick r:id="rId9"/>
            <a:extLst>
              <a:ext uri="{FF2B5EF4-FFF2-40B4-BE49-F238E27FC236}">
                <a16:creationId xmlns:a16="http://schemas.microsoft.com/office/drawing/2014/main" id="{2EAC79AB-7023-7251-F64C-9EACD1AE09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155" y="4211626"/>
            <a:ext cx="5041783" cy="16668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 descr="Ico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557F2903-6295-CC73-BF44-590BF7472F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45863" y="1361697"/>
            <a:ext cx="1360365" cy="774995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0F2F7463-C7D0-31AF-1AF7-75EE869295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82243" y="2836857"/>
            <a:ext cx="2311400" cy="774700"/>
          </a:xfrm>
          <a:prstGeom prst="rect">
            <a:avLst/>
          </a:prstGeom>
        </p:spPr>
      </p:pic>
      <p:sp>
        <p:nvSpPr>
          <p:cNvPr id="2" name="Arrow: Down 1">
            <a:extLst>
              <a:ext uri="{FF2B5EF4-FFF2-40B4-BE49-F238E27FC236}">
                <a16:creationId xmlns:a16="http://schemas.microsoft.com/office/drawing/2014/main" id="{0A146AB3-9A0B-B3C8-ACB5-5712CB8F0563}"/>
              </a:ext>
            </a:extLst>
          </p:cNvPr>
          <p:cNvSpPr/>
          <p:nvPr/>
        </p:nvSpPr>
        <p:spPr>
          <a:xfrm>
            <a:off x="8697615" y="2264739"/>
            <a:ext cx="1080655" cy="4440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8F146953-8080-60A0-ABF1-5B468B7A6A59}"/>
              </a:ext>
            </a:extLst>
          </p:cNvPr>
          <p:cNvSpPr/>
          <p:nvPr/>
        </p:nvSpPr>
        <p:spPr>
          <a:xfrm>
            <a:off x="8685717" y="3689556"/>
            <a:ext cx="1080655" cy="4440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9"/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CERN Open Access policy</a:t>
            </a:r>
            <a:endParaRPr dirty="0"/>
          </a:p>
        </p:txBody>
      </p:sp>
      <p:sp>
        <p:nvSpPr>
          <p:cNvPr id="315" name="Google Shape;315;p29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9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Scientific information Service</a:t>
            </a:r>
            <a:endParaRPr dirty="0"/>
          </a:p>
        </p:txBody>
      </p:sp>
      <p:sp>
        <p:nvSpPr>
          <p:cNvPr id="317" name="Google Shape;317;p29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2" name="Picture 2" descr="Text, letter&#10;&#10;Description automatically generated">
            <a:extLst>
              <a:ext uri="{FF2B5EF4-FFF2-40B4-BE49-F238E27FC236}">
                <a16:creationId xmlns:a16="http://schemas.microsoft.com/office/drawing/2014/main" id="{E5B37993-1C1E-3729-9C2A-926642A5F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477" y="906528"/>
            <a:ext cx="5615352" cy="5351045"/>
          </a:xfrm>
          <a:prstGeom prst="rect">
            <a:avLst/>
          </a:prstGeom>
          <a:ln>
            <a:solidFill>
              <a:srgbClr val="01010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7C53C2-A51E-241F-3A80-8F68651A5561}"/>
              </a:ext>
            </a:extLst>
          </p:cNvPr>
          <p:cNvSpPr/>
          <p:nvPr/>
        </p:nvSpPr>
        <p:spPr>
          <a:xfrm>
            <a:off x="1198359" y="4064000"/>
            <a:ext cx="4637128" cy="35169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D62F63-CD33-E86F-9704-2302326406D7}"/>
              </a:ext>
            </a:extLst>
          </p:cNvPr>
          <p:cNvSpPr txBox="1"/>
          <p:nvPr/>
        </p:nvSpPr>
        <p:spPr>
          <a:xfrm>
            <a:off x="6644783" y="905597"/>
            <a:ext cx="4200770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/>
              <a:t>&gt;&gt; CERN authors &amp; CERN </a:t>
            </a:r>
            <a:r>
              <a:rPr lang="en-GB" sz="2000" b="1"/>
              <a:t>collaborations (OC 6) </a:t>
            </a:r>
          </a:p>
          <a:p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&gt;&gt; Research articles published in journals (conference papers excluded)</a:t>
            </a:r>
            <a:endParaRPr lang="en-GB" dirty="0"/>
          </a:p>
          <a:p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&gt;&gt; Immediate Open Access to the published article</a:t>
            </a:r>
            <a:endParaRPr lang="en-GB" sz="2000" dirty="0"/>
          </a:p>
          <a:p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&gt;&gt; Creative Commons Licence </a:t>
            </a:r>
          </a:p>
          <a:p>
            <a:endParaRPr lang="en-GB" sz="2000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146596DA-9011-EBB2-56C6-B2226C1F1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2991" y="4805032"/>
            <a:ext cx="838200" cy="30830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B2CED336-BB4D-80E4-6E78-8CA575D1E3D4}"/>
              </a:ext>
            </a:extLst>
          </p:cNvPr>
          <p:cNvSpPr txBox="1"/>
          <p:nvPr/>
        </p:nvSpPr>
        <p:spPr>
          <a:xfrm>
            <a:off x="699162" y="954911"/>
            <a:ext cx="40036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hlinkClick r:id="rId5"/>
              </a:rPr>
              <a:t>http://doi.org/10.17181/CERN.XDL3.FX3J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985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D6C82D-F94B-391C-4454-FD43973F8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123340"/>
            <a:ext cx="11376024" cy="4608512"/>
          </a:xfrm>
          <a:noFill/>
        </p:spPr>
        <p:txBody>
          <a:bodyPr/>
          <a:lstStyle/>
          <a:p>
            <a:pPr marL="571500" indent="-342900">
              <a:buFont typeface="Wingdings" pitchFamily="2" charset="2"/>
              <a:buChar char="Ø"/>
            </a:pPr>
            <a:r>
              <a:rPr lang="en-CH" sz="2800" b="0" dirty="0"/>
              <a:t>CERN supports many Open access initiatives (eg. SCOAP3..)</a:t>
            </a:r>
          </a:p>
          <a:p>
            <a:pPr marL="571500" indent="-342900">
              <a:buFont typeface="Wingdings" pitchFamily="2" charset="2"/>
              <a:buChar char="Ø"/>
            </a:pPr>
            <a:r>
              <a:rPr lang="en-CH" sz="2800" b="0" dirty="0"/>
              <a:t>Agreements with  publishers that cover 4000+ journals</a:t>
            </a:r>
          </a:p>
          <a:p>
            <a:pPr marL="571500" indent="-342900">
              <a:buFont typeface="Wingdings" pitchFamily="2" charset="2"/>
              <a:buChar char="Ø"/>
            </a:pPr>
            <a:r>
              <a:rPr lang="en-CH" sz="2800" b="0" dirty="0"/>
              <a:t>More information: </a:t>
            </a:r>
            <a:endParaRPr lang="en-CH" dirty="0"/>
          </a:p>
          <a:p>
            <a:pPr marL="1028700" lvl="1">
              <a:buSzPts val="2100"/>
              <a:buFont typeface="Wingdings" pitchFamily="2" charset="2"/>
              <a:buChar char="Ø"/>
            </a:pPr>
            <a:r>
              <a:rPr lang="en-US" sz="2400" u="sng" dirty="0">
                <a:hlinkClick r:id="rId3"/>
              </a:rPr>
              <a:t>http://cern.ch/open-access</a:t>
            </a:r>
            <a:endParaRPr lang="en-CH" sz="2400" u="sng"/>
          </a:p>
          <a:p>
            <a:pPr marL="1028700" lvl="1">
              <a:buSzPts val="2100"/>
              <a:buFont typeface="Wingdings" pitchFamily="2" charset="2"/>
              <a:buChar char="Ø"/>
            </a:pPr>
            <a:r>
              <a:rPr lang="en-US" sz="2400" dirty="0"/>
              <a:t>CERN author guide: </a:t>
            </a:r>
            <a:r>
              <a:rPr lang="en-US" sz="2400" dirty="0">
                <a:hlinkClick r:id="rId4"/>
              </a:rPr>
              <a:t>https://scientific-info.cern/cern-author-guide</a:t>
            </a:r>
            <a:endParaRPr lang="en-CH" sz="2400" b="0"/>
          </a:p>
          <a:p>
            <a:pPr marL="1028700" lvl="1">
              <a:buFont typeface="Wingdings" pitchFamily="2" charset="2"/>
              <a:buChar char="Ø"/>
            </a:pPr>
            <a:r>
              <a:rPr lang="en-US" sz="2400" dirty="0"/>
              <a:t>Includes info related to OA monographs and conference proceedings </a:t>
            </a:r>
          </a:p>
          <a:p>
            <a:pPr marL="571500" indent="-342900">
              <a:buFont typeface="Wingdings" pitchFamily="2" charset="2"/>
              <a:buChar char="Ø"/>
            </a:pPr>
            <a:r>
              <a:rPr lang="en-CH" sz="2800" b="0" dirty="0"/>
              <a:t>We are here to support you! </a:t>
            </a:r>
            <a:endParaRPr lang="en-GB" sz="2800" b="0" dirty="0"/>
          </a:p>
          <a:p>
            <a:pPr marL="1028700" lvl="1" indent="-342900">
              <a:buFont typeface="Wingdings" pitchFamily="2" charset="2"/>
              <a:buChar char="Ø"/>
            </a:pPr>
            <a:r>
              <a:rPr lang="en-GB" sz="2400" b="0" dirty="0">
                <a:hlinkClick r:id="rId5"/>
              </a:rPr>
              <a:t>open-access-questions@cern.ch</a:t>
            </a:r>
            <a:endParaRPr lang="en-GB" sz="2400" b="0" dirty="0"/>
          </a:p>
          <a:p>
            <a:pPr marL="1028700" lvl="1" indent="-342900">
              <a:buFont typeface="Wingdings" pitchFamily="2" charset="2"/>
              <a:buChar char="Ø"/>
            </a:pPr>
            <a:r>
              <a:rPr lang="en-GB" sz="2200" b="0" dirty="0">
                <a:hlinkClick r:id="rId6"/>
              </a:rPr>
              <a:t>https://mattermost.web.cern.ch/sis-team/channels/open-access-publications</a:t>
            </a:r>
          </a:p>
          <a:p>
            <a:pPr marL="228600" indent="0">
              <a:buNone/>
            </a:pPr>
            <a:endParaRPr lang="en-CH" sz="2800" b="0" dirty="0"/>
          </a:p>
          <a:p>
            <a:pPr marL="571500" indent="-342900">
              <a:buFont typeface="Wingdings" pitchFamily="2" charset="2"/>
              <a:buChar char="Ø"/>
            </a:pP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717DDD-231F-887E-9D2B-C79E5FCA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ublish your work in Open Access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0E941-F217-7D09-46DB-27C50E9FC38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58BD5-DB0F-87D0-A54D-B1DBBB479CE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8C15B-E00A-EF8C-2E37-DC8B1E36AC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32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5675D6-B5CF-B009-8856-D61D7B9B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Open Science policy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532BC-7081-831C-91C3-BB509D5C47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CE94D-B64E-2D58-16CF-A6406D44BCF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98003-5342-2F8A-4A29-B4570D061C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Graphical user interface, text, application, letter, email&#10;&#10;Description automatically generated">
            <a:extLst>
              <a:ext uri="{FF2B5EF4-FFF2-40B4-BE49-F238E27FC236}">
                <a16:creationId xmlns:a16="http://schemas.microsoft.com/office/drawing/2014/main" id="{87AB7289-0649-8158-FAB8-B9D56600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212" y="1592263"/>
            <a:ext cx="6771961" cy="4294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7E1907-3C3E-DCFD-C78D-A02B0DD37635}"/>
              </a:ext>
            </a:extLst>
          </p:cNvPr>
          <p:cNvSpPr txBox="1"/>
          <p:nvPr/>
        </p:nvSpPr>
        <p:spPr>
          <a:xfrm>
            <a:off x="6021599" y="5939685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https://cds.cern.ch/record/2835057/files/CERN-OPEN-2022-013.pdf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94D6AD-6FAB-65EA-1228-061C55D22399}"/>
              </a:ext>
            </a:extLst>
          </p:cNvPr>
          <p:cNvSpPr txBox="1"/>
          <p:nvPr/>
        </p:nvSpPr>
        <p:spPr>
          <a:xfrm>
            <a:off x="301971" y="1278984"/>
            <a:ext cx="609600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000" dirty="0"/>
              <a:t>Since October 2022: </a:t>
            </a:r>
          </a:p>
          <a:p>
            <a:endParaRPr lang="en-CH" sz="2000" dirty="0"/>
          </a:p>
          <a:p>
            <a:r>
              <a:rPr lang="en-CH" sz="2400" b="1" dirty="0">
                <a:solidFill>
                  <a:srgbClr val="7030A0"/>
                </a:solidFill>
              </a:rPr>
              <a:t>Requirements concerning:</a:t>
            </a:r>
          </a:p>
          <a:p>
            <a:endParaRPr lang="en-CH" sz="2000" dirty="0"/>
          </a:p>
          <a:p>
            <a:r>
              <a:rPr lang="en-CH" sz="2000" dirty="0"/>
              <a:t>Open Access</a:t>
            </a:r>
          </a:p>
          <a:p>
            <a:r>
              <a:rPr lang="en-CH" sz="2000" dirty="0"/>
              <a:t>Open Data</a:t>
            </a:r>
          </a:p>
          <a:p>
            <a:r>
              <a:rPr lang="en-CH" sz="2000" dirty="0"/>
              <a:t>Open Source Software</a:t>
            </a:r>
          </a:p>
          <a:p>
            <a:r>
              <a:rPr lang="en-CH" sz="2000" dirty="0"/>
              <a:t>Open Hardware</a:t>
            </a:r>
          </a:p>
          <a:p>
            <a:r>
              <a:rPr lang="en-CH" sz="2000" dirty="0"/>
              <a:t>Research Integrity and Reuse</a:t>
            </a:r>
          </a:p>
          <a:p>
            <a:r>
              <a:rPr lang="en-CH" sz="2000" dirty="0"/>
              <a:t>Open Infrastructure</a:t>
            </a:r>
          </a:p>
          <a:p>
            <a:r>
              <a:rPr lang="en-CH" sz="2000" dirty="0"/>
              <a:t>Research Assessment</a:t>
            </a:r>
          </a:p>
          <a:p>
            <a:r>
              <a:rPr lang="en-CH" sz="2000" dirty="0"/>
              <a:t>Education and Outreach</a:t>
            </a:r>
          </a:p>
          <a:p>
            <a:r>
              <a:rPr lang="en-CH" sz="2000" dirty="0"/>
              <a:t>Citizen Science</a:t>
            </a:r>
          </a:p>
          <a:p>
            <a:endParaRPr lang="en-CH" sz="2000" dirty="0"/>
          </a:p>
          <a:p>
            <a:r>
              <a:rPr lang="en-CH" sz="2000" dirty="0"/>
              <a:t>More info and contact:</a:t>
            </a:r>
          </a:p>
          <a:p>
            <a:r>
              <a:rPr lang="en-CH" sz="2000" dirty="0">
                <a:hlinkClick r:id="rId4"/>
              </a:rPr>
              <a:t>https://openscience.web.cern.ch/</a:t>
            </a:r>
            <a:endParaRPr lang="en-CH" sz="2000" dirty="0"/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208529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Font typeface="Wingdings" pitchFamily="2" charset="2"/>
              <a:buChar char="Ø"/>
            </a:pPr>
            <a:endParaRPr lang="en-GB" dirty="0"/>
          </a:p>
          <a:p>
            <a:pPr marL="571500" indent="-342900">
              <a:buFont typeface="Wingdings" pitchFamily="2" charset="2"/>
              <a:buChar char="Ø"/>
            </a:pPr>
            <a:endParaRPr lang="en-GB" dirty="0"/>
          </a:p>
          <a:p>
            <a:pPr marL="571500" indent="-342900">
              <a:buFont typeface="Wingdings" pitchFamily="2" charset="2"/>
              <a:buChar char="Ø"/>
            </a:pPr>
            <a:endParaRPr lang="en-GB" dirty="0"/>
          </a:p>
          <a:p>
            <a:pPr marL="571500" indent="-342900">
              <a:buFont typeface="Wingdings" pitchFamily="2" charset="2"/>
              <a:buChar char="Ø"/>
            </a:pPr>
            <a:endParaRPr lang="en-GB" dirty="0"/>
          </a:p>
          <a:p>
            <a:pPr marL="571500" indent="-342900">
              <a:buFont typeface="Wingdings" pitchFamily="2" charset="2"/>
              <a:buChar char="Ø"/>
            </a:pPr>
            <a:endParaRPr lang="en-GB" dirty="0"/>
          </a:p>
          <a:p>
            <a:pPr marL="571500" indent="-342900">
              <a:buFont typeface="Wingdings" pitchFamily="2" charset="2"/>
              <a:buChar char="Ø"/>
            </a:pPr>
            <a:r>
              <a:rPr lang="en-GB" b="0" dirty="0"/>
              <a:t>ORCID provides a persistent digital identifier that you own and control, and that distinguishes you from every other researcher.</a:t>
            </a:r>
            <a:endParaRPr lang="en-GB" b="0" dirty="0">
              <a:hlinkClick r:id="rId3"/>
            </a:endParaRPr>
          </a:p>
          <a:p>
            <a:pPr marL="571500" indent="-342900">
              <a:buFont typeface="Wingdings" pitchFamily="2" charset="2"/>
              <a:buChar char="Ø"/>
            </a:pPr>
            <a:r>
              <a:rPr lang="en-GB" b="0" dirty="0">
                <a:hlinkClick r:id="rId4"/>
              </a:rPr>
              <a:t>https://orcid.org/register</a:t>
            </a:r>
            <a:r>
              <a:rPr lang="en-GB" b="0" dirty="0"/>
              <a:t> It takes l</a:t>
            </a:r>
            <a:r>
              <a:rPr lang="en-CH" b="0" dirty="0"/>
              <a:t>ess than 2 minutes to get one</a:t>
            </a:r>
            <a:r>
              <a:rPr lang="en-US" b="0" dirty="0"/>
              <a:t>!</a:t>
            </a:r>
          </a:p>
          <a:p>
            <a:pPr marL="571500" indent="-342900">
              <a:buFont typeface="Wingdings" pitchFamily="2" charset="2"/>
              <a:buChar char="Ø"/>
            </a:pPr>
            <a:r>
              <a:rPr lang="en-US" b="0" dirty="0"/>
              <a:t>Some collaborations require you to create an ORCID account in order to be added to the author list. Add your ORCID to your CERN user profile: </a:t>
            </a:r>
            <a:r>
              <a:rPr lang="en-US" b="0" dirty="0">
                <a:hlinkClick r:id="rId5"/>
              </a:rPr>
              <a:t>https://users-portal.web.cern.ch/</a:t>
            </a:r>
            <a:r>
              <a:rPr lang="en-US" b="0" dirty="0"/>
              <a:t> </a:t>
            </a: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Do you have an ORCID?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43EA5E5-1FD7-4121-0305-0DF8B94E14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74414" y="888990"/>
            <a:ext cx="9833132" cy="297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40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77DC39-2F5B-6349-CE77-CC4FA2784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Char char="•"/>
            </a:pPr>
            <a:r>
              <a:rPr lang="en-GB" sz="2000" dirty="0"/>
              <a:t>E-Mail:</a:t>
            </a:r>
          </a:p>
          <a:p>
            <a:pPr marL="1028700" lvl="1" indent="-342900">
              <a:buChar char="•"/>
            </a:pPr>
            <a:r>
              <a:rPr lang="en-GB" sz="1600" dirty="0">
                <a:hlinkClick r:id="rId3"/>
              </a:rPr>
              <a:t>Library.desk@cern.ch</a:t>
            </a:r>
            <a:r>
              <a:rPr lang="en-GB" sz="1600" dirty="0"/>
              <a:t> </a:t>
            </a:r>
            <a:endParaRPr lang="en-US" sz="1600" dirty="0"/>
          </a:p>
          <a:p>
            <a:pPr marL="1028700" lvl="1"/>
            <a:r>
              <a:rPr lang="en-GB" sz="1600" dirty="0"/>
              <a:t>Request books, articles, standards etc. for loan or purchase: </a:t>
            </a:r>
            <a:r>
              <a:rPr lang="en-GB" sz="1600" dirty="0">
                <a:hlinkClick r:id="rId4"/>
              </a:rPr>
              <a:t>https://catalogue.library.cern/request</a:t>
            </a:r>
            <a:r>
              <a:rPr lang="en-GB" sz="1600" dirty="0"/>
              <a:t> </a:t>
            </a:r>
            <a:endParaRPr lang="en-US" sz="1600" dirty="0"/>
          </a:p>
          <a:p>
            <a:pPr marL="1028700" lvl="1" indent="-342900">
              <a:buChar char="•"/>
            </a:pPr>
            <a:r>
              <a:rPr lang="en-GB" sz="1600" dirty="0"/>
              <a:t>Open Access publications: </a:t>
            </a:r>
            <a:r>
              <a:rPr lang="en-GB" sz="1600" dirty="0">
                <a:hlinkClick r:id="rId5"/>
              </a:rPr>
              <a:t>open-access-questions@cern.ch</a:t>
            </a:r>
            <a:endParaRPr lang="en-GB" sz="1600" dirty="0"/>
          </a:p>
          <a:p>
            <a:pPr marL="1028700" lvl="1" indent="-342900">
              <a:buFont typeface="Arial,Sans-Serif"/>
              <a:buChar char="•"/>
            </a:pPr>
            <a:r>
              <a:rPr lang="en-GB" sz="1600" dirty="0"/>
              <a:t>Open Science and Data Management: </a:t>
            </a:r>
            <a:r>
              <a:rPr lang="en-US" sz="1600" dirty="0">
                <a:hlinkClick r:id="rId6"/>
              </a:rPr>
              <a:t>sunje.dallmeier-tiessen@cern.ch</a:t>
            </a:r>
            <a:endParaRPr lang="en-GB" sz="1600" dirty="0"/>
          </a:p>
          <a:p>
            <a:pPr marL="571500" indent="-342900">
              <a:buChar char="•"/>
            </a:pPr>
            <a:r>
              <a:rPr lang="en-GB" sz="2000" dirty="0"/>
              <a:t>Ask informally via </a:t>
            </a:r>
            <a:r>
              <a:rPr lang="en-GB" sz="2000" dirty="0" err="1"/>
              <a:t>Mattermost</a:t>
            </a:r>
            <a:r>
              <a:rPr lang="en-GB" sz="2000" dirty="0"/>
              <a:t> chat:</a:t>
            </a:r>
          </a:p>
          <a:p>
            <a:pPr marL="1028700" lvl="1" indent="-342900">
              <a:buChar char="•"/>
            </a:pPr>
            <a:r>
              <a:rPr lang="en-US" sz="1600" dirty="0"/>
              <a:t>Library requests: </a:t>
            </a:r>
            <a:r>
              <a:rPr lang="en-US" sz="1600" dirty="0">
                <a:hlinkClick r:id="rId7"/>
              </a:rPr>
              <a:t>https://mattermost.web.cern.ch/sis-team/channels/library-requests</a:t>
            </a:r>
            <a:r>
              <a:rPr lang="en-US" sz="1600" dirty="0"/>
              <a:t> </a:t>
            </a:r>
          </a:p>
          <a:p>
            <a:pPr marL="1028700" lvl="1" indent="-342900">
              <a:buChar char="•"/>
            </a:pPr>
            <a:r>
              <a:rPr lang="en-US" sz="1600" dirty="0"/>
              <a:t>Open Access Publications: </a:t>
            </a:r>
            <a:r>
              <a:rPr lang="en-US" sz="1600" dirty="0">
                <a:hlinkClick r:id="rId8"/>
              </a:rPr>
              <a:t>https://mattermost.web.cern.ch/sis-team/channels/open-access-publications</a:t>
            </a:r>
            <a:r>
              <a:rPr lang="en-US" sz="1600" dirty="0"/>
              <a:t> </a:t>
            </a:r>
            <a:endParaRPr lang="en-GB" sz="1600" dirty="0"/>
          </a:p>
          <a:p>
            <a:pPr marL="571500" indent="-342900">
              <a:buChar char="•"/>
            </a:pPr>
            <a:r>
              <a:rPr lang="en-GB" sz="2000" dirty="0"/>
              <a:t>Come to the Library Desk or Bookshop:</a:t>
            </a:r>
          </a:p>
          <a:p>
            <a:pPr marL="1028700" lvl="1"/>
            <a:r>
              <a:rPr lang="en-GB" sz="1600" dirty="0"/>
              <a:t>Library: Bldg. </a:t>
            </a:r>
            <a:r>
              <a:rPr lang="en-GB" sz="1600" dirty="0">
                <a:hlinkClick r:id="rId9"/>
              </a:rPr>
              <a:t>3/1-015</a:t>
            </a:r>
            <a:r>
              <a:rPr lang="en-GB" sz="1600" dirty="0"/>
              <a:t>, open 24/7, librarian on desk duty Monday-Friday 9 AM – 5 PM</a:t>
            </a:r>
            <a:endParaRPr lang="en-US" sz="1600" dirty="0"/>
          </a:p>
          <a:p>
            <a:pPr marL="1028700" lvl="1"/>
            <a:r>
              <a:rPr lang="en-GB" sz="1600" dirty="0"/>
              <a:t>Bookshop: Bldg. </a:t>
            </a:r>
            <a:r>
              <a:rPr lang="en-GB" sz="1600" dirty="0">
                <a:hlinkClick r:id="rId10"/>
              </a:rPr>
              <a:t>3/1-011</a:t>
            </a:r>
            <a:r>
              <a:rPr lang="en-GB" sz="1600" dirty="0"/>
              <a:t>, open Monday-Friday 9AM – 5 PM </a:t>
            </a:r>
            <a:endParaRPr lang="en-US" sz="1600" dirty="0"/>
          </a:p>
          <a:p>
            <a:pPr marL="571500" indent="-342900">
              <a:buChar char="•"/>
            </a:pPr>
            <a:r>
              <a:rPr lang="en-GB" sz="2000" dirty="0"/>
              <a:t>Check our website: </a:t>
            </a:r>
            <a:r>
              <a:rPr lang="en-GB" sz="2000" b="0" dirty="0">
                <a:hlinkClick r:id="rId11"/>
              </a:rPr>
              <a:t>http://scientific-info.cern/</a:t>
            </a:r>
          </a:p>
          <a:p>
            <a:pPr marL="571500">
              <a:buSzPts val="2100"/>
            </a:pPr>
            <a:endParaRPr lang="en-GB" sz="2000" dirty="0"/>
          </a:p>
          <a:p>
            <a:pPr marL="1028700" lvl="1"/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25BD5F-B462-0373-6274-FFD4DBCF3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the CERN Scientific Information Service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ABAB9-20D6-CA67-E00D-473AC5A710F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0ADBD-2567-BC3C-B9D8-038B5FEA5A8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74BEE-246A-A96A-7D91-51C8AB9AA3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15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B8FEA3-EECA-F7B5-CAD7-15307C8B8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42639" y="1622341"/>
            <a:ext cx="4601532" cy="4356755"/>
          </a:xfrm>
          <a:ln>
            <a:solidFill>
              <a:srgbClr val="C00000"/>
            </a:solidFill>
          </a:ln>
        </p:spPr>
        <p:txBody>
          <a:bodyPr/>
          <a:lstStyle/>
          <a:p>
            <a:pPr marL="228600" indent="0"/>
            <a:r>
              <a:rPr lang="en-GB" b="0" dirty="0">
                <a:solidFill>
                  <a:srgbClr val="C00000"/>
                </a:solidFill>
              </a:rPr>
              <a:t>For most publishers (e.g. Springer) access to e-books works directly via the e-book link from the library catalogue</a:t>
            </a:r>
            <a:endParaRPr lang="en-US"/>
          </a:p>
          <a:p>
            <a:pPr marL="228600" indent="0"/>
            <a:r>
              <a:rPr lang="en-GB" b="0" dirty="0">
                <a:solidFill>
                  <a:srgbClr val="C00000"/>
                </a:solidFill>
              </a:rPr>
              <a:t>You simply have to log in with your CERN credentials and can directly download the whole book or individual chapters </a:t>
            </a:r>
          </a:p>
          <a:p>
            <a:pPr marL="228600" indent="0"/>
            <a:r>
              <a:rPr lang="en-GB" b="0" dirty="0">
                <a:solidFill>
                  <a:srgbClr val="C00000"/>
                </a:solidFill>
              </a:rPr>
              <a:t>You can also access them from home as the </a:t>
            </a:r>
            <a:r>
              <a:rPr lang="en-GB" b="0" dirty="0" err="1">
                <a:solidFill>
                  <a:srgbClr val="C00000"/>
                </a:solidFill>
              </a:rPr>
              <a:t>EzProxy</a:t>
            </a:r>
            <a:r>
              <a:rPr lang="en-GB" b="0" dirty="0">
                <a:solidFill>
                  <a:srgbClr val="C00000"/>
                </a:solidFill>
              </a:rPr>
              <a:t> is already applied to the link from the catalogue (you do not have to be at CERN to gain access)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F37A84-A569-63AF-1110-ECFA41AE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access e-books – Example 1</a:t>
            </a:r>
            <a:br>
              <a:rPr lang="en-GB" dirty="0"/>
            </a:br>
            <a:r>
              <a:rPr lang="en-GB" i="1" dirty="0"/>
              <a:t>Directly from the library catalogue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C7CC5-E95D-346E-47CD-A21DD629D40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D8AA3-74A4-1821-AF80-C61BB72ADB1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C7A26-4AB7-0991-0346-A61BF062C7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  <p:pic>
        <p:nvPicPr>
          <p:cNvPr id="7" name="Picture 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B49FA498-06CD-9D39-07A3-D4A9CBCB6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1715184"/>
            <a:ext cx="7189939" cy="391823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BF10776-E07E-244D-53FB-4D28E6598CF8}"/>
              </a:ext>
            </a:extLst>
          </p:cNvPr>
          <p:cNvSpPr/>
          <p:nvPr/>
        </p:nvSpPr>
        <p:spPr>
          <a:xfrm>
            <a:off x="4686823" y="2526081"/>
            <a:ext cx="1826712" cy="6367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50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6B5934-621B-7123-006D-7F8C51951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access e-books – Example 2</a:t>
            </a:r>
            <a:br>
              <a:rPr lang="en-GB" dirty="0"/>
            </a:br>
            <a:r>
              <a:rPr lang="en-GB" i="1" dirty="0"/>
              <a:t>O'Reilly Platform</a:t>
            </a:r>
            <a:endParaRPr lang="en-US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8E6DE-3BEB-2B92-8588-D967BD87B42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C6675-C900-6143-5CD5-54CE91C7E2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81ADB-EAFB-99F8-1CF6-ACDD1D60E2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  <p:pic>
        <p:nvPicPr>
          <p:cNvPr id="7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5A7249E-459B-9D4F-F602-F5535DE59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22" y="1753530"/>
            <a:ext cx="5363226" cy="2474115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43C327DD-847B-6ADA-E834-07188CD8D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825" y="1756990"/>
            <a:ext cx="5624186" cy="41268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D7E2BA-42F9-F3FD-6408-A798E8753753}"/>
              </a:ext>
            </a:extLst>
          </p:cNvPr>
          <p:cNvSpPr txBox="1"/>
          <p:nvPr/>
        </p:nvSpPr>
        <p:spPr>
          <a:xfrm>
            <a:off x="459287" y="4415425"/>
            <a:ext cx="5333999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E-Books provided by O'Reilly require to select 'CERN' as your institution before you can gain access. </a:t>
            </a:r>
          </a:p>
        </p:txBody>
      </p:sp>
    </p:spTree>
    <p:extLst>
      <p:ext uri="{BB962C8B-B14F-4D97-AF65-F5344CB8AC3E}">
        <p14:creationId xmlns:p14="http://schemas.microsoft.com/office/powerpoint/2010/main" val="577080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6CCC3B-E152-7DDB-4FE0-54F4C627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access e-books – Example 3</a:t>
            </a:r>
            <a:br>
              <a:rPr lang="en-GB" dirty="0"/>
            </a:br>
            <a:r>
              <a:rPr lang="en-GB" i="1" dirty="0" err="1"/>
              <a:t>Ebook</a:t>
            </a:r>
            <a:r>
              <a:rPr lang="en-GB" i="1" dirty="0"/>
              <a:t> Central: Book is available for download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C774E-168D-0F24-FAB7-3AB7787E589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1845A-6521-8BC0-71E3-D43936FED55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3D302-6B40-7407-B3C0-1F71FD165A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  <p:pic>
        <p:nvPicPr>
          <p:cNvPr id="9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ABE37AC-8904-84D1-5075-30961B05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6" y="1655970"/>
            <a:ext cx="6250488" cy="4558579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4062DBE-E519-1F0F-6FA6-06F1A6ED4CC4}"/>
              </a:ext>
            </a:extLst>
          </p:cNvPr>
          <p:cNvSpPr/>
          <p:nvPr/>
        </p:nvSpPr>
        <p:spPr>
          <a:xfrm>
            <a:off x="1" y="4102273"/>
            <a:ext cx="1826712" cy="6367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1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5094EA50-EC84-2626-D632-8FC33AC07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961" y="2065601"/>
            <a:ext cx="5906020" cy="2726799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98D866B8-E5E0-7C62-DD84-2A7402C2E05C}"/>
              </a:ext>
            </a:extLst>
          </p:cNvPr>
          <p:cNvSpPr/>
          <p:nvPr/>
        </p:nvSpPr>
        <p:spPr>
          <a:xfrm>
            <a:off x="5448821" y="3183699"/>
            <a:ext cx="741123" cy="49060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C7BB881-F33A-931B-CF27-6E0261DDB52D}"/>
              </a:ext>
            </a:extLst>
          </p:cNvPr>
          <p:cNvSpPr/>
          <p:nvPr/>
        </p:nvSpPr>
        <p:spPr>
          <a:xfrm>
            <a:off x="10876766" y="4154465"/>
            <a:ext cx="1315234" cy="6367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865923-31AD-5582-11E2-E0B8D0FC01C9}"/>
              </a:ext>
            </a:extLst>
          </p:cNvPr>
          <p:cNvSpPr txBox="1"/>
          <p:nvPr/>
        </p:nvSpPr>
        <p:spPr>
          <a:xfrm>
            <a:off x="6242137" y="4843397"/>
            <a:ext cx="5594958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Less expensive e-books are available for download for 14 days, after that they disappear from your PC. You have to download Adobe Digital Editions in order to view them.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A713D58-8AEA-32C2-3A0B-6A6042404AF0}"/>
              </a:ext>
            </a:extLst>
          </p:cNvPr>
          <p:cNvSpPr/>
          <p:nvPr/>
        </p:nvSpPr>
        <p:spPr>
          <a:xfrm>
            <a:off x="11398683" y="5720220"/>
            <a:ext cx="741123" cy="49060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8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66" name="Google Shape;266;p25"/>
          <p:cNvSpPr txBox="1">
            <a:spLocks noGrp="1"/>
          </p:cNvSpPr>
          <p:nvPr>
            <p:ph type="body" idx="1"/>
          </p:nvPr>
        </p:nvSpPr>
        <p:spPr>
          <a:xfrm>
            <a:off x="398860" y="1592263"/>
            <a:ext cx="110886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</a:pPr>
            <a:r>
              <a:rPr lang="en-US" dirty="0"/>
              <a:t>1	 </a:t>
            </a:r>
            <a:r>
              <a:rPr lang="fr-CH" dirty="0"/>
              <a:t>SIS mission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2100"/>
              <a:buAutoNum type="arabicPlain" startAt="2"/>
            </a:pPr>
            <a:r>
              <a:rPr lang="en-US" dirty="0"/>
              <a:t>       Library services &amp; collections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2100"/>
              <a:buAutoNum type="arabicPlain" startAt="2"/>
            </a:pPr>
            <a:r>
              <a:rPr lang="en-US" dirty="0"/>
              <a:t>       CERN bookshop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2100"/>
              <a:buAutoNum type="arabicPlain" startAt="2"/>
            </a:pPr>
            <a:r>
              <a:rPr lang="en-US" dirty="0"/>
              <a:t> 	 Make your work freely available 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2100"/>
              <a:buAutoNum type="arabicPlain" startAt="2"/>
            </a:pPr>
            <a:r>
              <a:rPr lang="en-US" dirty="0"/>
              <a:t>       And your research data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2100"/>
              <a:buAutoNum type="arabicPlain" startAt="2"/>
            </a:pPr>
            <a:endParaRPr lang="en-US" dirty="0"/>
          </a:p>
        </p:txBody>
      </p:sp>
      <p:sp>
        <p:nvSpPr>
          <p:cNvPr id="267" name="Google Shape;267;p25"/>
          <p:cNvSpPr txBox="1">
            <a:spLocks noGrp="1"/>
          </p:cNvSpPr>
          <p:nvPr>
            <p:ph type="title"/>
          </p:nvPr>
        </p:nvSpPr>
        <p:spPr>
          <a:xfrm>
            <a:off x="633456" y="411171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Agenda</a:t>
            </a:r>
            <a:endParaRPr dirty="0"/>
          </a:p>
        </p:txBody>
      </p:sp>
      <p:sp>
        <p:nvSpPr>
          <p:cNvPr id="268" name="Google Shape;268;p25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9" name="Google Shape;269;p25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Scientific information Service</a:t>
            </a:r>
            <a:endParaRPr dirty="0"/>
          </a:p>
        </p:txBody>
      </p:sp>
      <p:sp>
        <p:nvSpPr>
          <p:cNvPr id="270" name="Google Shape;270;p25"/>
          <p:cNvSpPr/>
          <p:nvPr/>
        </p:nvSpPr>
        <p:spPr>
          <a:xfrm>
            <a:off x="632527" y="1556792"/>
            <a:ext cx="72000" cy="3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5"/>
          <p:cNvSpPr/>
          <p:nvPr/>
        </p:nvSpPr>
        <p:spPr>
          <a:xfrm>
            <a:off x="632527" y="2132856"/>
            <a:ext cx="72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5"/>
          <p:cNvSpPr/>
          <p:nvPr/>
        </p:nvSpPr>
        <p:spPr>
          <a:xfrm>
            <a:off x="632527" y="2692227"/>
            <a:ext cx="72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308;p28">
            <a:extLst>
              <a:ext uri="{FF2B5EF4-FFF2-40B4-BE49-F238E27FC236}">
                <a16:creationId xmlns:a16="http://schemas.microsoft.com/office/drawing/2014/main" id="{ABD800BF-D12E-9914-B311-D84D4F067522}"/>
              </a:ext>
            </a:extLst>
          </p:cNvPr>
          <p:cNvSpPr/>
          <p:nvPr/>
        </p:nvSpPr>
        <p:spPr>
          <a:xfrm>
            <a:off x="403200" y="404664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72;p25">
            <a:extLst>
              <a:ext uri="{FF2B5EF4-FFF2-40B4-BE49-F238E27FC236}">
                <a16:creationId xmlns:a16="http://schemas.microsoft.com/office/drawing/2014/main" id="{3DBB2263-D31A-D759-2D08-1FB0335DAEDA}"/>
              </a:ext>
            </a:extLst>
          </p:cNvPr>
          <p:cNvSpPr/>
          <p:nvPr/>
        </p:nvSpPr>
        <p:spPr>
          <a:xfrm>
            <a:off x="632527" y="3251598"/>
            <a:ext cx="72000" cy="324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72;p25">
            <a:extLst>
              <a:ext uri="{FF2B5EF4-FFF2-40B4-BE49-F238E27FC236}">
                <a16:creationId xmlns:a16="http://schemas.microsoft.com/office/drawing/2014/main" id="{BE757C19-7F75-5A1C-60A5-42449D5249AF}"/>
              </a:ext>
            </a:extLst>
          </p:cNvPr>
          <p:cNvSpPr/>
          <p:nvPr/>
        </p:nvSpPr>
        <p:spPr>
          <a:xfrm>
            <a:off x="632527" y="3828011"/>
            <a:ext cx="72000" cy="32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0AB381-9C8D-AAA8-6193-241D4D8F4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access e-books – Example 3</a:t>
            </a:r>
            <a:br>
              <a:rPr lang="en-GB" dirty="0"/>
            </a:br>
            <a:r>
              <a:rPr lang="en-GB" i="1" dirty="0" err="1"/>
              <a:t>Ebook</a:t>
            </a:r>
            <a:r>
              <a:rPr lang="en-GB" i="1" dirty="0"/>
              <a:t> Central: Book is available for download</a:t>
            </a:r>
            <a:endParaRPr lang="en-GB" b="0" i="1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A86B0-547E-2A74-BF04-BEFF5004D7C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44F67-1CCC-0B1A-9FD7-3E8AFB94932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1B714-1C03-AACB-951A-AEFB80451F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3D308F2C-A243-0B59-117F-69D56DED3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" y="1434476"/>
            <a:ext cx="6313117" cy="2903458"/>
          </a:xfrm>
          <a:prstGeom prst="rect">
            <a:avLst/>
          </a:prstGeom>
        </p:spPr>
      </p:pic>
      <p:pic>
        <p:nvPicPr>
          <p:cNvPr id="8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F33DA51-2869-3179-C08D-68BF1CC4C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880" y="3345663"/>
            <a:ext cx="6020843" cy="2922399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7C9876F-B8DC-9333-645C-B3488D88E872}"/>
              </a:ext>
            </a:extLst>
          </p:cNvPr>
          <p:cNvSpPr/>
          <p:nvPr/>
        </p:nvSpPr>
        <p:spPr>
          <a:xfrm rot="2760000">
            <a:off x="6022930" y="2703534"/>
            <a:ext cx="741123" cy="49060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0277C7E-C1A0-3BAF-0EA6-480A0BA5F7A4}"/>
              </a:ext>
            </a:extLst>
          </p:cNvPr>
          <p:cNvSpPr/>
          <p:nvPr/>
        </p:nvSpPr>
        <p:spPr>
          <a:xfrm>
            <a:off x="10668000" y="5501012"/>
            <a:ext cx="1471809" cy="6367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2916689-FD58-E832-E748-6CAD5B3F2F19}"/>
              </a:ext>
            </a:extLst>
          </p:cNvPr>
          <p:cNvSpPr/>
          <p:nvPr/>
        </p:nvSpPr>
        <p:spPr>
          <a:xfrm>
            <a:off x="4874713" y="3674300"/>
            <a:ext cx="1179535" cy="5427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DC4164E-68C1-0543-F0B4-A8A826C5B35A}"/>
              </a:ext>
            </a:extLst>
          </p:cNvPr>
          <p:cNvSpPr/>
          <p:nvPr/>
        </p:nvSpPr>
        <p:spPr>
          <a:xfrm>
            <a:off x="8945670" y="4801641"/>
            <a:ext cx="720248" cy="2922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63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6D6382-F4A4-C1FF-2ECB-4C82CEEC1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access e-books – Example 4</a:t>
            </a:r>
            <a:br>
              <a:rPr lang="en-GB" dirty="0"/>
            </a:br>
            <a:r>
              <a:rPr lang="en-GB" i="1" dirty="0" err="1"/>
              <a:t>Ebook</a:t>
            </a:r>
            <a:r>
              <a:rPr lang="en-GB" i="1" dirty="0"/>
              <a:t> Central: e-book is on request</a:t>
            </a:r>
            <a:endParaRPr lang="en-GB" b="0" i="1" dirty="0"/>
          </a:p>
          <a:p>
            <a:endParaRPr lang="en-GB" b="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99D04-17D4-C136-0E07-C0E930BE74E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2EC46-645D-4F5B-4500-42AA5B4342A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8AF1F-4452-6916-5868-EEBC0197F2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 lang="en-US"/>
          </a:p>
        </p:txBody>
      </p:sp>
      <p:pic>
        <p:nvPicPr>
          <p:cNvPr id="7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896293A-30F3-D525-DD0B-610EB8EBB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6" y="1601171"/>
            <a:ext cx="7012486" cy="396881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489865D-F3A1-2F88-1A7C-9C584DF88307}"/>
              </a:ext>
            </a:extLst>
          </p:cNvPr>
          <p:cNvSpPr/>
          <p:nvPr/>
        </p:nvSpPr>
        <p:spPr>
          <a:xfrm>
            <a:off x="1" y="4102273"/>
            <a:ext cx="1826712" cy="6367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643B8FF-E804-844E-865A-EE996AECA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564" y="1601188"/>
            <a:ext cx="5070953" cy="321721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020E58EF-539E-A60B-526E-0E105A73ACAD}"/>
              </a:ext>
            </a:extLst>
          </p:cNvPr>
          <p:cNvSpPr/>
          <p:nvPr/>
        </p:nvSpPr>
        <p:spPr>
          <a:xfrm>
            <a:off x="5908108" y="2964493"/>
            <a:ext cx="741123" cy="49060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37002A-3CA5-9784-409C-3874E5DAA3E5}"/>
              </a:ext>
            </a:extLst>
          </p:cNvPr>
          <p:cNvSpPr txBox="1"/>
          <p:nvPr/>
        </p:nvSpPr>
        <p:spPr>
          <a:xfrm>
            <a:off x="6920629" y="4968657"/>
            <a:ext cx="5062602" cy="1169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More expensive e-books are only available on request, which is evaluated by us. We will first check for less expensive alternatives (e.g. physical copy or interlibrary loan).</a:t>
            </a:r>
          </a:p>
          <a:p>
            <a:r>
              <a:rPr lang="en-GB" dirty="0">
                <a:solidFill>
                  <a:srgbClr val="C00000"/>
                </a:solidFill>
              </a:rPr>
              <a:t>You can still read online for the first 5 minutes for free (for example if you only want to verify a reference).</a:t>
            </a:r>
          </a:p>
        </p:txBody>
      </p:sp>
    </p:spTree>
    <p:extLst>
      <p:ext uri="{BB962C8B-B14F-4D97-AF65-F5344CB8AC3E}">
        <p14:creationId xmlns:p14="http://schemas.microsoft.com/office/powerpoint/2010/main" val="3442942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0F74FA-D6FA-49AC-98D1-D6775FBFE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Required or wish to make a data management plan? </a:t>
            </a:r>
          </a:p>
          <a:p>
            <a:r>
              <a:rPr lang="en-CH" dirty="0"/>
              <a:t>		Contact </a:t>
            </a:r>
            <a:r>
              <a:rPr lang="en-CH" dirty="0">
                <a:hlinkClick r:id="rId2"/>
              </a:rPr>
              <a:t>sunje.dallmeier-tiessen@cern.ch</a:t>
            </a:r>
            <a:r>
              <a:rPr lang="en-CH" dirty="0"/>
              <a:t> for support</a:t>
            </a:r>
          </a:p>
          <a:p>
            <a:endParaRPr lang="en-CH" dirty="0"/>
          </a:p>
          <a:p>
            <a:r>
              <a:rPr lang="en-CH" dirty="0"/>
              <a:t>Wish to deposit your data or code?</a:t>
            </a:r>
          </a:p>
          <a:p>
            <a:r>
              <a:rPr lang="en-CH" b="0" dirty="0"/>
              <a:t>		A range of services available serving your needs: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A74EAD-A227-56EF-4305-D58E2FB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Data management plans and research data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62463-0457-296D-63BF-06CD7CF9F6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06E50-7C08-F981-F5B6-10D7BC294CE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7BE9C-7519-653C-CBF9-79FEA9E812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 dirty="0"/>
          </a:p>
        </p:txBody>
      </p:sp>
      <p:pic>
        <p:nvPicPr>
          <p:cNvPr id="10" name="Picture 4" descr="Zenodo">
            <a:extLst>
              <a:ext uri="{FF2B5EF4-FFF2-40B4-BE49-F238E27FC236}">
                <a16:creationId xmlns:a16="http://schemas.microsoft.com/office/drawing/2014/main" id="{2357C683-6157-E153-54AA-01C18000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832" y="4689974"/>
            <a:ext cx="1993558" cy="79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EPData by Antarctic Design on Dribbble">
            <a:extLst>
              <a:ext uri="{FF2B5EF4-FFF2-40B4-BE49-F238E27FC236}">
                <a16:creationId xmlns:a16="http://schemas.microsoft.com/office/drawing/2014/main" id="{BECF81AB-0D38-29B3-8541-575F2897BA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01018" y="4785708"/>
            <a:ext cx="2530465" cy="5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CAED4B-ADAF-3A9A-8039-5ACF259C2B5C}"/>
              </a:ext>
            </a:extLst>
          </p:cNvPr>
          <p:cNvSpPr txBox="1"/>
          <p:nvPr/>
        </p:nvSpPr>
        <p:spPr>
          <a:xfrm>
            <a:off x="5101577" y="5487396"/>
            <a:ext cx="19935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hlinkClick r:id="rId5"/>
              </a:rPr>
              <a:t>https://zenodo.org/</a:t>
            </a:r>
            <a:endParaRPr lang="en-CH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BAA1CB-1C80-C86E-599C-6E2E3E7C40F3}"/>
              </a:ext>
            </a:extLst>
          </p:cNvPr>
          <p:cNvSpPr txBox="1"/>
          <p:nvPr/>
        </p:nvSpPr>
        <p:spPr>
          <a:xfrm>
            <a:off x="8686290" y="5460336"/>
            <a:ext cx="24212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hlinkClick r:id="rId6"/>
              </a:rPr>
              <a:t>https://www.hepdata.net</a:t>
            </a:r>
            <a:endParaRPr lang="en-CH" sz="16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46F9F33-C049-1EFE-3A91-A88C9C026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517" y="4863584"/>
            <a:ext cx="1460500" cy="4699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E59E362-733D-0AC1-751D-B0C015F4DFC7}"/>
              </a:ext>
            </a:extLst>
          </p:cNvPr>
          <p:cNvSpPr txBox="1"/>
          <p:nvPr/>
        </p:nvSpPr>
        <p:spPr>
          <a:xfrm>
            <a:off x="1241249" y="54986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hlinkClick r:id="rId8"/>
              </a:rPr>
              <a:t>http://opendata.cern.ch/</a:t>
            </a:r>
            <a:endParaRPr lang="en-CH" sz="1600" dirty="0"/>
          </a:p>
          <a:p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1341683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13ED65-81E8-03D5-43AC-E68C7520A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342900" lvl="1" indent="-285750"/>
            <a:r>
              <a:rPr lang="en-US" sz="2000" dirty="0"/>
              <a:t>EDMS: </a:t>
            </a:r>
            <a:r>
              <a:rPr lang="en-US" sz="2000" dirty="0">
                <a:solidFill>
                  <a:srgbClr val="6D2466"/>
                </a:solidFill>
                <a:hlinkClick r:id="rId2"/>
              </a:rPr>
              <a:t>https://edms.cern.ch/</a:t>
            </a:r>
            <a:endParaRPr lang="en-GB" sz="1900">
              <a:solidFill>
                <a:srgbClr val="6D2466"/>
              </a:solidFill>
            </a:endParaRPr>
          </a:p>
          <a:p>
            <a:pPr marL="800100" lvl="1" indent="0">
              <a:buNone/>
            </a:pPr>
            <a:r>
              <a:rPr lang="en-GB" sz="1900" dirty="0"/>
              <a:t>Engineering &amp; Equipment Data Management Service. Dedicated training courses available on </a:t>
            </a:r>
            <a:r>
              <a:rPr lang="en-GB" sz="1900" dirty="0">
                <a:solidFill>
                  <a:srgbClr val="6D2466"/>
                </a:solidFill>
                <a:hlinkClick r:id="rId3"/>
              </a:rPr>
              <a:t>LMS</a:t>
            </a:r>
            <a:endParaRPr lang="en-GB" sz="1900">
              <a:solidFill>
                <a:srgbClr val="6D2466"/>
              </a:solidFill>
            </a:endParaRPr>
          </a:p>
          <a:p>
            <a:pPr lvl="1" indent="0">
              <a:buNone/>
            </a:pPr>
            <a:endParaRPr lang="en-GB" sz="2000" dirty="0">
              <a:solidFill>
                <a:srgbClr val="6D2466"/>
              </a:solidFill>
            </a:endParaRPr>
          </a:p>
          <a:p>
            <a:pPr marL="342900" lvl="1" indent="-285750"/>
            <a:r>
              <a:rPr lang="en-US" sz="2000" dirty="0"/>
              <a:t>Indico: </a:t>
            </a:r>
            <a:r>
              <a:rPr lang="en-US" sz="2000" dirty="0">
                <a:solidFill>
                  <a:srgbClr val="6D2466"/>
                </a:solidFill>
                <a:hlinkClick r:id="rId4"/>
              </a:rPr>
              <a:t>https://indico.cern.ch/</a:t>
            </a:r>
            <a:r>
              <a:rPr lang="en-US" sz="2000" dirty="0"/>
              <a:t> </a:t>
            </a:r>
            <a:endParaRPr lang="en-US" dirty="0"/>
          </a:p>
          <a:p>
            <a:pPr marL="800100" lvl="2" indent="0">
              <a:buNone/>
            </a:pPr>
            <a:r>
              <a:rPr lang="en-US" sz="1800" dirty="0"/>
              <a:t>Conference &amp; meeting management tool. Dedicated training course available on </a:t>
            </a:r>
            <a:r>
              <a:rPr lang="en-US" sz="1800" dirty="0">
                <a:solidFill>
                  <a:srgbClr val="6D2466"/>
                </a:solidFill>
                <a:hlinkClick r:id="rId5"/>
              </a:rPr>
              <a:t>LMS</a:t>
            </a:r>
            <a:r>
              <a:rPr lang="en-US" sz="1800" dirty="0"/>
              <a:t> </a:t>
            </a:r>
          </a:p>
          <a:p>
            <a:pPr marL="800100" lvl="2" indent="0">
              <a:buNone/>
            </a:pPr>
            <a:endParaRPr lang="en-US" sz="1800" dirty="0"/>
          </a:p>
          <a:p>
            <a:pPr marL="800100" lvl="2" indent="0">
              <a:buSzPts val="1800"/>
            </a:pPr>
            <a:endParaRPr lang="en-US" sz="1900" dirty="0"/>
          </a:p>
          <a:p>
            <a:pPr marL="463550" lvl="2" indent="0">
              <a:buNone/>
            </a:pPr>
            <a:endParaRPr lang="en-US" sz="2000" dirty="0"/>
          </a:p>
          <a:p>
            <a:pPr marL="628650" lvl="1" indent="-185420"/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97BF0B-BDF7-5CDF-EEBF-16FB62FE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3A0"/>
                </a:solidFill>
              </a:rPr>
              <a:t>Where else can I look? </a:t>
            </a:r>
          </a:p>
          <a:p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E82C8-00D8-360C-4918-2662032BBCC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E3103-7372-0397-374B-2AC7B8E7C8F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F4DE-BF4A-7F64-E5AF-56C3D1E7BA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1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5D0186-CC52-C3C8-216D-1D7B34A6A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3835" y="1439335"/>
            <a:ext cx="8514338" cy="4608512"/>
          </a:xfrm>
        </p:spPr>
        <p:txBody>
          <a:bodyPr/>
          <a:lstStyle/>
          <a:p>
            <a:endParaRPr lang="en-CH" sz="2800" dirty="0"/>
          </a:p>
          <a:p>
            <a:r>
              <a:rPr lang="en-GB" sz="2800" dirty="0">
                <a:solidFill>
                  <a:schemeClr val="accent1"/>
                </a:solidFill>
              </a:rPr>
              <a:t>  The CERN Scientific Information Service aims at efficiently managing, preserving and disseminating scientific information to make it openly accessible and reusable to CERN and the worldwide High-Energy Physics community.</a:t>
            </a:r>
            <a:endParaRPr lang="en-CH" sz="28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775E9-C316-084D-E851-493A5F6ED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Scientific Information Service (SIS)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812C1-6CF2-8981-E673-AF3A23DA5A4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11E61-941F-AC35-C487-B8151054C70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5C194-C9ED-57CB-5026-3787AA3247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 descr="SIS Mission">
            <a:extLst>
              <a:ext uri="{FF2B5EF4-FFF2-40B4-BE49-F238E27FC236}">
                <a16:creationId xmlns:a16="http://schemas.microsoft.com/office/drawing/2014/main" id="{EF85DA17-F4B1-7822-71C6-CDC71A85B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3" y="1951292"/>
            <a:ext cx="2496127" cy="249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608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80CD87-F795-3E66-5885-B6A6304FF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408" y="938553"/>
            <a:ext cx="3601912" cy="1329343"/>
          </a:xfrm>
        </p:spPr>
        <p:txBody>
          <a:bodyPr/>
          <a:lstStyle/>
          <a:p>
            <a:pPr marL="0" indent="0"/>
            <a:r>
              <a:rPr lang="fr-CH" sz="1600" dirty="0"/>
              <a:t>Library catalogue: </a:t>
            </a:r>
            <a:br>
              <a:rPr lang="fr-CH" sz="1600" dirty="0"/>
            </a:br>
            <a:r>
              <a:rPr lang="fr-CH" sz="1600" dirty="0">
                <a:solidFill>
                  <a:srgbClr val="6D2466"/>
                </a:solidFill>
                <a:hlinkClick r:id="rId2"/>
              </a:rPr>
              <a:t>https://catalogue.library.cern/</a:t>
            </a:r>
            <a:br>
              <a:rPr lang="fr-CH" sz="1600" dirty="0"/>
            </a:br>
            <a:r>
              <a:rPr lang="fr-CH" sz="1400" b="0" dirty="0"/>
              <a:t>Books, </a:t>
            </a:r>
            <a:r>
              <a:rPr lang="en-GB" sz="1400" b="0" dirty="0"/>
              <a:t>proceedings</a:t>
            </a:r>
            <a:r>
              <a:rPr lang="fr-CH" sz="1400" b="0" dirty="0"/>
              <a:t>, </a:t>
            </a:r>
            <a:r>
              <a:rPr lang="en-GB" sz="1400" b="0" dirty="0"/>
              <a:t>journals</a:t>
            </a:r>
            <a:r>
              <a:rPr lang="fr-CH" sz="1400" b="0" dirty="0"/>
              <a:t>, standards</a:t>
            </a:r>
            <a:r>
              <a:rPr lang="en-GB" sz="1400" b="0" dirty="0"/>
              <a:t>, in all fields of relevance </a:t>
            </a:r>
            <a:r>
              <a:rPr lang="fr-CH" sz="1400" b="0" dirty="0"/>
              <a:t>to the </a:t>
            </a:r>
            <a:r>
              <a:rPr lang="en-GB" sz="1400" b="0" dirty="0"/>
              <a:t>Organisation</a:t>
            </a:r>
            <a:endParaRPr lang="fr-CH" sz="1400" b="0" dirty="0"/>
          </a:p>
          <a:p>
            <a:pPr marL="0" indent="0"/>
            <a:endParaRPr lang="fr-CH" sz="18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07DCC-95DB-29A8-0CD3-2DA097FBB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7FFF5-C4CE-0965-619A-3534597E9B1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24201-56CD-8C43-3680-E63533F575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A5522-E795-BF6F-5B9E-BF1C5C11C6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  <p:pic>
        <p:nvPicPr>
          <p:cNvPr id="8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838ABED-5D87-9E06-F976-686B09ABB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54" y="2325209"/>
            <a:ext cx="3248346" cy="35089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124ACA-7FBD-9B1E-C1E8-36FBBE7263BF}"/>
              </a:ext>
            </a:extLst>
          </p:cNvPr>
          <p:cNvSpPr txBox="1"/>
          <p:nvPr/>
        </p:nvSpPr>
        <p:spPr>
          <a:xfrm>
            <a:off x="3912740" y="1095910"/>
            <a:ext cx="4375077" cy="20005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H" sz="1600" b="1" dirty="0">
                <a:solidFill>
                  <a:srgbClr val="2F2F2F"/>
                </a:solidFill>
                <a:latin typeface="Arial"/>
              </a:rPr>
              <a:t>CERN Document Server (CDS): </a:t>
            </a:r>
            <a:br>
              <a:rPr lang="fr-CH" sz="1600" b="1" dirty="0"/>
            </a:br>
            <a:r>
              <a:rPr lang="fr-CH" sz="1600" b="1" dirty="0">
                <a:solidFill>
                  <a:srgbClr val="6D2466"/>
                </a:solidFill>
                <a:latin typeface="Arial"/>
                <a:ea typeface="Arial"/>
                <a:cs typeface="Arial"/>
                <a:hlinkClick r:id="rId4"/>
              </a:rPr>
              <a:t>http://cds.cern.ch/</a:t>
            </a:r>
            <a:br>
              <a:rPr lang="fr-CH" sz="1800" b="1" dirty="0">
                <a:solidFill>
                  <a:srgbClr val="6D2466"/>
                </a:solidFill>
              </a:rPr>
            </a:br>
            <a:r>
              <a:rPr lang="en-GB" dirty="0">
                <a:solidFill>
                  <a:srgbClr val="2F2F2F"/>
                </a:solidFill>
              </a:rPr>
              <a:t>CERN institutional repository which stores documents written by CERN authors and collaborations: CERN articles, reports, Yellow Reports, theses, photos, lectures, Archive collections… and much more!</a:t>
            </a:r>
            <a:endParaRPr lang="fr-CH" dirty="0">
              <a:solidFill>
                <a:srgbClr val="2F2F2F"/>
              </a:solidFill>
            </a:endParaRPr>
          </a:p>
          <a:p>
            <a:endParaRPr lang="fr-CH" sz="1800" b="1" dirty="0">
              <a:solidFill>
                <a:srgbClr val="6D246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4A2E1-3CB9-92E5-6561-5CB3AB7EF721}"/>
              </a:ext>
            </a:extLst>
          </p:cNvPr>
          <p:cNvSpPr txBox="1"/>
          <p:nvPr/>
        </p:nvSpPr>
        <p:spPr>
          <a:xfrm>
            <a:off x="8287817" y="1100734"/>
            <a:ext cx="3407595" cy="18312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CH" sz="1600" b="1" dirty="0">
                <a:solidFill>
                  <a:srgbClr val="2F2F2F"/>
                </a:solidFill>
              </a:rPr>
              <a:t>INSPIRE</a:t>
            </a:r>
            <a:r>
              <a:rPr lang="fr-CH" sz="1600" b="1" dirty="0">
                <a:solidFill>
                  <a:srgbClr val="2F2F2F"/>
                </a:solidFill>
                <a:latin typeface="Arial"/>
                <a:ea typeface="Arial"/>
                <a:cs typeface="Arial"/>
              </a:rPr>
              <a:t>: </a:t>
            </a:r>
            <a:br>
              <a:rPr lang="fr-CH" sz="1600" b="1" dirty="0"/>
            </a:br>
            <a:r>
              <a:rPr lang="fr-CH" sz="1600" b="1" dirty="0">
                <a:solidFill>
                  <a:srgbClr val="6D2466"/>
                </a:solidFill>
                <a:latin typeface="Arial"/>
                <a:ea typeface="Arial"/>
                <a:cs typeface="Arial"/>
                <a:hlinkClick r:id="rId5"/>
              </a:rPr>
              <a:t>https://inspirehep.net/</a:t>
            </a:r>
            <a:r>
              <a:rPr lang="fr-CH" sz="1600" dirty="0">
                <a:solidFill>
                  <a:srgbClr val="2F2F2F"/>
                </a:solidFill>
                <a:latin typeface="Arial"/>
                <a:ea typeface="Arial"/>
                <a:cs typeface="Arial"/>
                <a:hlinkClick r:id="rId5"/>
              </a:rPr>
              <a:t>​</a:t>
            </a:r>
            <a:endParaRPr lang="en-GB" sz="1600" dirty="0">
              <a:latin typeface="Arial"/>
              <a:ea typeface="Arial"/>
              <a:cs typeface="Arial"/>
            </a:endParaRPr>
          </a:p>
          <a:p>
            <a:r>
              <a:rPr lang="fr-CH" dirty="0">
                <a:solidFill>
                  <a:srgbClr val="2F2F2F"/>
                </a:solidFill>
              </a:rPr>
              <a:t>H</a:t>
            </a:r>
            <a:r>
              <a:rPr lang="en-GB" dirty="0" err="1">
                <a:solidFill>
                  <a:srgbClr val="2F2F2F"/>
                </a:solidFill>
              </a:rPr>
              <a:t>igh</a:t>
            </a:r>
            <a:r>
              <a:rPr lang="en-GB" dirty="0">
                <a:solidFill>
                  <a:srgbClr val="2F2F2F"/>
                </a:solidFill>
              </a:rPr>
              <a:t> energy physics (HEP) content</a:t>
            </a:r>
            <a:r>
              <a:rPr lang="fr-CH" dirty="0">
                <a:solidFill>
                  <a:srgbClr val="2F2F2F"/>
                </a:solidFill>
              </a:rPr>
              <a:t>: </a:t>
            </a:r>
            <a:r>
              <a:rPr lang="en-US" dirty="0">
                <a:solidFill>
                  <a:srgbClr val="2F2F2F"/>
                </a:solidFill>
              </a:rPr>
              <a:t>interlinked database on literature, conferences, institutions, seminars, researchers, experiments, job</a:t>
            </a:r>
            <a:endParaRPr lang="fr-CH" dirty="0">
              <a:solidFill>
                <a:srgbClr val="2F2F2F"/>
              </a:solidFill>
            </a:endParaRPr>
          </a:p>
          <a:p>
            <a:endParaRPr lang="fr-CH" sz="2100" dirty="0">
              <a:solidFill>
                <a:srgbClr val="2F2F2F"/>
              </a:solidFill>
            </a:endParaRPr>
          </a:p>
        </p:txBody>
      </p:sp>
      <p:pic>
        <p:nvPicPr>
          <p:cNvPr id="18" name="Picture 1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F36DB0E-4F69-1316-15B6-60ED458D4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1726" y="2738478"/>
            <a:ext cx="3573694" cy="3179022"/>
          </a:xfrm>
          <a:prstGeom prst="rect">
            <a:avLst/>
          </a:prstGeom>
        </p:spPr>
      </p:pic>
      <p:pic>
        <p:nvPicPr>
          <p:cNvPr id="19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E33A8F9-AA3C-AF6B-D4BA-3FC6B5BE1D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5209" y="2807414"/>
            <a:ext cx="3830548" cy="317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91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688B2C-CDCA-7414-6C29-20CD2CF15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Char char="•"/>
            </a:pPr>
            <a:r>
              <a:rPr lang="en-GB" dirty="0"/>
              <a:t>How to search: </a:t>
            </a:r>
            <a:r>
              <a:rPr lang="en-GB" dirty="0">
                <a:hlinkClick r:id="rId3"/>
              </a:rPr>
              <a:t>https://catalogue.library.cern</a:t>
            </a:r>
            <a:endParaRPr lang="en-GB" dirty="0"/>
          </a:p>
          <a:p>
            <a:pPr marL="1028700" lvl="1"/>
            <a:r>
              <a:rPr lang="en-GB" dirty="0"/>
              <a:t>If you are looking for a specific term or know part of the title, make sure to use the double quotation marks when searching</a:t>
            </a:r>
          </a:p>
          <a:p>
            <a:pPr marL="1028700" lvl="1">
              <a:buFont typeface="Arial"/>
              <a:buChar char="•"/>
            </a:pPr>
            <a:r>
              <a:rPr lang="en-GB" dirty="0"/>
              <a:t>Search guide: </a:t>
            </a:r>
            <a:r>
              <a:rPr lang="en-GB" dirty="0">
                <a:hlinkClick r:id="rId4"/>
              </a:rPr>
              <a:t>https://catalogue.library.cern/guide/search</a:t>
            </a:r>
            <a:r>
              <a:rPr lang="en-GB" dirty="0"/>
              <a:t> </a:t>
            </a:r>
          </a:p>
          <a:p>
            <a:pPr marL="571500" indent="-342900">
              <a:buFont typeface="Arial"/>
              <a:buChar char="•"/>
            </a:pPr>
            <a:r>
              <a:rPr lang="en-GB" dirty="0"/>
              <a:t>How to borrow books and access resources: </a:t>
            </a:r>
            <a:endParaRPr lang="en-GB" dirty="0">
              <a:solidFill>
                <a:srgbClr val="6D2466"/>
              </a:solidFill>
            </a:endParaRPr>
          </a:p>
          <a:p>
            <a:pPr marL="1257300" lvl="2">
              <a:buFont typeface="Arial,Sans-Serif"/>
              <a:buChar char="•"/>
            </a:pPr>
            <a:r>
              <a:rPr lang="en-GB" dirty="0">
                <a:solidFill>
                  <a:srgbClr val="2F2F2F"/>
                </a:solidFill>
              </a:rPr>
              <a:t>Majority of resources are electronic &amp; e-books </a:t>
            </a:r>
            <a:endParaRPr lang="en-US" dirty="0">
              <a:solidFill>
                <a:srgbClr val="2F2F2F"/>
              </a:solidFill>
            </a:endParaRPr>
          </a:p>
          <a:p>
            <a:pPr marL="1257300" lvl="2">
              <a:buFont typeface="Arial,Sans-Serif"/>
              <a:buChar char="•"/>
            </a:pPr>
            <a:r>
              <a:rPr lang="en-GB" dirty="0">
                <a:solidFill>
                  <a:srgbClr val="2F2F2F"/>
                </a:solidFill>
              </a:rPr>
              <a:t>Paper copies and books: ‘Request loan’ (pick it up at the Library or have it delivered to your office)</a:t>
            </a:r>
            <a:endParaRPr lang="en-US" dirty="0">
              <a:solidFill>
                <a:srgbClr val="2F2F2F"/>
              </a:solidFill>
            </a:endParaRPr>
          </a:p>
          <a:p>
            <a:pPr marL="1257300" lvl="2">
              <a:buFont typeface="Arial,Sans-Serif"/>
              <a:buChar char="•"/>
            </a:pPr>
            <a:r>
              <a:rPr lang="en-GB" dirty="0">
                <a:solidFill>
                  <a:srgbClr val="2F2F2F"/>
                </a:solidFill>
              </a:rPr>
              <a:t>Extend your loan online via your profile: </a:t>
            </a:r>
            <a:r>
              <a:rPr lang="en-GB" dirty="0">
                <a:solidFill>
                  <a:srgbClr val="6D2466"/>
                </a:solidFill>
                <a:hlinkClick r:id="rId5"/>
              </a:rPr>
              <a:t>https://catalogue.library.cern/profile</a:t>
            </a:r>
            <a:r>
              <a:rPr lang="en-GB" dirty="0">
                <a:solidFill>
                  <a:srgbClr val="2F2F2F"/>
                </a:solidFill>
              </a:rPr>
              <a:t> if it has not been requested in the meantime</a:t>
            </a:r>
            <a:endParaRPr lang="en-US" dirty="0">
              <a:solidFill>
                <a:srgbClr val="2F2F2F"/>
              </a:solidFill>
            </a:endParaRPr>
          </a:p>
          <a:p>
            <a:pPr marL="571500" indent="-342900">
              <a:buFont typeface="Arial"/>
              <a:buChar char="•"/>
            </a:pPr>
            <a:r>
              <a:rPr lang="en-GB" dirty="0">
                <a:solidFill>
                  <a:srgbClr val="6D2466"/>
                </a:solidFill>
                <a:hlinkClick r:id="rId6"/>
              </a:rPr>
              <a:t>Remote access to electronic resources</a:t>
            </a:r>
            <a:r>
              <a:rPr lang="fr-CH" dirty="0"/>
              <a:t>: </a:t>
            </a:r>
            <a:r>
              <a:rPr lang="en-GB" dirty="0"/>
              <a:t>even if you are not at CERN, our </a:t>
            </a:r>
            <a:r>
              <a:rPr lang="en-GB" dirty="0" err="1"/>
              <a:t>EzProxy</a:t>
            </a:r>
            <a:r>
              <a:rPr lang="en-GB" dirty="0"/>
              <a:t> gives you access to the Library’s electronic resources</a:t>
            </a:r>
          </a:p>
          <a:p>
            <a:pPr marL="571500"/>
            <a:endParaRPr lang="en-GB" b="0" dirty="0"/>
          </a:p>
          <a:p>
            <a:pPr marL="1028700" lvl="1"/>
            <a:endParaRPr lang="en-GB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496EB-C2FE-8C8F-9E07-609D16D66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Library catalogue:</a:t>
            </a:r>
            <a:br>
              <a:rPr lang="en-GB" dirty="0"/>
            </a:br>
            <a:r>
              <a:rPr lang="en-GB"/>
              <a:t>Searching, borrowing, accessing online resources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EC9F2-EEDD-01A8-CC6B-9CEDBF99AF7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76247-0057-354E-1965-DD3ABFFCB89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646BE-45FE-ED43-69BD-EBFEA904FB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  <p:pic>
        <p:nvPicPr>
          <p:cNvPr id="10" name="Picture 10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90A3ECC9-4335-77E5-076B-F68EE66D0A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4428" y="2507299"/>
            <a:ext cx="3643745" cy="76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2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862" y="1578061"/>
            <a:ext cx="6457660" cy="4551710"/>
          </a:xfrm>
        </p:spPr>
        <p:txBody>
          <a:bodyPr/>
          <a:lstStyle/>
          <a:p>
            <a:pPr indent="-342900">
              <a:buFont typeface="Arial" panose="020B0604020202020204" pitchFamily="34" charset="0"/>
              <a:buChar char="•"/>
            </a:pPr>
            <a:r>
              <a:rPr lang="en-US" dirty="0"/>
              <a:t>Request what you cannot find </a:t>
            </a:r>
            <a:r>
              <a:rPr lang="en-GB" dirty="0"/>
              <a:t>in the CERN Library catalogue by submitting this form </a:t>
            </a:r>
            <a:r>
              <a:rPr lang="en-GB" dirty="0">
                <a:hlinkClick r:id="rId3"/>
              </a:rPr>
              <a:t>https://catalogue.library.cern/request</a:t>
            </a:r>
            <a:r>
              <a:rPr lang="en-GB" dirty="0"/>
              <a:t>:</a:t>
            </a:r>
            <a:endParaRPr lang="en-US" dirty="0"/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/>
              <a:t>Loan</a:t>
            </a:r>
            <a:r>
              <a:rPr lang="en-GB" dirty="0"/>
              <a:t>: We can get books that we do not have in our catalogue – Usually delivered in 2-5 days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/>
              <a:t>Article copy</a:t>
            </a:r>
            <a:r>
              <a:rPr lang="en-GB" dirty="0"/>
              <a:t>: If you cannot access an article you would </a:t>
            </a:r>
            <a:r>
              <a:rPr lang="en-GB"/>
              <a:t>like to read online, we can deliver it within 24h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/>
              <a:t>Purchase</a:t>
            </a:r>
            <a:r>
              <a:rPr lang="en-GB" dirty="0"/>
              <a:t>: We can order books for you with payment by cash/card or budget code</a:t>
            </a:r>
          </a:p>
          <a:p>
            <a:pPr marL="800100" lvl="2" indent="-342900">
              <a:buFont typeface="Wingdings" panose="020B0604020202020204" pitchFamily="34" charset="0"/>
              <a:buChar char="Ø"/>
            </a:pPr>
            <a:r>
              <a:rPr lang="en-GB" b="1" dirty="0"/>
              <a:t>Suggestion</a:t>
            </a:r>
            <a:r>
              <a:rPr lang="en-GB" dirty="0"/>
              <a:t>: Let us know if an important document is missing in our collections – We can purchase it for the library</a:t>
            </a:r>
          </a:p>
          <a:p>
            <a:pPr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Library catalogue:</a:t>
            </a:r>
            <a:br>
              <a:rPr lang="en-CH" dirty="0"/>
            </a:br>
            <a:r>
              <a:rPr lang="en-CH"/>
              <a:t>Cannot find what you're looking for? 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E5ADAEC-AF93-FD56-B4CC-73A4BD308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127" y="1483670"/>
            <a:ext cx="4841174" cy="361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83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6BE25C-ED79-2E1F-4967-E075A1D23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Online resources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1DBAB-AE5D-53CB-917F-890E2F68098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329F9-1AA3-3D27-3045-9C6A7C4D43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55E0E-AA76-53E6-08EE-3EE672889D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DB9137C-451A-B98E-D9C8-FD9616CDF7EC}"/>
              </a:ext>
            </a:extLst>
          </p:cNvPr>
          <p:cNvSpPr txBox="1">
            <a:spLocks/>
          </p:cNvSpPr>
          <p:nvPr/>
        </p:nvSpPr>
        <p:spPr>
          <a:xfrm>
            <a:off x="351979" y="1405996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0"/>
            <a:r>
              <a:rPr lang="en-GB" b="0" dirty="0"/>
              <a:t>Beside e-books and e-journals available in the catalogue, CERN SIS provides a wide range of online resources in various disciplines: </a:t>
            </a:r>
          </a:p>
          <a:p>
            <a:pPr marL="571500" indent="-342900">
              <a:buChar char="•"/>
            </a:pPr>
            <a:r>
              <a:rPr lang="en-GB" b="1" dirty="0"/>
              <a:t>Dictionaries and reference books </a:t>
            </a:r>
            <a:r>
              <a:rPr lang="en-GB" b="0" dirty="0"/>
              <a:t>(e.g. </a:t>
            </a:r>
            <a:r>
              <a:rPr lang="en-GB" b="0" dirty="0">
                <a:hlinkClick r:id="rId2"/>
              </a:rPr>
              <a:t>Oxford English Dictionary</a:t>
            </a:r>
            <a:r>
              <a:rPr lang="en-GB" b="0" dirty="0"/>
              <a:t>, </a:t>
            </a:r>
            <a:r>
              <a:rPr lang="en-GB" b="0" dirty="0">
                <a:hlinkClick r:id="rId3"/>
              </a:rPr>
              <a:t>Oxford References</a:t>
            </a:r>
            <a:r>
              <a:rPr lang="en-GB" b="0" dirty="0"/>
              <a:t>, </a:t>
            </a:r>
            <a:r>
              <a:rPr lang="en-GB" b="0" dirty="0">
                <a:hlinkClick r:id="rId4"/>
              </a:rPr>
              <a:t>Grand Robert</a:t>
            </a:r>
            <a:r>
              <a:rPr lang="en-GB" b="0" dirty="0"/>
              <a:t>)</a:t>
            </a:r>
          </a:p>
          <a:p>
            <a:pPr marL="571500" indent="-342900">
              <a:buChar char="•"/>
            </a:pPr>
            <a:r>
              <a:rPr lang="en-GB" b="1" dirty="0"/>
              <a:t>Online databases </a:t>
            </a:r>
            <a:r>
              <a:rPr lang="en-GB" b="0" dirty="0"/>
              <a:t>(E.g. </a:t>
            </a:r>
            <a:r>
              <a:rPr lang="en-GB" b="0" dirty="0">
                <a:hlinkClick r:id="rId5"/>
              </a:rPr>
              <a:t>Total Materia</a:t>
            </a:r>
            <a:r>
              <a:rPr lang="en-GB" b="0" dirty="0"/>
              <a:t>, </a:t>
            </a:r>
            <a:r>
              <a:rPr lang="en-GB" b="0" dirty="0">
                <a:hlinkClick r:id="rId6"/>
              </a:rPr>
              <a:t>Nucleonica</a:t>
            </a:r>
            <a:r>
              <a:rPr lang="en-GB" b="0" dirty="0"/>
              <a:t>)</a:t>
            </a:r>
          </a:p>
          <a:p>
            <a:pPr marL="571500" indent="-342900">
              <a:buChar char="•"/>
            </a:pPr>
            <a:r>
              <a:rPr lang="en-GB" b="1" dirty="0"/>
              <a:t>Scientific writing references </a:t>
            </a:r>
            <a:r>
              <a:rPr lang="en-GB" b="0" dirty="0"/>
              <a:t>(e.g. </a:t>
            </a:r>
            <a:r>
              <a:rPr lang="en-GB" b="0" dirty="0">
                <a:hlinkClick r:id="rId7"/>
              </a:rPr>
              <a:t>Chicago Manual of Style</a:t>
            </a:r>
            <a:r>
              <a:rPr lang="en-GB" b="0" dirty="0"/>
              <a:t>, </a:t>
            </a:r>
            <a:r>
              <a:rPr lang="en-GB" b="0" dirty="0">
                <a:hlinkClick r:id="rId8"/>
              </a:rPr>
              <a:t>Oxford Style guide</a:t>
            </a:r>
            <a:r>
              <a:rPr lang="en-GB" b="0" dirty="0"/>
              <a:t>)</a:t>
            </a:r>
          </a:p>
          <a:p>
            <a:pPr marL="571500" indent="-342900">
              <a:buChar char="•"/>
            </a:pPr>
            <a:r>
              <a:rPr lang="en-GB" dirty="0"/>
              <a:t>Online trainings and videos</a:t>
            </a:r>
            <a:r>
              <a:rPr lang="en-GB" b="0" dirty="0"/>
              <a:t> (</a:t>
            </a:r>
            <a:r>
              <a:rPr lang="en-GB" b="0" dirty="0">
                <a:hlinkClick r:id="rId9"/>
              </a:rPr>
              <a:t>O'reilly learning platform</a:t>
            </a:r>
            <a:r>
              <a:rPr lang="en-GB" b="0" dirty="0"/>
              <a:t>) </a:t>
            </a:r>
          </a:p>
          <a:p>
            <a:pPr marL="228600" indent="0"/>
            <a:endParaRPr lang="en-GB" b="0" dirty="0"/>
          </a:p>
          <a:p>
            <a:pPr marL="571500" indent="-342900">
              <a:buChar char="•"/>
            </a:pPr>
            <a:r>
              <a:rPr lang="en-GB" dirty="0"/>
              <a:t>All resources available here:</a:t>
            </a:r>
            <a:r>
              <a:rPr lang="en-GB" b="0" dirty="0"/>
              <a:t> </a:t>
            </a:r>
            <a:r>
              <a:rPr lang="en-GB" b="0" dirty="0">
                <a:hlinkClick r:id="rId10"/>
              </a:rPr>
              <a:t>https://sis.web.cern.ch/search-and-read/online-resources</a:t>
            </a:r>
            <a:endParaRPr lang="en-GB" b="0" dirty="0"/>
          </a:p>
          <a:p>
            <a:pPr marL="571500"/>
            <a:endParaRPr lang="en-GB" b="0" dirty="0"/>
          </a:p>
          <a:p>
            <a:pPr marL="1028700" lvl="1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7536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143034"/>
            <a:ext cx="7108780" cy="48396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Library is undergoing renovation works until end of September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temporary library is open in </a:t>
            </a:r>
          </a:p>
          <a:p>
            <a:pPr marL="0" indent="0"/>
            <a:r>
              <a:rPr lang="en-GB" dirty="0"/>
              <a:t>	Bldg. </a:t>
            </a:r>
            <a:r>
              <a:rPr lang="en-GB" dirty="0">
                <a:hlinkClick r:id="rId2"/>
              </a:rPr>
              <a:t>3/1-015</a:t>
            </a:r>
            <a:r>
              <a:rPr lang="en-GB" dirty="0"/>
              <a:t>, accessible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Librarians on duty at the library desk: </a:t>
            </a:r>
          </a:p>
          <a:p>
            <a:pPr marL="0" indent="0"/>
            <a:r>
              <a:rPr lang="en-GB" dirty="0"/>
              <a:t>	Monday-Friday: 9.00 AM – 5.00 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Around 1 500 books freely accessible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More than 42 000 books, proceedings, standards, journals in closed stacks available on request in our </a:t>
            </a:r>
            <a:r>
              <a:rPr lang="en-GB" b="0" dirty="0">
                <a:hlinkClick r:id="rId3"/>
              </a:rPr>
              <a:t>catalogue</a:t>
            </a:r>
            <a:r>
              <a:rPr lang="en-GB" b="0" dirty="0"/>
              <a:t> or at the desk in 3/1-015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Library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8B7B6FA-EF79-3C65-EB6F-F49A85E46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6" r="18216"/>
          <a:stretch>
            <a:fillRect/>
          </a:stretch>
        </p:blipFill>
        <p:spPr bwMode="auto">
          <a:xfrm>
            <a:off x="8185176" y="109027"/>
            <a:ext cx="3349841" cy="351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room with tables and chairs&#10;&#10;Description automatically generated with medium confidence">
            <a:extLst>
              <a:ext uri="{FF2B5EF4-FFF2-40B4-BE49-F238E27FC236}">
                <a16:creationId xmlns:a16="http://schemas.microsoft.com/office/drawing/2014/main" id="{639FD2A3-BF69-6A03-7B2F-C95A5762ED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5372" y="3676073"/>
            <a:ext cx="4629453" cy="2604067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2063F47D-0A68-DCC6-6094-E0D3C1EB4C09}"/>
              </a:ext>
            </a:extLst>
          </p:cNvPr>
          <p:cNvSpPr/>
          <p:nvPr/>
        </p:nvSpPr>
        <p:spPr>
          <a:xfrm rot="5400000">
            <a:off x="9398324" y="3408266"/>
            <a:ext cx="923541" cy="794327"/>
          </a:xfrm>
          <a:prstGeom prst="rightArrow">
            <a:avLst/>
          </a:prstGeom>
          <a:solidFill>
            <a:srgbClr val="C0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6EB7C2E3-FD77-74AD-A422-75D6AC6D62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6401" y="3730878"/>
            <a:ext cx="1568424" cy="122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6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BE1A61-1A41-462B-A972-D1982F448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Bookshop is part of the Library!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Bldg. </a:t>
            </a:r>
            <a:r>
              <a:rPr lang="en-GB" dirty="0">
                <a:hlinkClick r:id="rId3"/>
              </a:rPr>
              <a:t>3/1-011</a:t>
            </a:r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Opening hours: </a:t>
            </a:r>
          </a:p>
          <a:p>
            <a:pPr marL="800100" indent="0"/>
            <a:r>
              <a:rPr lang="en-GB" dirty="0"/>
              <a:t>Monday-Friday:</a:t>
            </a:r>
            <a:br>
              <a:rPr lang="en-GB" dirty="0"/>
            </a:br>
            <a:r>
              <a:rPr lang="en-GB" dirty="0"/>
              <a:t>9.00 AM – 5.00 PM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Buy your favourite books or a souvenir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Browse </a:t>
            </a:r>
            <a:r>
              <a:rPr lang="fr-CH" b="0" dirty="0"/>
              <a:t>the</a:t>
            </a:r>
            <a:r>
              <a:rPr lang="fr-CH" dirty="0"/>
              <a:t> </a:t>
            </a:r>
            <a:r>
              <a:rPr lang="fr-CH" dirty="0">
                <a:hlinkClick r:id="rId4"/>
              </a:rPr>
              <a:t>Bookshop catalogue</a:t>
            </a:r>
            <a:endParaRPr lang="fr-CH" dirty="0"/>
          </a:p>
          <a:p>
            <a:pPr marL="0" indent="0"/>
            <a:endParaRPr lang="fr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9AB553-E1D4-6FF4-4FDD-64C786BB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Bookshop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CAD6-E4C6-D661-FAD4-3B0227877F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BA32D-FF00-6388-86F2-9002C5A878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Scientific information Service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1ACB-B560-D907-26DE-5544BC36DF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7" name="Espace réservé pour une image  8">
            <a:extLst>
              <a:ext uri="{FF2B5EF4-FFF2-40B4-BE49-F238E27FC236}">
                <a16:creationId xmlns:a16="http://schemas.microsoft.com/office/drawing/2014/main" id="{009B14B7-81D0-3F76-A15B-345FB3BAC6D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300" r="31300"/>
          <a:stretch>
            <a:fillRect/>
          </a:stretch>
        </p:blipFill>
        <p:spPr>
          <a:xfrm>
            <a:off x="6205146" y="18854"/>
            <a:ext cx="5936578" cy="622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22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3365</TotalTime>
  <Words>1686</Words>
  <Application>Microsoft Office PowerPoint</Application>
  <PresentationFormat>Widescreen</PresentationFormat>
  <Paragraphs>207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Arial,Sans-Serif</vt:lpstr>
      <vt:lpstr>Wingdings</vt:lpstr>
      <vt:lpstr>Belleza</vt:lpstr>
      <vt:lpstr>Calibri</vt:lpstr>
      <vt:lpstr>Office Theme</vt:lpstr>
      <vt:lpstr>How can the Scientific Information Service help you?  </vt:lpstr>
      <vt:lpstr>Agenda</vt:lpstr>
      <vt:lpstr>Scientific Information Service (SIS)</vt:lpstr>
      <vt:lpstr>Collections</vt:lpstr>
      <vt:lpstr>Library catalogue: Searching, borrowing, accessing online resources </vt:lpstr>
      <vt:lpstr>Library catalogue: Cannot find what you're looking for? </vt:lpstr>
      <vt:lpstr>Online resources</vt:lpstr>
      <vt:lpstr>Library facilities</vt:lpstr>
      <vt:lpstr>CERN Bookshop</vt:lpstr>
      <vt:lpstr>Make your work freely available </vt:lpstr>
      <vt:lpstr>CERN Open Access policy</vt:lpstr>
      <vt:lpstr>Publish your work in Open Access</vt:lpstr>
      <vt:lpstr>CERN Open Science policy</vt:lpstr>
      <vt:lpstr>Do you have an ORCID? </vt:lpstr>
      <vt:lpstr>Contact the CERN Scientific Information Service</vt:lpstr>
      <vt:lpstr>PowerPoint Presentation</vt:lpstr>
      <vt:lpstr>How to access e-books – Example 1 Directly from the library catalogue</vt:lpstr>
      <vt:lpstr>How to access e-books – Example 2 O'Reilly Platform</vt:lpstr>
      <vt:lpstr>How to access e-books – Example 3 Ebook Central: Book is available for download</vt:lpstr>
      <vt:lpstr>How to access e-books – Example 3 Ebook Central: Book is available for download </vt:lpstr>
      <vt:lpstr>How to access e-books – Example 4 Ebook Central: e-book is on request  </vt:lpstr>
      <vt:lpstr>Data management plans and research data management</vt:lpstr>
      <vt:lpstr>Where else can I look?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Salome Rohr</dc:creator>
  <cp:lastModifiedBy>Paulina Birtwistle</cp:lastModifiedBy>
  <cp:revision>1181</cp:revision>
  <dcterms:modified xsi:type="dcterms:W3CDTF">2023-06-13T08:11:05Z</dcterms:modified>
</cp:coreProperties>
</file>