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8" r:id="rId3"/>
    <p:sldId id="360" r:id="rId4"/>
    <p:sldId id="370" r:id="rId5"/>
    <p:sldId id="371" r:id="rId6"/>
    <p:sldId id="372" r:id="rId7"/>
    <p:sldId id="37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bw"/>
  <p:clrMru>
    <a:srgbClr val="FF9B4D"/>
    <a:srgbClr val="FFE204"/>
    <a:srgbClr val="182972"/>
    <a:srgbClr val="2137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383" autoAdjust="0"/>
    <p:restoredTop sz="60065" autoAdjust="0"/>
  </p:normalViewPr>
  <p:slideViewPr>
    <p:cSldViewPr>
      <p:cViewPr>
        <p:scale>
          <a:sx n="75" d="100"/>
          <a:sy n="75" d="100"/>
        </p:scale>
        <p:origin x="-121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-37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A21535-AAF8-A141-BC86-51D8FF6CEB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8AEE72-4351-8345-9A32-FB01AE68F3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F24A0-B3B4-8B44-B5D4-6ED2748536AD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The </a:t>
            </a:r>
            <a:r>
              <a:rPr lang="en-US" dirty="0" err="1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tra</a:t>
            </a:r>
            <a:endParaRPr lang="en-US" dirty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9AF86-5133-8043-BB79-66CEBA67DA30}" type="slidenum">
              <a:rPr lang="en-US"/>
              <a:pPr/>
              <a:t>2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/>
              <a:t>The tram line between </a:t>
            </a:r>
            <a:r>
              <a:rPr lang="en-US" b="1" dirty="0" err="1" smtClean="0"/>
              <a:t>Cornavin</a:t>
            </a:r>
            <a:r>
              <a:rPr lang="en-US" b="1" dirty="0" smtClean="0"/>
              <a:t> and CERN, named</a:t>
            </a:r>
            <a:r>
              <a:rPr lang="en-US" b="1" baseline="0" dirty="0" smtClean="0"/>
              <a:t> TCMC, will be inaugurated the 30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of April. The organization of this inauguration is done by the State of Geneva in partnership with the town of </a:t>
            </a:r>
            <a:r>
              <a:rPr lang="en-US" b="1" baseline="0" dirty="0" err="1" smtClean="0"/>
              <a:t>Meyrin</a:t>
            </a:r>
            <a:r>
              <a:rPr lang="en-US" b="1" baseline="0" dirty="0" smtClean="0"/>
              <a:t> and CERN.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projet</a:t>
            </a:r>
            <a:r>
              <a:rPr lang="en-US" b="1" dirty="0" smtClean="0"/>
              <a:t> en </a:t>
            </a:r>
            <a:r>
              <a:rPr lang="en-US" b="1" dirty="0" err="1" smtClean="0"/>
              <a:t>bref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Construction de 9 km de doubles </a:t>
            </a:r>
            <a:r>
              <a:rPr lang="en-US" dirty="0" err="1" smtClean="0"/>
              <a:t>voies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17 </a:t>
            </a:r>
            <a:r>
              <a:rPr lang="en-US" dirty="0" err="1" smtClean="0"/>
              <a:t>arrêts</a:t>
            </a:r>
            <a:r>
              <a:rPr lang="en-US" dirty="0" smtClean="0"/>
              <a:t> (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compris</a:t>
            </a:r>
            <a:r>
              <a:rPr lang="en-US" dirty="0" smtClean="0"/>
              <a:t> </a:t>
            </a:r>
            <a:r>
              <a:rPr lang="en-US" dirty="0" err="1" smtClean="0"/>
              <a:t>Cornavin</a:t>
            </a:r>
            <a:r>
              <a:rPr lang="en-US" dirty="0" smtClean="0"/>
              <a:t> et CERN). </a:t>
            </a:r>
          </a:p>
          <a:p>
            <a:r>
              <a:rPr lang="en-US" dirty="0" err="1" smtClean="0"/>
              <a:t>Desserte</a:t>
            </a:r>
            <a:r>
              <a:rPr lang="en-US" dirty="0" smtClean="0"/>
              <a:t> de la </a:t>
            </a:r>
            <a:r>
              <a:rPr lang="en-US" dirty="0" err="1" smtClean="0"/>
              <a:t>gare</a:t>
            </a:r>
            <a:r>
              <a:rPr lang="en-US" dirty="0" smtClean="0"/>
              <a:t> </a:t>
            </a:r>
            <a:r>
              <a:rPr lang="en-US" dirty="0" err="1" smtClean="0"/>
              <a:t>Cornavin</a:t>
            </a:r>
            <a:r>
              <a:rPr lang="en-US" dirty="0" smtClean="0"/>
              <a:t>, de la rue de la </a:t>
            </a:r>
            <a:r>
              <a:rPr lang="en-US" dirty="0" err="1" smtClean="0"/>
              <a:t>Servette</a:t>
            </a:r>
            <a:r>
              <a:rPr lang="en-US" dirty="0" smtClean="0"/>
              <a:t>, des </a:t>
            </a:r>
            <a:r>
              <a:rPr lang="en-US" dirty="0" err="1" smtClean="0"/>
              <a:t>pôles</a:t>
            </a:r>
            <a:r>
              <a:rPr lang="en-US" dirty="0" smtClean="0"/>
              <a:t> de </a:t>
            </a:r>
            <a:r>
              <a:rPr lang="en-US" dirty="0" err="1" smtClean="0"/>
              <a:t>Balexert</a:t>
            </a:r>
            <a:r>
              <a:rPr lang="en-US" dirty="0" smtClean="0"/>
              <a:t>, </a:t>
            </a:r>
            <a:r>
              <a:rPr lang="en-US" dirty="0" err="1" smtClean="0"/>
              <a:t>Blandonnet</a:t>
            </a:r>
            <a:r>
              <a:rPr lang="en-US" dirty="0" smtClean="0"/>
              <a:t>, et </a:t>
            </a:r>
            <a:r>
              <a:rPr lang="en-US" dirty="0" err="1" smtClean="0"/>
              <a:t>Forumeyrin</a:t>
            </a:r>
            <a:r>
              <a:rPr lang="en-US" dirty="0" smtClean="0"/>
              <a:t>, des </a:t>
            </a:r>
            <a:r>
              <a:rPr lang="en-US" dirty="0" err="1" smtClean="0"/>
              <a:t>quartiers</a:t>
            </a:r>
            <a:r>
              <a:rPr lang="en-US" dirty="0" smtClean="0"/>
              <a:t> des </a:t>
            </a:r>
            <a:r>
              <a:rPr lang="en-US" dirty="0" err="1" smtClean="0"/>
              <a:t>Avanchets</a:t>
            </a:r>
            <a:r>
              <a:rPr lang="en-US" dirty="0" smtClean="0"/>
              <a:t> et de </a:t>
            </a:r>
            <a:r>
              <a:rPr lang="en-US" dirty="0" err="1" smtClean="0"/>
              <a:t>Meyrin-Cité</a:t>
            </a:r>
            <a:r>
              <a:rPr lang="en-US" dirty="0" smtClean="0"/>
              <a:t>, de </a:t>
            </a:r>
            <a:r>
              <a:rPr lang="en-US" dirty="0" err="1" smtClean="0"/>
              <a:t>l'hôpital</a:t>
            </a:r>
            <a:r>
              <a:rPr lang="en-US" dirty="0" smtClean="0"/>
              <a:t> de la Tour, du CERN.</a:t>
            </a:r>
          </a:p>
          <a:p>
            <a:r>
              <a:rPr lang="en-US" dirty="0" smtClean="0"/>
              <a:t>Parking P+R de </a:t>
            </a:r>
            <a:r>
              <a:rPr lang="en-US" dirty="0" err="1" smtClean="0"/>
              <a:t>Balexert</a:t>
            </a:r>
            <a:r>
              <a:rPr lang="en-US" dirty="0" smtClean="0"/>
              <a:t>, </a:t>
            </a:r>
            <a:r>
              <a:rPr lang="en-US" dirty="0" err="1" smtClean="0"/>
              <a:t>Blandonnet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Temps de </a:t>
            </a:r>
            <a:r>
              <a:rPr lang="en-US" dirty="0" err="1" smtClean="0"/>
              <a:t>parcours</a:t>
            </a:r>
            <a:r>
              <a:rPr lang="en-US" dirty="0" smtClean="0"/>
              <a:t>: </a:t>
            </a:r>
            <a:r>
              <a:rPr lang="en-US" dirty="0" err="1" smtClean="0"/>
              <a:t>Cornavin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Meyrin-Gravière</a:t>
            </a:r>
            <a:r>
              <a:rPr lang="en-US" dirty="0" smtClean="0"/>
              <a:t> en 19 minutes.</a:t>
            </a:r>
          </a:p>
          <a:p>
            <a:r>
              <a:rPr lang="en-US" dirty="0" err="1" smtClean="0"/>
              <a:t>Lignes</a:t>
            </a:r>
            <a:r>
              <a:rPr lang="en-US" dirty="0" smtClean="0"/>
              <a:t>: n°14 et 16</a:t>
            </a:r>
          </a:p>
          <a:p>
            <a:r>
              <a:rPr lang="en-US" dirty="0" err="1" smtClean="0"/>
              <a:t>Mise</a:t>
            </a:r>
            <a:r>
              <a:rPr lang="en-US" dirty="0" smtClean="0"/>
              <a:t> en service : </a:t>
            </a:r>
          </a:p>
          <a:p>
            <a:pPr lvl="1"/>
            <a:r>
              <a:rPr lang="en-US" dirty="0" err="1" smtClean="0"/>
              <a:t>Cornavin</a:t>
            </a:r>
            <a:r>
              <a:rPr lang="en-US" dirty="0" smtClean="0"/>
              <a:t> – </a:t>
            </a:r>
            <a:r>
              <a:rPr lang="en-US" dirty="0" err="1" smtClean="0"/>
              <a:t>Avanchet</a:t>
            </a:r>
            <a:r>
              <a:rPr lang="en-US" dirty="0" smtClean="0"/>
              <a:t> : </a:t>
            </a:r>
            <a:r>
              <a:rPr lang="en-US" dirty="0" err="1" smtClean="0"/>
              <a:t>décembre</a:t>
            </a:r>
            <a:r>
              <a:rPr lang="en-US" dirty="0" smtClean="0"/>
              <a:t> 2007 </a:t>
            </a:r>
          </a:p>
          <a:p>
            <a:pPr lvl="1"/>
            <a:r>
              <a:rPr lang="en-US" dirty="0" err="1" smtClean="0"/>
              <a:t>Avanchet</a:t>
            </a:r>
            <a:r>
              <a:rPr lang="en-US" dirty="0" smtClean="0"/>
              <a:t> – </a:t>
            </a:r>
            <a:r>
              <a:rPr lang="en-US" dirty="0" err="1" smtClean="0"/>
              <a:t>Meyrin-Gravière</a:t>
            </a:r>
            <a:r>
              <a:rPr lang="en-US" dirty="0" smtClean="0"/>
              <a:t>: </a:t>
            </a:r>
            <a:r>
              <a:rPr lang="en-US" dirty="0" err="1" smtClean="0"/>
              <a:t>décembre</a:t>
            </a:r>
            <a:r>
              <a:rPr lang="en-US" dirty="0" smtClean="0"/>
              <a:t> 2009 </a:t>
            </a:r>
          </a:p>
          <a:p>
            <a:pPr lvl="1"/>
            <a:r>
              <a:rPr lang="en-US" dirty="0" err="1" smtClean="0"/>
              <a:t>Jardin</a:t>
            </a:r>
            <a:r>
              <a:rPr lang="en-US" dirty="0" smtClean="0"/>
              <a:t> </a:t>
            </a:r>
            <a:r>
              <a:rPr lang="en-US" dirty="0" err="1" smtClean="0"/>
              <a:t>Alpin</a:t>
            </a:r>
            <a:r>
              <a:rPr lang="en-US" dirty="0" smtClean="0"/>
              <a:t> – CERN: </a:t>
            </a:r>
            <a:r>
              <a:rPr lang="en-US" dirty="0" err="1" smtClean="0"/>
              <a:t>mai</a:t>
            </a:r>
            <a:r>
              <a:rPr lang="en-US" dirty="0" smtClean="0"/>
              <a:t> 2011. </a:t>
            </a:r>
          </a:p>
          <a:p>
            <a:r>
              <a:rPr lang="en-US" dirty="0" err="1" smtClean="0"/>
              <a:t>Coût</a:t>
            </a:r>
            <a:r>
              <a:rPr lang="en-US" dirty="0" smtClean="0"/>
              <a:t>: 420 millions de francs (</a:t>
            </a:r>
            <a:r>
              <a:rPr lang="en-US" dirty="0" err="1" smtClean="0"/>
              <a:t>Confédération</a:t>
            </a:r>
            <a:r>
              <a:rPr lang="en-US" dirty="0" smtClean="0"/>
              <a:t>, </a:t>
            </a:r>
            <a:r>
              <a:rPr lang="en-US" dirty="0" err="1" smtClean="0"/>
              <a:t>Etat</a:t>
            </a:r>
            <a:r>
              <a:rPr lang="en-US" dirty="0" smtClean="0"/>
              <a:t> de Genève, Ville de Genève). </a:t>
            </a:r>
          </a:p>
          <a:p>
            <a:endParaRPr lang="en-US" b="1" dirty="0" smtClean="0"/>
          </a:p>
          <a:p>
            <a:r>
              <a:rPr lang="en-US" b="1" dirty="0" err="1" smtClean="0"/>
              <a:t>Prolongement</a:t>
            </a:r>
            <a:r>
              <a:rPr lang="en-US" b="1" dirty="0" smtClean="0"/>
              <a:t> du TCMC </a:t>
            </a:r>
            <a:r>
              <a:rPr lang="en-US" b="1" dirty="0" err="1" smtClean="0"/>
              <a:t>jusqu'à</a:t>
            </a:r>
            <a:r>
              <a:rPr lang="en-US" b="1" dirty="0" smtClean="0"/>
              <a:t> Saint-</a:t>
            </a:r>
            <a:r>
              <a:rPr lang="en-US" b="1" dirty="0" err="1" smtClean="0"/>
              <a:t>Genis-Pouilly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L'étude</a:t>
            </a:r>
            <a:r>
              <a:rPr lang="en-US" dirty="0" smtClean="0"/>
              <a:t> du </a:t>
            </a:r>
            <a:r>
              <a:rPr lang="en-US" dirty="0" err="1" smtClean="0"/>
              <a:t>prolongement</a:t>
            </a:r>
            <a:r>
              <a:rPr lang="en-US" dirty="0" smtClean="0"/>
              <a:t> du TCMC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territoire</a:t>
            </a:r>
            <a:r>
              <a:rPr lang="en-US" dirty="0" smtClean="0"/>
              <a:t> </a:t>
            </a:r>
            <a:r>
              <a:rPr lang="en-US" dirty="0" err="1" smtClean="0"/>
              <a:t>français</a:t>
            </a:r>
            <a:r>
              <a:rPr lang="en-US" dirty="0" smtClean="0"/>
              <a:t> </a:t>
            </a:r>
            <a:r>
              <a:rPr lang="en-US" dirty="0" err="1" smtClean="0"/>
              <a:t>jusqu'à</a:t>
            </a:r>
            <a:r>
              <a:rPr lang="en-US" dirty="0" smtClean="0"/>
              <a:t> Saint-</a:t>
            </a:r>
            <a:r>
              <a:rPr lang="en-US" dirty="0" err="1" smtClean="0"/>
              <a:t>Genis-Pouilly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en </a:t>
            </a:r>
            <a:r>
              <a:rPr lang="en-US" dirty="0" err="1" smtClean="0"/>
              <a:t>cours</a:t>
            </a:r>
            <a:r>
              <a:rPr lang="en-US" dirty="0" smtClean="0"/>
              <a:t>. Pour </a:t>
            </a:r>
            <a:r>
              <a:rPr lang="en-US" dirty="0" err="1" smtClean="0"/>
              <a:t>réaliser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prolongement</a:t>
            </a:r>
            <a:r>
              <a:rPr lang="en-US" dirty="0" smtClean="0"/>
              <a:t>, un </a:t>
            </a:r>
            <a:r>
              <a:rPr lang="en-US" dirty="0" err="1" smtClean="0"/>
              <a:t>tronçon</a:t>
            </a:r>
            <a:r>
              <a:rPr lang="en-US" dirty="0" smtClean="0"/>
              <a:t> </a:t>
            </a:r>
            <a:r>
              <a:rPr lang="en-US" dirty="0" err="1" smtClean="0"/>
              <a:t>d'environ</a:t>
            </a:r>
            <a:r>
              <a:rPr lang="en-US" dirty="0" smtClean="0"/>
              <a:t> 400 </a:t>
            </a:r>
            <a:r>
              <a:rPr lang="en-US" dirty="0" err="1" smtClean="0"/>
              <a:t>mètres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construit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territoire</a:t>
            </a:r>
            <a:r>
              <a:rPr lang="en-US" dirty="0" smtClean="0"/>
              <a:t> </a:t>
            </a:r>
            <a:r>
              <a:rPr lang="en-US" dirty="0" err="1" smtClean="0"/>
              <a:t>suisse</a:t>
            </a:r>
            <a:r>
              <a:rPr lang="en-US" dirty="0" smtClean="0"/>
              <a:t> entre le terminus TCMC et la </a:t>
            </a:r>
            <a:r>
              <a:rPr lang="en-US" dirty="0" err="1" smtClean="0"/>
              <a:t>frontière</a:t>
            </a:r>
            <a:r>
              <a:rPr lang="en-US" dirty="0" smtClean="0"/>
              <a:t>.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réalisation</a:t>
            </a:r>
            <a:r>
              <a:rPr lang="en-US" dirty="0" smtClean="0"/>
              <a:t>, </a:t>
            </a:r>
            <a:r>
              <a:rPr lang="en-US" dirty="0" err="1" smtClean="0"/>
              <a:t>dite</a:t>
            </a:r>
            <a:r>
              <a:rPr lang="en-US" dirty="0" smtClean="0"/>
              <a:t> "</a:t>
            </a:r>
            <a:r>
              <a:rPr lang="en-US" dirty="0" err="1" smtClean="0"/>
              <a:t>tronçon</a:t>
            </a:r>
            <a:r>
              <a:rPr lang="en-US" dirty="0" smtClean="0"/>
              <a:t> </a:t>
            </a:r>
            <a:r>
              <a:rPr lang="en-US" dirty="0" err="1" smtClean="0"/>
              <a:t>douane</a:t>
            </a:r>
            <a:r>
              <a:rPr lang="en-US" dirty="0" smtClean="0"/>
              <a:t>", a </a:t>
            </a:r>
            <a:r>
              <a:rPr lang="en-US" dirty="0" err="1" smtClean="0"/>
              <a:t>obtenu</a:t>
            </a:r>
            <a:r>
              <a:rPr lang="en-US" dirty="0" smtClean="0"/>
              <a:t> </a:t>
            </a:r>
            <a:r>
              <a:rPr lang="en-US" dirty="0" err="1" smtClean="0"/>
              <a:t>l'autorisation</a:t>
            </a:r>
            <a:r>
              <a:rPr lang="en-US" dirty="0" smtClean="0"/>
              <a:t> de </a:t>
            </a:r>
            <a:r>
              <a:rPr lang="en-US" dirty="0" err="1" smtClean="0"/>
              <a:t>l'Office</a:t>
            </a:r>
            <a:r>
              <a:rPr lang="en-US" dirty="0" smtClean="0"/>
              <a:t> </a:t>
            </a:r>
            <a:r>
              <a:rPr lang="en-US" dirty="0" err="1" smtClean="0"/>
              <a:t>fédéral</a:t>
            </a:r>
            <a:r>
              <a:rPr lang="en-US" dirty="0" smtClean="0"/>
              <a:t> des transports en </a:t>
            </a:r>
            <a:r>
              <a:rPr lang="en-US" dirty="0" err="1" smtClean="0"/>
              <a:t>mai</a:t>
            </a:r>
            <a:r>
              <a:rPr lang="en-US" dirty="0" smtClean="0"/>
              <a:t> 2010.</a:t>
            </a:r>
          </a:p>
          <a:p>
            <a:pPr eaLnBrk="1" hangingPunct="1"/>
            <a:endParaRPr lang="fr-FR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D919A-0BF8-DF43-87C8-BE6680EC461B}" type="slidenum">
              <a:rPr lang="fr-FR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3</a:t>
            </a:fld>
            <a:endParaRPr lang="fr-FR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2514600" cy="188595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5029200" cy="5562600"/>
          </a:xfrm>
          <a:noFill/>
          <a:ln/>
        </p:spPr>
        <p:txBody>
          <a:bodyPr/>
          <a:lstStyle/>
          <a:p>
            <a:pPr lvl="0"/>
            <a:endParaRPr lang="en-GB" sz="1200" kern="1200" noProof="0" dirty="0" smtClean="0">
              <a:solidFill>
                <a:schemeClr val="tx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D919A-0BF8-DF43-87C8-BE6680EC461B}" type="slidenum">
              <a:rPr lang="fr-FR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4</a:t>
            </a:fld>
            <a:endParaRPr lang="fr-FR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2514600" cy="188595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5029200" cy="5562600"/>
          </a:xfrm>
          <a:noFill/>
          <a:ln/>
        </p:spPr>
        <p:txBody>
          <a:bodyPr/>
          <a:lstStyle/>
          <a:p>
            <a:pPr lvl="0"/>
            <a:endParaRPr lang="en-GB" sz="1200" kern="1200" noProof="0" dirty="0" smtClean="0">
              <a:solidFill>
                <a:schemeClr val="tx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D919A-0BF8-DF43-87C8-BE6680EC461B}" type="slidenum">
              <a:rPr lang="fr-FR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5</a:t>
            </a:fld>
            <a:endParaRPr lang="fr-FR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2514600" cy="188595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5029200" cy="5562600"/>
          </a:xfrm>
          <a:noFill/>
          <a:ln/>
        </p:spPr>
        <p:txBody>
          <a:bodyPr/>
          <a:lstStyle/>
          <a:p>
            <a:pPr lvl="0"/>
            <a:endParaRPr lang="en-GB" sz="1200" kern="1200" noProof="0" dirty="0" smtClean="0">
              <a:solidFill>
                <a:schemeClr val="tx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D919A-0BF8-DF43-87C8-BE6680EC461B}" type="slidenum">
              <a:rPr lang="fr-FR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6</a:t>
            </a:fld>
            <a:endParaRPr lang="fr-FR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2514600" cy="188595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5029200" cy="5562600"/>
          </a:xfrm>
          <a:noFill/>
          <a:ln/>
        </p:spPr>
        <p:txBody>
          <a:bodyPr/>
          <a:lstStyle/>
          <a:p>
            <a:pPr lvl="0"/>
            <a:endParaRPr lang="en-GB" sz="1200" kern="1200" noProof="0" dirty="0" smtClean="0">
              <a:solidFill>
                <a:schemeClr val="tx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9BB7E-5FA5-BC4F-83E8-777B261A32EC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CERNlogoOutlin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6186488"/>
            <a:ext cx="53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5" name="Line 31"/>
          <p:cNvSpPr>
            <a:spLocks noChangeShapeType="1"/>
          </p:cNvSpPr>
          <p:nvPr userDrawn="1"/>
        </p:nvSpPr>
        <p:spPr bwMode="auto">
          <a:xfrm>
            <a:off x="1447800" y="6248400"/>
            <a:ext cx="7162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6" descr="Banner cop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17" descr="CERNlogo-bleu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81000" y="228600"/>
            <a:ext cx="71596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3" name="Text Box 19"/>
          <p:cNvSpPr txBox="1">
            <a:spLocks noChangeArrowheads="1"/>
          </p:cNvSpPr>
          <p:nvPr userDrawn="1"/>
        </p:nvSpPr>
        <p:spPr bwMode="auto">
          <a:xfrm>
            <a:off x="0" y="990600"/>
            <a:ext cx="914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/>
              <a:t>European Organization for Nuclear Research - Organisation européenne pour la recherche nucléaire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charset="2"/>
          <a:ea typeface="+mj-ea"/>
          <a:cs typeface="Pointy" charset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Pointy" pitchFamily="4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1524000"/>
            <a:ext cx="91440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</a:pPr>
            <a:r>
              <a:rPr lang="fr-CH" sz="5400" dirty="0" smtClean="0">
                <a:effectLst>
                  <a:outerShdw blurRad="203200" dist="139700" dir="2700000">
                    <a:srgbClr val="000000">
                      <a:alpha val="79000"/>
                    </a:srgbClr>
                  </a:outerShdw>
                </a:effectLst>
                <a:latin typeface="Gill Sans"/>
                <a:cs typeface="Gill Sans"/>
              </a:rPr>
              <a:t>Inauguration du Tramway</a:t>
            </a:r>
          </a:p>
          <a:p>
            <a:pPr algn="ctr">
              <a:spcBef>
                <a:spcPts val="0"/>
              </a:spcBef>
            </a:pPr>
            <a:r>
              <a:rPr lang="fr-CH" sz="4000" dirty="0" smtClean="0">
                <a:effectLst>
                  <a:outerShdw blurRad="203200" dist="139700" dir="2700000">
                    <a:srgbClr val="000000">
                      <a:alpha val="79000"/>
                    </a:srgbClr>
                  </a:outerShdw>
                </a:effectLst>
                <a:latin typeface="Gill Sans"/>
                <a:cs typeface="Gill Sans"/>
              </a:rPr>
              <a:t>30 avril 2011</a:t>
            </a:r>
            <a:endParaRPr lang="fr-FR" sz="4000" dirty="0" smtClean="0">
              <a:effectLst>
                <a:outerShdw blurRad="203200" dist="139700" dir="2700000">
                  <a:srgbClr val="000000">
                    <a:alpha val="79000"/>
                  </a:srgbClr>
                </a:outerShdw>
              </a:effectLst>
              <a:latin typeface="Gill Sans"/>
              <a:cs typeface="Gill Sans"/>
            </a:endParaRPr>
          </a:p>
        </p:txBody>
      </p:sp>
      <p:pic>
        <p:nvPicPr>
          <p:cNvPr id="4" name="Picture 3" descr="icon-tram_Cityrunner_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276600"/>
            <a:ext cx="1828800" cy="2505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49237"/>
            <a:ext cx="8050213" cy="4985980"/>
          </a:xfrm>
          <a:prstGeom prst="rect">
            <a:avLst/>
          </a:prstGeom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fr-FR" sz="2800" dirty="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  <a:latin typeface="+mj-lt"/>
                <a:ea typeface="+mj-ea"/>
                <a:cs typeface="+mj-cs"/>
              </a:rPr>
              <a:t>Contexte</a:t>
            </a:r>
          </a:p>
          <a:p>
            <a:pPr eaLnBrk="0" hangingPunct="0">
              <a:buClr>
                <a:srgbClr val="A3C2E0"/>
              </a:buClr>
            </a:pPr>
            <a:endParaRPr lang="fr-FR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 eaLnBrk="0" hangingPunct="0">
              <a:buClr>
                <a:srgbClr val="A3C2E0"/>
              </a:buClr>
              <a:buFont typeface="Wingdings" charset="2"/>
              <a:buChar char="§"/>
            </a:pPr>
            <a:r>
              <a:rPr lang="fr-FR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Une liaison essentielle entre le CERN, Genève et l’aéroport.  </a:t>
            </a:r>
            <a:r>
              <a:rPr lang="fr-FR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CERN-Cornavin</a:t>
            </a:r>
            <a:r>
              <a:rPr lang="fr-FR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en moins de 20mn.</a:t>
            </a:r>
          </a:p>
          <a:p>
            <a:pPr eaLnBrk="0" hangingPunct="0">
              <a:buClr>
                <a:srgbClr val="A3C2E0"/>
              </a:buClr>
              <a:buFont typeface="Wingdings" charset="2"/>
              <a:buChar char="§"/>
            </a:pPr>
            <a:r>
              <a:rPr lang="fr-FR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Une perspective de prolongement vers </a:t>
            </a:r>
            <a:b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</a:b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Saint-Genis-Pouilly</a:t>
            </a:r>
          </a:p>
          <a:p>
            <a:pPr eaLnBrk="0" hangingPunct="0">
              <a:buClr>
                <a:srgbClr val="A3C2E0"/>
              </a:buClr>
              <a:buFont typeface="Wingdings" charset="2"/>
              <a:buChar char="§"/>
            </a:pP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 Un projet de 5 ans, 420 millions de CHF</a:t>
            </a:r>
            <a:endParaRPr lang="fr-FR" sz="2800" dirty="0" smtClean="0">
              <a:latin typeface="Gill Sans" charset="0"/>
              <a:ea typeface="Gill Sans" charset="0"/>
              <a:cs typeface="Gill Sans" charset="0"/>
            </a:endParaRPr>
          </a:p>
          <a:p>
            <a:pPr algn="r" eaLnBrk="0" hangingPunct="0"/>
            <a:endParaRPr lang="fr-FR" sz="3200" dirty="0">
              <a:latin typeface="Gill Sans" charset="0"/>
              <a:ea typeface="Gill Sans" charset="0"/>
              <a:cs typeface="Gill Sans" charset="0"/>
            </a:endParaRPr>
          </a:p>
          <a:p>
            <a:pPr algn="r" eaLnBrk="0" hangingPunct="0"/>
            <a:endParaRPr lang="fr-FR" sz="3200" dirty="0">
              <a:latin typeface="Gill Sans" charset="0"/>
              <a:ea typeface="Gill Sans" charset="0"/>
              <a:cs typeface="Gill Sans" charset="0"/>
            </a:endParaRPr>
          </a:p>
          <a:p>
            <a:pPr algn="r" eaLnBrk="0" hangingPunct="0"/>
            <a:endParaRPr lang="fr-FR" sz="3200" dirty="0">
              <a:latin typeface="Gill Sans" charset="0"/>
              <a:ea typeface="Gill Sans" charset="0"/>
              <a:cs typeface="Gill Sans" charset="0"/>
            </a:endParaRPr>
          </a:p>
          <a:p>
            <a:pPr algn="r" eaLnBrk="0" hangingPunct="0"/>
            <a:r>
              <a:rPr lang="fr-FR" sz="3200" dirty="0">
                <a:latin typeface="Gill Sans" charset="0"/>
                <a:ea typeface="Gill Sans" charset="0"/>
                <a:cs typeface="Gill Sans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3429000"/>
            <a:ext cx="71120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09600" y="12954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A3C2E0"/>
              </a:buClr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Organisateurs : Etat de Genève (DCTI, DSPE), Commune de Meyrin, TPG, Mission Suisse, </a:t>
            </a:r>
            <a:r>
              <a:rPr lang="fr-FR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CERN</a:t>
            </a:r>
          </a:p>
          <a:p>
            <a:pPr>
              <a:buClr>
                <a:srgbClr val="A3C2E0"/>
              </a:buClr>
            </a:pPr>
            <a:endParaRPr lang="fr-FR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11h00 : départ d’un convoi de 4 trams Jardin Alpin vers CERN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11h10 : Arrivée au CERN, inauguration de la station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11h30 : Arrivée à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Meyrin-Village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11h45-12h30 : Discours à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Meyrin-Village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+ apéritif populaire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12h30-13h00 : début de la fête populaire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17h30-18h00: fin de la fête populaire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endParaRPr lang="fr-FR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</a:pPr>
            <a:endParaRPr lang="fr-FR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8534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Programme provisoire </a:t>
            </a:r>
            <a:r>
              <a:rPr lang="fr-FR" sz="320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de l’inauguration</a:t>
            </a:r>
            <a:endParaRPr lang="fr-FR" sz="3200" dirty="0" smtClean="0">
              <a:solidFill>
                <a:schemeClr val="bg1"/>
              </a:solidFill>
              <a:effectLst>
                <a:outerShdw blurRad="50800" dist="38100" dir="2700000">
                  <a:schemeClr val="accent1"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09600" y="739199"/>
            <a:ext cx="7924800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A3C2E0"/>
              </a:buClr>
            </a:pP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Fête populaire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13h30 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: début de la fête populaire à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Meyrin-Village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: spectacles de rue, stands de restauration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Environ 5000 personnes (estimation) – Tramways toutes les 10 mn avec la capacité maximale de 300 personnes font le lien entre les 5 arrêts inaugurés.</a:t>
            </a:r>
          </a:p>
          <a:p>
            <a:pPr>
              <a:buClr>
                <a:srgbClr val="A3C2E0"/>
              </a:buClr>
            </a:pPr>
            <a:endParaRPr lang="fr-FR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</a:pP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Quelles animations au CERN ?</a:t>
            </a:r>
          </a:p>
          <a:p>
            <a:pPr>
              <a:buClr>
                <a:srgbClr val="A3C2E0"/>
              </a:buClr>
            </a:pPr>
            <a:endParaRPr lang="fr-FR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Tx/>
              <a:buChar char="-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Faire le lien entre la fête populaire de Meyrin et le CERN</a:t>
            </a:r>
          </a:p>
          <a:p>
            <a:pPr>
              <a:buClr>
                <a:srgbClr val="A3C2E0"/>
              </a:buClr>
              <a:buFontTx/>
              <a:buChar char="-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Sensibiliser aux recherches menées au CERN et à leur importance de manière ludique et festive</a:t>
            </a:r>
          </a:p>
          <a:p>
            <a:pPr>
              <a:buClr>
                <a:srgbClr val="A3C2E0"/>
              </a:buClr>
              <a:buFontTx/>
              <a:buChar char="-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« Habiller » les abords de l’arrêt CERN (parking du bât.33) pour marquer l’arrivée</a:t>
            </a:r>
          </a:p>
          <a:p>
            <a:pPr>
              <a:buClr>
                <a:srgbClr val="A3C2E0"/>
              </a:buClr>
              <a:buFontTx/>
              <a:buChar char="-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8534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Programme provisoire </a:t>
            </a:r>
            <a:r>
              <a:rPr lang="fr-FR" sz="320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de l’inauguration</a:t>
            </a:r>
            <a:endParaRPr lang="fr-FR" sz="3200" dirty="0" smtClean="0">
              <a:solidFill>
                <a:schemeClr val="bg1"/>
              </a:solidFill>
              <a:effectLst>
                <a:outerShdw blurRad="50800" dist="38100" dir="2700000">
                  <a:schemeClr val="accent1"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09600" y="1295401"/>
            <a:ext cx="79248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A3C2E0"/>
              </a:buClr>
            </a:pPr>
            <a:r>
              <a:rPr lang="fr-FR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Lien entre la fête populaire et le CERN</a:t>
            </a:r>
          </a:p>
          <a:p>
            <a:pPr>
              <a:buClr>
                <a:srgbClr val="A3C2E0"/>
              </a:buClr>
            </a:pPr>
            <a:endParaRPr lang="fr-FR" sz="20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fr-FR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Tramway habillé </a:t>
            </a: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abritant une troupe de théâtre d’improvisation. Des acteurs interpellent les passagers en abordant 4 grands thèmes de la physique du LHC : </a:t>
            </a:r>
            <a:r>
              <a:rPr lang="fr-FR" sz="2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Higgs</a:t>
            </a: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, QGP, antimatière, matière noire. Trajet de 10 mn. </a:t>
            </a:r>
          </a:p>
          <a:p>
            <a:pPr>
              <a:buClr>
                <a:srgbClr val="A3C2E0"/>
              </a:buClr>
            </a:pPr>
            <a:endParaRPr lang="fr-FR" sz="20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A Meyrin village </a:t>
            </a:r>
            <a:r>
              <a:rPr lang="fr-FR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4 stands</a:t>
            </a: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avec animations sur les 4 thèmes abordés + </a:t>
            </a:r>
            <a:b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</a:b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1 stand d’information.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endParaRPr lang="fr-FR" sz="20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Au CERN : bannière, stand d’information, ouverture des expositions «</a:t>
            </a:r>
            <a:r>
              <a:rPr lang="fr-FR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 </a:t>
            </a: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Univers de particules » et </a:t>
            </a:r>
            <a:r>
              <a:rPr lang="fr-FR" sz="2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Microcosm</a:t>
            </a:r>
            <a:r>
              <a:rPr lang="fr-FR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, du Centre de visites d’ATLAS (?) et de la salle de conférence du bât.33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endParaRPr lang="fr-FR" sz="2000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8534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Proposition d’animations populaires au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09600" y="990600"/>
            <a:ext cx="792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Tram-théâtre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: Communication locale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endParaRPr lang="fr-FR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Stands : Education and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outreach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group avec aide de la communication locale (développement des animations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) and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experiments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(?)</a:t>
            </a:r>
          </a:p>
          <a:p>
            <a:pPr>
              <a:buClr>
                <a:srgbClr val="A3C2E0"/>
              </a:buClr>
              <a:buFont typeface="Wingdings" charset="2"/>
              <a:buChar char="§"/>
            </a:pPr>
            <a:endParaRPr lang="fr-FR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  <a:buFont typeface="Wingdings" charset="2"/>
              <a:buChar char="§"/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Expositions/visites/stand au CERN : Education and </a:t>
            </a:r>
            <a:r>
              <a:rPr lang="fr-FR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outreach</a:t>
            </a: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 group</a:t>
            </a:r>
          </a:p>
          <a:p>
            <a:pPr>
              <a:buClr>
                <a:srgbClr val="A3C2E0"/>
              </a:buClr>
            </a:pPr>
            <a:endParaRPr lang="fr-FR" dirty="0" smtClean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</a:endParaRPr>
          </a:p>
          <a:p>
            <a:pPr>
              <a:buClr>
                <a:srgbClr val="A3C2E0"/>
              </a:buClr>
            </a:pPr>
            <a:r>
              <a:rPr lang="fr-FR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</a:rPr>
              <a:t>Physiciens volontaires pour expliquer les 4 grandes questions !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28600"/>
            <a:ext cx="8534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solidFill>
                  <a:schemeClr val="bg1"/>
                </a:solidFill>
                <a:effectLst>
                  <a:outerShdw blurRad="50800" dist="38100" dir="2700000">
                    <a:schemeClr val="accent1">
                      <a:alpha val="43000"/>
                    </a:schemeClr>
                  </a:outerShdw>
                </a:effectLst>
              </a:rPr>
              <a:t>Organisation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6975</TotalTime>
  <Words>674</Words>
  <Application>Microsoft Macintosh PowerPoint</Application>
  <PresentationFormat>On-screen Show (4:3)</PresentationFormat>
  <Paragraphs>73</Paragraphs>
  <Slides>6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Blank Presentation</vt:lpstr>
      <vt:lpstr>1_Blank Presentation</vt:lpstr>
      <vt:lpstr>Slide 1</vt:lpstr>
      <vt:lpstr>Slide 2</vt:lpstr>
      <vt:lpstr>Slide 3</vt:lpstr>
      <vt:lpstr>Slide 4</vt:lpstr>
      <vt:lpstr>Slide 5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</dc:title>
  <dc:creator>CERN User</dc:creator>
  <cp:lastModifiedBy>xx</cp:lastModifiedBy>
  <cp:revision>419</cp:revision>
  <cp:lastPrinted>2010-10-18T10:35:53Z</cp:lastPrinted>
  <dcterms:created xsi:type="dcterms:W3CDTF">2011-02-03T08:25:01Z</dcterms:created>
  <dcterms:modified xsi:type="dcterms:W3CDTF">2011-02-03T09:49:39Z</dcterms:modified>
</cp:coreProperties>
</file>