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67" r:id="rId3"/>
    <p:sldId id="341" r:id="rId4"/>
    <p:sldId id="355" r:id="rId5"/>
    <p:sldId id="331" r:id="rId6"/>
    <p:sldId id="328" r:id="rId7"/>
    <p:sldId id="31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288474-559A-4345-B178-94FB95849B6C}" v="41" dt="2023-03-23T16:03:02.916"/>
    <p1510:client id="{4E9BADD6-82FE-4D1B-9EBF-44455B0E2E2B}" v="94" dt="2023-03-24T11:38:30.959"/>
    <p1510:client id="{8846FDE6-3ADA-4852-8B1E-3E75C4E1344F}" v="689" dt="2023-03-23T14:42:49.2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ina Emilia Nicinska" userId="OjjXwA3g7DLrU71rhWDX36t2kegmGS4zWKwXWhlnjN4=" providerId="None" clId="Web-{8846FDE6-3ADA-4852-8B1E-3E75C4E1344F}"/>
    <pc:docChg chg="modSld">
      <pc:chgData name="Paulina Emilia Nicinska" userId="OjjXwA3g7DLrU71rhWDX36t2kegmGS4zWKwXWhlnjN4=" providerId="None" clId="Web-{8846FDE6-3ADA-4852-8B1E-3E75C4E1344F}" dt="2023-03-23T14:42:49.206" v="565" actId="20577"/>
      <pc:docMkLst>
        <pc:docMk/>
      </pc:docMkLst>
      <pc:sldChg chg="modSp">
        <pc:chgData name="Paulina Emilia Nicinska" userId="OjjXwA3g7DLrU71rhWDX36t2kegmGS4zWKwXWhlnjN4=" providerId="None" clId="Web-{8846FDE6-3ADA-4852-8B1E-3E75C4E1344F}" dt="2023-03-23T13:33:26.340" v="2" actId="20577"/>
        <pc:sldMkLst>
          <pc:docMk/>
          <pc:sldMk cId="0" sldId="256"/>
        </pc:sldMkLst>
        <pc:spChg chg="mod">
          <ac:chgData name="Paulina Emilia Nicinska" userId="OjjXwA3g7DLrU71rhWDX36t2kegmGS4zWKwXWhlnjN4=" providerId="None" clId="Web-{8846FDE6-3ADA-4852-8B1E-3E75C4E1344F}" dt="2023-03-23T13:33:26.340" v="2" actId="20577"/>
          <ac:spMkLst>
            <pc:docMk/>
            <pc:sldMk cId="0" sldId="256"/>
            <ac:spMk id="2" creationId="{00000000-0000-0000-0000-000000000000}"/>
          </ac:spMkLst>
        </pc:spChg>
      </pc:sldChg>
      <pc:sldChg chg="modSp">
        <pc:chgData name="Paulina Emilia Nicinska" userId="OjjXwA3g7DLrU71rhWDX36t2kegmGS4zWKwXWhlnjN4=" providerId="None" clId="Web-{8846FDE6-3ADA-4852-8B1E-3E75C4E1344F}" dt="2023-03-23T14:19:00.098" v="214" actId="20577"/>
        <pc:sldMkLst>
          <pc:docMk/>
          <pc:sldMk cId="0" sldId="267"/>
        </pc:sldMkLst>
        <pc:spChg chg="mod">
          <ac:chgData name="Paulina Emilia Nicinska" userId="OjjXwA3g7DLrU71rhWDX36t2kegmGS4zWKwXWhlnjN4=" providerId="None" clId="Web-{8846FDE6-3ADA-4852-8B1E-3E75C4E1344F}" dt="2023-03-23T14:19:00.098" v="214" actId="20577"/>
          <ac:spMkLst>
            <pc:docMk/>
            <pc:sldMk cId="0" sldId="267"/>
            <ac:spMk id="3" creationId="{00000000-0000-0000-0000-000000000000}"/>
          </ac:spMkLst>
        </pc:spChg>
        <pc:spChg chg="mod">
          <ac:chgData name="Paulina Emilia Nicinska" userId="OjjXwA3g7DLrU71rhWDX36t2kegmGS4zWKwXWhlnjN4=" providerId="None" clId="Web-{8846FDE6-3ADA-4852-8B1E-3E75C4E1344F}" dt="2023-03-23T13:34:33.765" v="6" actId="20577"/>
          <ac:spMkLst>
            <pc:docMk/>
            <pc:sldMk cId="0" sldId="267"/>
            <ac:spMk id="5" creationId="{00000000-0000-0000-0000-000000000000}"/>
          </ac:spMkLst>
        </pc:spChg>
      </pc:sldChg>
      <pc:sldChg chg="modSp">
        <pc:chgData name="Paulina Emilia Nicinska" userId="OjjXwA3g7DLrU71rhWDX36t2kegmGS4zWKwXWhlnjN4=" providerId="None" clId="Web-{8846FDE6-3ADA-4852-8B1E-3E75C4E1344F}" dt="2023-03-23T14:42:49.206" v="565" actId="20577"/>
        <pc:sldMkLst>
          <pc:docMk/>
          <pc:sldMk cId="0" sldId="317"/>
        </pc:sldMkLst>
        <pc:spChg chg="mod">
          <ac:chgData name="Paulina Emilia Nicinska" userId="OjjXwA3g7DLrU71rhWDX36t2kegmGS4zWKwXWhlnjN4=" providerId="None" clId="Web-{8846FDE6-3ADA-4852-8B1E-3E75C4E1344F}" dt="2023-03-23T14:42:49.206" v="565" actId="20577"/>
          <ac:spMkLst>
            <pc:docMk/>
            <pc:sldMk cId="0" sldId="317"/>
            <ac:spMk id="4" creationId="{00000000-0000-0000-0000-000000000000}"/>
          </ac:spMkLst>
        </pc:spChg>
      </pc:sldChg>
      <pc:sldChg chg="modSp">
        <pc:chgData name="Paulina Emilia Nicinska" userId="OjjXwA3g7DLrU71rhWDX36t2kegmGS4zWKwXWhlnjN4=" providerId="None" clId="Web-{8846FDE6-3ADA-4852-8B1E-3E75C4E1344F}" dt="2023-03-23T14:37:39.137" v="511" actId="20577"/>
        <pc:sldMkLst>
          <pc:docMk/>
          <pc:sldMk cId="0" sldId="328"/>
        </pc:sldMkLst>
        <pc:spChg chg="mod">
          <ac:chgData name="Paulina Emilia Nicinska" userId="OjjXwA3g7DLrU71rhWDX36t2kegmGS4zWKwXWhlnjN4=" providerId="None" clId="Web-{8846FDE6-3ADA-4852-8B1E-3E75C4E1344F}" dt="2023-03-23T14:37:39.137" v="511" actId="20577"/>
          <ac:spMkLst>
            <pc:docMk/>
            <pc:sldMk cId="0" sldId="328"/>
            <ac:spMk id="6" creationId="{00000000-0000-0000-0000-000000000000}"/>
          </ac:spMkLst>
        </pc:spChg>
      </pc:sldChg>
      <pc:sldChg chg="modSp">
        <pc:chgData name="Paulina Emilia Nicinska" userId="OjjXwA3g7DLrU71rhWDX36t2kegmGS4zWKwXWhlnjN4=" providerId="None" clId="Web-{8846FDE6-3ADA-4852-8B1E-3E75C4E1344F}" dt="2023-03-23T14:34:19.804" v="472" actId="14100"/>
        <pc:sldMkLst>
          <pc:docMk/>
          <pc:sldMk cId="0" sldId="331"/>
        </pc:sldMkLst>
        <pc:spChg chg="mod">
          <ac:chgData name="Paulina Emilia Nicinska" userId="OjjXwA3g7DLrU71rhWDX36t2kegmGS4zWKwXWhlnjN4=" providerId="None" clId="Web-{8846FDE6-3ADA-4852-8B1E-3E75C4E1344F}" dt="2023-03-23T14:34:19.804" v="472" actId="14100"/>
          <ac:spMkLst>
            <pc:docMk/>
            <pc:sldMk cId="0" sldId="331"/>
            <ac:spMk id="3" creationId="{00000000-0000-0000-0000-000000000000}"/>
          </ac:spMkLst>
        </pc:spChg>
      </pc:sldChg>
      <pc:sldChg chg="modSp">
        <pc:chgData name="Paulina Emilia Nicinska" userId="OjjXwA3g7DLrU71rhWDX36t2kegmGS4zWKwXWhlnjN4=" providerId="None" clId="Web-{8846FDE6-3ADA-4852-8B1E-3E75C4E1344F}" dt="2023-03-23T14:22:40.712" v="265" actId="20577"/>
        <pc:sldMkLst>
          <pc:docMk/>
          <pc:sldMk cId="0" sldId="341"/>
        </pc:sldMkLst>
        <pc:spChg chg="mod">
          <ac:chgData name="Paulina Emilia Nicinska" userId="OjjXwA3g7DLrU71rhWDX36t2kegmGS4zWKwXWhlnjN4=" providerId="None" clId="Web-{8846FDE6-3ADA-4852-8B1E-3E75C4E1344F}" dt="2023-03-23T14:22:40.712" v="265" actId="20577"/>
          <ac:spMkLst>
            <pc:docMk/>
            <pc:sldMk cId="0" sldId="341"/>
            <ac:spMk id="5" creationId="{00000000-0000-0000-0000-000000000000}"/>
          </ac:spMkLst>
        </pc:spChg>
      </pc:sldChg>
      <pc:sldChg chg="modSp">
        <pc:chgData name="Paulina Emilia Nicinska" userId="OjjXwA3g7DLrU71rhWDX36t2kegmGS4zWKwXWhlnjN4=" providerId="None" clId="Web-{8846FDE6-3ADA-4852-8B1E-3E75C4E1344F}" dt="2023-03-23T14:30:51.816" v="413" actId="20577"/>
        <pc:sldMkLst>
          <pc:docMk/>
          <pc:sldMk cId="0" sldId="355"/>
        </pc:sldMkLst>
        <pc:spChg chg="mod">
          <ac:chgData name="Paulina Emilia Nicinska" userId="OjjXwA3g7DLrU71rhWDX36t2kegmGS4zWKwXWhlnjN4=" providerId="None" clId="Web-{8846FDE6-3ADA-4852-8B1E-3E75C4E1344F}" dt="2023-03-23T14:30:51.816" v="413" actId="20577"/>
          <ac:spMkLst>
            <pc:docMk/>
            <pc:sldMk cId="0" sldId="355"/>
            <ac:spMk id="5" creationId="{00000000-0000-0000-0000-000000000000}"/>
          </ac:spMkLst>
        </pc:spChg>
      </pc:sldChg>
    </pc:docChg>
  </pc:docChgLst>
  <pc:docChgLst>
    <pc:chgData name="Oksana Zhyvotova" userId="1qbNDs2E+0XL+3DIq/OiLXcM3fTl3tTbXX1zQBAbZ1g=" providerId="None" clId="Web-{31288474-559A-4345-B178-94FB95849B6C}"/>
    <pc:docChg chg="modSld">
      <pc:chgData name="Oksana Zhyvotova" userId="1qbNDs2E+0XL+3DIq/OiLXcM3fTl3tTbXX1zQBAbZ1g=" providerId="None" clId="Web-{31288474-559A-4345-B178-94FB95849B6C}" dt="2023-03-23T15:52:55.068" v="25" actId="20577"/>
      <pc:docMkLst>
        <pc:docMk/>
      </pc:docMkLst>
      <pc:sldChg chg="modSp">
        <pc:chgData name="Oksana Zhyvotova" userId="1qbNDs2E+0XL+3DIq/OiLXcM3fTl3tTbXX1zQBAbZ1g=" providerId="None" clId="Web-{31288474-559A-4345-B178-94FB95849B6C}" dt="2023-03-23T14:56:52.931" v="11" actId="20577"/>
        <pc:sldMkLst>
          <pc:docMk/>
          <pc:sldMk cId="0" sldId="328"/>
        </pc:sldMkLst>
        <pc:spChg chg="mod">
          <ac:chgData name="Oksana Zhyvotova" userId="1qbNDs2E+0XL+3DIq/OiLXcM3fTl3tTbXX1zQBAbZ1g=" providerId="None" clId="Web-{31288474-559A-4345-B178-94FB95849B6C}" dt="2023-03-23T14:56:52.931" v="11" actId="20577"/>
          <ac:spMkLst>
            <pc:docMk/>
            <pc:sldMk cId="0" sldId="328"/>
            <ac:spMk id="6" creationId="{00000000-0000-0000-0000-000000000000}"/>
          </ac:spMkLst>
        </pc:spChg>
      </pc:sldChg>
      <pc:sldChg chg="modSp">
        <pc:chgData name="Oksana Zhyvotova" userId="1qbNDs2E+0XL+3DIq/OiLXcM3fTl3tTbXX1zQBAbZ1g=" providerId="None" clId="Web-{31288474-559A-4345-B178-94FB95849B6C}" dt="2023-03-23T15:01:49.113" v="24" actId="20577"/>
        <pc:sldMkLst>
          <pc:docMk/>
          <pc:sldMk cId="0" sldId="331"/>
        </pc:sldMkLst>
        <pc:spChg chg="mod">
          <ac:chgData name="Oksana Zhyvotova" userId="1qbNDs2E+0XL+3DIq/OiLXcM3fTl3tTbXX1zQBAbZ1g=" providerId="None" clId="Web-{31288474-559A-4345-B178-94FB95849B6C}" dt="2023-03-23T15:01:49.113" v="24" actId="20577"/>
          <ac:spMkLst>
            <pc:docMk/>
            <pc:sldMk cId="0" sldId="331"/>
            <ac:spMk id="3" creationId="{00000000-0000-0000-0000-000000000000}"/>
          </ac:spMkLst>
        </pc:spChg>
      </pc:sldChg>
      <pc:sldChg chg="modSp">
        <pc:chgData name="Oksana Zhyvotova" userId="1qbNDs2E+0XL+3DIq/OiLXcM3fTl3tTbXX1zQBAbZ1g=" providerId="None" clId="Web-{31288474-559A-4345-B178-94FB95849B6C}" dt="2023-03-23T15:52:55.068" v="25" actId="20577"/>
        <pc:sldMkLst>
          <pc:docMk/>
          <pc:sldMk cId="0" sldId="341"/>
        </pc:sldMkLst>
        <pc:spChg chg="mod">
          <ac:chgData name="Oksana Zhyvotova" userId="1qbNDs2E+0XL+3DIq/OiLXcM3fTl3tTbXX1zQBAbZ1g=" providerId="None" clId="Web-{31288474-559A-4345-B178-94FB95849B6C}" dt="2023-03-23T15:52:55.068" v="25" actId="20577"/>
          <ac:spMkLst>
            <pc:docMk/>
            <pc:sldMk cId="0" sldId="341"/>
            <ac:spMk id="5" creationId="{00000000-0000-0000-0000-000000000000}"/>
          </ac:spMkLst>
        </pc:spChg>
      </pc:sldChg>
    </pc:docChg>
  </pc:docChgLst>
  <pc:docChgLst>
    <pc:chgData name="Oksana Zhyvotova" clId="Web-{31288474-559A-4345-B178-94FB95849B6C}"/>
    <pc:docChg chg="modSld">
      <pc:chgData name="Oksana Zhyvotova" userId="" providerId="" clId="Web-{31288474-559A-4345-B178-94FB95849B6C}" dt="2023-03-23T16:03:02.916" v="4" actId="20577"/>
      <pc:docMkLst>
        <pc:docMk/>
      </pc:docMkLst>
      <pc:sldChg chg="modSp">
        <pc:chgData name="Oksana Zhyvotova" userId="" providerId="" clId="Web-{31288474-559A-4345-B178-94FB95849B6C}" dt="2023-03-23T16:03:02.916" v="4" actId="20577"/>
        <pc:sldMkLst>
          <pc:docMk/>
          <pc:sldMk cId="0" sldId="341"/>
        </pc:sldMkLst>
        <pc:spChg chg="mod">
          <ac:chgData name="Oksana Zhyvotova" userId="" providerId="" clId="Web-{31288474-559A-4345-B178-94FB95849B6C}" dt="2023-03-23T16:03:02.916" v="4" actId="20577"/>
          <ac:spMkLst>
            <pc:docMk/>
            <pc:sldMk cId="0" sldId="341"/>
            <ac:spMk id="5" creationId="{00000000-0000-0000-0000-000000000000}"/>
          </ac:spMkLst>
        </pc:spChg>
      </pc:sldChg>
    </pc:docChg>
  </pc:docChgLst>
  <pc:docChgLst>
    <pc:chgData name="Oksana Zhyvotova" userId="1qbNDs2E+0XL+3DIq/OiLXcM3fTl3tTbXX1zQBAbZ1g=" providerId="None" clId="Web-{4E9BADD6-82FE-4D1B-9EBF-44455B0E2E2B}"/>
    <pc:docChg chg="modSld">
      <pc:chgData name="Oksana Zhyvotova" userId="1qbNDs2E+0XL+3DIq/OiLXcM3fTl3tTbXX1zQBAbZ1g=" providerId="None" clId="Web-{4E9BADD6-82FE-4D1B-9EBF-44455B0E2E2B}" dt="2023-03-24T11:38:28.662" v="68" actId="20577"/>
      <pc:docMkLst>
        <pc:docMk/>
      </pc:docMkLst>
      <pc:sldChg chg="modSp">
        <pc:chgData name="Oksana Zhyvotova" userId="1qbNDs2E+0XL+3DIq/OiLXcM3fTl3tTbXX1zQBAbZ1g=" providerId="None" clId="Web-{4E9BADD6-82FE-4D1B-9EBF-44455B0E2E2B}" dt="2023-03-24T11:19:51.771" v="1" actId="20577"/>
        <pc:sldMkLst>
          <pc:docMk/>
          <pc:sldMk cId="0" sldId="267"/>
        </pc:sldMkLst>
        <pc:spChg chg="mod">
          <ac:chgData name="Oksana Zhyvotova" userId="1qbNDs2E+0XL+3DIq/OiLXcM3fTl3tTbXX1zQBAbZ1g=" providerId="None" clId="Web-{4E9BADD6-82FE-4D1B-9EBF-44455B0E2E2B}" dt="2023-03-24T11:19:51.771" v="1" actId="20577"/>
          <ac:spMkLst>
            <pc:docMk/>
            <pc:sldMk cId="0" sldId="267"/>
            <ac:spMk id="3" creationId="{00000000-0000-0000-0000-000000000000}"/>
          </ac:spMkLst>
        </pc:spChg>
      </pc:sldChg>
      <pc:sldChg chg="modSp">
        <pc:chgData name="Oksana Zhyvotova" userId="1qbNDs2E+0XL+3DIq/OiLXcM3fTl3tTbXX1zQBAbZ1g=" providerId="None" clId="Web-{4E9BADD6-82FE-4D1B-9EBF-44455B0E2E2B}" dt="2023-03-24T11:38:28.662" v="68" actId="20577"/>
        <pc:sldMkLst>
          <pc:docMk/>
          <pc:sldMk cId="0" sldId="317"/>
        </pc:sldMkLst>
        <pc:spChg chg="mod">
          <ac:chgData name="Oksana Zhyvotova" userId="1qbNDs2E+0XL+3DIq/OiLXcM3fTl3tTbXX1zQBAbZ1g=" providerId="None" clId="Web-{4E9BADD6-82FE-4D1B-9EBF-44455B0E2E2B}" dt="2023-03-24T11:38:28.662" v="68" actId="20577"/>
          <ac:spMkLst>
            <pc:docMk/>
            <pc:sldMk cId="0" sldId="317"/>
            <ac:spMk id="7" creationId="{00000000-0000-0000-0000-000000000000}"/>
          </ac:spMkLst>
        </pc:spChg>
      </pc:sldChg>
      <pc:sldChg chg="modSp">
        <pc:chgData name="Oksana Zhyvotova" userId="1qbNDs2E+0XL+3DIq/OiLXcM3fTl3tTbXX1zQBAbZ1g=" providerId="None" clId="Web-{4E9BADD6-82FE-4D1B-9EBF-44455B0E2E2B}" dt="2023-03-24T11:35:10.555" v="30" actId="20577"/>
        <pc:sldMkLst>
          <pc:docMk/>
          <pc:sldMk cId="0" sldId="328"/>
        </pc:sldMkLst>
        <pc:spChg chg="mod">
          <ac:chgData name="Oksana Zhyvotova" userId="1qbNDs2E+0XL+3DIq/OiLXcM3fTl3tTbXX1zQBAbZ1g=" providerId="None" clId="Web-{4E9BADD6-82FE-4D1B-9EBF-44455B0E2E2B}" dt="2023-03-24T11:35:10.555" v="30" actId="20577"/>
          <ac:spMkLst>
            <pc:docMk/>
            <pc:sldMk cId="0" sldId="328"/>
            <ac:spMk id="6" creationId="{00000000-0000-0000-0000-000000000000}"/>
          </ac:spMkLst>
        </pc:spChg>
      </pc:sldChg>
      <pc:sldChg chg="modSp">
        <pc:chgData name="Oksana Zhyvotova" userId="1qbNDs2E+0XL+3DIq/OiLXcM3fTl3tTbXX1zQBAbZ1g=" providerId="None" clId="Web-{4E9BADD6-82FE-4D1B-9EBF-44455B0E2E2B}" dt="2023-03-24T11:30:00.502" v="12" actId="20577"/>
        <pc:sldMkLst>
          <pc:docMk/>
          <pc:sldMk cId="0" sldId="331"/>
        </pc:sldMkLst>
        <pc:spChg chg="mod">
          <ac:chgData name="Oksana Zhyvotova" userId="1qbNDs2E+0XL+3DIq/OiLXcM3fTl3tTbXX1zQBAbZ1g=" providerId="None" clId="Web-{4E9BADD6-82FE-4D1B-9EBF-44455B0E2E2B}" dt="2023-03-24T11:30:00.502" v="12" actId="20577"/>
          <ac:spMkLst>
            <pc:docMk/>
            <pc:sldMk cId="0" sldId="331"/>
            <ac:spMk id="3" creationId="{00000000-0000-0000-0000-000000000000}"/>
          </ac:spMkLst>
        </pc:spChg>
      </pc:sldChg>
      <pc:sldChg chg="modSp">
        <pc:chgData name="Oksana Zhyvotova" userId="1qbNDs2E+0XL+3DIq/OiLXcM3fTl3tTbXX1zQBAbZ1g=" providerId="None" clId="Web-{4E9BADD6-82FE-4D1B-9EBF-44455B0E2E2B}" dt="2023-03-24T11:22:20.031" v="6" actId="20577"/>
        <pc:sldMkLst>
          <pc:docMk/>
          <pc:sldMk cId="0" sldId="341"/>
        </pc:sldMkLst>
        <pc:spChg chg="mod">
          <ac:chgData name="Oksana Zhyvotova" userId="1qbNDs2E+0XL+3DIq/OiLXcM3fTl3tTbXX1zQBAbZ1g=" providerId="None" clId="Web-{4E9BADD6-82FE-4D1B-9EBF-44455B0E2E2B}" dt="2023-03-24T11:22:20.031" v="6" actId="20577"/>
          <ac:spMkLst>
            <pc:docMk/>
            <pc:sldMk cId="0" sldId="341"/>
            <ac:spMk id="5"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p:cNvPicPr>
          <p:nvPr/>
        </p:nvPicPr>
        <p:blipFill>
          <a:blip r:embed="rId2"/>
          <a:stretch>
            <a:fillRect/>
          </a:stretch>
        </p:blipFill>
        <p:spPr>
          <a:xfrm>
            <a:off x="0" y="0"/>
            <a:ext cx="12208933" cy="6858000"/>
          </a:xfrm>
          <a:prstGeom prst="rect">
            <a:avLst/>
          </a:prstGeom>
          <a:noFill/>
          <a:ln w="9525">
            <a:noFill/>
          </a:ln>
        </p:spPr>
      </p:pic>
      <p:sp>
        <p:nvSpPr>
          <p:cNvPr id="2051" name="Rectangle 3"/>
          <p:cNvSpPr>
            <a:spLocks noGrp="1" noChangeArrowheads="1"/>
          </p:cNvSpPr>
          <p:nvPr>
            <p:ph type="ctrTitle"/>
          </p:nvPr>
        </p:nvSpPr>
        <p:spPr>
          <a:xfrm>
            <a:off x="624417" y="1196975"/>
            <a:ext cx="10943167" cy="1082675"/>
          </a:xfrm>
        </p:spPr>
        <p:txBody>
          <a:bodyPr/>
          <a:lstStyle>
            <a:lvl1pPr algn="ctr">
              <a:defRPr>
                <a:solidFill>
                  <a:schemeClr val="bg1"/>
                </a:solidFill>
              </a:defRPr>
            </a:lvl1pPr>
          </a:lstStyle>
          <a:p>
            <a:pPr lvl="0"/>
            <a:r>
              <a:rPr lang="en-US" altLang="zh-CN" noProof="0"/>
              <a:t>Click to edit Master title style</a:t>
            </a:r>
          </a:p>
        </p:txBody>
      </p:sp>
      <p:sp>
        <p:nvSpPr>
          <p:cNvPr id="2052" name="Rectangle 4"/>
          <p:cNvSpPr>
            <a:spLocks noGrp="1" noChangeArrowheads="1"/>
          </p:cNvSpPr>
          <p:nvPr>
            <p:ph type="subTitle" idx="1"/>
          </p:nvPr>
        </p:nvSpPr>
        <p:spPr>
          <a:xfrm>
            <a:off x="626533" y="2422525"/>
            <a:ext cx="10949517" cy="1752600"/>
          </a:xfrm>
        </p:spPr>
        <p:txBody>
          <a:bodyPr/>
          <a:lstStyle>
            <a:lvl1pPr marL="0" indent="0" algn="ctr">
              <a:buFontTx/>
              <a:buNone/>
              <a:defRPr>
                <a:solidFill>
                  <a:schemeClr val="bg1"/>
                </a:solidFill>
              </a:defRPr>
            </a:lvl1pPr>
          </a:lstStyle>
          <a:p>
            <a:pPr lvl="0"/>
            <a:r>
              <a:rPr lang="en-US" altLang="zh-CN" noProof="0"/>
              <a:t>Click to edit Master subtitle style</a:t>
            </a:r>
          </a:p>
        </p:txBody>
      </p:sp>
      <p:sp>
        <p:nvSpPr>
          <p:cNvPr id="9" name="Rectangle 5"/>
          <p:cNvSpPr>
            <a:spLocks noGrp="1" noChangeArrowheads="1"/>
          </p:cNvSpPr>
          <p:nvPr>
            <p:ph type="dt" sz="half" idx="2"/>
          </p:nvPr>
        </p:nvSpPr>
        <p:spPr bwMode="auto">
          <a:xfrm>
            <a:off x="609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63A1C593-65D0-4073-BCC9-577B9352EA97}" type="datetimeFigureOut">
              <a:rPr lang="en-US" smtClean="0"/>
              <a:t>3/24/2023</a:t>
            </a:fld>
            <a:endParaRPr lang="en-US"/>
          </a:p>
        </p:txBody>
      </p:sp>
      <p:sp>
        <p:nvSpPr>
          <p:cNvPr id="10" name="Rectangle 6"/>
          <p:cNvSpPr>
            <a:spLocks noGrp="1" noChangeArrowheads="1"/>
          </p:cNvSpPr>
          <p:nvPr>
            <p:ph type="ftr" sz="quarter" idx="3"/>
          </p:nvPr>
        </p:nvSpPr>
        <p:spPr bwMode="auto">
          <a:xfrm>
            <a:off x="4165600" y="6245225"/>
            <a:ext cx="3860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11" name="Rectangle 7"/>
          <p:cNvSpPr>
            <a:spLocks noGrp="1" noChangeArrowheads="1"/>
          </p:cNvSpPr>
          <p:nvPr>
            <p:ph type="sldNum" sz="quarter" idx="4"/>
          </p:nvPr>
        </p:nvSpPr>
        <p:spPr bwMode="auto">
          <a:xfrm>
            <a:off x="8737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9B618960-8005-486C-9A75-10CB2AAC16F9}" type="slidenum">
              <a:rPr lang="en-US" smtClean="0"/>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3/24/2023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90500"/>
            <a:ext cx="2743200" cy="59372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190500"/>
            <a:ext cx="8026400" cy="5937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3/24/2023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3/24/2023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p>
            <a:fld id="{63A1C593-65D0-4073-BCC9-577B9352EA97}" type="datetimeFigureOut">
              <a:rPr lang="en-US" smtClean="0"/>
              <a:t>3/24/2023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174750"/>
            <a:ext cx="53848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174750"/>
            <a:ext cx="53848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A1C593-65D0-4073-BCC9-577B9352EA97}" type="datetimeFigureOut">
              <a:rPr lang="en-US" smtClean="0"/>
              <a:t>3/24/2023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7"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A1C593-65D0-4073-BCC9-577B9352EA97}" type="datetimeFigureOut">
              <a:rPr lang="en-US" smtClean="0"/>
              <a:t>3/24/2023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A1C593-65D0-4073-BCC9-577B9352EA97}" type="datetimeFigureOut">
              <a:rPr lang="en-US" smtClean="0"/>
              <a:t>3/24/2023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t>3/24/2023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t>3/24/2023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t>3/24/2023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p:cNvPicPr>
            <a:picLocks noChangeAspect="1"/>
          </p:cNvPicPr>
          <p:nvPr/>
        </p:nvPicPr>
        <p:blipFill>
          <a:blip r:embed="rId13"/>
          <a:stretch>
            <a:fillRect/>
          </a:stretch>
        </p:blipFill>
        <p:spPr>
          <a:xfrm>
            <a:off x="0" y="0"/>
            <a:ext cx="12208933" cy="6858000"/>
          </a:xfrm>
          <a:prstGeom prst="rect">
            <a:avLst/>
          </a:prstGeom>
          <a:noFill/>
          <a:ln w="9525">
            <a:noFill/>
          </a:ln>
        </p:spPr>
      </p:pic>
      <p:sp>
        <p:nvSpPr>
          <p:cNvPr id="1027" name="Rectangle 3"/>
          <p:cNvSpPr>
            <a:spLocks noGrp="1"/>
          </p:cNvSpPr>
          <p:nvPr>
            <p:ph type="title"/>
          </p:nvPr>
        </p:nvSpPr>
        <p:spPr>
          <a:xfrm>
            <a:off x="609600" y="190500"/>
            <a:ext cx="10972800" cy="582613"/>
          </a:xfrm>
          <a:prstGeom prst="rect">
            <a:avLst/>
          </a:prstGeom>
          <a:noFill/>
          <a:ln w="9525">
            <a:noFill/>
          </a:ln>
        </p:spPr>
        <p:txBody>
          <a:bodyPr anchor="ctr" anchorCtr="0"/>
          <a:lstStyle/>
          <a:p>
            <a:pPr lvl="0"/>
            <a:r>
              <a:rPr lang="en-US" altLang="zh-CN" dirty="0"/>
              <a:t>Click to edit Master title style</a:t>
            </a:r>
          </a:p>
        </p:txBody>
      </p:sp>
      <p:sp>
        <p:nvSpPr>
          <p:cNvPr id="1028" name="Rectangle 4"/>
          <p:cNvSpPr>
            <a:spLocks noGrp="1"/>
          </p:cNvSpPr>
          <p:nvPr>
            <p:ph type="body" idx="1"/>
          </p:nvPr>
        </p:nvSpPr>
        <p:spPr>
          <a:xfrm>
            <a:off x="609600" y="1174750"/>
            <a:ext cx="10972800" cy="4953000"/>
          </a:xfrm>
          <a:prstGeom prst="rect">
            <a:avLst/>
          </a:prstGeom>
          <a:noFill/>
          <a:ln w="9525">
            <a:noFill/>
          </a:ln>
        </p:spPr>
        <p:txBody>
          <a:body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1029" name="Rectangle 5"/>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63A1C593-65D0-4073-BCC9-577B9352EA97}" type="datetimeFigureOut">
              <a:rPr lang="en-US" smtClean="0"/>
              <a:t>3/24/2023</a:t>
            </a:fld>
            <a:endParaRPr lang="en-US"/>
          </a:p>
        </p:txBody>
      </p:sp>
      <p:sp>
        <p:nvSpPr>
          <p:cNvPr id="1030" name="Rectangle 6"/>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1031" name="Rectangle 7"/>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9B618960-8005-486C-9A75-10CB2AAC16F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spcBef>
          <a:spcPct val="0"/>
        </a:spcBef>
        <a:spcAft>
          <a:spcPct val="0"/>
        </a:spcAft>
        <a:defRPr sz="3600" kern="1200">
          <a:solidFill>
            <a:schemeClr val="tx1"/>
          </a:solidFill>
          <a:latin typeface="+mj-lt"/>
          <a:ea typeface="+mj-ea"/>
          <a:cs typeface="+mj-cs"/>
        </a:defRPr>
      </a:lvl1pPr>
      <a:lvl2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2pPr>
      <a:lvl3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3pPr>
      <a:lvl4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4pPr>
      <a:lvl5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6.jpe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25008" y="109538"/>
            <a:ext cx="10363200" cy="1470025"/>
          </a:xfrm>
        </p:spPr>
        <p:txBody>
          <a:bodyPr lIns="91440" tIns="45720" rIns="91440" bIns="45720" anchor="ctr" anchorCtr="0"/>
          <a:lstStyle/>
          <a:p>
            <a:r>
              <a:rPr lang="en-GB" altLang="en-US" dirty="0"/>
              <a:t>Teacher and student programmes</a:t>
            </a:r>
          </a:p>
        </p:txBody>
      </p:sp>
      <p:pic>
        <p:nvPicPr>
          <p:cNvPr id="102" name="Picture 101"/>
          <p:cNvPicPr/>
          <p:nvPr/>
        </p:nvPicPr>
        <p:blipFill>
          <a:blip r:embed="rId2"/>
          <a:stretch>
            <a:fillRect/>
          </a:stretch>
        </p:blipFill>
        <p:spPr>
          <a:xfrm>
            <a:off x="6487795" y="1348740"/>
            <a:ext cx="5210810" cy="2924175"/>
          </a:xfrm>
          <a:prstGeom prst="rect">
            <a:avLst/>
          </a:prstGeom>
          <a:noFill/>
          <a:ln w="9525">
            <a:noFill/>
          </a:ln>
        </p:spPr>
      </p:pic>
      <p:sp>
        <p:nvSpPr>
          <p:cNvPr id="3" name="Text Box 2"/>
          <p:cNvSpPr txBox="1"/>
          <p:nvPr/>
        </p:nvSpPr>
        <p:spPr>
          <a:xfrm>
            <a:off x="8984615" y="5972810"/>
            <a:ext cx="2087880" cy="922020"/>
          </a:xfrm>
          <a:prstGeom prst="rect">
            <a:avLst/>
          </a:prstGeom>
          <a:noFill/>
        </p:spPr>
        <p:txBody>
          <a:bodyPr wrap="none" rtlCol="0" anchor="t">
            <a:spAutoFit/>
          </a:bodyPr>
          <a:lstStyle/>
          <a:p>
            <a:pPr algn="l"/>
            <a:r>
              <a:rPr lang="en-GB" altLang="en-US" dirty="0">
                <a:latin typeface="Arial" panose="020B0604020202020204" pitchFamily="34" charset="0"/>
                <a:cs typeface="Arial" panose="020B0604020202020204" pitchFamily="34" charset="0"/>
                <a:sym typeface="+mn-ea"/>
              </a:rPr>
              <a:t>CERN, Geneva</a:t>
            </a:r>
          </a:p>
          <a:p>
            <a:pPr algn="l"/>
            <a:r>
              <a:rPr lang="en-US" dirty="0">
                <a:latin typeface="Arial" panose="020B0604020202020204" pitchFamily="34" charset="0"/>
                <a:cs typeface="Arial" panose="020B0604020202020204" pitchFamily="34" charset="0"/>
                <a:sym typeface="+mn-ea"/>
              </a:rPr>
              <a:t>Oksana Zhyvotova</a:t>
            </a:r>
          </a:p>
          <a:p>
            <a:pPr algn="l"/>
            <a:r>
              <a:rPr lang="en-GB" altLang="en-US" dirty="0">
                <a:latin typeface="Arial" panose="020B0604020202020204" pitchFamily="34" charset="0"/>
                <a:cs typeface="Arial" panose="020B0604020202020204" pitchFamily="34" charset="0"/>
                <a:sym typeface="+mn-ea"/>
              </a:rPr>
              <a:t>March 2023</a:t>
            </a:r>
            <a:endParaRPr lang="en-GB" altLang="en-US"/>
          </a:p>
        </p:txBody>
      </p:sp>
      <p:pic>
        <p:nvPicPr>
          <p:cNvPr id="6" name="Content Placeholder 5" descr="Організатори-спікери-волонтери-учасники першої онлайн Програми ЦЕРН для педагогів України - UATP-2022"/>
          <p:cNvPicPr>
            <a:picLocks noGrp="1" noChangeAspect="1"/>
          </p:cNvPicPr>
          <p:nvPr>
            <p:ph sz="half" idx="1"/>
          </p:nvPr>
        </p:nvPicPr>
        <p:blipFill>
          <a:blip r:embed="rId3"/>
          <a:stretch>
            <a:fillRect/>
          </a:stretch>
        </p:blipFill>
        <p:spPr>
          <a:xfrm>
            <a:off x="994410" y="1348740"/>
            <a:ext cx="3862705" cy="29241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5895" y="102870"/>
            <a:ext cx="10972800" cy="582613"/>
          </a:xfrm>
        </p:spPr>
        <p:txBody>
          <a:bodyPr lIns="91440" tIns="45720" rIns="91440" bIns="45720" anchor="ctr" anchorCtr="0"/>
          <a:lstStyle/>
          <a:p>
            <a:pPr algn="ctr"/>
            <a:r>
              <a:rPr lang="en-GB" altLang="en-US" dirty="0">
                <a:latin typeface="Arial"/>
                <a:cs typeface="Arial"/>
              </a:rPr>
              <a:t>The importance of programmes for teachers</a:t>
            </a:r>
          </a:p>
        </p:txBody>
      </p:sp>
      <p:sp>
        <p:nvSpPr>
          <p:cNvPr id="3" name="Content Placeholder 2"/>
          <p:cNvSpPr>
            <a:spLocks noGrp="1"/>
          </p:cNvSpPr>
          <p:nvPr>
            <p:ph sz="half" idx="2"/>
          </p:nvPr>
        </p:nvSpPr>
        <p:spPr>
          <a:xfrm>
            <a:off x="368935" y="773430"/>
            <a:ext cx="10553700" cy="4953000"/>
          </a:xfrm>
        </p:spPr>
        <p:txBody>
          <a:bodyPr lIns="91440" tIns="45720" rIns="91440" bIns="45720" anchor="t"/>
          <a:lstStyle/>
          <a:p>
            <a:pPr marL="0" lvl="0" indent="0" algn="just">
              <a:buNone/>
            </a:pPr>
            <a:r>
              <a:rPr lang="en-US" sz="1600" dirty="0">
                <a:latin typeface="Arial"/>
                <a:cs typeface="Arial"/>
                <a:sym typeface="+mn-ea"/>
              </a:rPr>
              <a:t>Hello, my name is Oksana </a:t>
            </a:r>
            <a:r>
              <a:rPr lang="en-US" sz="1600" dirty="0" err="1">
                <a:latin typeface="Arial"/>
                <a:cs typeface="Arial"/>
                <a:sym typeface="+mn-ea"/>
              </a:rPr>
              <a:t>Zhyvotova</a:t>
            </a:r>
            <a:r>
              <a:rPr lang="en-US" sz="1600" dirty="0">
                <a:latin typeface="Arial"/>
                <a:cs typeface="Arial"/>
                <a:sym typeface="+mn-ea"/>
              </a:rPr>
              <a:t>. I am a coordinator of online schools and </a:t>
            </a:r>
            <a:r>
              <a:rPr lang="en-US" sz="1600" dirty="0" err="1">
                <a:latin typeface="Arial"/>
                <a:cs typeface="Arial"/>
                <a:sym typeface="+mn-ea"/>
              </a:rPr>
              <a:t>programmes</a:t>
            </a:r>
            <a:r>
              <a:rPr lang="en-US" sz="1600" dirty="0">
                <a:latin typeface="Arial"/>
                <a:cs typeface="Arial"/>
                <a:sym typeface="+mn-ea"/>
              </a:rPr>
              <a:t> for teachers and students from Ukraine.</a:t>
            </a:r>
            <a:endParaRPr lang="en-US" sz="1600" dirty="0">
              <a:latin typeface="Arial"/>
              <a:cs typeface="Arial"/>
            </a:endParaRPr>
          </a:p>
          <a:p>
            <a:pPr marL="0" indent="0" algn="just">
              <a:buNone/>
            </a:pPr>
            <a:r>
              <a:rPr lang="en-US" sz="1600" dirty="0">
                <a:latin typeface="Arial"/>
                <a:cs typeface="Arial"/>
                <a:sym typeface="+mn-ea"/>
              </a:rPr>
              <a:t>First, I want to explain the importance of the </a:t>
            </a:r>
            <a:r>
              <a:rPr lang="en-US" sz="1600" dirty="0" err="1">
                <a:latin typeface="Arial"/>
                <a:cs typeface="Arial"/>
                <a:sym typeface="+mn-ea"/>
              </a:rPr>
              <a:t>programmes</a:t>
            </a:r>
            <a:r>
              <a:rPr lang="en-US" sz="1600" dirty="0">
                <a:latin typeface="Arial"/>
                <a:cs typeface="Arial"/>
                <a:sym typeface="+mn-ea"/>
              </a:rPr>
              <a:t> for teachers.</a:t>
            </a:r>
            <a:endParaRPr lang="en-GB" sz="1600" dirty="0">
              <a:latin typeface="Arial"/>
              <a:cs typeface="Arial"/>
            </a:endParaRPr>
          </a:p>
          <a:p>
            <a:pPr marL="0" indent="0" algn="just">
              <a:buNone/>
            </a:pPr>
            <a:r>
              <a:rPr lang="en-US" sz="1600" dirty="0">
                <a:latin typeface="Arial"/>
                <a:cs typeface="Arial"/>
                <a:sym typeface="+mn-ea"/>
              </a:rPr>
              <a:t>When I was a young teacher, I learned about CERN thanks to the national </a:t>
            </a:r>
            <a:r>
              <a:rPr lang="en-US" sz="1600" dirty="0" err="1">
                <a:latin typeface="Arial"/>
                <a:cs typeface="Arial"/>
                <a:sym typeface="+mn-ea"/>
              </a:rPr>
              <a:t>programme</a:t>
            </a:r>
            <a:r>
              <a:rPr lang="en-US" sz="1600" dirty="0">
                <a:latin typeface="Arial"/>
                <a:cs typeface="Arial"/>
                <a:sym typeface="+mn-ea"/>
              </a:rPr>
              <a:t> for teachers in 2016. When it finished, I returned to Ukraine as a CERN ambassador and was able to actively share the acquired knowledge with</a:t>
            </a:r>
            <a:r>
              <a:rPr lang="en-GB" altLang="en-US" sz="1600" dirty="0">
                <a:latin typeface="Arial"/>
                <a:cs typeface="Arial"/>
                <a:sym typeface="+mn-ea"/>
              </a:rPr>
              <a:t> </a:t>
            </a:r>
            <a:r>
              <a:rPr lang="en-US" sz="1600" dirty="0">
                <a:latin typeface="Arial"/>
                <a:cs typeface="Arial"/>
                <a:sym typeface="+mn-ea"/>
              </a:rPr>
              <a:t>students and colleagues. We began to organize all-Ukrainian online webinars so that as many people as possible could learn about CERN's research and its application</a:t>
            </a:r>
            <a:r>
              <a:rPr lang="en-GB" altLang="en-US" sz="1600" dirty="0">
                <a:latin typeface="Arial"/>
                <a:cs typeface="Arial"/>
                <a:sym typeface="+mn-ea"/>
              </a:rPr>
              <a:t>s</a:t>
            </a:r>
            <a:r>
              <a:rPr lang="en-US" sz="1600" dirty="0">
                <a:latin typeface="Arial"/>
                <a:cs typeface="Arial"/>
                <a:sym typeface="+mn-ea"/>
              </a:rPr>
              <a:t>. Additionally, I shared information with colleagues on how to apply for the </a:t>
            </a:r>
            <a:r>
              <a:rPr lang="en-US" sz="1600" dirty="0" err="1">
                <a:latin typeface="Arial"/>
                <a:cs typeface="Arial"/>
                <a:sym typeface="+mn-ea"/>
              </a:rPr>
              <a:t>programmes</a:t>
            </a:r>
            <a:r>
              <a:rPr lang="en-US" sz="1600" dirty="0">
                <a:latin typeface="Arial"/>
                <a:cs typeface="Arial"/>
                <a:sym typeface="+mn-ea"/>
              </a:rPr>
              <a:t> at CERN. I find this an invaluable experience.</a:t>
            </a:r>
            <a:endParaRPr lang="en-GB" sz="1600" dirty="0">
              <a:latin typeface="Arial"/>
              <a:cs typeface="Arial"/>
            </a:endParaRPr>
          </a:p>
          <a:p>
            <a:pPr marL="0" indent="0" algn="just">
              <a:buNone/>
            </a:pPr>
            <a:r>
              <a:rPr lang="en-GB" altLang="en-US" sz="1600" dirty="0">
                <a:latin typeface="Arial"/>
                <a:cs typeface="Arial"/>
                <a:sym typeface="+mn-ea"/>
              </a:rPr>
              <a:t>When I came h</a:t>
            </a:r>
            <a:r>
              <a:rPr lang="en-US" sz="1600" dirty="0">
                <a:latin typeface="Arial"/>
                <a:cs typeface="Arial"/>
                <a:sym typeface="+mn-ea"/>
              </a:rPr>
              <a:t>ere, at CERN, I met with the manager of the teacher </a:t>
            </a:r>
            <a:r>
              <a:rPr lang="en-US" sz="1600" dirty="0" err="1">
                <a:latin typeface="Arial"/>
                <a:cs typeface="Arial"/>
                <a:sym typeface="+mn-ea"/>
              </a:rPr>
              <a:t>programmes</a:t>
            </a:r>
            <a:r>
              <a:rPr lang="en-US" sz="1600" dirty="0">
                <a:latin typeface="Arial"/>
                <a:cs typeface="Arial"/>
                <a:sym typeface="+mn-ea"/>
              </a:rPr>
              <a:t>, Jeff Wiener, and the coordinator of programs for Ukrainian teachers: Tetiana </a:t>
            </a:r>
            <a:r>
              <a:rPr lang="en-US" sz="1600" dirty="0" err="1">
                <a:latin typeface="Arial"/>
                <a:cs typeface="Arial"/>
                <a:sym typeface="+mn-ea"/>
              </a:rPr>
              <a:t>Hryn</a:t>
            </a:r>
            <a:r>
              <a:rPr lang="en-GB" altLang="en-US" sz="1600" dirty="0">
                <a:latin typeface="Arial"/>
                <a:cs typeface="Arial"/>
                <a:sym typeface="+mn-ea"/>
              </a:rPr>
              <a:t>’</a:t>
            </a:r>
            <a:r>
              <a:rPr lang="en-US" sz="1600" dirty="0">
                <a:latin typeface="Arial"/>
                <a:cs typeface="Arial"/>
                <a:sym typeface="+mn-ea"/>
              </a:rPr>
              <a:t>ova.</a:t>
            </a:r>
            <a:endParaRPr lang="en-GB" sz="1600" dirty="0">
              <a:latin typeface="Arial"/>
              <a:cs typeface="Arial"/>
            </a:endParaRPr>
          </a:p>
          <a:p>
            <a:pPr marL="0" indent="0" algn="just">
              <a:buNone/>
            </a:pPr>
            <a:r>
              <a:rPr lang="en-US" sz="1600" dirty="0">
                <a:latin typeface="Arial"/>
                <a:cs typeface="Arial"/>
                <a:sym typeface="+mn-ea"/>
              </a:rPr>
              <a:t>The next step for me was to participate in the international </a:t>
            </a:r>
            <a:r>
              <a:rPr lang="en-US" sz="1600" dirty="0" err="1">
                <a:latin typeface="Arial"/>
                <a:cs typeface="Arial"/>
                <a:sym typeface="+mn-ea"/>
              </a:rPr>
              <a:t>programme</a:t>
            </a:r>
            <a:r>
              <a:rPr lang="en-US" sz="1600" dirty="0">
                <a:latin typeface="Arial"/>
                <a:cs typeface="Arial"/>
                <a:sym typeface="+mn-ea"/>
              </a:rPr>
              <a:t>. These three weeks were very busy but wonderful! We were 44 teachers from 33 countries of the world and even though the </a:t>
            </a:r>
            <a:r>
              <a:rPr lang="en-US" sz="1600" dirty="0" err="1">
                <a:latin typeface="Arial"/>
                <a:cs typeface="Arial"/>
                <a:sym typeface="+mn-ea"/>
              </a:rPr>
              <a:t>programme</a:t>
            </a:r>
            <a:r>
              <a:rPr lang="en-US" sz="1600" dirty="0">
                <a:latin typeface="Arial"/>
                <a:cs typeface="Arial"/>
                <a:sym typeface="+mn-ea"/>
              </a:rPr>
              <a:t> is over, we continue to communicate on scientific topics within the group...</a:t>
            </a:r>
            <a:endParaRPr lang="en-GB" sz="1600" dirty="0">
              <a:latin typeface="Arial"/>
              <a:cs typeface="Arial"/>
            </a:endParaRPr>
          </a:p>
          <a:p>
            <a:pPr>
              <a:buNone/>
            </a:pPr>
            <a:endParaRPr lang="en-GB" altLang="en-US" sz="1600">
              <a:latin typeface="Arial" panose="020B0604020202020204" pitchFamily="34" charset="0"/>
              <a:cs typeface="Arial" panose="020B0604020202020204" pitchFamily="34" charset="0"/>
            </a:endParaRPr>
          </a:p>
        </p:txBody>
      </p:sp>
      <p:pic>
        <p:nvPicPr>
          <p:cNvPr id="6" name="Content Placeholder 5" descr="s66668531"/>
          <p:cNvPicPr>
            <a:picLocks noGrp="1" noChangeAspect="1"/>
          </p:cNvPicPr>
          <p:nvPr>
            <p:ph sz="half" idx="1"/>
          </p:nvPr>
        </p:nvPicPr>
        <p:blipFill>
          <a:blip r:embed="rId2"/>
          <a:srcRect l="-1489" t="28060"/>
          <a:stretch>
            <a:fillRect/>
          </a:stretch>
        </p:blipFill>
        <p:spPr>
          <a:xfrm>
            <a:off x="3522345" y="4620895"/>
            <a:ext cx="1718632" cy="2160000"/>
          </a:xfrm>
          <a:prstGeom prst="rect">
            <a:avLst/>
          </a:prstGeom>
        </p:spPr>
      </p:pic>
      <p:pic>
        <p:nvPicPr>
          <p:cNvPr id="100" name="Content Placeholder 99"/>
          <p:cNvPicPr>
            <a:picLocks noChangeAspect="1"/>
          </p:cNvPicPr>
          <p:nvPr/>
        </p:nvPicPr>
        <p:blipFill>
          <a:blip r:embed="rId3"/>
          <a:stretch>
            <a:fillRect/>
          </a:stretch>
        </p:blipFill>
        <p:spPr>
          <a:xfrm>
            <a:off x="8742680" y="4620260"/>
            <a:ext cx="3245499" cy="2160000"/>
          </a:xfrm>
          <a:prstGeom prst="rect">
            <a:avLst/>
          </a:prstGeom>
          <a:noFill/>
          <a:ln w="9525">
            <a:noFill/>
          </a:ln>
        </p:spPr>
      </p:pic>
      <p:pic>
        <p:nvPicPr>
          <p:cNvPr id="2" name="Picture 1" descr="s40043083"/>
          <p:cNvPicPr>
            <a:picLocks noChangeAspect="1"/>
          </p:cNvPicPr>
          <p:nvPr/>
        </p:nvPicPr>
        <p:blipFill>
          <a:blip r:embed="rId4"/>
          <a:stretch>
            <a:fillRect/>
          </a:stretch>
        </p:blipFill>
        <p:spPr>
          <a:xfrm>
            <a:off x="175895" y="4620895"/>
            <a:ext cx="3235955" cy="2160000"/>
          </a:xfrm>
          <a:prstGeom prst="rect">
            <a:avLst/>
          </a:prstGeom>
        </p:spPr>
      </p:pic>
      <p:pic>
        <p:nvPicPr>
          <p:cNvPr id="4" name="Picture 3" descr="Screenshot_2023-03-20-12-22-46-203_com.facebook.katana"/>
          <p:cNvPicPr>
            <a:picLocks noChangeAspect="1"/>
          </p:cNvPicPr>
          <p:nvPr/>
        </p:nvPicPr>
        <p:blipFill>
          <a:blip r:embed="rId5"/>
          <a:srcRect l="3692" t="36417" r="15650" b="38991"/>
          <a:stretch>
            <a:fillRect/>
          </a:stretch>
        </p:blipFill>
        <p:spPr>
          <a:xfrm>
            <a:off x="5356860" y="4620260"/>
            <a:ext cx="3270250" cy="216090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noGrp="1"/>
          </p:cNvSpPr>
          <p:nvPr/>
        </p:nvSpPr>
        <p:spPr>
          <a:xfrm>
            <a:off x="262890" y="789940"/>
            <a:ext cx="6708140" cy="3208655"/>
          </a:xfrm>
          <a:prstGeom prst="rect">
            <a:avLst/>
          </a:prstGeom>
          <a:noFill/>
          <a:ln>
            <a:noFill/>
          </a:ln>
        </p:spPr>
        <p:txBody>
          <a:bodyPr vert="horz" wrap="square" lIns="91440" tIns="45720" rIns="91440" bIns="45720" anchor="t" anchorCtr="0" compatLnSpc="1">
            <a:noAutofit/>
          </a:bodyPr>
          <a:lstStyle>
            <a:lvl1pPr marL="283210" marR="0" lvl="0" indent="-28321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1490" b="0" i="0" u="none" strike="noStrike" kern="1200" cap="none" spc="0" baseline="0">
                <a:solidFill>
                  <a:srgbClr val="404040"/>
                </a:solidFill>
                <a:uFillTx/>
                <a:latin typeface="Trebuchet MS" panose="020B0603020202020204"/>
              </a:defRPr>
            </a:lvl1pPr>
            <a:lvl2pPr marL="614045" marR="0" lvl="1" indent="-23622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1325" b="0" i="0" u="none" strike="noStrike" kern="1200" cap="none" spc="0" baseline="0">
                <a:solidFill>
                  <a:srgbClr val="404040"/>
                </a:solidFill>
                <a:uFillTx/>
                <a:latin typeface="Trebuchet MS" panose="020B0603020202020204"/>
              </a:defRPr>
            </a:lvl2pPr>
            <a:lvl3pPr marL="944880" marR="0" lvl="2" indent="-18923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1160" b="0" i="0" u="none" strike="noStrike" kern="1200" cap="none" spc="0" baseline="0">
                <a:solidFill>
                  <a:srgbClr val="404040"/>
                </a:solidFill>
                <a:uFillTx/>
                <a:latin typeface="Trebuchet MS" panose="020B0603020202020204"/>
              </a:defRPr>
            </a:lvl3pPr>
            <a:lvl4pPr marL="1323340" marR="0" lvl="3" indent="-18923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990" b="0" i="0" u="none" strike="noStrike" kern="1200" cap="none" spc="0" baseline="0">
                <a:solidFill>
                  <a:srgbClr val="404040"/>
                </a:solidFill>
                <a:uFillTx/>
                <a:latin typeface="Trebuchet MS" panose="020B0603020202020204"/>
              </a:defRPr>
            </a:lvl4pPr>
            <a:lvl5pPr marL="1701165" marR="0" lvl="4" indent="-18923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990" b="0" i="0" u="none" strike="noStrike" kern="1200" cap="none" spc="0" baseline="0">
                <a:solidFill>
                  <a:srgbClr val="404040"/>
                </a:solidFill>
                <a:uFillTx/>
                <a:latin typeface="Trebuchet MS" panose="020B060302020202020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a:buNone/>
            </a:pPr>
            <a:r>
              <a:rPr lang="en-US" sz="1600" dirty="0">
                <a:latin typeface="Arial"/>
                <a:cs typeface="Arial"/>
              </a:rPr>
              <a:t>In Ukraine, the CERN Ambassadors Club is successfully functioning, the coordinator is a person who is always full of ideas - Oleksandr </a:t>
            </a:r>
            <a:r>
              <a:rPr lang="en-US" sz="1600" dirty="0" err="1">
                <a:latin typeface="Arial"/>
                <a:cs typeface="Arial"/>
              </a:rPr>
              <a:t>Yurov</a:t>
            </a:r>
            <a:r>
              <a:rPr lang="en-US" sz="1600" dirty="0">
                <a:latin typeface="Arial"/>
                <a:cs typeface="Arial"/>
              </a:rPr>
              <a:t>.</a:t>
            </a:r>
            <a:endParaRPr lang="en-GB" sz="1600" dirty="0">
              <a:latin typeface="Arial"/>
              <a:cs typeface="Arial"/>
            </a:endParaRPr>
          </a:p>
          <a:p>
            <a:pPr marL="0" lvl="0" indent="0" algn="just">
              <a:buNone/>
            </a:pPr>
            <a:r>
              <a:rPr lang="en-US" sz="1600" dirty="0">
                <a:latin typeface="Arial" panose="020B0604020202020204" pitchFamily="34" charset="0"/>
                <a:cs typeface="Arial" panose="020B0604020202020204" pitchFamily="34" charset="0"/>
              </a:rPr>
              <a:t>CERN provides many opportunities for Ukrainian teachers even now.</a:t>
            </a:r>
            <a:endParaRPr lang="en-GB" sz="1600" dirty="0">
              <a:latin typeface="Arial" panose="020B0604020202020204" pitchFamily="34" charset="0"/>
              <a:cs typeface="Arial" panose="020B0604020202020204" pitchFamily="34" charset="0"/>
            </a:endParaRPr>
          </a:p>
          <a:p>
            <a:pPr marL="0" lvl="0" indent="0" algn="just">
              <a:buNone/>
            </a:pPr>
            <a:r>
              <a:rPr lang="en-US" sz="1600" dirty="0">
                <a:latin typeface="Arial" panose="020B0604020202020204" pitchFamily="34" charset="0"/>
                <a:cs typeface="Arial" panose="020B0604020202020204" pitchFamily="34" charset="0"/>
              </a:rPr>
              <a:t>During</a:t>
            </a:r>
            <a:r>
              <a:rPr lang="en-GB" altLang="en-US" sz="1600" dirty="0">
                <a:latin typeface="Arial" panose="020B0604020202020204" pitchFamily="34" charset="0"/>
                <a:cs typeface="Arial" panose="020B0604020202020204" pitchFamily="34" charset="0"/>
              </a:rPr>
              <a:t> the</a:t>
            </a:r>
            <a:r>
              <a:rPr lang="en-US" sz="1600" dirty="0">
                <a:latin typeface="Arial" panose="020B0604020202020204" pitchFamily="34" charset="0"/>
                <a:cs typeface="Arial" panose="020B0604020202020204" pitchFamily="34" charset="0"/>
              </a:rPr>
              <a:t> period January 2022 - March 2023 the following events were organized within the framework of CERN cooperation with Ukraine</a:t>
            </a:r>
            <a:r>
              <a:rPr lang="en-GB" altLang="en-US" sz="1600" dirty="0">
                <a:latin typeface="Arial" panose="020B0604020202020204" pitchFamily="34" charset="0"/>
                <a:cs typeface="Arial" panose="020B0604020202020204" pitchFamily="34" charset="0"/>
              </a:rPr>
              <a:t>.</a:t>
            </a:r>
            <a:endParaRPr lang="en-GB" sz="1600" dirty="0">
              <a:latin typeface="Arial" panose="020B0604020202020204" pitchFamily="34" charset="0"/>
              <a:cs typeface="Arial" panose="020B0604020202020204" pitchFamily="34" charset="0"/>
            </a:endParaRPr>
          </a:p>
          <a:p>
            <a:pPr marL="0" indent="0" algn="just">
              <a:buNone/>
            </a:pPr>
            <a:r>
              <a:rPr lang="en-US" sz="1600" dirty="0">
                <a:latin typeface="Arial"/>
                <a:cs typeface="Arial"/>
              </a:rPr>
              <a:t>After pandemic, we, Ukrainian teachers, were very glad to have t</a:t>
            </a:r>
            <a:r>
              <a:rPr lang="en-GB" sz="1600" dirty="0">
                <a:latin typeface="Arial"/>
                <a:cs typeface="Arial"/>
              </a:rPr>
              <a:t>he First</a:t>
            </a:r>
            <a:r>
              <a:rPr lang="en-US" sz="1600" dirty="0">
                <a:latin typeface="Arial"/>
                <a:cs typeface="Arial"/>
              </a:rPr>
              <a:t> ONLINE Ukrainian Teacher </a:t>
            </a:r>
            <a:r>
              <a:rPr lang="en-US" sz="1600" dirty="0" err="1">
                <a:latin typeface="Arial"/>
                <a:cs typeface="Arial"/>
              </a:rPr>
              <a:t>Programme</a:t>
            </a:r>
            <a:r>
              <a:rPr lang="en-US" sz="1600" dirty="0">
                <a:latin typeface="Arial"/>
                <a:cs typeface="Arial"/>
              </a:rPr>
              <a:t> on January 2022. In this period teachers came back from</a:t>
            </a:r>
            <a:r>
              <a:rPr lang="en-GB" altLang="en-US" sz="1600" dirty="0">
                <a:latin typeface="Arial"/>
                <a:cs typeface="Arial"/>
              </a:rPr>
              <a:t> the</a:t>
            </a:r>
            <a:r>
              <a:rPr lang="en-US" sz="1600" dirty="0">
                <a:latin typeface="Arial"/>
                <a:cs typeface="Arial"/>
              </a:rPr>
              <a:t> covid-break</a:t>
            </a:r>
            <a:r>
              <a:rPr lang="en-GB" altLang="en-US" sz="1600" dirty="0">
                <a:latin typeface="Arial"/>
                <a:cs typeface="Arial"/>
              </a:rPr>
              <a:t> (156 participants).</a:t>
            </a:r>
            <a:endParaRPr lang="en-GB" sz="1450" dirty="0"/>
          </a:p>
          <a:p>
            <a:pPr marL="0" indent="0" algn="just">
              <a:buNone/>
            </a:pPr>
            <a:r>
              <a:rPr lang="en-US" sz="1600" dirty="0">
                <a:latin typeface="Arial"/>
                <a:cs typeface="Arial"/>
              </a:rPr>
              <a:t>Unfortunately, </a:t>
            </a:r>
            <a:r>
              <a:rPr lang="en-GB" altLang="en-US" sz="1600" dirty="0">
                <a:latin typeface="Arial"/>
                <a:cs typeface="Arial"/>
              </a:rPr>
              <a:t>the </a:t>
            </a:r>
            <a:r>
              <a:rPr lang="en-US" sz="1600" dirty="0">
                <a:latin typeface="Arial"/>
                <a:cs typeface="Arial"/>
              </a:rPr>
              <a:t>next months, when the war began, were very difficult for all Ukrainian people. Of course, for </a:t>
            </a:r>
            <a:r>
              <a:rPr lang="en-GB" altLang="en-US" sz="1600" dirty="0">
                <a:latin typeface="Arial"/>
                <a:cs typeface="Arial"/>
              </a:rPr>
              <a:t>the </a:t>
            </a:r>
            <a:r>
              <a:rPr lang="en-US" sz="1600" dirty="0">
                <a:latin typeface="Arial"/>
                <a:cs typeface="Arial"/>
              </a:rPr>
              <a:t>education process for Ukrainian teachers and </a:t>
            </a:r>
            <a:r>
              <a:rPr lang="en-GB" altLang="en-US" sz="1600" dirty="0">
                <a:latin typeface="Arial"/>
                <a:cs typeface="Arial"/>
              </a:rPr>
              <a:t>student</a:t>
            </a:r>
            <a:r>
              <a:rPr lang="en-US" sz="1600" dirty="0">
                <a:latin typeface="Arial"/>
                <a:cs typeface="Arial"/>
              </a:rPr>
              <a:t>s as well.</a:t>
            </a:r>
            <a:endParaRPr lang="en-GB" sz="1600" dirty="0">
              <a:latin typeface="Arial"/>
              <a:cs typeface="Arial"/>
            </a:endParaRPr>
          </a:p>
          <a:p>
            <a:pPr marL="0" lvl="0" indent="0" algn="just">
              <a:buNone/>
            </a:pPr>
            <a:endParaRPr lang="en-GB" sz="1600" dirty="0">
              <a:latin typeface="Arial" panose="020B0604020202020204" pitchFamily="34" charset="0"/>
              <a:cs typeface="Arial" panose="020B0604020202020204" pitchFamily="34" charset="0"/>
            </a:endParaRPr>
          </a:p>
        </p:txBody>
      </p:sp>
      <p:pic>
        <p:nvPicPr>
          <p:cNvPr id="7" name="Content Placeholder 3"/>
          <p:cNvPicPr>
            <a:picLocks noGrp="1" noChangeAspect="1"/>
          </p:cNvPicPr>
          <p:nvPr>
            <p:ph sz="half" idx="2"/>
          </p:nvPr>
        </p:nvPicPr>
        <p:blipFill>
          <a:blip r:embed="rId2"/>
          <a:stretch>
            <a:fillRect/>
          </a:stretch>
        </p:blipFill>
        <p:spPr>
          <a:xfrm>
            <a:off x="7135495" y="965200"/>
            <a:ext cx="4936490" cy="2560955"/>
          </a:xfrm>
          <a:prstGeom prst="rect">
            <a:avLst/>
          </a:prstGeom>
          <a:noFill/>
          <a:ln w="9525">
            <a:noFill/>
          </a:ln>
        </p:spPr>
      </p:pic>
      <p:pic>
        <p:nvPicPr>
          <p:cNvPr id="2" name="Picture 1"/>
          <p:cNvPicPr>
            <a:picLocks noChangeAspect="1"/>
          </p:cNvPicPr>
          <p:nvPr/>
        </p:nvPicPr>
        <p:blipFill>
          <a:blip r:embed="rId3"/>
          <a:stretch>
            <a:fillRect/>
          </a:stretch>
        </p:blipFill>
        <p:spPr>
          <a:xfrm>
            <a:off x="262890" y="4817745"/>
            <a:ext cx="3685714" cy="1800000"/>
          </a:xfrm>
          <a:prstGeom prst="rect">
            <a:avLst/>
          </a:prstGeom>
        </p:spPr>
      </p:pic>
      <p:pic>
        <p:nvPicPr>
          <p:cNvPr id="3" name="Picture 2"/>
          <p:cNvPicPr>
            <a:picLocks noChangeAspect="1"/>
          </p:cNvPicPr>
          <p:nvPr/>
        </p:nvPicPr>
        <p:blipFill>
          <a:blip r:embed="rId4"/>
          <a:stretch>
            <a:fillRect/>
          </a:stretch>
        </p:blipFill>
        <p:spPr>
          <a:xfrm>
            <a:off x="4237990" y="4817745"/>
            <a:ext cx="2732805" cy="180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noGrp="1"/>
          </p:cNvSpPr>
          <p:nvPr/>
        </p:nvSpPr>
        <p:spPr>
          <a:xfrm>
            <a:off x="526415" y="190500"/>
            <a:ext cx="10688955" cy="3208655"/>
          </a:xfrm>
          <a:prstGeom prst="rect">
            <a:avLst/>
          </a:prstGeom>
          <a:noFill/>
          <a:ln>
            <a:noFill/>
          </a:ln>
        </p:spPr>
        <p:txBody>
          <a:bodyPr vert="horz" wrap="square" lIns="91440" tIns="45720" rIns="91440" bIns="45720" anchor="t" anchorCtr="0" compatLnSpc="1">
            <a:noAutofit/>
          </a:bodyPr>
          <a:lstStyle>
            <a:lvl1pPr marL="283210" marR="0" lvl="0" indent="-28321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1490" b="0" i="0" u="none" strike="noStrike" kern="1200" cap="none" spc="0" baseline="0">
                <a:solidFill>
                  <a:srgbClr val="404040"/>
                </a:solidFill>
                <a:uFillTx/>
                <a:latin typeface="Trebuchet MS" panose="020B0603020202020204"/>
              </a:defRPr>
            </a:lvl1pPr>
            <a:lvl2pPr marL="614045" marR="0" lvl="1" indent="-23622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1325" b="0" i="0" u="none" strike="noStrike" kern="1200" cap="none" spc="0" baseline="0">
                <a:solidFill>
                  <a:srgbClr val="404040"/>
                </a:solidFill>
                <a:uFillTx/>
                <a:latin typeface="Trebuchet MS" panose="020B0603020202020204"/>
              </a:defRPr>
            </a:lvl2pPr>
            <a:lvl3pPr marL="944880" marR="0" lvl="2" indent="-18923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1160" b="0" i="0" u="none" strike="noStrike" kern="1200" cap="none" spc="0" baseline="0">
                <a:solidFill>
                  <a:srgbClr val="404040"/>
                </a:solidFill>
                <a:uFillTx/>
                <a:latin typeface="Trebuchet MS" panose="020B0603020202020204"/>
              </a:defRPr>
            </a:lvl3pPr>
            <a:lvl4pPr marL="1323340" marR="0" lvl="3" indent="-18923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990" b="0" i="0" u="none" strike="noStrike" kern="1200" cap="none" spc="0" baseline="0">
                <a:solidFill>
                  <a:srgbClr val="404040"/>
                </a:solidFill>
                <a:uFillTx/>
                <a:latin typeface="Trebuchet MS" panose="020B0603020202020204"/>
              </a:defRPr>
            </a:lvl4pPr>
            <a:lvl5pPr marL="1701165" marR="0" lvl="4" indent="-189230" algn="l" defTabSz="377825" rtl="0" fontAlgn="auto" hangingPunct="1">
              <a:lnSpc>
                <a:spcPct val="100000"/>
              </a:lnSpc>
              <a:spcBef>
                <a:spcPts val="825"/>
              </a:spcBef>
              <a:spcAft>
                <a:spcPts val="0"/>
              </a:spcAft>
              <a:buClr>
                <a:srgbClr val="5FCBEF"/>
              </a:buClr>
              <a:buSzPct val="80000"/>
              <a:buFont typeface="Wingdings 3" panose="05040102010807070707"/>
              <a:buChar char=""/>
              <a:defRPr lang="en-US" sz="990" b="0" i="0" u="none" strike="noStrike" kern="1200" cap="none" spc="0" baseline="0">
                <a:solidFill>
                  <a:srgbClr val="404040"/>
                </a:solidFill>
                <a:uFillTx/>
                <a:latin typeface="Trebuchet MS" panose="020B060302020202020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600" dirty="0">
                <a:latin typeface="Arial"/>
                <a:cs typeface="Arial"/>
              </a:rPr>
              <a:t>Last summer, my contract at CERN officially began. Now, one of the tasks I have is to organize and conduct online </a:t>
            </a:r>
            <a:r>
              <a:rPr lang="en-US" sz="1600" dirty="0" err="1">
                <a:latin typeface="Arial"/>
                <a:cs typeface="Arial"/>
              </a:rPr>
              <a:t>programmes</a:t>
            </a:r>
            <a:r>
              <a:rPr lang="en-US" sz="1600" dirty="0">
                <a:latin typeface="Arial"/>
                <a:cs typeface="Arial"/>
              </a:rPr>
              <a:t>, webinars and teleconferences for Ukrainian teachers and students.</a:t>
            </a:r>
            <a:endParaRPr lang="en-GB" sz="1600" dirty="0">
              <a:latin typeface="Arial"/>
              <a:cs typeface="Arial"/>
            </a:endParaRPr>
          </a:p>
          <a:p>
            <a:pPr marL="0" lvl="0" indent="0" algn="just">
              <a:buNone/>
            </a:pPr>
            <a:r>
              <a:rPr lang="en-US" sz="1600" dirty="0">
                <a:latin typeface="Arial"/>
                <a:cs typeface="Arial"/>
              </a:rPr>
              <a:t>The first step was to organize events within the framework of the summer camp for children of Ukrainian refugees, who are staying in Geneva and in French villages near the border of Switzerland and France (workshop ''Visible is not visible'', science show ''Fun Physics'' in</a:t>
            </a:r>
            <a:r>
              <a:rPr lang="en-GB" altLang="en-US" sz="1600" dirty="0">
                <a:latin typeface="Arial"/>
                <a:cs typeface="Arial"/>
              </a:rPr>
              <a:t> the</a:t>
            </a:r>
            <a:r>
              <a:rPr lang="en-US" sz="1600" dirty="0">
                <a:latin typeface="Arial"/>
                <a:cs typeface="Arial"/>
              </a:rPr>
              <a:t> Globe and others</a:t>
            </a:r>
            <a:r>
              <a:rPr lang="en-GB" altLang="en-US" sz="1600" dirty="0">
                <a:latin typeface="Arial"/>
                <a:cs typeface="Arial"/>
              </a:rPr>
              <a:t> events</a:t>
            </a:r>
            <a:r>
              <a:rPr lang="en-US" sz="1600" dirty="0">
                <a:latin typeface="Arial"/>
                <a:cs typeface="Arial"/>
              </a:rPr>
              <a:t>).</a:t>
            </a:r>
            <a:endParaRPr lang="en-GB" sz="1600" dirty="0">
              <a:latin typeface="Arial"/>
              <a:cs typeface="Arial"/>
            </a:endParaRPr>
          </a:p>
          <a:p>
            <a:pPr marL="0" indent="0" algn="just">
              <a:buNone/>
            </a:pPr>
            <a:r>
              <a:rPr lang="en-US" sz="1600" dirty="0">
                <a:latin typeface="Arial"/>
                <a:cs typeface="Arial"/>
              </a:rPr>
              <a:t>The next step was to manage the second online Ukrainian Teacher </a:t>
            </a:r>
            <a:r>
              <a:rPr lang="en-US" sz="1600" dirty="0" err="1">
                <a:latin typeface="Arial"/>
                <a:cs typeface="Arial"/>
              </a:rPr>
              <a:t>Programme</a:t>
            </a:r>
            <a:r>
              <a:rPr lang="en-US" sz="1600" dirty="0">
                <a:latin typeface="Arial"/>
                <a:cs typeface="Arial"/>
              </a:rPr>
              <a:t>. It took place </a:t>
            </a:r>
            <a:r>
              <a:rPr lang="en-GB" altLang="en-US" sz="1600" dirty="0" err="1">
                <a:latin typeface="Arial"/>
                <a:cs typeface="Arial"/>
              </a:rPr>
              <a:t>i</a:t>
            </a:r>
            <a:r>
              <a:rPr lang="en-US" sz="1600" dirty="0" err="1">
                <a:latin typeface="Arial"/>
                <a:cs typeface="Arial"/>
              </a:rPr>
              <a:t>n</a:t>
            </a:r>
            <a:r>
              <a:rPr lang="en-US" sz="1600" dirty="0">
                <a:latin typeface="Arial"/>
                <a:cs typeface="Arial"/>
              </a:rPr>
              <a:t> November, 2022 and included fantastic lectures, and many virtual visits at CERN facilities.</a:t>
            </a:r>
          </a:p>
          <a:p>
            <a:pPr marL="0" lvl="0" indent="0" algn="just">
              <a:buNone/>
            </a:pPr>
            <a:endParaRPr lang="en-US" sz="1600" dirty="0">
              <a:latin typeface="Arial" panose="020B0604020202020204" pitchFamily="34" charset="0"/>
              <a:cs typeface="Arial" panose="020B0604020202020204" pitchFamily="34" charset="0"/>
            </a:endParaRPr>
          </a:p>
          <a:p>
            <a:pPr marL="0" lvl="0" indent="0" algn="just">
              <a:buNone/>
            </a:pPr>
            <a:endParaRPr lang="en-US" sz="1600" dirty="0">
              <a:latin typeface="Arial" panose="020B0604020202020204" pitchFamily="34" charset="0"/>
              <a:cs typeface="Arial" panose="020B0604020202020204" pitchFamily="34" charset="0"/>
            </a:endParaRPr>
          </a:p>
          <a:p>
            <a:pPr marL="0" lvl="0" indent="0" algn="just">
              <a:buNone/>
            </a:pPr>
            <a:endParaRPr lang="en-US" sz="1600" dirty="0">
              <a:latin typeface="Arial" panose="020B0604020202020204" pitchFamily="34" charset="0"/>
              <a:cs typeface="Arial" panose="020B0604020202020204" pitchFamily="34" charset="0"/>
            </a:endParaRPr>
          </a:p>
          <a:p>
            <a:pPr marL="0" lvl="0" indent="0" algn="just">
              <a:buNone/>
            </a:pPr>
            <a:endParaRPr lang="en-US" sz="1600" dirty="0">
              <a:latin typeface="Arial" panose="020B0604020202020204" pitchFamily="34" charset="0"/>
              <a:cs typeface="Arial" panose="020B0604020202020204" pitchFamily="34" charset="0"/>
            </a:endParaRPr>
          </a:p>
          <a:p>
            <a:pPr marL="0" lvl="0" indent="0" algn="just">
              <a:buNone/>
            </a:pPr>
            <a:endParaRPr lang="en-US" sz="1600" dirty="0">
              <a:latin typeface="Arial" panose="020B0604020202020204" pitchFamily="34" charset="0"/>
              <a:cs typeface="Arial" panose="020B0604020202020204" pitchFamily="34" charset="0"/>
            </a:endParaRPr>
          </a:p>
          <a:p>
            <a:pPr marL="0" lvl="0" indent="0" algn="just">
              <a:buNone/>
            </a:pPr>
            <a:endParaRPr lang="en-GB" sz="1600" dirty="0">
              <a:latin typeface="Arial" panose="020B0604020202020204" pitchFamily="34" charset="0"/>
              <a:cs typeface="Arial" panose="020B0604020202020204" pitchFamily="34" charset="0"/>
            </a:endParaRPr>
          </a:p>
          <a:p>
            <a:pPr marL="0" indent="0" algn="just">
              <a:buNone/>
            </a:pPr>
            <a:r>
              <a:rPr lang="en-US" sz="1600" dirty="0">
                <a:latin typeface="Arial"/>
                <a:cs typeface="Arial"/>
              </a:rPr>
              <a:t>I have to say that despite the black</a:t>
            </a:r>
            <a:r>
              <a:rPr lang="en-GB" altLang="en-US" sz="1600" dirty="0">
                <a:latin typeface="Arial"/>
                <a:cs typeface="Arial"/>
              </a:rPr>
              <a:t>out</a:t>
            </a:r>
            <a:r>
              <a:rPr lang="en-US" sz="1600" dirty="0">
                <a:latin typeface="Arial"/>
                <a:cs typeface="Arial"/>
              </a:rPr>
              <a:t>s and the difficult situation in Ukraine, about 40 teacher and 7 students joined the </a:t>
            </a:r>
            <a:r>
              <a:rPr lang="en-US" sz="1600" dirty="0" err="1">
                <a:latin typeface="Arial"/>
                <a:cs typeface="Arial"/>
              </a:rPr>
              <a:t>programme</a:t>
            </a:r>
            <a:r>
              <a:rPr lang="en-US" sz="1600" dirty="0">
                <a:latin typeface="Arial"/>
                <a:cs typeface="Arial"/>
              </a:rPr>
              <a:t> (many of them from the occupied Marianka).</a:t>
            </a:r>
            <a:endParaRPr lang="en-GB" sz="1600" dirty="0">
              <a:latin typeface="Arial"/>
              <a:cs typeface="Arial"/>
            </a:endParaRPr>
          </a:p>
          <a:p>
            <a:pPr marL="0" indent="0" algn="just">
              <a:buNone/>
            </a:pPr>
            <a:r>
              <a:rPr lang="en-US" sz="1600" dirty="0">
                <a:latin typeface="Arial"/>
                <a:cs typeface="Arial"/>
              </a:rPr>
              <a:t>One of the participants, a student asked me if there were </a:t>
            </a:r>
            <a:r>
              <a:rPr lang="en-US" sz="1600" dirty="0" err="1">
                <a:latin typeface="Arial"/>
                <a:cs typeface="Arial"/>
              </a:rPr>
              <a:t>programmes</a:t>
            </a:r>
            <a:r>
              <a:rPr lang="en-US" sz="1600" dirty="0">
                <a:latin typeface="Arial"/>
                <a:cs typeface="Arial"/>
              </a:rPr>
              <a:t> at CERN for school students. The last </a:t>
            </a:r>
            <a:r>
              <a:rPr lang="en-US" sz="1600" dirty="0" err="1">
                <a:latin typeface="Arial"/>
                <a:cs typeface="Arial"/>
              </a:rPr>
              <a:t>programme</a:t>
            </a:r>
            <a:r>
              <a:rPr lang="en-US" sz="1600" dirty="0">
                <a:latin typeface="Arial"/>
                <a:cs typeface="Arial"/>
              </a:rPr>
              <a:t> for students had been in 2019... This question, the interest of students in knowledge, that motivated us to organize the first online Ukrainian Student </a:t>
            </a:r>
            <a:r>
              <a:rPr lang="en-US" sz="1600" dirty="0" err="1">
                <a:latin typeface="Arial"/>
                <a:cs typeface="Arial"/>
              </a:rPr>
              <a:t>programme</a:t>
            </a:r>
            <a:r>
              <a:rPr lang="en-US" sz="1600" dirty="0">
                <a:latin typeface="Arial"/>
                <a:cs typeface="Arial"/>
              </a:rPr>
              <a:t> (January-February 2023).</a:t>
            </a:r>
            <a:endParaRPr lang="en-GB" sz="1600" dirty="0">
              <a:latin typeface="Arial"/>
              <a:cs typeface="Arial"/>
            </a:endParaRPr>
          </a:p>
          <a:p>
            <a:pPr marL="0" indent="0" algn="just">
              <a:buNone/>
            </a:pPr>
            <a:r>
              <a:rPr lang="en-US" sz="1600" dirty="0">
                <a:latin typeface="Arial"/>
                <a:cs typeface="Arial"/>
              </a:rPr>
              <a:t>Ukrainian teachers hold the educational front professionally and bravely. We thank CERN for its support and for facilitating teacher and student </a:t>
            </a:r>
            <a:r>
              <a:rPr lang="en-US" sz="1600" dirty="0" err="1">
                <a:latin typeface="Arial"/>
                <a:cs typeface="Arial"/>
              </a:rPr>
              <a:t>programmes</a:t>
            </a:r>
            <a:r>
              <a:rPr lang="en-US" sz="1600" dirty="0">
                <a:latin typeface="Arial"/>
                <a:cs typeface="Arial"/>
              </a:rPr>
              <a:t> This is very important today!</a:t>
            </a:r>
            <a:endParaRPr lang="en-GB" sz="1600" dirty="0">
              <a:latin typeface="Arial"/>
              <a:cs typeface="Arial"/>
            </a:endParaRPr>
          </a:p>
          <a:p>
            <a:pPr marL="0" lvl="0" indent="0" algn="just">
              <a:buNone/>
            </a:pPr>
            <a:endParaRPr lang="en-GB" sz="1600" dirty="0">
              <a:latin typeface="Arial" panose="020B0604020202020204" pitchFamily="34" charset="0"/>
              <a:cs typeface="Arial" panose="020B0604020202020204" pitchFamily="34" charset="0"/>
            </a:endParaRPr>
          </a:p>
        </p:txBody>
      </p:sp>
      <p:pic>
        <p:nvPicPr>
          <p:cNvPr id="7" name="Content Placeholder 6"/>
          <p:cNvPicPr>
            <a:picLocks noGrp="1" noChangeAspect="1"/>
          </p:cNvPicPr>
          <p:nvPr>
            <p:ph sz="half" idx="1"/>
          </p:nvPr>
        </p:nvPicPr>
        <p:blipFill>
          <a:blip r:embed="rId2"/>
          <a:stretch>
            <a:fillRect/>
          </a:stretch>
        </p:blipFill>
        <p:spPr>
          <a:xfrm>
            <a:off x="730250" y="2259330"/>
            <a:ext cx="4074160" cy="2067560"/>
          </a:xfrm>
          <a:prstGeom prst="rect">
            <a:avLst/>
          </a:prstGeom>
        </p:spPr>
      </p:pic>
      <p:pic>
        <p:nvPicPr>
          <p:cNvPr id="8" name="Content Placeholder 3"/>
          <p:cNvPicPr>
            <a:picLocks noGrp="1" noChangeAspect="1"/>
          </p:cNvPicPr>
          <p:nvPr>
            <p:ph sz="half" idx="2"/>
          </p:nvPr>
        </p:nvPicPr>
        <p:blipFill>
          <a:blip r:embed="rId3"/>
          <a:stretch>
            <a:fillRect/>
          </a:stretch>
        </p:blipFill>
        <p:spPr>
          <a:xfrm>
            <a:off x="5093335" y="2259330"/>
            <a:ext cx="3754120" cy="2067560"/>
          </a:xfrm>
          <a:prstGeom prst="rect">
            <a:avLst/>
          </a:prstGeom>
          <a:noFill/>
          <a:ln w="9525">
            <a:noFill/>
          </a:ln>
        </p:spPr>
      </p:pic>
      <p:pic>
        <p:nvPicPr>
          <p:cNvPr id="10" name="Content Placeholder 5" descr="IMG_20220821_123508_071"/>
          <p:cNvPicPr>
            <a:picLocks noChangeAspect="1"/>
          </p:cNvPicPr>
          <p:nvPr/>
        </p:nvPicPr>
        <p:blipFill>
          <a:blip r:embed="rId4"/>
          <a:srcRect t="13553" r="-1045" b="1743"/>
          <a:stretch>
            <a:fillRect/>
          </a:stretch>
        </p:blipFill>
        <p:spPr>
          <a:xfrm>
            <a:off x="9308465" y="2259330"/>
            <a:ext cx="1386205" cy="2066925"/>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39819" y="4562404"/>
            <a:ext cx="6592146" cy="2205355"/>
          </a:xfrm>
        </p:spPr>
        <p:txBody>
          <a:bodyPr lIns="91440" tIns="45720" rIns="91440" bIns="45720" anchor="t"/>
          <a:lstStyle/>
          <a:p>
            <a:pPr marL="0" indent="0" algn="just">
              <a:buNone/>
            </a:pPr>
            <a:r>
              <a:rPr lang="en-GB" altLang="en-US" sz="1600" dirty="0">
                <a:latin typeface="Arial"/>
                <a:cs typeface="Arial"/>
                <a:sym typeface="+mn-ea"/>
              </a:rPr>
              <a:t>Plan for the future:</a:t>
            </a:r>
          </a:p>
          <a:p>
            <a:pPr algn="just">
              <a:buFont typeface="Arial"/>
              <a:buChar char="•"/>
            </a:pPr>
            <a:r>
              <a:rPr lang="en-GB" altLang="en-US" sz="1600" dirty="0">
                <a:latin typeface="Arial"/>
                <a:cs typeface="Arial"/>
                <a:sym typeface="+mn-ea"/>
              </a:rPr>
              <a:t>3rd ONLINE Ukrainian Teacher Programme </a:t>
            </a:r>
            <a:endParaRPr lang="en-GB" altLang="en-US" sz="1600" dirty="0">
              <a:latin typeface="Arial"/>
              <a:cs typeface="Arial"/>
            </a:endParaRPr>
          </a:p>
          <a:p>
            <a:pPr marL="457200" lvl="1" indent="0" algn="just">
              <a:buNone/>
            </a:pPr>
            <a:r>
              <a:rPr lang="en-GB" altLang="en-US" sz="1600" dirty="0">
                <a:latin typeface="Arial"/>
                <a:cs typeface="Arial"/>
                <a:sym typeface="+mn-ea"/>
              </a:rPr>
              <a:t>24-28 April 2023</a:t>
            </a:r>
            <a:endParaRPr lang="en-GB" altLang="en-US" sz="1600" dirty="0">
              <a:latin typeface="Arial"/>
              <a:cs typeface="Arial"/>
            </a:endParaRPr>
          </a:p>
          <a:p>
            <a:pPr algn="just">
              <a:buFont typeface="Arial"/>
              <a:buChar char="•"/>
            </a:pPr>
            <a:r>
              <a:rPr lang="en-GB" altLang="en-US" sz="1600" dirty="0">
                <a:latin typeface="Arial"/>
                <a:cs typeface="Arial"/>
              </a:rPr>
              <a:t>Teleconferences with school from unconquered cities of Ukraine:</a:t>
            </a:r>
            <a:endParaRPr lang="en-GB" altLang="en-GB" sz="1600" dirty="0">
              <a:latin typeface="Arial"/>
              <a:cs typeface="Arial"/>
            </a:endParaRPr>
          </a:p>
          <a:p>
            <a:pPr lvl="1" algn="just">
              <a:buFont typeface="Arial"/>
              <a:buChar char="•"/>
            </a:pPr>
            <a:r>
              <a:rPr lang="en-GB" altLang="en-US" sz="1600" dirty="0">
                <a:latin typeface="Arial"/>
                <a:cs typeface="Arial"/>
              </a:rPr>
              <a:t>March 2023 - Mariupol Lyceum</a:t>
            </a:r>
            <a:r>
              <a:rPr lang="uk-UA" altLang="en-GB" sz="1600" dirty="0">
                <a:latin typeface="Arial"/>
                <a:cs typeface="Arial"/>
              </a:rPr>
              <a:t> (</a:t>
            </a:r>
            <a:r>
              <a:rPr lang="en-GB" altLang="en-GB" sz="1600" dirty="0">
                <a:latin typeface="Arial"/>
                <a:cs typeface="Arial"/>
              </a:rPr>
              <a:t>location in Kyiv now)</a:t>
            </a:r>
          </a:p>
          <a:p>
            <a:pPr lvl="1" algn="just">
              <a:buFont typeface="Arial"/>
              <a:buChar char="•"/>
            </a:pPr>
            <a:r>
              <a:rPr lang="en-GB" altLang="en-US" sz="1600" dirty="0">
                <a:latin typeface="Arial"/>
                <a:cs typeface="Arial"/>
                <a:sym typeface="+mn-ea"/>
              </a:rPr>
              <a:t>16 May 2023 - School from Bucha</a:t>
            </a:r>
            <a:endParaRPr lang="en-GB" sz="1600" dirty="0">
              <a:latin typeface="Arial"/>
              <a:cs typeface="Arial"/>
            </a:endParaRPr>
          </a:p>
          <a:p>
            <a:pPr lvl="1" algn="just">
              <a:buFont typeface="Arial"/>
              <a:buChar char="•"/>
            </a:pPr>
            <a:r>
              <a:rPr lang="en-GB" altLang="en-US" sz="1600" dirty="0">
                <a:latin typeface="Arial"/>
                <a:cs typeface="Arial"/>
                <a:sym typeface="+mn-ea"/>
              </a:rPr>
              <a:t>8 June 2023 - School from Irpin</a:t>
            </a:r>
            <a:endParaRPr lang="en-GB" altLang="en-US" sz="1600" dirty="0">
              <a:latin typeface="Arial"/>
              <a:cs typeface="Arial"/>
            </a:endParaRPr>
          </a:p>
          <a:p>
            <a:pPr marL="0" indent="0" algn="just">
              <a:buNone/>
            </a:pPr>
            <a:endParaRPr lang="en-GB" altLang="en-US" sz="1600" dirty="0">
              <a:latin typeface="Arial" panose="020B0604020202020204" pitchFamily="34" charset="0"/>
              <a:cs typeface="Arial" panose="020B0604020202020204" pitchFamily="34" charset="0"/>
            </a:endParaRPr>
          </a:p>
        </p:txBody>
      </p:sp>
      <p:pic>
        <p:nvPicPr>
          <p:cNvPr id="4" name="TV-bridge _CERN Geneva - Mariupol Lyceum in Kyiv City_,  March 2023 (1)">
            <a:hlinkClick r:id="" action="ppaction://media"/>
          </p:cNvPr>
          <p:cNvPicPr/>
          <p:nvPr>
            <a:videoFile r:link="rId2"/>
            <p:extLst>
              <p:ext uri="{DAA4B4D4-6D71-4841-9C94-3DE7FCFB9230}">
                <p14:media xmlns:p14="http://schemas.microsoft.com/office/powerpoint/2010/main" r:embed="rId1"/>
              </p:ext>
            </p:extLst>
          </p:nvPr>
        </p:nvPicPr>
        <p:blipFill>
          <a:blip r:embed="rId4"/>
          <a:stretch>
            <a:fillRect/>
          </a:stretch>
        </p:blipFill>
        <p:spPr>
          <a:xfrm>
            <a:off x="1584325" y="102870"/>
            <a:ext cx="8445500" cy="4298315"/>
          </a:xfrm>
          <a:prstGeom prst="rect">
            <a:avLst/>
          </a:prstGeom>
        </p:spPr>
      </p:pic>
      <p:pic>
        <p:nvPicPr>
          <p:cNvPr id="8" name="Content Placeholder 7" descr="IMG-c55ae3d469b27f23e4d058541e5fd032-V"/>
          <p:cNvPicPr>
            <a:picLocks noGrp="1" noChangeAspect="1"/>
          </p:cNvPicPr>
          <p:nvPr>
            <p:ph sz="half" idx="2"/>
          </p:nvPr>
        </p:nvPicPr>
        <p:blipFill>
          <a:blip r:embed="rId5"/>
          <a:stretch>
            <a:fillRect/>
          </a:stretch>
        </p:blipFill>
        <p:spPr>
          <a:xfrm>
            <a:off x="7270115" y="4632960"/>
            <a:ext cx="2759710" cy="2070100"/>
          </a:xfrm>
          <a:prstGeom prst="rect">
            <a:avLst/>
          </a:prstGeom>
        </p:spPr>
      </p:pic>
    </p:spTree>
  </p:cSld>
  <p:clrMapOvr>
    <a:masterClrMapping/>
  </p:clrMapOvr>
  <p:timing>
    <p:tnLst>
      <p:par>
        <p:cTn id="1" dur="indefinite" restart="never" nodeType="tmRoot">
          <p:childTnLst>
            <p:video>
              <p:cMediaNode>
                <p:cTn id="2" fill="hold" display="1">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2nd ONLINE Ukrainian Teacher Programme, November  7 - 11, 2022"/>
          <p:cNvPicPr>
            <a:picLocks noGrp="1" noChangeAspect="1"/>
          </p:cNvPicPr>
          <p:nvPr>
            <p:ph sz="half" idx="1"/>
          </p:nvPr>
        </p:nvPicPr>
        <p:blipFill>
          <a:blip r:embed="rId2"/>
          <a:stretch>
            <a:fillRect/>
          </a:stretch>
        </p:blipFill>
        <p:spPr>
          <a:xfrm>
            <a:off x="346710" y="144780"/>
            <a:ext cx="5401990" cy="2880000"/>
          </a:xfrm>
          <a:prstGeom prst="rect">
            <a:avLst/>
          </a:prstGeom>
        </p:spPr>
      </p:pic>
      <p:sp>
        <p:nvSpPr>
          <p:cNvPr id="6" name="Text Box 5"/>
          <p:cNvSpPr txBox="1"/>
          <p:nvPr/>
        </p:nvSpPr>
        <p:spPr>
          <a:xfrm>
            <a:off x="487680" y="3024505"/>
            <a:ext cx="9900920" cy="3539430"/>
          </a:xfrm>
          <a:prstGeom prst="rect">
            <a:avLst/>
          </a:prstGeom>
          <a:noFill/>
        </p:spPr>
        <p:txBody>
          <a:bodyPr wrap="square" lIns="91440" tIns="45720" rIns="91440" bIns="45720" rtlCol="0" anchor="t">
            <a:spAutoFit/>
          </a:bodyPr>
          <a:lstStyle/>
          <a:p>
            <a:pPr lvl="0" algn="just">
              <a:lnSpc>
                <a:spcPct val="100000"/>
              </a:lnSpc>
            </a:pPr>
            <a:r>
              <a:rPr lang="en-US" sz="1600" dirty="0">
                <a:latin typeface="Arial"/>
                <a:cs typeface="Arial"/>
                <a:sym typeface="+mn-ea"/>
              </a:rPr>
              <a:t>Many thanks to the leadership of CERN for the opportunity to conduct online schools for teachers and students.</a:t>
            </a:r>
          </a:p>
          <a:p>
            <a:pPr lvl="0" algn="just">
              <a:lnSpc>
                <a:spcPct val="100000"/>
              </a:lnSpc>
            </a:pPr>
            <a:endParaRPr lang="en-GB" sz="1600" dirty="0">
              <a:latin typeface="Arial" panose="020B0604020202020204" pitchFamily="34" charset="0"/>
              <a:cs typeface="Arial" panose="020B0604020202020204" pitchFamily="34" charset="0"/>
            </a:endParaRPr>
          </a:p>
          <a:p>
            <a:pPr algn="just"/>
            <a:r>
              <a:rPr lang="en-US" sz="1600" dirty="0">
                <a:latin typeface="Arial"/>
                <a:cs typeface="Arial"/>
                <a:sym typeface="+mn-ea"/>
              </a:rPr>
              <a:t>I want to thank my supervisors Sascha Schmeling and Jeff Wiener who supported every</a:t>
            </a:r>
            <a:r>
              <a:rPr lang="en-GB" sz="1600" dirty="0">
                <a:latin typeface="Arial"/>
                <a:cs typeface="Arial"/>
                <a:sym typeface="+mn-ea"/>
              </a:rPr>
              <a:t> </a:t>
            </a:r>
            <a:r>
              <a:rPr lang="en-US" sz="1600" dirty="0">
                <a:latin typeface="Arial"/>
                <a:cs typeface="Arial"/>
                <a:sym typeface="+mn-ea"/>
              </a:rPr>
              <a:t>idea of the Ukrainian coordinators.</a:t>
            </a:r>
            <a:endParaRPr lang="en-US" sz="1600" dirty="0">
              <a:latin typeface="Arial"/>
              <a:cs typeface="Arial"/>
            </a:endParaRPr>
          </a:p>
          <a:p>
            <a:pPr lvl="0" algn="just">
              <a:lnSpc>
                <a:spcPct val="100000"/>
              </a:lnSpc>
            </a:pPr>
            <a:endParaRPr lang="en-US" sz="1600" dirty="0">
              <a:latin typeface="Arial" panose="020B0604020202020204" pitchFamily="34" charset="0"/>
              <a:cs typeface="Arial" panose="020B0604020202020204" pitchFamily="34" charset="0"/>
              <a:sym typeface="+mn-ea"/>
            </a:endParaRPr>
          </a:p>
          <a:p>
            <a:pPr algn="just"/>
            <a:r>
              <a:rPr lang="en-US" sz="1600" dirty="0">
                <a:latin typeface="Arial"/>
                <a:cs typeface="Arial"/>
                <a:sym typeface="+mn-ea"/>
              </a:rPr>
              <a:t>I thank my Ukrainian colleagues coordinators Tetiana </a:t>
            </a:r>
            <a:r>
              <a:rPr lang="en-US" sz="1600" dirty="0" err="1">
                <a:latin typeface="Arial"/>
                <a:cs typeface="Arial"/>
                <a:sym typeface="+mn-ea"/>
              </a:rPr>
              <a:t>Hryn’ova</a:t>
            </a:r>
            <a:r>
              <a:rPr lang="en-US" sz="1600" dirty="0">
                <a:latin typeface="Arial"/>
                <a:cs typeface="Arial"/>
                <a:sym typeface="+mn-ea"/>
              </a:rPr>
              <a:t>, Oleksandr</a:t>
            </a:r>
            <a:r>
              <a:rPr lang="en-GB" sz="1600" dirty="0">
                <a:latin typeface="Arial"/>
                <a:cs typeface="Arial"/>
              </a:rPr>
              <a:t> Y</a:t>
            </a:r>
            <a:r>
              <a:rPr lang="en-US" sz="1600" dirty="0" err="1">
                <a:latin typeface="Arial"/>
                <a:cs typeface="Arial"/>
                <a:sym typeface="+mn-ea"/>
              </a:rPr>
              <a:t>urov</a:t>
            </a:r>
            <a:r>
              <a:rPr lang="en-US" sz="1600" dirty="0">
                <a:latin typeface="Arial"/>
                <a:cs typeface="Arial"/>
                <a:sym typeface="+mn-ea"/>
              </a:rPr>
              <a:t>, Daria </a:t>
            </a:r>
            <a:r>
              <a:rPr lang="en-US" sz="1600" dirty="0" err="1">
                <a:latin typeface="Arial"/>
                <a:cs typeface="Arial"/>
                <a:sym typeface="+mn-ea"/>
              </a:rPr>
              <a:t>Ternova</a:t>
            </a:r>
            <a:r>
              <a:rPr lang="en-US" sz="1600" dirty="0">
                <a:latin typeface="Arial"/>
                <a:cs typeface="Arial"/>
                <a:sym typeface="+mn-ea"/>
              </a:rPr>
              <a:t> and speakers from the </a:t>
            </a:r>
            <a:r>
              <a:rPr lang="en-US" sz="1600" dirty="0" err="1">
                <a:latin typeface="Arial"/>
                <a:cs typeface="Arial"/>
                <a:sym typeface="+mn-ea"/>
              </a:rPr>
              <a:t>programmes</a:t>
            </a:r>
            <a:r>
              <a:rPr lang="en-US" sz="1600" dirty="0">
                <a:latin typeface="Arial"/>
                <a:cs typeface="Arial"/>
                <a:sym typeface="+mn-ea"/>
              </a:rPr>
              <a:t>: </a:t>
            </a:r>
            <a:r>
              <a:rPr lang="en-US" sz="1600" dirty="0">
                <a:ea typeface="+mn-lt"/>
                <a:cs typeface="+mn-lt"/>
                <a:sym typeface="+mn-ea"/>
              </a:rPr>
              <a:t>Boris </a:t>
            </a:r>
            <a:r>
              <a:rPr lang="en-US" sz="1600" dirty="0" err="1">
                <a:ea typeface="+mn-lt"/>
                <a:cs typeface="+mn-lt"/>
                <a:sym typeface="+mn-ea"/>
              </a:rPr>
              <a:t>Grynyov</a:t>
            </a:r>
            <a:r>
              <a:rPr lang="en-US" sz="1600" b="1" dirty="0">
                <a:ea typeface="+mn-lt"/>
                <a:cs typeface="+mn-lt"/>
                <a:sym typeface="+mn-ea"/>
              </a:rPr>
              <a:t>,</a:t>
            </a:r>
            <a:r>
              <a:rPr lang="en-US" sz="1600" b="1" dirty="0">
                <a:latin typeface="Arial"/>
                <a:cs typeface="Arial"/>
                <a:sym typeface="+mn-ea"/>
              </a:rPr>
              <a:t> </a:t>
            </a:r>
            <a:r>
              <a:rPr lang="en-US" sz="1600" dirty="0">
                <a:latin typeface="Arial"/>
                <a:cs typeface="Arial"/>
                <a:sym typeface="+mn-ea"/>
              </a:rPr>
              <a:t>Maksym Titov, Olena </a:t>
            </a:r>
            <a:r>
              <a:rPr lang="en-US" sz="1600" dirty="0" err="1">
                <a:latin typeface="Arial"/>
                <a:cs typeface="Arial"/>
                <a:sym typeface="+mn-ea"/>
              </a:rPr>
              <a:t>Karacheban</a:t>
            </a:r>
            <a:r>
              <a:rPr lang="en-US" sz="1600" dirty="0">
                <a:latin typeface="Arial"/>
                <a:cs typeface="Arial"/>
                <a:sym typeface="+mn-ea"/>
              </a:rPr>
              <a:t>, Pavlo </a:t>
            </a:r>
            <a:r>
              <a:rPr lang="en-US" sz="1600" dirty="0" err="1">
                <a:latin typeface="Arial"/>
                <a:cs typeface="Arial"/>
                <a:sym typeface="+mn-ea"/>
              </a:rPr>
              <a:t>Svirin</a:t>
            </a:r>
            <a:r>
              <a:rPr lang="en-US" sz="1600" dirty="0">
                <a:latin typeface="Arial"/>
                <a:cs typeface="Arial"/>
                <a:sym typeface="+mn-ea"/>
              </a:rPr>
              <a:t>, Vladyslav Orlov,  Iaroslava </a:t>
            </a:r>
            <a:r>
              <a:rPr lang="en-US" sz="1600" dirty="0" err="1">
                <a:latin typeface="Arial"/>
                <a:cs typeface="Arial"/>
                <a:sym typeface="+mn-ea"/>
              </a:rPr>
              <a:t>Profatilova</a:t>
            </a:r>
            <a:r>
              <a:rPr lang="en-US" sz="1600" dirty="0">
                <a:latin typeface="Arial"/>
                <a:cs typeface="Arial"/>
                <a:sym typeface="+mn-ea"/>
              </a:rPr>
              <a:t>, Anna </a:t>
            </a:r>
            <a:r>
              <a:rPr lang="en-US" sz="1600" dirty="0" err="1">
                <a:latin typeface="Arial"/>
                <a:cs typeface="Arial"/>
                <a:sym typeface="+mn-ea"/>
              </a:rPr>
              <a:t>Vnuchenko</a:t>
            </a:r>
            <a:r>
              <a:rPr lang="en-US" sz="1600" dirty="0">
                <a:latin typeface="Arial"/>
                <a:cs typeface="Arial"/>
                <a:sym typeface="+mn-ea"/>
              </a:rPr>
              <a:t>, Dmytro </a:t>
            </a:r>
            <a:r>
              <a:rPr lang="en-US" sz="1600" dirty="0" err="1">
                <a:latin typeface="Arial"/>
                <a:cs typeface="Arial"/>
                <a:sym typeface="+mn-ea"/>
              </a:rPr>
              <a:t>Kovalskyi</a:t>
            </a:r>
            <a:r>
              <a:rPr lang="en-US" sz="1600" dirty="0">
                <a:latin typeface="Arial"/>
                <a:cs typeface="Arial"/>
                <a:sym typeface="+mn-ea"/>
              </a:rPr>
              <a:t>, Oleg </a:t>
            </a:r>
            <a:r>
              <a:rPr lang="en-US" sz="1600" dirty="0" err="1">
                <a:latin typeface="Arial"/>
                <a:cs typeface="Arial"/>
                <a:sym typeface="+mn-ea"/>
              </a:rPr>
              <a:t>Bezshyyko</a:t>
            </a:r>
            <a:r>
              <a:rPr lang="en-US" sz="1600" dirty="0">
                <a:latin typeface="Arial"/>
                <a:cs typeface="Arial"/>
                <a:sym typeface="+mn-ea"/>
              </a:rPr>
              <a:t>, Valeriia Lukashenko, Alexey Boyarsky, Anastasiia Lazuka, Ihor </a:t>
            </a:r>
            <a:r>
              <a:rPr lang="en-US" sz="1600" dirty="0" err="1">
                <a:latin typeface="Arial"/>
                <a:cs typeface="Arial"/>
                <a:sym typeface="+mn-ea"/>
              </a:rPr>
              <a:t>Olkhovskyi</a:t>
            </a:r>
            <a:r>
              <a:rPr lang="en-US" sz="1600" dirty="0">
                <a:latin typeface="Arial"/>
                <a:cs typeface="Arial"/>
                <a:sym typeface="+mn-ea"/>
              </a:rPr>
              <a:t>, Joni Pham, Volodymyr Rodin . </a:t>
            </a:r>
            <a:endParaRPr lang="en-US" sz="1600" dirty="0">
              <a:latin typeface="Arial" panose="020B0604020202020204" pitchFamily="34" charset="0"/>
              <a:cs typeface="Arial" panose="020B0604020202020204" pitchFamily="34" charset="0"/>
            </a:endParaRPr>
          </a:p>
          <a:p>
            <a:pPr algn="just"/>
            <a:r>
              <a:rPr lang="en-US" sz="1600" dirty="0">
                <a:latin typeface="Arial"/>
                <a:cs typeface="Arial"/>
                <a:sym typeface="+mn-ea"/>
              </a:rPr>
              <a:t>Also, many thanks to my team: Margherita Boselli, Patrick Georges Thill, Gernot Werner Scheerer and Paulina Emilia </a:t>
            </a:r>
            <a:r>
              <a:rPr lang="en-US" sz="1600" dirty="0" err="1">
                <a:latin typeface="Arial"/>
                <a:cs typeface="Arial"/>
                <a:sym typeface="+mn-ea"/>
              </a:rPr>
              <a:t>Nicinska</a:t>
            </a:r>
            <a:r>
              <a:rPr lang="en-US" sz="1600" dirty="0">
                <a:latin typeface="Arial"/>
                <a:cs typeface="Arial"/>
                <a:sym typeface="+mn-ea"/>
              </a:rPr>
              <a:t> for support in the Ukrainian </a:t>
            </a:r>
            <a:r>
              <a:rPr lang="en-US" sz="1600" dirty="0" err="1">
                <a:latin typeface="Arial"/>
                <a:cs typeface="Arial"/>
                <a:sym typeface="+mn-ea"/>
              </a:rPr>
              <a:t>programmes</a:t>
            </a:r>
            <a:r>
              <a:rPr lang="en-US" sz="1600" dirty="0">
                <a:latin typeface="Arial"/>
                <a:cs typeface="Arial"/>
                <a:sym typeface="+mn-ea"/>
              </a:rPr>
              <a:t>. It was fantastic workshops, science –</a:t>
            </a:r>
            <a:r>
              <a:rPr lang="uk-UA" sz="1600" dirty="0">
                <a:latin typeface="Arial"/>
                <a:cs typeface="Arial"/>
                <a:sym typeface="+mn-ea"/>
              </a:rPr>
              <a:t> </a:t>
            </a:r>
            <a:r>
              <a:rPr lang="en-US" sz="1600" dirty="0">
                <a:latin typeface="Arial"/>
                <a:cs typeface="Arial"/>
                <a:sym typeface="+mn-ea"/>
              </a:rPr>
              <a:t>shows, BL4S. </a:t>
            </a:r>
            <a:endParaRPr lang="en-US" sz="1600" dirty="0">
              <a:latin typeface="Arial" panose="020B0604020202020204" pitchFamily="34" charset="0"/>
              <a:cs typeface="Arial" panose="020B0604020202020204" pitchFamily="34" charset="0"/>
            </a:endParaRPr>
          </a:p>
          <a:p>
            <a:pPr algn="ctr"/>
            <a:r>
              <a:rPr lang="en-US" sz="1600" b="1" dirty="0">
                <a:latin typeface="Arial"/>
                <a:cs typeface="Arial"/>
                <a:sym typeface="+mn-ea"/>
              </a:rPr>
              <a:t>Thank you everyone for your contribution!</a:t>
            </a:r>
            <a:endParaRPr lang="en-GB" altLang="en-US" sz="1600" b="1" dirty="0">
              <a:latin typeface="Arial"/>
              <a:cs typeface="Arial"/>
            </a:endParaRPr>
          </a:p>
        </p:txBody>
      </p:sp>
      <p:pic>
        <p:nvPicPr>
          <p:cNvPr id="7" name="Content Placeholder 6" descr="image"/>
          <p:cNvPicPr>
            <a:picLocks noGrp="1" noChangeAspect="1"/>
          </p:cNvPicPr>
          <p:nvPr>
            <p:ph sz="half" idx="2"/>
          </p:nvPr>
        </p:nvPicPr>
        <p:blipFill>
          <a:blip r:embed="rId3"/>
          <a:stretch>
            <a:fillRect/>
          </a:stretch>
        </p:blipFill>
        <p:spPr>
          <a:xfrm>
            <a:off x="6109970" y="144780"/>
            <a:ext cx="4726611" cy="2880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p:nvPr/>
        </p:nvSpPr>
        <p:spPr>
          <a:xfrm>
            <a:off x="708660" y="773430"/>
            <a:ext cx="7258685" cy="3784600"/>
          </a:xfrm>
          <a:prstGeom prst="rect">
            <a:avLst/>
          </a:prstGeom>
          <a:noFill/>
        </p:spPr>
        <p:txBody>
          <a:bodyPr wrap="square" lIns="91440" tIns="45720" rIns="91440" bIns="45720" rtlCol="0" anchor="t">
            <a:spAutoFit/>
          </a:bodyPr>
          <a:lstStyle/>
          <a:p>
            <a:pPr marL="0" lvl="0" indent="0">
              <a:lnSpc>
                <a:spcPct val="150000"/>
              </a:lnSpc>
              <a:buNone/>
            </a:pPr>
            <a:r>
              <a:rPr lang="en-US" sz="1600" dirty="0">
                <a:latin typeface="Arial"/>
                <a:cs typeface="Arial"/>
                <a:sym typeface="+mn-ea"/>
              </a:rPr>
              <a:t>In conclusion, I want to say:</a:t>
            </a:r>
            <a:endParaRPr lang="en-GB" altLang="en-US" sz="1600" dirty="0">
              <a:latin typeface="Arial" panose="020B0604020202020204" pitchFamily="34" charset="0"/>
              <a:cs typeface="Arial" panose="020B0604020202020204" pitchFamily="34" charset="0"/>
            </a:endParaRPr>
          </a:p>
          <a:p>
            <a:pPr algn="just">
              <a:lnSpc>
                <a:spcPct val="150000"/>
              </a:lnSpc>
            </a:pPr>
            <a:r>
              <a:rPr lang="en-US" sz="1600" dirty="0">
                <a:latin typeface="Arial"/>
                <a:cs typeface="Arial"/>
                <a:sym typeface="+mn-ea"/>
              </a:rPr>
              <a:t>Last week I heard the news of the appointment of Oksen </a:t>
            </a:r>
            <a:r>
              <a:rPr lang="en-US" sz="1600" dirty="0" err="1">
                <a:latin typeface="Arial"/>
                <a:cs typeface="Arial"/>
                <a:sym typeface="+mn-ea"/>
              </a:rPr>
              <a:t>Lisovoy</a:t>
            </a:r>
            <a:r>
              <a:rPr lang="en-US" sz="1600" dirty="0">
                <a:latin typeface="Arial"/>
                <a:cs typeface="Arial"/>
                <a:sym typeface="+mn-ea"/>
              </a:rPr>
              <a:t> (head of the Junior Academy of Science) as</a:t>
            </a:r>
            <a:r>
              <a:rPr lang="en-GB" sz="1600" dirty="0">
                <a:latin typeface="Arial"/>
                <a:cs typeface="Arial"/>
                <a:sym typeface="+mn-ea"/>
              </a:rPr>
              <a:t> </a:t>
            </a:r>
            <a:r>
              <a:rPr lang="en-US" sz="1600" dirty="0">
                <a:latin typeface="Arial"/>
                <a:cs typeface="Arial"/>
                <a:sym typeface="+mn-ea"/>
              </a:rPr>
              <a:t>Minister of Education and Science of Ukraine. This is the first great news for Ukraine during the last year!</a:t>
            </a:r>
            <a:endParaRPr lang="en-GB" sz="1600" dirty="0">
              <a:latin typeface="Arial"/>
              <a:cs typeface="Arial"/>
            </a:endParaRPr>
          </a:p>
          <a:p>
            <a:pPr>
              <a:lnSpc>
                <a:spcPct val="150000"/>
              </a:lnSpc>
            </a:pPr>
            <a:r>
              <a:rPr lang="en-US" sz="1600" dirty="0">
                <a:latin typeface="Arial"/>
                <a:cs typeface="Arial"/>
                <a:sym typeface="+mn-ea"/>
              </a:rPr>
              <a:t>It is important to say that he became a volunteer of the Ukrainian army at the beginning of the war. So, the</a:t>
            </a:r>
            <a:r>
              <a:rPr lang="en-GB" altLang="en-US" sz="1600" dirty="0">
                <a:latin typeface="Arial"/>
                <a:cs typeface="Arial"/>
                <a:sym typeface="+mn-ea"/>
              </a:rPr>
              <a:t> </a:t>
            </a:r>
            <a:r>
              <a:rPr lang="en-US" sz="1600" dirty="0">
                <a:latin typeface="Arial"/>
                <a:cs typeface="Arial"/>
                <a:sym typeface="+mn-ea"/>
              </a:rPr>
              <a:t>Ukrainian education is in safe hands.</a:t>
            </a:r>
            <a:endParaRPr lang="en-GB" sz="1600" dirty="0">
              <a:latin typeface="Arial"/>
              <a:cs typeface="Arial"/>
            </a:endParaRPr>
          </a:p>
          <a:p>
            <a:pPr lvl="0">
              <a:lnSpc>
                <a:spcPct val="150000"/>
              </a:lnSpc>
            </a:pPr>
            <a:endParaRPr lang="en-US" sz="1600" dirty="0">
              <a:latin typeface="Arial" panose="020B0604020202020204" pitchFamily="34" charset="0"/>
              <a:cs typeface="Arial" panose="020B0604020202020204" pitchFamily="34" charset="0"/>
            </a:endParaRPr>
          </a:p>
          <a:p>
            <a:pPr>
              <a:lnSpc>
                <a:spcPct val="150000"/>
              </a:lnSpc>
            </a:pPr>
            <a:r>
              <a:rPr lang="en-US" sz="1600" dirty="0">
                <a:latin typeface="Arial"/>
                <a:cs typeface="Arial"/>
                <a:sym typeface="+mn-ea"/>
              </a:rPr>
              <a:t>On this optimistic note, I do not say ''goodbye'', but I say ''see you in the upcoming teacher </a:t>
            </a:r>
            <a:r>
              <a:rPr lang="en-US" sz="1600" dirty="0" err="1">
                <a:latin typeface="Arial"/>
                <a:cs typeface="Arial"/>
                <a:sym typeface="+mn-ea"/>
              </a:rPr>
              <a:t>programmes</a:t>
            </a:r>
            <a:r>
              <a:rPr lang="en-US" sz="1600" dirty="0">
                <a:latin typeface="Arial"/>
                <a:cs typeface="Arial"/>
                <a:sym typeface="+mn-ea"/>
              </a:rPr>
              <a:t>!''. I hope the victory is close and the </a:t>
            </a:r>
            <a:r>
              <a:rPr lang="en-GB" sz="1600" dirty="0">
                <a:latin typeface="Arial"/>
                <a:cs typeface="Arial"/>
                <a:sym typeface="+mn-ea"/>
              </a:rPr>
              <a:t>next </a:t>
            </a:r>
            <a:r>
              <a:rPr lang="en-US" sz="1600" dirty="0" err="1">
                <a:latin typeface="Arial"/>
                <a:cs typeface="Arial"/>
                <a:sym typeface="+mn-ea"/>
              </a:rPr>
              <a:t>programmes</a:t>
            </a:r>
            <a:r>
              <a:rPr lang="en-GB" altLang="en-US" sz="1600" dirty="0">
                <a:latin typeface="Arial"/>
                <a:cs typeface="Arial"/>
                <a:sym typeface="+mn-ea"/>
              </a:rPr>
              <a:t> for teachers and students will be</a:t>
            </a:r>
            <a:r>
              <a:rPr lang="en-US" sz="1600" dirty="0">
                <a:latin typeface="Arial"/>
                <a:cs typeface="Arial"/>
                <a:sym typeface="+mn-ea"/>
              </a:rPr>
              <a:t> offline!</a:t>
            </a:r>
            <a:endParaRPr lang="en-GB" altLang="en-US" sz="1600">
              <a:latin typeface="Arial"/>
              <a:cs typeface="Arial"/>
            </a:endParaRPr>
          </a:p>
        </p:txBody>
      </p:sp>
      <p:pic>
        <p:nvPicPr>
          <p:cNvPr id="2" name="Content Placeholder 1" descr="Screenshot_2023-03-23-12-11-25-305_com.facebook.katana"/>
          <p:cNvPicPr>
            <a:picLocks noGrp="1" noChangeAspect="1"/>
          </p:cNvPicPr>
          <p:nvPr>
            <p:ph sz="half" idx="1"/>
          </p:nvPr>
        </p:nvPicPr>
        <p:blipFill>
          <a:blip r:embed="rId2"/>
          <a:srcRect l="1722" t="26256" r="3389" b="27962"/>
          <a:stretch>
            <a:fillRect/>
          </a:stretch>
        </p:blipFill>
        <p:spPr>
          <a:xfrm>
            <a:off x="8326755" y="3058795"/>
            <a:ext cx="2286000" cy="2334895"/>
          </a:xfrm>
          <a:prstGeom prst="rect">
            <a:avLst/>
          </a:prstGeom>
        </p:spPr>
      </p:pic>
      <p:pic>
        <p:nvPicPr>
          <p:cNvPr id="5" name="Content Placeholder 4" descr="Screenshot_2023-03-23-12-12-48-367_com.facebook.katana"/>
          <p:cNvPicPr>
            <a:picLocks noGrp="1" noChangeAspect="1"/>
          </p:cNvPicPr>
          <p:nvPr>
            <p:ph sz="half" idx="2"/>
          </p:nvPr>
        </p:nvPicPr>
        <p:blipFill>
          <a:blip r:embed="rId3"/>
          <a:srcRect t="19179" r="-6667" b="31936"/>
          <a:stretch>
            <a:fillRect/>
          </a:stretch>
        </p:blipFill>
        <p:spPr>
          <a:xfrm>
            <a:off x="8326755" y="368300"/>
            <a:ext cx="2438400" cy="2421255"/>
          </a:xfrm>
          <a:prstGeom prst="rect">
            <a:avLst/>
          </a:prstGeom>
        </p:spPr>
      </p:pic>
      <p:sp>
        <p:nvSpPr>
          <p:cNvPr id="7" name="Text Box 6"/>
          <p:cNvSpPr txBox="1"/>
          <p:nvPr/>
        </p:nvSpPr>
        <p:spPr>
          <a:xfrm>
            <a:off x="3578977" y="5025390"/>
            <a:ext cx="3390672" cy="369332"/>
          </a:xfrm>
          <a:prstGeom prst="rect">
            <a:avLst/>
          </a:prstGeom>
          <a:noFill/>
        </p:spPr>
        <p:txBody>
          <a:bodyPr wrap="none" lIns="91440" tIns="45720" rIns="91440" bIns="45720" rtlCol="0" anchor="t">
            <a:spAutoFit/>
          </a:bodyPr>
          <a:lstStyle/>
          <a:p>
            <a:pPr algn="ctr"/>
            <a:r>
              <a:rPr lang="en-US" b="1" dirty="0">
                <a:latin typeface="Arial"/>
                <a:cs typeface="Arial"/>
                <a:sym typeface="+mn-ea"/>
              </a:rPr>
              <a:t>Thank you for your attention!</a:t>
            </a:r>
            <a:endParaRPr lang="en-GB" altLang="en-US" dirty="0">
              <a:latin typeface="Arial"/>
              <a:cs typeface="Arial"/>
            </a:endParaRPr>
          </a:p>
        </p:txBody>
      </p:sp>
    </p:spTree>
  </p:cSld>
  <p:clrMapOvr>
    <a:masterClrMapping/>
  </p:clrMapOvr>
</p:sld>
</file>

<file path=ppt/theme/theme1.xml><?xml version="1.0" encoding="utf-8"?>
<a:theme xmlns:a="http://schemas.openxmlformats.org/drawingml/2006/main" name="Blue Waves">
  <a:themeElements>
    <a:clrScheme name="Blue Wav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fontScheme name="Blue Waves">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Blue Wav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ue Wav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ue Wav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Wav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ue Wav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ue Wav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ue Wav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ue Wav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 Wav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 Wav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 Wav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ue Wav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ue Wav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5102</Words>
  <Application>Microsoft Office PowerPoint</Application>
  <PresentationFormat>Widescreen</PresentationFormat>
  <Paragraphs>60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Blue Waves</vt:lpstr>
      <vt:lpstr>Teacher and student programmes</vt:lpstr>
      <vt:lpstr>The importance of programmes for teachers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Opportunities for teachers and students</dc:title>
  <dc:creator>Oksana Zhyvotova</dc:creator>
  <cp:lastModifiedBy>okzhyvot</cp:lastModifiedBy>
  <cp:revision>275</cp:revision>
  <dcterms:created xsi:type="dcterms:W3CDTF">2022-11-02T12:21:00Z</dcterms:created>
  <dcterms:modified xsi:type="dcterms:W3CDTF">2023-03-24T11:38:36Z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B743E6717EA5416EAFBDCDD41FC74A39</vt:lpwstr>
  </property>
  <property fmtid="{D5CDD505-2E9C-101B-9397-08002B2CF9AE}" pid="3" name="KSOProductBuildVer">
    <vt:lpwstr>2057-11.2.0.11513</vt:lpwstr>
  </property>
</Properties>
</file>