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59" r:id="rId2"/>
    <p:sldId id="433" r:id="rId3"/>
    <p:sldId id="437" r:id="rId4"/>
    <p:sldId id="436" r:id="rId5"/>
    <p:sldId id="438" r:id="rId6"/>
    <p:sldId id="423" r:id="rId7"/>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99953E6-EFFF-4F6C-AC75-13B05664ED15}">
          <p14:sldIdLst>
            <p14:sldId id="259"/>
            <p14:sldId id="433"/>
            <p14:sldId id="437"/>
            <p14:sldId id="436"/>
            <p14:sldId id="438"/>
            <p14:sldId id="42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 id="2" name="Charlotte Lindberg Warakaulle" initials="CLW" lastIdx="3" clrIdx="1">
    <p:extLst>
      <p:ext uri="{19B8F6BF-5375-455C-9EA6-DF929625EA0E}">
        <p15:presenceInfo xmlns:p15="http://schemas.microsoft.com/office/powerpoint/2012/main" userId="S-1-5-21-1526224874-1540688658-1361462980-3758002" providerId="AD"/>
      </p:ext>
    </p:extLst>
  </p:cmAuthor>
  <p:cmAuthor id="3" name="Microsoft Office User" initials="Office" lastIdx="1" clrIdx="2">
    <p:extLst>
      <p:ext uri="{19B8F6BF-5375-455C-9EA6-DF929625EA0E}">
        <p15:presenceInfo xmlns:p15="http://schemas.microsoft.com/office/powerpoint/2012/main" userId="Microsoft Office User" providerId="None"/>
      </p:ext>
    </p:extLst>
  </p:cmAuthor>
  <p:cmAuthor id="4" name="Kirsten Baxter" initials="KB" lastIdx="1" clrIdx="3">
    <p:extLst>
      <p:ext uri="{19B8F6BF-5375-455C-9EA6-DF929625EA0E}">
        <p15:presenceInfo xmlns:p15="http://schemas.microsoft.com/office/powerpoint/2012/main" userId="Kirsten Baxt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33A0"/>
    <a:srgbClr val="2F2F2F"/>
    <a:srgbClr val="2F5597"/>
    <a:srgbClr val="345DA6"/>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65" autoAdjust="0"/>
    <p:restoredTop sz="94686"/>
  </p:normalViewPr>
  <p:slideViewPr>
    <p:cSldViewPr snapToGrid="0" snapToObjects="1">
      <p:cViewPr varScale="1">
        <p:scale>
          <a:sx n="116" d="100"/>
          <a:sy n="116" d="100"/>
        </p:scale>
        <p:origin x="608"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28747" d="62500"/>
        <a:sy n="28747" d="625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2" y="1"/>
            <a:ext cx="2945659" cy="498135"/>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5" y="1"/>
            <a:ext cx="2945659" cy="498135"/>
          </a:xfrm>
          <a:prstGeom prst="rect">
            <a:avLst/>
          </a:prstGeom>
        </p:spPr>
        <p:txBody>
          <a:bodyPr vert="horz" lIns="91440" tIns="45720" rIns="91440" bIns="45720" rtlCol="0"/>
          <a:lstStyle>
            <a:lvl1pPr algn="r">
              <a:defRPr sz="1200"/>
            </a:lvl1pPr>
          </a:lstStyle>
          <a:p>
            <a:fld id="{CBB72EAA-2733-D14F-950A-8F4240385864}" type="datetimeFigureOut">
              <a:rPr lang="en-US" smtClean="0"/>
              <a:t>3/24/23</a:t>
            </a:fld>
            <a:endParaRPr lang="en-US" dirty="0"/>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2" y="9430091"/>
            <a:ext cx="2945659" cy="498134"/>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5" y="9430091"/>
            <a:ext cx="2945659" cy="498134"/>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dirty="0"/>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5659" cy="49813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5" y="1"/>
            <a:ext cx="2945659" cy="498135"/>
          </a:xfrm>
          <a:prstGeom prst="rect">
            <a:avLst/>
          </a:prstGeom>
        </p:spPr>
        <p:txBody>
          <a:bodyPr vert="horz" lIns="91440" tIns="45720" rIns="91440" bIns="45720" rtlCol="0"/>
          <a:lstStyle>
            <a:lvl1pPr algn="r">
              <a:defRPr sz="1200"/>
            </a:lvl1pPr>
          </a:lstStyle>
          <a:p>
            <a:fld id="{D4DD062E-52F7-A14D-A443-1F3854784447}" type="datetimeFigureOut">
              <a:rPr lang="en-US" smtClean="0"/>
              <a:t>3/24/23</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959"/>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9430091"/>
            <a:ext cx="2945659" cy="498134"/>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5" y="9430091"/>
            <a:ext cx="2945659" cy="498134"/>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dirty="0"/>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3/24/23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3/24/23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3/24/23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3/24/23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dirty="0"/>
              <a:t>Presenter | Presentation Title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3/24/23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3/24/23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3/24/23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3/24/23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3/24/23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dirty="0"/>
              <a:t>Presenter | Presentation Title</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3/24/23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dirty="0"/>
              <a:t>Presenter | Presentation Title</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3/24/23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Presenter | Presentation Title</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3/24/23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dirty="0"/>
              <a:t>Presenter | Presentation Title</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4" y="6258662"/>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fld id="{2D04FFD4-3815-3643-9F4D-65F666F1027F}" type="datetime1">
              <a:rPr lang="en-US" smtClean="0"/>
              <a:pPr/>
              <a:t>3/24/23</a:t>
            </a:fld>
            <a:endParaRPr lang="en-US" dirty="0"/>
          </a:p>
        </p:txBody>
      </p:sp>
      <p:sp>
        <p:nvSpPr>
          <p:cNvPr id="11" name="Footer Placeholder 2"/>
          <p:cNvSpPr>
            <a:spLocks noGrp="1"/>
          </p:cNvSpPr>
          <p:nvPr>
            <p:ph type="ftr" sz="quarter" idx="3"/>
          </p:nvPr>
        </p:nvSpPr>
        <p:spPr>
          <a:xfrm>
            <a:off x="4666675" y="6258662"/>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dirty="0"/>
              <a:t>Document reference</a:t>
            </a:r>
          </a:p>
        </p:txBody>
      </p:sp>
      <p:sp>
        <p:nvSpPr>
          <p:cNvPr id="12" name="Slide Number Placeholder 3"/>
          <p:cNvSpPr>
            <a:spLocks noGrp="1"/>
          </p:cNvSpPr>
          <p:nvPr>
            <p:ph type="sldNum" sz="quarter" idx="4"/>
          </p:nvPr>
        </p:nvSpPr>
        <p:spPr>
          <a:xfrm>
            <a:off x="11354102" y="6355614"/>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290647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3/24/23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3/24/23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3/24/23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3/24/23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3/24/23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dirty="0"/>
              <a:t>Presenter | Presentation Title</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3/24/23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dirty="0"/>
              <a:t>Presenter | Presentation Title</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3/24/23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18809" y="2872732"/>
            <a:ext cx="11376025" cy="3539085"/>
          </a:xfrm>
        </p:spPr>
        <p:txBody>
          <a:bodyPr/>
          <a:lstStyle/>
          <a:p>
            <a:pPr algn="ctr"/>
            <a:r>
              <a:rPr lang="fr-CH" sz="4400" dirty="0">
                <a:latin typeface="+mn-lt"/>
              </a:rPr>
              <a:t>Five-</a:t>
            </a:r>
            <a:r>
              <a:rPr lang="fr-CH" sz="4400" dirty="0" err="1">
                <a:latin typeface="+mn-lt"/>
              </a:rPr>
              <a:t>year</a:t>
            </a:r>
            <a:r>
              <a:rPr lang="fr-CH" sz="4400" dirty="0">
                <a:latin typeface="+mn-lt"/>
              </a:rPr>
              <a:t> </a:t>
            </a:r>
            <a:r>
              <a:rPr lang="fr-CH" sz="4400" dirty="0" err="1">
                <a:latin typeface="+mn-lt"/>
              </a:rPr>
              <a:t>Review</a:t>
            </a:r>
            <a:r>
              <a:rPr lang="fr-CH" sz="4400" dirty="0">
                <a:latin typeface="+mn-lt"/>
              </a:rPr>
              <a:t> of </a:t>
            </a:r>
            <a:br>
              <a:rPr lang="fr-CH" sz="4400" dirty="0">
                <a:latin typeface="+mn-lt"/>
              </a:rPr>
            </a:br>
            <a:r>
              <a:rPr lang="fr-CH" sz="4400" dirty="0">
                <a:latin typeface="+mn-lt"/>
              </a:rPr>
              <a:t>Associate </a:t>
            </a:r>
            <a:r>
              <a:rPr lang="fr-CH" sz="4400" dirty="0" err="1">
                <a:latin typeface="+mn-lt"/>
              </a:rPr>
              <a:t>Membership</a:t>
            </a:r>
            <a:r>
              <a:rPr lang="fr-CH" sz="4400" dirty="0">
                <a:latin typeface="+mn-lt"/>
              </a:rPr>
              <a:t> of Ukraine</a:t>
            </a:r>
            <a:br>
              <a:rPr lang="fr-CH" sz="4400" dirty="0">
                <a:latin typeface="+mn-lt"/>
              </a:rPr>
            </a:br>
            <a:r>
              <a:rPr lang="fr-CH" sz="4400" dirty="0">
                <a:latin typeface="+mn-lt"/>
              </a:rPr>
              <a:t> </a:t>
            </a:r>
            <a:br>
              <a:rPr lang="fr-CH" sz="4400" dirty="0">
                <a:latin typeface="+mn-lt"/>
              </a:rPr>
            </a:br>
            <a:r>
              <a:rPr lang="en-US" sz="3200" dirty="0"/>
              <a:t>Joint CERN-Ukraine Committee Meeting</a:t>
            </a:r>
            <a:br>
              <a:rPr lang="en-US" sz="3200" dirty="0"/>
            </a:br>
            <a:r>
              <a:rPr lang="en-US" sz="3200" dirty="0"/>
              <a:t>24 March 2023</a:t>
            </a:r>
            <a:br>
              <a:rPr lang="en-US" sz="3600" dirty="0"/>
            </a:br>
            <a:br>
              <a:rPr lang="en-US" sz="3600" dirty="0"/>
            </a:br>
            <a:endParaRPr lang="en-US" sz="3600" dirty="0"/>
          </a:p>
        </p:txBody>
      </p:sp>
    </p:spTree>
    <p:extLst>
      <p:ext uri="{BB962C8B-B14F-4D97-AF65-F5344CB8AC3E}">
        <p14:creationId xmlns:p14="http://schemas.microsoft.com/office/powerpoint/2010/main" val="2159943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21" y="254033"/>
            <a:ext cx="11614679" cy="1065742"/>
          </a:xfrm>
        </p:spPr>
        <p:txBody>
          <a:bodyPr>
            <a:noAutofit/>
          </a:bodyPr>
          <a:lstStyle/>
          <a:p>
            <a:r>
              <a:rPr lang="fr-CH" sz="4000" dirty="0" err="1">
                <a:latin typeface="+mn-lt"/>
              </a:rPr>
              <a:t>Procedural</a:t>
            </a:r>
            <a:r>
              <a:rPr lang="fr-CH" sz="4000" dirty="0">
                <a:latin typeface="+mn-lt"/>
              </a:rPr>
              <a:t> Aspects for 5-year </a:t>
            </a:r>
            <a:r>
              <a:rPr lang="fr-CH" sz="4000" dirty="0" err="1">
                <a:latin typeface="+mn-lt"/>
              </a:rPr>
              <a:t>Review</a:t>
            </a:r>
            <a:r>
              <a:rPr lang="fr-CH" sz="4000" dirty="0">
                <a:latin typeface="+mn-lt"/>
              </a:rPr>
              <a:t> of Associate </a:t>
            </a:r>
            <a:r>
              <a:rPr lang="fr-CH" sz="4000" dirty="0" err="1">
                <a:latin typeface="+mn-lt"/>
              </a:rPr>
              <a:t>Membership</a:t>
            </a:r>
            <a:r>
              <a:rPr lang="fr-CH" sz="4000" dirty="0">
                <a:latin typeface="+mn-lt"/>
              </a:rPr>
              <a:t> of Ukraine</a:t>
            </a:r>
            <a:br>
              <a:rPr lang="fr-CH" sz="4000" dirty="0">
                <a:latin typeface="+mn-lt"/>
              </a:rPr>
            </a:br>
            <a:endParaRPr lang="en-GB" sz="4000" b="0" dirty="0">
              <a:latin typeface="+mn-lt"/>
            </a:endParaRPr>
          </a:p>
        </p:txBody>
      </p:sp>
      <p:sp>
        <p:nvSpPr>
          <p:cNvPr id="3" name="Content Placeholder 2"/>
          <p:cNvSpPr>
            <a:spLocks noGrp="1"/>
          </p:cNvSpPr>
          <p:nvPr>
            <p:ph idx="1"/>
          </p:nvPr>
        </p:nvSpPr>
        <p:spPr>
          <a:xfrm>
            <a:off x="86733" y="1635635"/>
            <a:ext cx="11792971" cy="4766989"/>
          </a:xfrm>
        </p:spPr>
        <p:txBody>
          <a:bodyPr>
            <a:noAutofit/>
          </a:bodyPr>
          <a:lstStyle/>
          <a:p>
            <a:pPr lvl="1" indent="0">
              <a:spcBef>
                <a:spcPts val="1200"/>
              </a:spcBef>
              <a:spcAft>
                <a:spcPts val="0"/>
              </a:spcAft>
              <a:buNone/>
            </a:pPr>
            <a:r>
              <a:rPr lang="en-GB" sz="2400" dirty="0">
                <a:solidFill>
                  <a:srgbClr val="0033A0"/>
                </a:solidFill>
              </a:rPr>
              <a:t>In </a:t>
            </a:r>
            <a:r>
              <a:rPr lang="en-GB" sz="2400" b="1" dirty="0">
                <a:solidFill>
                  <a:srgbClr val="0033A0"/>
                </a:solidFill>
              </a:rPr>
              <a:t>October 2021</a:t>
            </a:r>
            <a:r>
              <a:rPr lang="en-GB" sz="2400" dirty="0">
                <a:solidFill>
                  <a:srgbClr val="0033A0"/>
                </a:solidFill>
              </a:rPr>
              <a:t>, the </a:t>
            </a:r>
            <a:r>
              <a:rPr lang="en-GB" sz="2400" b="1" dirty="0">
                <a:solidFill>
                  <a:srgbClr val="0033A0"/>
                </a:solidFill>
              </a:rPr>
              <a:t>Director-General informed Ukraine </a:t>
            </a:r>
            <a:r>
              <a:rPr lang="en-GB" sz="2400" dirty="0">
                <a:solidFill>
                  <a:srgbClr val="0033A0"/>
                </a:solidFill>
              </a:rPr>
              <a:t>of the procedural aspects of the </a:t>
            </a:r>
            <a:r>
              <a:rPr lang="en-GB" sz="2400" b="1" dirty="0">
                <a:solidFill>
                  <a:srgbClr val="0033A0"/>
                </a:solidFill>
              </a:rPr>
              <a:t>5-year review of Associate Membership</a:t>
            </a:r>
            <a:r>
              <a:rPr lang="en-GB" sz="2400" dirty="0">
                <a:solidFill>
                  <a:srgbClr val="0033A0"/>
                </a:solidFill>
              </a:rPr>
              <a:t>.</a:t>
            </a:r>
          </a:p>
          <a:p>
            <a:pPr marL="666750" lvl="1" indent="-342900">
              <a:spcBef>
                <a:spcPts val="1200"/>
              </a:spcBef>
              <a:spcAft>
                <a:spcPts val="0"/>
              </a:spcAft>
            </a:pPr>
            <a:r>
              <a:rPr lang="en-GB" sz="2400" dirty="0">
                <a:solidFill>
                  <a:srgbClr val="0033A0"/>
                </a:solidFill>
              </a:rPr>
              <a:t>As set out in Article III.3, the Agreement between CERN and Ukraine concerning the Granting of the Status of Associate Member of CERN, the CERN Council shall periodically, </a:t>
            </a:r>
            <a:r>
              <a:rPr lang="en-GB" sz="2400" b="1" dirty="0">
                <a:solidFill>
                  <a:srgbClr val="0033A0"/>
                </a:solidFill>
              </a:rPr>
              <a:t>normally every five years</a:t>
            </a:r>
            <a:r>
              <a:rPr lang="en-GB" sz="2400" dirty="0">
                <a:solidFill>
                  <a:srgbClr val="0033A0"/>
                </a:solidFill>
              </a:rPr>
              <a:t>, review Ukraine’s </a:t>
            </a:r>
            <a:r>
              <a:rPr lang="en-GB" sz="2400" b="1" dirty="0">
                <a:solidFill>
                  <a:srgbClr val="0033A0"/>
                </a:solidFill>
              </a:rPr>
              <a:t>continued fulfilment of the Associate Membership criteria</a:t>
            </a:r>
            <a:r>
              <a:rPr lang="en-GB" sz="2400" dirty="0">
                <a:solidFill>
                  <a:srgbClr val="0033A0"/>
                </a:solidFill>
              </a:rPr>
              <a:t> &amp; of its </a:t>
            </a:r>
            <a:r>
              <a:rPr lang="en-GB" sz="2400" b="1" dirty="0">
                <a:solidFill>
                  <a:srgbClr val="0033A0"/>
                </a:solidFill>
              </a:rPr>
              <a:t>obligations as an Associate Member State.</a:t>
            </a:r>
          </a:p>
          <a:p>
            <a:pPr marL="666750" lvl="1" indent="-342900">
              <a:spcBef>
                <a:spcPts val="1200"/>
              </a:spcBef>
              <a:spcAft>
                <a:spcPts val="0"/>
              </a:spcAft>
            </a:pPr>
            <a:r>
              <a:rPr lang="en-GB" sz="2400" dirty="0">
                <a:solidFill>
                  <a:srgbClr val="0033A0"/>
                </a:solidFill>
              </a:rPr>
              <a:t>Ukraine’s original </a:t>
            </a:r>
            <a:r>
              <a:rPr lang="en-GB" sz="2400" b="1" dirty="0">
                <a:solidFill>
                  <a:srgbClr val="0033A0"/>
                </a:solidFill>
              </a:rPr>
              <a:t>application file for Associate Membership be updated </a:t>
            </a:r>
            <a:r>
              <a:rPr lang="en-GB" sz="2400" dirty="0">
                <a:solidFill>
                  <a:srgbClr val="0033A0"/>
                </a:solidFill>
              </a:rPr>
              <a:t>with information on its continued fulfilment of the Associate Membership criteria and of its obligations as an Associate Member State (CERN/2918/Rev. of 2010 and CERN/3426/Rev./C of 2019).</a:t>
            </a:r>
          </a:p>
          <a:p>
            <a:pPr lvl="1" indent="0">
              <a:spcBef>
                <a:spcPts val="1200"/>
              </a:spcBef>
              <a:spcAft>
                <a:spcPts val="0"/>
              </a:spcAft>
              <a:buNone/>
            </a:pPr>
            <a:endParaRPr lang="en-GB" sz="2400" dirty="0">
              <a:solidFill>
                <a:srgbClr val="0033A0"/>
              </a:solidFill>
            </a:endParaRPr>
          </a:p>
          <a:p>
            <a:pPr lvl="1" indent="0">
              <a:spcBef>
                <a:spcPts val="1200"/>
              </a:spcBef>
              <a:spcAft>
                <a:spcPts val="0"/>
              </a:spcAft>
              <a:buNone/>
            </a:pPr>
            <a:r>
              <a:rPr lang="en-GB" sz="2400" dirty="0">
                <a:solidFill>
                  <a:srgbClr val="0033A0"/>
                </a:solidFill>
              </a:rPr>
              <a:t>	</a:t>
            </a:r>
          </a:p>
          <a:p>
            <a:pPr lvl="1" indent="0">
              <a:spcBef>
                <a:spcPts val="1200"/>
              </a:spcBef>
              <a:spcAft>
                <a:spcPts val="0"/>
              </a:spcAft>
              <a:buNone/>
            </a:pPr>
            <a:r>
              <a:rPr lang="en-GB" sz="2400" dirty="0">
                <a:solidFill>
                  <a:srgbClr val="0033A0"/>
                </a:solidFill>
              </a:rPr>
              <a:t>On 5 October 2021, Ukraine completed the first five years of its Associate Membership of CERN.</a:t>
            </a:r>
          </a:p>
          <a:p>
            <a:pPr lvl="1" indent="0">
              <a:spcBef>
                <a:spcPts val="1200"/>
              </a:spcBef>
              <a:spcAft>
                <a:spcPts val="0"/>
              </a:spcAft>
              <a:buNone/>
            </a:pPr>
            <a:r>
              <a:rPr lang="en-GB" sz="2400" dirty="0">
                <a:solidFill>
                  <a:srgbClr val="0033A0"/>
                </a:solidFill>
              </a:rPr>
              <a:t>Task Force deliberations have not yet taken place due to the Covid-19 pandemic and the invasion of Ukraine by Russia.</a:t>
            </a:r>
          </a:p>
          <a:p>
            <a:pPr lvl="1" indent="0">
              <a:spcBef>
                <a:spcPts val="1200"/>
              </a:spcBef>
              <a:spcAft>
                <a:spcPts val="0"/>
              </a:spcAft>
              <a:buNone/>
            </a:pPr>
            <a:endParaRPr lang="en-GB" sz="2400" dirty="0">
              <a:solidFill>
                <a:srgbClr val="0033A0"/>
              </a:solidFill>
            </a:endParaRPr>
          </a:p>
          <a:p>
            <a:pPr marL="666750" lvl="1" indent="-342900">
              <a:spcBef>
                <a:spcPts val="1200"/>
              </a:spcBef>
              <a:spcAft>
                <a:spcPts val="0"/>
              </a:spcAft>
              <a:buFont typeface="Arial" panose="020B0604020202020204" pitchFamily="34" charset="0"/>
              <a:buChar char="•"/>
            </a:pPr>
            <a:endParaRPr lang="fr-CH" sz="2400" dirty="0">
              <a:solidFill>
                <a:srgbClr val="0033A0"/>
              </a:solidFill>
            </a:endParaRPr>
          </a:p>
          <a:p>
            <a:pPr marL="666750" lvl="1" indent="-342900">
              <a:spcBef>
                <a:spcPts val="1200"/>
              </a:spcBef>
              <a:spcAft>
                <a:spcPts val="0"/>
              </a:spcAft>
              <a:buFont typeface="Arial" panose="020B0604020202020204" pitchFamily="34" charset="0"/>
              <a:buChar char="•"/>
            </a:pPr>
            <a:endParaRPr lang="fr-CH" sz="2400" dirty="0">
              <a:solidFill>
                <a:srgbClr val="0033A0"/>
              </a:solidFill>
            </a:endParaRPr>
          </a:p>
          <a:p>
            <a:pPr marL="342900" indent="-342900">
              <a:lnSpc>
                <a:spcPct val="100000"/>
              </a:lnSpc>
              <a:spcBef>
                <a:spcPts val="1200"/>
              </a:spcBef>
              <a:spcAft>
                <a:spcPts val="0"/>
              </a:spcAft>
              <a:buFont typeface="Arial" panose="020B0604020202020204" pitchFamily="34" charset="0"/>
              <a:buChar char="•"/>
            </a:pPr>
            <a:endParaRPr lang="fr-CH" sz="2400" b="0" dirty="0">
              <a:solidFill>
                <a:srgbClr val="0033A0"/>
              </a:solidFill>
            </a:endParaRPr>
          </a:p>
        </p:txBody>
      </p:sp>
      <p:sp>
        <p:nvSpPr>
          <p:cNvPr id="6" name="Slide Number Placeholder 5"/>
          <p:cNvSpPr>
            <a:spLocks noGrp="1"/>
          </p:cNvSpPr>
          <p:nvPr>
            <p:ph type="sldNum" sz="quarter" idx="4"/>
          </p:nvPr>
        </p:nvSpPr>
        <p:spPr>
          <a:xfrm>
            <a:off x="11354102" y="6498149"/>
            <a:ext cx="668565" cy="250696"/>
          </a:xfrm>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2863560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21" y="254033"/>
            <a:ext cx="11614679" cy="1065742"/>
          </a:xfrm>
        </p:spPr>
        <p:txBody>
          <a:bodyPr>
            <a:noAutofit/>
          </a:bodyPr>
          <a:lstStyle/>
          <a:p>
            <a:r>
              <a:rPr lang="fr-CH" sz="4000" dirty="0" err="1">
                <a:latin typeface="+mn-lt"/>
              </a:rPr>
              <a:t>Procedural</a:t>
            </a:r>
            <a:r>
              <a:rPr lang="fr-CH" sz="4000" dirty="0">
                <a:latin typeface="+mn-lt"/>
              </a:rPr>
              <a:t> Aspects for 5-year </a:t>
            </a:r>
            <a:r>
              <a:rPr lang="fr-CH" sz="4000" dirty="0" err="1">
                <a:latin typeface="+mn-lt"/>
              </a:rPr>
              <a:t>Review</a:t>
            </a:r>
            <a:r>
              <a:rPr lang="fr-CH" sz="4000" dirty="0">
                <a:latin typeface="+mn-lt"/>
              </a:rPr>
              <a:t> of Associate </a:t>
            </a:r>
            <a:r>
              <a:rPr lang="fr-CH" sz="4000" dirty="0" err="1">
                <a:latin typeface="+mn-lt"/>
              </a:rPr>
              <a:t>Membership</a:t>
            </a:r>
            <a:br>
              <a:rPr lang="fr-CH" sz="4000" dirty="0">
                <a:latin typeface="+mn-lt"/>
              </a:rPr>
            </a:br>
            <a:endParaRPr lang="en-GB" sz="4000" b="0" dirty="0">
              <a:latin typeface="+mn-lt"/>
            </a:endParaRPr>
          </a:p>
        </p:txBody>
      </p:sp>
      <p:sp>
        <p:nvSpPr>
          <p:cNvPr id="3" name="Content Placeholder 2"/>
          <p:cNvSpPr>
            <a:spLocks noGrp="1"/>
          </p:cNvSpPr>
          <p:nvPr>
            <p:ph idx="1"/>
          </p:nvPr>
        </p:nvSpPr>
        <p:spPr>
          <a:xfrm>
            <a:off x="86733" y="1635635"/>
            <a:ext cx="11792971" cy="4766989"/>
          </a:xfrm>
        </p:spPr>
        <p:txBody>
          <a:bodyPr>
            <a:noAutofit/>
          </a:bodyPr>
          <a:lstStyle/>
          <a:p>
            <a:pPr lvl="1" indent="0">
              <a:spcBef>
                <a:spcPts val="1200"/>
              </a:spcBef>
              <a:spcAft>
                <a:spcPts val="0"/>
              </a:spcAft>
              <a:buNone/>
            </a:pPr>
            <a:r>
              <a:rPr lang="en-GB" sz="2400" dirty="0">
                <a:solidFill>
                  <a:srgbClr val="0033A0"/>
                </a:solidFill>
              </a:rPr>
              <a:t>The corresponding fact-finding </a:t>
            </a:r>
            <a:r>
              <a:rPr lang="en-GB" sz="2400" b="1" dirty="0">
                <a:solidFill>
                  <a:srgbClr val="0033A0"/>
                </a:solidFill>
              </a:rPr>
              <a:t>Task Force </a:t>
            </a:r>
            <a:r>
              <a:rPr lang="en-GB" sz="2400" dirty="0">
                <a:solidFill>
                  <a:srgbClr val="0033A0"/>
                </a:solidFill>
              </a:rPr>
              <a:t>was established by the CERN Council at its 204</a:t>
            </a:r>
            <a:r>
              <a:rPr lang="en-GB" sz="2400" baseline="30000" dirty="0">
                <a:solidFill>
                  <a:srgbClr val="0033A0"/>
                </a:solidFill>
              </a:rPr>
              <a:t>th</a:t>
            </a:r>
            <a:r>
              <a:rPr lang="en-GB" sz="2400" dirty="0">
                <a:solidFill>
                  <a:srgbClr val="0033A0"/>
                </a:solidFill>
              </a:rPr>
              <a:t> Session in </a:t>
            </a:r>
            <a:r>
              <a:rPr lang="en-GB" sz="2400" b="1" dirty="0">
                <a:solidFill>
                  <a:srgbClr val="0033A0"/>
                </a:solidFill>
              </a:rPr>
              <a:t>September 2021</a:t>
            </a:r>
            <a:r>
              <a:rPr lang="en-GB" sz="2400" dirty="0">
                <a:solidFill>
                  <a:srgbClr val="0033A0"/>
                </a:solidFill>
              </a:rPr>
              <a:t>. </a:t>
            </a:r>
          </a:p>
          <a:p>
            <a:pPr lvl="1" indent="0">
              <a:spcBef>
                <a:spcPts val="1200"/>
              </a:spcBef>
              <a:spcAft>
                <a:spcPts val="0"/>
              </a:spcAft>
              <a:buNone/>
            </a:pPr>
            <a:r>
              <a:rPr lang="en-GB" sz="2400" dirty="0">
                <a:solidFill>
                  <a:srgbClr val="0033A0"/>
                </a:solidFill>
              </a:rPr>
              <a:t>The </a:t>
            </a:r>
            <a:r>
              <a:rPr lang="en-GB" sz="2400" b="1" dirty="0">
                <a:solidFill>
                  <a:srgbClr val="0033A0"/>
                </a:solidFill>
              </a:rPr>
              <a:t>Task Force </a:t>
            </a:r>
            <a:r>
              <a:rPr lang="en-GB" sz="2400" dirty="0">
                <a:solidFill>
                  <a:srgbClr val="0033A0"/>
                </a:solidFill>
              </a:rPr>
              <a:t>comprises the following </a:t>
            </a:r>
            <a:r>
              <a:rPr lang="en-GB" sz="2400" b="1" dirty="0">
                <a:solidFill>
                  <a:srgbClr val="0033A0"/>
                </a:solidFill>
              </a:rPr>
              <a:t>members</a:t>
            </a:r>
            <a:r>
              <a:rPr lang="en-GB" sz="2400" dirty="0">
                <a:solidFill>
                  <a:srgbClr val="0033A0"/>
                </a:solidFill>
              </a:rPr>
              <a:t>:</a:t>
            </a:r>
          </a:p>
          <a:p>
            <a:pPr marL="666750" lvl="1" indent="-342900">
              <a:spcBef>
                <a:spcPts val="1200"/>
              </a:spcBef>
              <a:spcAft>
                <a:spcPts val="0"/>
              </a:spcAft>
              <a:buFont typeface="Arial" panose="020B0604020202020204" pitchFamily="34" charset="0"/>
              <a:buChar char="•"/>
            </a:pPr>
            <a:r>
              <a:rPr lang="fr-CH" sz="2400" dirty="0">
                <a:solidFill>
                  <a:srgbClr val="0033A0"/>
                </a:solidFill>
              </a:rPr>
              <a:t>Professor Marek </a:t>
            </a:r>
            <a:r>
              <a:rPr lang="fr-CH" sz="2400" dirty="0" err="1">
                <a:solidFill>
                  <a:srgbClr val="0033A0"/>
                </a:solidFill>
              </a:rPr>
              <a:t>Karliner</a:t>
            </a:r>
            <a:r>
              <a:rPr lang="fr-CH" sz="2400" dirty="0">
                <a:solidFill>
                  <a:srgbClr val="0033A0"/>
                </a:solidFill>
              </a:rPr>
              <a:t>, CERN </a:t>
            </a:r>
            <a:r>
              <a:rPr lang="en-GB" sz="2400" dirty="0">
                <a:solidFill>
                  <a:srgbClr val="0033A0"/>
                </a:solidFill>
              </a:rPr>
              <a:t>Council Delegate for Israel</a:t>
            </a:r>
            <a:endParaRPr lang="fr-CH" sz="2400" dirty="0">
              <a:solidFill>
                <a:srgbClr val="0033A0"/>
              </a:solidFill>
            </a:endParaRPr>
          </a:p>
          <a:p>
            <a:pPr marL="666750" lvl="1" indent="-342900">
              <a:spcBef>
                <a:spcPts val="1200"/>
              </a:spcBef>
              <a:spcAft>
                <a:spcPts val="0"/>
              </a:spcAft>
              <a:buFont typeface="Arial" panose="020B0604020202020204" pitchFamily="34" charset="0"/>
              <a:buChar char="•"/>
            </a:pPr>
            <a:r>
              <a:rPr lang="en-GB" sz="2400" dirty="0">
                <a:solidFill>
                  <a:srgbClr val="0033A0"/>
                </a:solidFill>
              </a:rPr>
              <a:t>CERN Director for International Relations </a:t>
            </a:r>
            <a:r>
              <a:rPr lang="en-GB" sz="2400" i="1" dirty="0">
                <a:solidFill>
                  <a:srgbClr val="0033A0"/>
                </a:solidFill>
              </a:rPr>
              <a:t>ex officio</a:t>
            </a:r>
            <a:r>
              <a:rPr lang="en-GB" sz="2400" dirty="0">
                <a:solidFill>
                  <a:srgbClr val="0033A0"/>
                </a:solidFill>
              </a:rPr>
              <a:t>, Convenor of the Task Force (Ms Charlotte L. </a:t>
            </a:r>
            <a:r>
              <a:rPr lang="en-GB" sz="2400" dirty="0" err="1">
                <a:solidFill>
                  <a:srgbClr val="0033A0"/>
                </a:solidFill>
              </a:rPr>
              <a:t>Warakaulle</a:t>
            </a:r>
            <a:r>
              <a:rPr lang="en-GB" sz="2400" dirty="0">
                <a:solidFill>
                  <a:srgbClr val="0033A0"/>
                </a:solidFill>
              </a:rPr>
              <a:t>)</a:t>
            </a:r>
          </a:p>
          <a:p>
            <a:pPr marL="666750" lvl="1" indent="-342900">
              <a:spcBef>
                <a:spcPts val="1200"/>
              </a:spcBef>
              <a:spcAft>
                <a:spcPts val="0"/>
              </a:spcAft>
              <a:buFont typeface="Arial" panose="020B0604020202020204" pitchFamily="34" charset="0"/>
              <a:buChar char="•"/>
            </a:pPr>
            <a:r>
              <a:rPr lang="en-GB" sz="2400" dirty="0">
                <a:solidFill>
                  <a:srgbClr val="0033A0"/>
                </a:solidFill>
              </a:rPr>
              <a:t>CERN Director for Research and Computing </a:t>
            </a:r>
            <a:r>
              <a:rPr lang="en-GB" sz="2400" i="1" dirty="0">
                <a:solidFill>
                  <a:srgbClr val="0033A0"/>
                </a:solidFill>
              </a:rPr>
              <a:t>ex officio </a:t>
            </a:r>
            <a:r>
              <a:rPr lang="en-GB" sz="2400" dirty="0">
                <a:solidFill>
                  <a:srgbClr val="0033A0"/>
                </a:solidFill>
              </a:rPr>
              <a:t>(Professor Joachim </a:t>
            </a:r>
            <a:r>
              <a:rPr lang="en-GB" sz="2400" dirty="0" err="1">
                <a:solidFill>
                  <a:srgbClr val="0033A0"/>
                </a:solidFill>
              </a:rPr>
              <a:t>Mnich</a:t>
            </a:r>
            <a:r>
              <a:rPr lang="en-GB" sz="2400" dirty="0">
                <a:solidFill>
                  <a:srgbClr val="0033A0"/>
                </a:solidFill>
              </a:rPr>
              <a:t>) </a:t>
            </a:r>
          </a:p>
          <a:p>
            <a:pPr marL="666750" lvl="1" indent="-342900">
              <a:spcBef>
                <a:spcPts val="1200"/>
              </a:spcBef>
              <a:spcAft>
                <a:spcPts val="0"/>
              </a:spcAft>
              <a:buFont typeface="Arial" panose="020B0604020202020204" pitchFamily="34" charset="0"/>
              <a:buChar char="•"/>
            </a:pPr>
            <a:r>
              <a:rPr lang="en-GB" sz="2400" dirty="0">
                <a:solidFill>
                  <a:srgbClr val="0033A0"/>
                </a:solidFill>
              </a:rPr>
              <a:t>CERN Head of Relations with Associate and Non-Member States </a:t>
            </a:r>
            <a:r>
              <a:rPr lang="en-GB" sz="2400" i="1" dirty="0">
                <a:solidFill>
                  <a:srgbClr val="0033A0"/>
                </a:solidFill>
              </a:rPr>
              <a:t>ex officio </a:t>
            </a:r>
            <a:r>
              <a:rPr lang="en-GB" sz="2400" dirty="0">
                <a:solidFill>
                  <a:srgbClr val="0033A0"/>
                </a:solidFill>
              </a:rPr>
              <a:t>(Professor Emmanuel </a:t>
            </a:r>
            <a:r>
              <a:rPr lang="en-GB" sz="2400" dirty="0" err="1">
                <a:solidFill>
                  <a:srgbClr val="0033A0"/>
                </a:solidFill>
              </a:rPr>
              <a:t>Tsesmelis</a:t>
            </a:r>
            <a:r>
              <a:rPr lang="en-GB" sz="2400" dirty="0">
                <a:solidFill>
                  <a:srgbClr val="0033A0"/>
                </a:solidFill>
              </a:rPr>
              <a:t>) </a:t>
            </a:r>
          </a:p>
          <a:p>
            <a:pPr lvl="1" indent="0">
              <a:spcBef>
                <a:spcPts val="1200"/>
              </a:spcBef>
              <a:spcAft>
                <a:spcPts val="0"/>
              </a:spcAft>
              <a:buNone/>
            </a:pPr>
            <a:endParaRPr lang="en-GB" sz="2400" dirty="0">
              <a:solidFill>
                <a:srgbClr val="0033A0"/>
              </a:solidFill>
            </a:endParaRPr>
          </a:p>
          <a:p>
            <a:pPr lvl="1" indent="0">
              <a:spcBef>
                <a:spcPts val="1200"/>
              </a:spcBef>
              <a:spcAft>
                <a:spcPts val="0"/>
              </a:spcAft>
              <a:buNone/>
            </a:pPr>
            <a:r>
              <a:rPr lang="en-GB" sz="2400" dirty="0">
                <a:solidFill>
                  <a:srgbClr val="0033A0"/>
                </a:solidFill>
              </a:rPr>
              <a:t>	</a:t>
            </a:r>
            <a:endParaRPr lang="fr-CH" sz="2400" dirty="0">
              <a:solidFill>
                <a:srgbClr val="0033A0"/>
              </a:solidFill>
            </a:endParaRPr>
          </a:p>
          <a:p>
            <a:pPr marL="666750" lvl="1" indent="-342900">
              <a:spcBef>
                <a:spcPts val="1200"/>
              </a:spcBef>
              <a:spcAft>
                <a:spcPts val="0"/>
              </a:spcAft>
              <a:buFont typeface="Arial" panose="020B0604020202020204" pitchFamily="34" charset="0"/>
              <a:buChar char="•"/>
            </a:pPr>
            <a:endParaRPr lang="fr-CH" sz="2400" dirty="0">
              <a:solidFill>
                <a:srgbClr val="0033A0"/>
              </a:solidFill>
            </a:endParaRPr>
          </a:p>
          <a:p>
            <a:pPr marL="342900" indent="-342900">
              <a:lnSpc>
                <a:spcPct val="100000"/>
              </a:lnSpc>
              <a:spcBef>
                <a:spcPts val="1200"/>
              </a:spcBef>
              <a:spcAft>
                <a:spcPts val="0"/>
              </a:spcAft>
              <a:buFont typeface="Arial" panose="020B0604020202020204" pitchFamily="34" charset="0"/>
              <a:buChar char="•"/>
            </a:pPr>
            <a:endParaRPr lang="fr-CH" sz="2400" b="0" dirty="0">
              <a:solidFill>
                <a:srgbClr val="0033A0"/>
              </a:solidFill>
            </a:endParaRPr>
          </a:p>
        </p:txBody>
      </p:sp>
      <p:sp>
        <p:nvSpPr>
          <p:cNvPr id="6" name="Slide Number Placeholder 5"/>
          <p:cNvSpPr>
            <a:spLocks noGrp="1"/>
          </p:cNvSpPr>
          <p:nvPr>
            <p:ph type="sldNum" sz="quarter" idx="4"/>
          </p:nvPr>
        </p:nvSpPr>
        <p:spPr>
          <a:xfrm>
            <a:off x="11354102" y="6498149"/>
            <a:ext cx="668565" cy="250696"/>
          </a:xfrm>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2516521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21" y="254033"/>
            <a:ext cx="11614679" cy="1065742"/>
          </a:xfrm>
        </p:spPr>
        <p:txBody>
          <a:bodyPr>
            <a:noAutofit/>
          </a:bodyPr>
          <a:lstStyle/>
          <a:p>
            <a:r>
              <a:rPr lang="fr-CH" sz="4000" dirty="0" err="1">
                <a:latin typeface="+mn-lt"/>
              </a:rPr>
              <a:t>Criteria</a:t>
            </a:r>
            <a:r>
              <a:rPr lang="fr-CH" sz="4000" dirty="0">
                <a:latin typeface="+mn-lt"/>
              </a:rPr>
              <a:t> for </a:t>
            </a:r>
            <a:r>
              <a:rPr lang="fr-CH" sz="4000" dirty="0" err="1">
                <a:latin typeface="+mn-lt"/>
              </a:rPr>
              <a:t>Assessment</a:t>
            </a:r>
            <a:br>
              <a:rPr lang="fr-CH" sz="4000" dirty="0">
                <a:latin typeface="+mn-lt"/>
              </a:rPr>
            </a:br>
            <a:endParaRPr lang="en-GB" sz="4000" b="0" dirty="0">
              <a:latin typeface="+mn-lt"/>
            </a:endParaRPr>
          </a:p>
        </p:txBody>
      </p:sp>
      <p:sp>
        <p:nvSpPr>
          <p:cNvPr id="3" name="Content Placeholder 2"/>
          <p:cNvSpPr>
            <a:spLocks noGrp="1"/>
          </p:cNvSpPr>
          <p:nvPr>
            <p:ph idx="1"/>
          </p:nvPr>
        </p:nvSpPr>
        <p:spPr>
          <a:xfrm>
            <a:off x="130800" y="1045505"/>
            <a:ext cx="11792971" cy="4766989"/>
          </a:xfrm>
        </p:spPr>
        <p:txBody>
          <a:bodyPr>
            <a:noAutofit/>
          </a:bodyPr>
          <a:lstStyle/>
          <a:p>
            <a:pPr lvl="1" indent="0">
              <a:spcBef>
                <a:spcPts val="1200"/>
              </a:spcBef>
              <a:spcAft>
                <a:spcPts val="0"/>
              </a:spcAft>
              <a:buNone/>
            </a:pPr>
            <a:r>
              <a:rPr lang="en-GB" sz="2400" dirty="0">
                <a:solidFill>
                  <a:srgbClr val="0033A0"/>
                </a:solidFill>
              </a:rPr>
              <a:t>For the purposes of its assessment, the Task Force shall verify fulfilment of the following criteria:</a:t>
            </a:r>
          </a:p>
          <a:p>
            <a:pPr marL="781050" lvl="1" indent="-457200">
              <a:spcBef>
                <a:spcPts val="1200"/>
              </a:spcBef>
              <a:spcAft>
                <a:spcPts val="0"/>
              </a:spcAft>
              <a:buFont typeface="+mj-lt"/>
              <a:buAutoNum type="alphaLcParenR"/>
            </a:pPr>
            <a:r>
              <a:rPr lang="en-GB" sz="2400" dirty="0">
                <a:solidFill>
                  <a:srgbClr val="0033A0"/>
                </a:solidFill>
              </a:rPr>
              <a:t>existence within the applicant State of a solid basis in elementary particle physics, both theoretical and experimental, adequately funded both for the support of the research within the country and also for payment of travel and living expenses to enable the scientists of that country to participate in CERN activities;</a:t>
            </a:r>
          </a:p>
          <a:p>
            <a:pPr marL="781050" lvl="1" indent="-457200">
              <a:spcBef>
                <a:spcPts val="1200"/>
              </a:spcBef>
              <a:spcAft>
                <a:spcPts val="0"/>
              </a:spcAft>
              <a:buFont typeface="+mj-lt"/>
              <a:buAutoNum type="alphaLcParenR"/>
            </a:pPr>
            <a:r>
              <a:rPr lang="en-GB" sz="2400" dirty="0">
                <a:solidFill>
                  <a:srgbClr val="0033A0"/>
                </a:solidFill>
              </a:rPr>
              <a:t>existence of a sufficiently developed industry within the applicant State to enable it to tender for contracts with CERN with a reasonable chance of success;</a:t>
            </a:r>
          </a:p>
          <a:p>
            <a:pPr marL="781050" lvl="1" indent="-457200">
              <a:spcBef>
                <a:spcPts val="1200"/>
              </a:spcBef>
              <a:spcAft>
                <a:spcPts val="0"/>
              </a:spcAft>
              <a:buFont typeface="+mj-lt"/>
              <a:buAutoNum type="alphaLcParenR"/>
            </a:pPr>
            <a:r>
              <a:rPr lang="en-GB" sz="2400" dirty="0">
                <a:solidFill>
                  <a:srgbClr val="0033A0"/>
                </a:solidFill>
              </a:rPr>
              <a:t>the will of the national authorities of the applicant State to support basic research and their awareness of the implications of participation in a common endeavour in the field of particle physics.</a:t>
            </a:r>
          </a:p>
          <a:p>
            <a:pPr marL="666750" lvl="1" indent="-342900">
              <a:spcBef>
                <a:spcPts val="1200"/>
              </a:spcBef>
              <a:spcAft>
                <a:spcPts val="0"/>
              </a:spcAft>
              <a:buFont typeface="Arial" panose="020B0604020202020204" pitchFamily="34" charset="0"/>
              <a:buChar char="•"/>
            </a:pPr>
            <a:endParaRPr lang="fr-CH" sz="2400" dirty="0">
              <a:solidFill>
                <a:srgbClr val="0033A0"/>
              </a:solidFill>
            </a:endParaRPr>
          </a:p>
          <a:p>
            <a:pPr marL="666750" lvl="1" indent="-342900">
              <a:spcBef>
                <a:spcPts val="1200"/>
              </a:spcBef>
              <a:spcAft>
                <a:spcPts val="0"/>
              </a:spcAft>
              <a:buFont typeface="Arial" panose="020B0604020202020204" pitchFamily="34" charset="0"/>
              <a:buChar char="•"/>
            </a:pPr>
            <a:endParaRPr lang="fr-CH" sz="2400" dirty="0">
              <a:solidFill>
                <a:srgbClr val="0033A0"/>
              </a:solidFill>
            </a:endParaRPr>
          </a:p>
          <a:p>
            <a:pPr marL="342900" indent="-342900">
              <a:lnSpc>
                <a:spcPct val="100000"/>
              </a:lnSpc>
              <a:spcBef>
                <a:spcPts val="1200"/>
              </a:spcBef>
              <a:spcAft>
                <a:spcPts val="0"/>
              </a:spcAft>
              <a:buFont typeface="Arial" panose="020B0604020202020204" pitchFamily="34" charset="0"/>
              <a:buChar char="•"/>
            </a:pPr>
            <a:endParaRPr lang="fr-CH" sz="2400" b="0" dirty="0">
              <a:solidFill>
                <a:srgbClr val="0033A0"/>
              </a:solidFill>
            </a:endParaRPr>
          </a:p>
        </p:txBody>
      </p:sp>
      <p:sp>
        <p:nvSpPr>
          <p:cNvPr id="6" name="Slide Number Placeholder 5"/>
          <p:cNvSpPr>
            <a:spLocks noGrp="1"/>
          </p:cNvSpPr>
          <p:nvPr>
            <p:ph type="sldNum" sz="quarter" idx="4"/>
          </p:nvPr>
        </p:nvSpPr>
        <p:spPr>
          <a:xfrm>
            <a:off x="11354102" y="6498149"/>
            <a:ext cx="668565" cy="250696"/>
          </a:xfrm>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72090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21" y="254033"/>
            <a:ext cx="11614679" cy="1065742"/>
          </a:xfrm>
        </p:spPr>
        <p:txBody>
          <a:bodyPr>
            <a:noAutofit/>
          </a:bodyPr>
          <a:lstStyle/>
          <a:p>
            <a:r>
              <a:rPr lang="fr-CH" sz="4000" dirty="0" err="1">
                <a:latin typeface="+mn-lt"/>
              </a:rPr>
              <a:t>Status</a:t>
            </a:r>
            <a:r>
              <a:rPr lang="fr-CH" sz="4000" dirty="0">
                <a:latin typeface="+mn-lt"/>
              </a:rPr>
              <a:t> of 5-year </a:t>
            </a:r>
            <a:r>
              <a:rPr lang="fr-CH" sz="4000" dirty="0" err="1">
                <a:latin typeface="+mn-lt"/>
              </a:rPr>
              <a:t>Review</a:t>
            </a:r>
            <a:br>
              <a:rPr lang="fr-CH" sz="4000" dirty="0">
                <a:latin typeface="+mn-lt"/>
              </a:rPr>
            </a:br>
            <a:endParaRPr lang="en-GB" sz="4000" b="0" dirty="0">
              <a:latin typeface="+mn-lt"/>
            </a:endParaRPr>
          </a:p>
        </p:txBody>
      </p:sp>
      <p:sp>
        <p:nvSpPr>
          <p:cNvPr id="3" name="Content Placeholder 2"/>
          <p:cNvSpPr>
            <a:spLocks noGrp="1"/>
          </p:cNvSpPr>
          <p:nvPr>
            <p:ph idx="1"/>
          </p:nvPr>
        </p:nvSpPr>
        <p:spPr>
          <a:xfrm>
            <a:off x="130800" y="1319775"/>
            <a:ext cx="11891867" cy="4766989"/>
          </a:xfrm>
        </p:spPr>
        <p:txBody>
          <a:bodyPr>
            <a:noAutofit/>
          </a:bodyPr>
          <a:lstStyle/>
          <a:p>
            <a:pPr marL="342900" indent="-342900">
              <a:spcBef>
                <a:spcPts val="1200"/>
              </a:spcBef>
              <a:spcAft>
                <a:spcPts val="0"/>
              </a:spcAft>
              <a:buFont typeface="Arial" panose="020B0604020202020204" pitchFamily="34" charset="0"/>
              <a:buChar char="•"/>
            </a:pPr>
            <a:r>
              <a:rPr lang="en-GB" sz="2200" b="0" dirty="0">
                <a:solidFill>
                  <a:srgbClr val="0033A0"/>
                </a:solidFill>
              </a:rPr>
              <a:t>On </a:t>
            </a:r>
            <a:r>
              <a:rPr lang="en-GB" sz="2200" dirty="0">
                <a:solidFill>
                  <a:srgbClr val="0033A0"/>
                </a:solidFill>
              </a:rPr>
              <a:t>5 October 2021</a:t>
            </a:r>
            <a:r>
              <a:rPr lang="en-GB" sz="2200" b="0" dirty="0">
                <a:solidFill>
                  <a:srgbClr val="0033A0"/>
                </a:solidFill>
              </a:rPr>
              <a:t>, Ukraine completed first five years of Associate Membership of CERN.</a:t>
            </a:r>
          </a:p>
          <a:p>
            <a:pPr marL="342900" indent="-342900">
              <a:spcBef>
                <a:spcPts val="1200"/>
              </a:spcBef>
              <a:buFont typeface="Arial" panose="020B0604020202020204" pitchFamily="34" charset="0"/>
              <a:buChar char="•"/>
            </a:pPr>
            <a:r>
              <a:rPr lang="en-US" sz="2200" b="0">
                <a:solidFill>
                  <a:srgbClr val="000099"/>
                </a:solidFill>
              </a:rPr>
              <a:t>At time </a:t>
            </a:r>
            <a:r>
              <a:rPr lang="en-US" sz="2200" b="0" dirty="0">
                <a:solidFill>
                  <a:srgbClr val="000099"/>
                </a:solidFill>
              </a:rPr>
              <a:t>of its designation, the Council </a:t>
            </a:r>
            <a:r>
              <a:rPr lang="en-US" sz="2200" b="0" dirty="0" err="1">
                <a:solidFill>
                  <a:srgbClr val="000099"/>
                </a:solidFill>
              </a:rPr>
              <a:t>authorised</a:t>
            </a:r>
            <a:r>
              <a:rPr lang="en-US" sz="2200" b="0" dirty="0">
                <a:solidFill>
                  <a:srgbClr val="000099"/>
                </a:solidFill>
              </a:rPr>
              <a:t> Task Force to determine whether, in light of the pandemic, it would </a:t>
            </a:r>
            <a:r>
              <a:rPr lang="en-US" sz="2200" dirty="0">
                <a:solidFill>
                  <a:srgbClr val="000099"/>
                </a:solidFill>
              </a:rPr>
              <a:t>visit Ukraine in person or undertake work by remote means </a:t>
            </a:r>
          </a:p>
          <a:p>
            <a:pPr marL="648150" lvl="3" indent="0">
              <a:spcBef>
                <a:spcPts val="1200"/>
              </a:spcBef>
              <a:buNone/>
            </a:pPr>
            <a:r>
              <a:rPr lang="fr-CH" sz="2200" dirty="0">
                <a:solidFill>
                  <a:srgbClr val="000099"/>
                </a:solidFill>
              </a:rPr>
              <a:t>=&gt; </a:t>
            </a:r>
            <a:r>
              <a:rPr lang="da-DK" sz="2200" dirty="0">
                <a:solidFill>
                  <a:srgbClr val="000099"/>
                </a:solidFill>
                <a:cs typeface="Arial" panose="020B0604020202020204" pitchFamily="34" charset="0"/>
              </a:rPr>
              <a:t>the Task Force had, prior to the </a:t>
            </a:r>
            <a:r>
              <a:rPr lang="da-DK" sz="2200" b="1" dirty="0">
                <a:solidFill>
                  <a:srgbClr val="000099"/>
                </a:solidFill>
                <a:cs typeface="Arial" panose="020B0604020202020204" pitchFamily="34" charset="0"/>
              </a:rPr>
              <a:t>Russian invasion of Ukraine on 24 </a:t>
            </a:r>
            <a:r>
              <a:rPr lang="da-DK" sz="2200" b="1" dirty="0" err="1">
                <a:solidFill>
                  <a:srgbClr val="000099"/>
                </a:solidFill>
                <a:cs typeface="Arial" panose="020B0604020202020204" pitchFamily="34" charset="0"/>
              </a:rPr>
              <a:t>February</a:t>
            </a:r>
            <a:r>
              <a:rPr lang="da-DK" sz="2200" b="1" dirty="0">
                <a:solidFill>
                  <a:srgbClr val="000099"/>
                </a:solidFill>
                <a:cs typeface="Arial" panose="020B0604020202020204" pitchFamily="34" charset="0"/>
              </a:rPr>
              <a:t> 2022</a:t>
            </a:r>
            <a:r>
              <a:rPr lang="da-DK" sz="2200" dirty="0">
                <a:solidFill>
                  <a:srgbClr val="000099"/>
                </a:solidFill>
                <a:cs typeface="Arial" panose="020B0604020202020204" pitchFamily="34" charset="0"/>
              </a:rPr>
              <a:t>, </a:t>
            </a:r>
            <a:r>
              <a:rPr lang="da-DK" sz="2200" dirty="0" err="1">
                <a:solidFill>
                  <a:srgbClr val="000099"/>
                </a:solidFill>
                <a:cs typeface="Arial" panose="020B0604020202020204" pitchFamily="34" charset="0"/>
              </a:rPr>
              <a:t>decided</a:t>
            </a:r>
            <a:r>
              <a:rPr lang="da-DK" sz="2200" dirty="0">
                <a:solidFill>
                  <a:srgbClr val="000099"/>
                </a:solidFill>
                <a:cs typeface="Arial" panose="020B0604020202020204" pitchFamily="34" charset="0"/>
              </a:rPr>
              <a:t> to </a:t>
            </a:r>
            <a:r>
              <a:rPr lang="da-DK" sz="2200" dirty="0" err="1">
                <a:solidFill>
                  <a:srgbClr val="000099"/>
                </a:solidFill>
                <a:cs typeface="Arial" panose="020B0604020202020204" pitchFamily="34" charset="0"/>
              </a:rPr>
              <a:t>await</a:t>
            </a:r>
            <a:r>
              <a:rPr lang="da-DK" sz="2200" dirty="0">
                <a:solidFill>
                  <a:srgbClr val="000099"/>
                </a:solidFill>
                <a:cs typeface="Arial" panose="020B0604020202020204" pitchFamily="34" charset="0"/>
              </a:rPr>
              <a:t> </a:t>
            </a:r>
            <a:r>
              <a:rPr lang="da-DK" sz="2200" dirty="0" err="1">
                <a:solidFill>
                  <a:srgbClr val="000099"/>
                </a:solidFill>
                <a:cs typeface="Arial" panose="020B0604020202020204" pitchFamily="34" charset="0"/>
              </a:rPr>
              <a:t>developments</a:t>
            </a:r>
            <a:r>
              <a:rPr lang="da-DK" sz="2200" dirty="0">
                <a:solidFill>
                  <a:srgbClr val="000099"/>
                </a:solidFill>
                <a:cs typeface="Arial" panose="020B0604020202020204" pitchFamily="34" charset="0"/>
              </a:rPr>
              <a:t> and </a:t>
            </a:r>
            <a:r>
              <a:rPr lang="da-DK" sz="2200" dirty="0" err="1">
                <a:solidFill>
                  <a:srgbClr val="000099"/>
                </a:solidFill>
                <a:cs typeface="Arial" panose="020B0604020202020204" pitchFamily="34" charset="0"/>
              </a:rPr>
              <a:t>assess</a:t>
            </a:r>
            <a:r>
              <a:rPr lang="da-DK" sz="2200" dirty="0">
                <a:solidFill>
                  <a:srgbClr val="000099"/>
                </a:solidFill>
                <a:cs typeface="Arial" panose="020B0604020202020204" pitchFamily="34" charset="0"/>
              </a:rPr>
              <a:t> </a:t>
            </a:r>
            <a:r>
              <a:rPr lang="da-DK" sz="2200" dirty="0" err="1">
                <a:solidFill>
                  <a:srgbClr val="000099"/>
                </a:solidFill>
                <a:cs typeface="Arial" panose="020B0604020202020204" pitchFamily="34" charset="0"/>
              </a:rPr>
              <a:t>latest</a:t>
            </a:r>
            <a:r>
              <a:rPr lang="da-DK" sz="2200" dirty="0">
                <a:solidFill>
                  <a:srgbClr val="000099"/>
                </a:solidFill>
                <a:cs typeface="Arial" panose="020B0604020202020204" pitchFamily="34" charset="0"/>
              </a:rPr>
              <a:t> by June 2022 </a:t>
            </a:r>
            <a:r>
              <a:rPr lang="da-DK" sz="2200" dirty="0" err="1">
                <a:solidFill>
                  <a:srgbClr val="000099"/>
                </a:solidFill>
                <a:cs typeface="Arial" panose="020B0604020202020204" pitchFamily="34" charset="0"/>
              </a:rPr>
              <a:t>whether</a:t>
            </a:r>
            <a:r>
              <a:rPr lang="da-DK" sz="2200" dirty="0">
                <a:solidFill>
                  <a:srgbClr val="000099"/>
                </a:solidFill>
                <a:cs typeface="Arial" panose="020B0604020202020204" pitchFamily="34" charset="0"/>
              </a:rPr>
              <a:t> an in-country visit </a:t>
            </a:r>
            <a:r>
              <a:rPr lang="da-DK" sz="2200" dirty="0" err="1">
                <a:solidFill>
                  <a:srgbClr val="000099"/>
                </a:solidFill>
                <a:cs typeface="Arial" panose="020B0604020202020204" pitchFamily="34" charset="0"/>
              </a:rPr>
              <a:t>would</a:t>
            </a:r>
            <a:r>
              <a:rPr lang="da-DK" sz="2200" dirty="0">
                <a:solidFill>
                  <a:srgbClr val="000099"/>
                </a:solidFill>
                <a:cs typeface="Arial" panose="020B0604020202020204" pitchFamily="34" charset="0"/>
              </a:rPr>
              <a:t> </a:t>
            </a:r>
            <a:r>
              <a:rPr lang="da-DK" sz="2200" dirty="0" err="1">
                <a:solidFill>
                  <a:srgbClr val="000099"/>
                </a:solidFill>
                <a:cs typeface="Arial" panose="020B0604020202020204" pitchFamily="34" charset="0"/>
              </a:rPr>
              <a:t>be</a:t>
            </a:r>
            <a:r>
              <a:rPr lang="da-DK" sz="2200" dirty="0">
                <a:solidFill>
                  <a:srgbClr val="000099"/>
                </a:solidFill>
                <a:cs typeface="Arial" panose="020B0604020202020204" pitchFamily="34" charset="0"/>
              </a:rPr>
              <a:t> </a:t>
            </a:r>
            <a:r>
              <a:rPr lang="da-DK" sz="2200" dirty="0" err="1">
                <a:solidFill>
                  <a:srgbClr val="000099"/>
                </a:solidFill>
                <a:cs typeface="Arial" panose="020B0604020202020204" pitchFamily="34" charset="0"/>
              </a:rPr>
              <a:t>possible</a:t>
            </a:r>
            <a:r>
              <a:rPr lang="da-DK" sz="2200" dirty="0">
                <a:solidFill>
                  <a:srgbClr val="000099"/>
                </a:solidFill>
                <a:cs typeface="Arial" panose="020B0604020202020204" pitchFamily="34" charset="0"/>
              </a:rPr>
              <a:t>.</a:t>
            </a:r>
          </a:p>
          <a:p>
            <a:pPr marL="342900" indent="-342900">
              <a:spcBef>
                <a:spcPts val="1200"/>
              </a:spcBef>
              <a:buFont typeface="Arial" panose="020B0604020202020204" pitchFamily="34" charset="0"/>
              <a:buChar char="•"/>
            </a:pPr>
            <a:r>
              <a:rPr lang="da-DK" sz="2200" b="0" dirty="0">
                <a:solidFill>
                  <a:srgbClr val="000099"/>
                </a:solidFill>
                <a:cs typeface="Arial" panose="020B0604020202020204" pitchFamily="34" charset="0"/>
              </a:rPr>
              <a:t>With the Russian invasion of Ukraine, the prospects for a country visit have </a:t>
            </a:r>
            <a:r>
              <a:rPr lang="da-DK" sz="2200" b="0" dirty="0" err="1">
                <a:solidFill>
                  <a:srgbClr val="000099"/>
                </a:solidFill>
                <a:cs typeface="Arial" panose="020B0604020202020204" pitchFamily="34" charset="0"/>
              </a:rPr>
              <a:t>changed</a:t>
            </a:r>
            <a:r>
              <a:rPr lang="da-DK" sz="2200" b="0" dirty="0">
                <a:solidFill>
                  <a:srgbClr val="000099"/>
                </a:solidFill>
                <a:cs typeface="Arial" panose="020B0604020202020204" pitchFamily="34" charset="0"/>
              </a:rPr>
              <a:t>, and the </a:t>
            </a:r>
            <a:r>
              <a:rPr lang="da-DK" sz="2200" dirty="0" err="1">
                <a:solidFill>
                  <a:srgbClr val="000099"/>
                </a:solidFill>
                <a:cs typeface="Arial" panose="020B0604020202020204" pitchFamily="34" charset="0"/>
              </a:rPr>
              <a:t>five-year</a:t>
            </a:r>
            <a:r>
              <a:rPr lang="da-DK" sz="2200" dirty="0">
                <a:solidFill>
                  <a:srgbClr val="000099"/>
                </a:solidFill>
                <a:cs typeface="Arial" panose="020B0604020202020204" pitchFamily="34" charset="0"/>
              </a:rPr>
              <a:t> </a:t>
            </a:r>
            <a:r>
              <a:rPr lang="da-DK" sz="2200" dirty="0" err="1">
                <a:solidFill>
                  <a:srgbClr val="000099"/>
                </a:solidFill>
                <a:cs typeface="Arial" panose="020B0604020202020204" pitchFamily="34" charset="0"/>
              </a:rPr>
              <a:t>review</a:t>
            </a:r>
            <a:r>
              <a:rPr lang="da-DK" sz="2200" dirty="0">
                <a:solidFill>
                  <a:srgbClr val="000099"/>
                </a:solidFill>
                <a:cs typeface="Arial" panose="020B0604020202020204" pitchFamily="34" charset="0"/>
              </a:rPr>
              <a:t> is </a:t>
            </a:r>
            <a:r>
              <a:rPr lang="da-DK" sz="2200" i="1" dirty="0">
                <a:solidFill>
                  <a:srgbClr val="000099"/>
                </a:solidFill>
                <a:cs typeface="Arial" panose="020B0604020202020204" pitchFamily="34" charset="0"/>
              </a:rPr>
              <a:t>de facto </a:t>
            </a:r>
            <a:r>
              <a:rPr lang="da-DK" sz="2200" dirty="0">
                <a:solidFill>
                  <a:srgbClr val="000099"/>
                </a:solidFill>
                <a:cs typeface="Arial" panose="020B0604020202020204" pitchFamily="34" charset="0"/>
              </a:rPr>
              <a:t>on hold</a:t>
            </a:r>
            <a:r>
              <a:rPr lang="da-DK" sz="2200" b="0" dirty="0">
                <a:solidFill>
                  <a:srgbClr val="000099"/>
                </a:solidFill>
                <a:cs typeface="Arial" panose="020B0604020202020204" pitchFamily="34" charset="0"/>
              </a:rPr>
              <a:t>. </a:t>
            </a:r>
          </a:p>
          <a:p>
            <a:pPr marL="342900" indent="-342900">
              <a:spcBef>
                <a:spcPts val="1200"/>
              </a:spcBef>
              <a:buFont typeface="Arial" panose="020B0604020202020204" pitchFamily="34" charset="0"/>
              <a:buChar char="•"/>
            </a:pPr>
            <a:r>
              <a:rPr lang="da-DK" sz="2200" b="0" u="sng" dirty="0">
                <a:solidFill>
                  <a:srgbClr val="000099"/>
                </a:solidFill>
                <a:cs typeface="Arial" panose="020B0604020202020204" pitchFamily="34" charset="0"/>
              </a:rPr>
              <a:t>Given the </a:t>
            </a:r>
            <a:r>
              <a:rPr lang="da-DK" sz="2200" b="0" u="sng" dirty="0" err="1">
                <a:solidFill>
                  <a:srgbClr val="000099"/>
                </a:solidFill>
                <a:cs typeface="Arial" panose="020B0604020202020204" pitchFamily="34" charset="0"/>
              </a:rPr>
              <a:t>current</a:t>
            </a:r>
            <a:r>
              <a:rPr lang="da-DK" sz="2200" b="0" u="sng" dirty="0">
                <a:solidFill>
                  <a:srgbClr val="000099"/>
                </a:solidFill>
                <a:cs typeface="Arial" panose="020B0604020202020204" pitchFamily="34" charset="0"/>
              </a:rPr>
              <a:t> </a:t>
            </a:r>
            <a:r>
              <a:rPr lang="da-DK" sz="2200" b="0" u="sng" dirty="0" err="1">
                <a:solidFill>
                  <a:srgbClr val="000099"/>
                </a:solidFill>
                <a:cs typeface="Arial" panose="020B0604020202020204" pitchFamily="34" charset="0"/>
              </a:rPr>
              <a:t>unprecedented</a:t>
            </a:r>
            <a:r>
              <a:rPr lang="da-DK" sz="2200" b="0" u="sng" dirty="0">
                <a:solidFill>
                  <a:srgbClr val="000099"/>
                </a:solidFill>
                <a:cs typeface="Arial" panose="020B0604020202020204" pitchFamily="34" charset="0"/>
              </a:rPr>
              <a:t> </a:t>
            </a:r>
            <a:r>
              <a:rPr lang="da-DK" sz="2200" b="0" u="sng" dirty="0" err="1">
                <a:solidFill>
                  <a:srgbClr val="000099"/>
                </a:solidFill>
                <a:cs typeface="Arial" panose="020B0604020202020204" pitchFamily="34" charset="0"/>
              </a:rPr>
              <a:t>circumstances</a:t>
            </a:r>
            <a:r>
              <a:rPr lang="da-DK" sz="2200" b="0" u="sng" dirty="0">
                <a:solidFill>
                  <a:srgbClr val="000099"/>
                </a:solidFill>
                <a:cs typeface="Arial" panose="020B0604020202020204" pitchFamily="34" charset="0"/>
              </a:rPr>
              <a:t>, the </a:t>
            </a:r>
            <a:r>
              <a:rPr lang="da-DK" sz="2200" u="sng" dirty="0">
                <a:solidFill>
                  <a:srgbClr val="000099"/>
                </a:solidFill>
                <a:cs typeface="Arial" panose="020B0604020202020204" pitchFamily="34" charset="0"/>
              </a:rPr>
              <a:t>Council is </a:t>
            </a:r>
            <a:r>
              <a:rPr lang="da-DK" sz="2200" u="sng" dirty="0" err="1">
                <a:solidFill>
                  <a:srgbClr val="000099"/>
                </a:solidFill>
                <a:cs typeface="Arial" panose="020B0604020202020204" pitchFamily="34" charset="0"/>
              </a:rPr>
              <a:t>considering</a:t>
            </a:r>
            <a:r>
              <a:rPr lang="da-DK" sz="2200" u="sng" dirty="0">
                <a:solidFill>
                  <a:srgbClr val="000099"/>
                </a:solidFill>
                <a:cs typeface="Arial" panose="020B0604020202020204" pitchFamily="34" charset="0"/>
              </a:rPr>
              <a:t> </a:t>
            </a:r>
            <a:r>
              <a:rPr lang="da-DK" sz="2200" u="sng" dirty="0" err="1">
                <a:solidFill>
                  <a:srgbClr val="000099"/>
                </a:solidFill>
                <a:cs typeface="Arial" panose="020B0604020202020204" pitchFamily="34" charset="0"/>
              </a:rPr>
              <a:t>how</a:t>
            </a:r>
            <a:r>
              <a:rPr lang="da-DK" sz="2200" u="sng" dirty="0">
                <a:solidFill>
                  <a:srgbClr val="000099"/>
                </a:solidFill>
                <a:cs typeface="Arial" panose="020B0604020202020204" pitchFamily="34" charset="0"/>
              </a:rPr>
              <a:t> to </a:t>
            </a:r>
            <a:r>
              <a:rPr lang="da-DK" sz="2200" u="sng" dirty="0" err="1">
                <a:solidFill>
                  <a:srgbClr val="000099"/>
                </a:solidFill>
                <a:cs typeface="Arial" panose="020B0604020202020204" pitchFamily="34" charset="0"/>
              </a:rPr>
              <a:t>proceed</a:t>
            </a:r>
            <a:r>
              <a:rPr lang="da-DK" sz="2200" u="sng" dirty="0">
                <a:solidFill>
                  <a:srgbClr val="000099"/>
                </a:solidFill>
                <a:cs typeface="Arial" panose="020B0604020202020204" pitchFamily="34" charset="0"/>
              </a:rPr>
              <a:t> </a:t>
            </a:r>
            <a:r>
              <a:rPr lang="da-DK" sz="2200" b="0" u="sng" dirty="0">
                <a:solidFill>
                  <a:srgbClr val="000099"/>
                </a:solidFill>
                <a:cs typeface="Arial" panose="020B0604020202020204" pitchFamily="34" charset="0"/>
              </a:rPr>
              <a:t>with the </a:t>
            </a:r>
            <a:r>
              <a:rPr lang="da-DK" sz="2200" b="0" u="sng" dirty="0" err="1">
                <a:solidFill>
                  <a:srgbClr val="000099"/>
                </a:solidFill>
                <a:cs typeface="Arial" panose="020B0604020202020204" pitchFamily="34" charset="0"/>
              </a:rPr>
              <a:t>five-year</a:t>
            </a:r>
            <a:r>
              <a:rPr lang="da-DK" sz="2200" b="0" u="sng" dirty="0">
                <a:solidFill>
                  <a:srgbClr val="000099"/>
                </a:solidFill>
                <a:cs typeface="Arial" panose="020B0604020202020204" pitchFamily="34" charset="0"/>
              </a:rPr>
              <a:t> </a:t>
            </a:r>
            <a:r>
              <a:rPr lang="da-DK" sz="2200" b="0" u="sng" dirty="0" err="1">
                <a:solidFill>
                  <a:srgbClr val="000099"/>
                </a:solidFill>
                <a:cs typeface="Arial" panose="020B0604020202020204" pitchFamily="34" charset="0"/>
              </a:rPr>
              <a:t>review</a:t>
            </a:r>
            <a:r>
              <a:rPr lang="da-DK" sz="2200" b="0" u="sng" dirty="0">
                <a:solidFill>
                  <a:srgbClr val="000099"/>
                </a:solidFill>
                <a:cs typeface="Arial" panose="020B0604020202020204" pitchFamily="34" charset="0"/>
              </a:rPr>
              <a:t>.</a:t>
            </a:r>
            <a:endParaRPr lang="da-DK" sz="2200" b="0" dirty="0">
              <a:solidFill>
                <a:srgbClr val="000099"/>
              </a:solidFill>
            </a:endParaRPr>
          </a:p>
          <a:p>
            <a:pPr lvl="1" indent="0">
              <a:spcBef>
                <a:spcPts val="1200"/>
              </a:spcBef>
              <a:spcAft>
                <a:spcPts val="0"/>
              </a:spcAft>
              <a:buNone/>
            </a:pPr>
            <a:endParaRPr lang="en-GB" sz="2400" dirty="0">
              <a:solidFill>
                <a:srgbClr val="0033A0"/>
              </a:solidFill>
            </a:endParaRPr>
          </a:p>
          <a:p>
            <a:pPr marL="666750" lvl="1" indent="-342900">
              <a:spcBef>
                <a:spcPts val="1200"/>
              </a:spcBef>
              <a:spcAft>
                <a:spcPts val="0"/>
              </a:spcAft>
              <a:buFont typeface="Arial" panose="020B0604020202020204" pitchFamily="34" charset="0"/>
              <a:buChar char="•"/>
            </a:pPr>
            <a:endParaRPr lang="fr-CH" sz="2400" dirty="0">
              <a:solidFill>
                <a:srgbClr val="0033A0"/>
              </a:solidFill>
            </a:endParaRPr>
          </a:p>
          <a:p>
            <a:pPr marL="666750" lvl="1" indent="-342900">
              <a:spcBef>
                <a:spcPts val="1200"/>
              </a:spcBef>
              <a:spcAft>
                <a:spcPts val="0"/>
              </a:spcAft>
              <a:buFont typeface="Arial" panose="020B0604020202020204" pitchFamily="34" charset="0"/>
              <a:buChar char="•"/>
            </a:pPr>
            <a:endParaRPr lang="fr-CH" sz="2400" dirty="0">
              <a:solidFill>
                <a:srgbClr val="0033A0"/>
              </a:solidFill>
            </a:endParaRPr>
          </a:p>
          <a:p>
            <a:pPr marL="342900" indent="-342900">
              <a:lnSpc>
                <a:spcPct val="100000"/>
              </a:lnSpc>
              <a:spcBef>
                <a:spcPts val="1200"/>
              </a:spcBef>
              <a:spcAft>
                <a:spcPts val="0"/>
              </a:spcAft>
              <a:buFont typeface="Arial" panose="020B0604020202020204" pitchFamily="34" charset="0"/>
              <a:buChar char="•"/>
            </a:pPr>
            <a:endParaRPr lang="fr-CH" sz="2400" b="0" dirty="0">
              <a:solidFill>
                <a:srgbClr val="0033A0"/>
              </a:solidFill>
            </a:endParaRPr>
          </a:p>
        </p:txBody>
      </p:sp>
      <p:sp>
        <p:nvSpPr>
          <p:cNvPr id="6" name="Slide Number Placeholder 5"/>
          <p:cNvSpPr>
            <a:spLocks noGrp="1"/>
          </p:cNvSpPr>
          <p:nvPr>
            <p:ph type="sldNum" sz="quarter" idx="4"/>
          </p:nvPr>
        </p:nvSpPr>
        <p:spPr>
          <a:xfrm>
            <a:off x="11354102" y="6498149"/>
            <a:ext cx="668565" cy="250696"/>
          </a:xfrm>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2382332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5267350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Corporate16-9</Template>
  <TotalTime>7691</TotalTime>
  <Words>565</Words>
  <Application>Microsoft Macintosh PowerPoint</Application>
  <PresentationFormat>Widescreen</PresentationFormat>
  <Paragraphs>38</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Five-year Review of  Associate Membership of Ukraine   Joint CERN-Ukraine Committee Meeting 24 March 2023  </vt:lpstr>
      <vt:lpstr>Procedural Aspects for 5-year Review of Associate Membership of Ukraine </vt:lpstr>
      <vt:lpstr>Procedural Aspects for 5-year Review of Associate Membership </vt:lpstr>
      <vt:lpstr>Criteria for Assessment </vt:lpstr>
      <vt:lpstr>Status of 5-year Review </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CERN-Germany Working Group Guided Tours situation</dc:title>
  <dc:creator>Francois Briard</dc:creator>
  <cp:lastModifiedBy>Microsoft Office User</cp:lastModifiedBy>
  <cp:revision>2443</cp:revision>
  <cp:lastPrinted>2023-03-22T16:50:13Z</cp:lastPrinted>
  <dcterms:created xsi:type="dcterms:W3CDTF">2020-12-08T07:52:59Z</dcterms:created>
  <dcterms:modified xsi:type="dcterms:W3CDTF">2023-03-24T13:27:40Z</dcterms:modified>
</cp:coreProperties>
</file>