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544" r:id="rId5"/>
    <p:sldId id="545" r:id="rId6"/>
    <p:sldId id="261" r:id="rId7"/>
    <p:sldId id="262" r:id="rId8"/>
    <p:sldId id="332" r:id="rId9"/>
    <p:sldId id="294" r:id="rId10"/>
    <p:sldId id="334" r:id="rId11"/>
    <p:sldId id="312" r:id="rId12"/>
    <p:sldId id="300" r:id="rId13"/>
    <p:sldId id="297" r:id="rId14"/>
    <p:sldId id="54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81411-1E9A-42B5-BF98-8475094EFE0C}" type="datetimeFigureOut">
              <a:rPr lang="en-GB" smtClean="0"/>
              <a:t>14/09/2023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E326A-A52D-4889-B006-4E492AA19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097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866B5-2363-B51D-5233-9543E004E8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4FD301-BD3F-54F4-670B-C47D2BE2E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855A1-328D-ABFD-E6F0-B11064C35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08B3E-349D-1D61-0B3A-F5A489158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07281-1669-EC32-E13E-E8355ED4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501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E51A9-32FB-55AC-A8AA-A8BD9793B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261210-CBB7-436F-8FD9-56375F772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CB5580-DB5B-7913-9A5D-110C02D77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DB8A3-9674-D8CF-1CF2-681CE4353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CFCBD-4B3E-751F-9D42-79EEAE1D9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34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3EF321-C717-CA7C-8927-E7AE3DB048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B1A2A4-31D1-D849-E157-E6826AB82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3DEB5-E824-D691-F7CB-04659D99F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0404E-E033-7765-4B22-4C032A60C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5ACC5-17CE-24E3-D618-91A031ACC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563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>
            <a:lvl1pPr marL="457189" indent="-457189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1pPr>
            <a:lvl2pPr marL="990575" indent="-380990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2pPr>
            <a:lvl3pPr marL="1523962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3pPr>
            <a:lvl4pPr marL="2133547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4pPr>
            <a:lvl5pPr marL="2743131" indent="-304792">
              <a:buClr>
                <a:schemeClr val="tx1"/>
              </a:buClr>
              <a:buFont typeface="Arial"/>
              <a:buChar char="•"/>
              <a:defRPr sz="2667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9349" y="6597353"/>
            <a:ext cx="10022251" cy="306687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600">
                <a:latin typeface="Calibri"/>
                <a:cs typeface="Calibri"/>
              </a:defRPr>
            </a:lvl1pPr>
          </a:lstStyle>
          <a:p>
            <a:r>
              <a:rPr lang="en-US"/>
              <a:t>A. Grudiev, miniMeVArC 2023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753567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48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9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92CB0-E405-A5D5-B58B-1571A224C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975E2-0092-9038-DF0D-2A049513C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E8D5E-DE05-EE61-AF6C-D5A902512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3CB08-02E1-072D-3B96-3E6306BA3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30A5F-9595-EECF-0598-4F6BF34EE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520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AF371-50D7-CDEC-9827-C5BC6837A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78D05D-A810-BC6D-CE26-8B35686E5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9CDCE-B955-F107-9F38-BF5372E04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C17A5-BE10-212D-A2BE-D74C8F50D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B79D8-CC0E-7F13-2097-D5E8CC2D4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29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00E76-22BD-7EE1-D20A-DDCB8BB8F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9FB-3AB0-C548-8019-189803D67B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495CF9-BE02-9301-02CE-4BF755CA6F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F8E2F-1144-7C8A-6869-E1C94E4E5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5D87B-2B62-8471-3B40-563DE2A5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EC0A53-FE42-2CAB-CCE5-FA74A7695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11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AC8EF-2E38-7712-3536-A2A63028E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4801D-288B-DE64-C26C-4D1C537C0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850DC-AB16-60C7-863B-9CB80E5D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25BB4B-BB43-4551-26D5-73C971196C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D2832B-2094-5C7E-7A03-9C863D8622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4CEBB0-0D50-3803-9B55-25A3099A3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943752-633C-70AF-A5A4-441392FF6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51B8F3-5958-7257-7702-8954630B3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18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B8DE4-5A47-1DBF-C8A9-13CA83E0C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4E4C18-415E-5090-AA1B-B2CFC5C52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3723CD-FFFA-A58D-8E97-D973C4684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1B1233-86E4-7A55-61FA-76917DA89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25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639C4F-26D9-42B5-D492-1DBC35BFE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2E3966-D147-9EBF-E0B8-B9B30B16A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755630-9780-2AF4-C9B9-97476D920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062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EE1E3-46C6-AD11-8D42-80BA2DDFF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A08FB-9665-CDD1-7667-7E0FFC20A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CD03D8-EA5D-6A75-F511-20FE0593CB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5130A-5246-91C8-0C60-05EEDF255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57439E-93E9-D2AC-785A-CCE322590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1DFACE-C17E-1924-F058-196EFDE0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931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E7921-3417-1ED7-F5B4-8E64F4A0D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0B6F1-10AB-7359-7605-09E59A9635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72D07B-178B-7847-9C3C-979784512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F9967-2B14-1B2C-A9FA-B65A4976C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2964FE-D1A5-1041-11FB-CC4A28B96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7389C-1D86-D828-6852-F2BE29804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6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13F268-00D7-5E28-FF8E-8CDFF147C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C26DF-3BD4-8500-5B66-E85B1CBCB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110CB-4206-4462-A2ED-82240014EC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6E5AA-7571-9BBF-32E7-DFF1F385D6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34269-C531-08E9-E46F-9225BA5B0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608C-556F-4035-A2F9-7681E945F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06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60.png"/><Relationship Id="rId7" Type="http://schemas.openxmlformats.org/officeDocument/2006/relationships/image" Target="../media/image35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2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54055/contributions/4008761/attachments/2109215/3547678/CaptureCoolscenario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indico.cern.ch/event/961804/contributions/4120282/attachments/2159854/3644959/2020-12-10_cooling-rf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9B5CB-DB18-9146-0726-3166AD878A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Muon Collider and High Gradient RF challenges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D16D00-E3CD-7CF4-DAF7-8737EF32B7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 on behalf of IMCC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37403B-0E8A-E054-8C84-F59C148A9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4E2A5-AABA-D53F-24DB-B1D347C5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144B4-118C-242A-9C8D-72BE3B6D9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065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527125" y="275167"/>
            <a:ext cx="10992272" cy="753567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MuCool</a:t>
            </a:r>
            <a:r>
              <a:rPr lang="en-GB" dirty="0"/>
              <a:t> 805 MHz cavity test with modular plates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A715C2BF-45F9-0EB3-7AD2-15848E6CB1EC}"/>
              </a:ext>
            </a:extLst>
          </p:cNvPr>
          <p:cNvGrpSpPr/>
          <p:nvPr/>
        </p:nvGrpSpPr>
        <p:grpSpPr>
          <a:xfrm>
            <a:off x="165532" y="1056732"/>
            <a:ext cx="11398043" cy="2687368"/>
            <a:chOff x="154381" y="4034108"/>
            <a:chExt cx="11398043" cy="2687368"/>
          </a:xfrm>
        </p:grpSpPr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08A9BB05-37D4-BC3B-251A-66A0B971C4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3331"/>
            <a:stretch/>
          </p:blipFill>
          <p:spPr>
            <a:xfrm>
              <a:off x="154381" y="4034108"/>
              <a:ext cx="5422198" cy="2687368"/>
            </a:xfrm>
            <a:prstGeom prst="rect">
              <a:avLst/>
            </a:prstGeom>
          </p:spPr>
        </p:pic>
        <p:pic>
          <p:nvPicPr>
            <p:cNvPr id="43" name="Image 42">
              <a:extLst>
                <a:ext uri="{FF2B5EF4-FFF2-40B4-BE49-F238E27FC236}">
                  <a16:creationId xmlns:a16="http://schemas.microsoft.com/office/drawing/2014/main" id="{9E0F10B9-72DA-7949-8707-F1E51F658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6243"/>
            <a:stretch/>
          </p:blipFill>
          <p:spPr>
            <a:xfrm>
              <a:off x="5576579" y="5080589"/>
              <a:ext cx="4791298" cy="1202364"/>
            </a:xfrm>
            <a:prstGeom prst="rect">
              <a:avLst/>
            </a:prstGeom>
          </p:spPr>
        </p:pic>
        <p:pic>
          <p:nvPicPr>
            <p:cNvPr id="45" name="Image 44">
              <a:extLst>
                <a:ext uri="{FF2B5EF4-FFF2-40B4-BE49-F238E27FC236}">
                  <a16:creationId xmlns:a16="http://schemas.microsoft.com/office/drawing/2014/main" id="{52370631-442F-B49F-7BD0-579AF5AE9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09971" y="4093853"/>
              <a:ext cx="5842453" cy="1040640"/>
            </a:xfrm>
            <a:prstGeom prst="rect">
              <a:avLst/>
            </a:prstGeom>
          </p:spPr>
        </p:pic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A6BFF086-1024-87A5-22A4-8B4800F7A99D}"/>
              </a:ext>
            </a:extLst>
          </p:cNvPr>
          <p:cNvGrpSpPr/>
          <p:nvPr/>
        </p:nvGrpSpPr>
        <p:grpSpPr>
          <a:xfrm>
            <a:off x="8834166" y="3442101"/>
            <a:ext cx="2885424" cy="3050810"/>
            <a:chOff x="6248400" y="3459586"/>
            <a:chExt cx="2885424" cy="3050810"/>
          </a:xfrm>
        </p:grpSpPr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D01F6285-D756-8187-1BCF-8B6C714074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2939"/>
            <a:stretch/>
          </p:blipFill>
          <p:spPr>
            <a:xfrm>
              <a:off x="6248400" y="3459586"/>
              <a:ext cx="2813685" cy="1420242"/>
            </a:xfrm>
            <a:prstGeom prst="rect">
              <a:avLst/>
            </a:prstGeom>
          </p:spPr>
        </p:pic>
        <p:grpSp>
          <p:nvGrpSpPr>
            <p:cNvPr id="38" name="Groupe 37">
              <a:extLst>
                <a:ext uri="{FF2B5EF4-FFF2-40B4-BE49-F238E27FC236}">
                  <a16:creationId xmlns:a16="http://schemas.microsoft.com/office/drawing/2014/main" id="{F554CB9A-FD0E-43FF-88DE-B914FF55A633}"/>
                </a:ext>
              </a:extLst>
            </p:cNvPr>
            <p:cNvGrpSpPr/>
            <p:nvPr/>
          </p:nvGrpSpPr>
          <p:grpSpPr>
            <a:xfrm>
              <a:off x="6422861" y="5086091"/>
              <a:ext cx="2710963" cy="1424305"/>
              <a:chOff x="6536231" y="5015164"/>
              <a:chExt cx="2710963" cy="1424305"/>
            </a:xfrm>
          </p:grpSpPr>
          <p:pic>
            <p:nvPicPr>
              <p:cNvPr id="35" name="Image 34">
                <a:extLst>
                  <a:ext uri="{FF2B5EF4-FFF2-40B4-BE49-F238E27FC236}">
                    <a16:creationId xmlns:a16="http://schemas.microsoft.com/office/drawing/2014/main" id="{63EFDD50-84DB-72D4-C327-2B03DE7ED5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7428" r="3032"/>
              <a:stretch/>
            </p:blipFill>
            <p:spPr>
              <a:xfrm>
                <a:off x="7928901" y="5015164"/>
                <a:ext cx="1318293" cy="1420241"/>
              </a:xfrm>
              <a:prstGeom prst="rect">
                <a:avLst/>
              </a:prstGeom>
            </p:spPr>
          </p:pic>
          <p:pic>
            <p:nvPicPr>
              <p:cNvPr id="37" name="Image 36">
                <a:extLst>
                  <a:ext uri="{FF2B5EF4-FFF2-40B4-BE49-F238E27FC236}">
                    <a16:creationId xmlns:a16="http://schemas.microsoft.com/office/drawing/2014/main" id="{8A16B684-135E-5A55-E06C-356E2984A8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68483"/>
              <a:stretch/>
            </p:blipFill>
            <p:spPr>
              <a:xfrm>
                <a:off x="6536231" y="5019228"/>
                <a:ext cx="1406483" cy="1420241"/>
              </a:xfrm>
              <a:prstGeom prst="rect">
                <a:avLst/>
              </a:prstGeom>
            </p:spPr>
          </p:pic>
        </p:grp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BAA0B011-11BF-C71F-95FE-04E3FA5CB33F}"/>
              </a:ext>
            </a:extLst>
          </p:cNvPr>
          <p:cNvGrpSpPr/>
          <p:nvPr/>
        </p:nvGrpSpPr>
        <p:grpSpPr>
          <a:xfrm>
            <a:off x="7368828" y="3659575"/>
            <a:ext cx="1424289" cy="1671990"/>
            <a:chOff x="7152184" y="4106736"/>
            <a:chExt cx="1424289" cy="1671990"/>
          </a:xfrm>
        </p:grpSpPr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BAD4B37A-4F77-21FA-4423-44D9620F14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9968" t="2736" r="38729" b="-2736"/>
            <a:stretch/>
          </p:blipFill>
          <p:spPr>
            <a:xfrm>
              <a:off x="7179473" y="4106736"/>
              <a:ext cx="1397000" cy="1420241"/>
            </a:xfrm>
            <a:prstGeom prst="rect">
              <a:avLst/>
            </a:prstGeom>
          </p:spPr>
        </p:pic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980C8FB8-2944-A15B-8518-6015D7243B59}"/>
                </a:ext>
              </a:extLst>
            </p:cNvPr>
            <p:cNvSpPr txBox="1"/>
            <p:nvPr/>
          </p:nvSpPr>
          <p:spPr>
            <a:xfrm>
              <a:off x="7152184" y="5409394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/>
                <a:t>Be: 0 &amp; 3 </a:t>
              </a:r>
              <a:r>
                <a:rPr lang="fr-FR" b="1" dirty="0" err="1"/>
                <a:t>T</a:t>
              </a:r>
              <a:endParaRPr lang="fr-FR" b="1" dirty="0"/>
            </a:p>
          </p:txBody>
        </p:sp>
      </p:grpSp>
      <p:sp>
        <p:nvSpPr>
          <p:cNvPr id="41" name="ZoneTexte 40">
            <a:extLst>
              <a:ext uri="{FF2B5EF4-FFF2-40B4-BE49-F238E27FC236}">
                <a16:creationId xmlns:a16="http://schemas.microsoft.com/office/drawing/2014/main" id="{6D6799A1-AACC-A3D3-2BD4-C1F4A8570073}"/>
              </a:ext>
            </a:extLst>
          </p:cNvPr>
          <p:cNvSpPr txBox="1"/>
          <p:nvPr/>
        </p:nvSpPr>
        <p:spPr>
          <a:xfrm>
            <a:off x="9302507" y="48230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0 </a:t>
            </a:r>
            <a:r>
              <a:rPr lang="fr-FR" b="1" dirty="0" err="1"/>
              <a:t>T</a:t>
            </a:r>
            <a:endParaRPr lang="fr-FR" b="1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645A9EC2-2B74-AC05-11E1-E49372223B97}"/>
              </a:ext>
            </a:extLst>
          </p:cNvPr>
          <p:cNvSpPr txBox="1"/>
          <p:nvPr/>
        </p:nvSpPr>
        <p:spPr>
          <a:xfrm>
            <a:off x="10552466" y="480378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Cu: 3 </a:t>
            </a:r>
            <a:r>
              <a:rPr lang="fr-FR" b="1" dirty="0" err="1"/>
              <a:t>T</a:t>
            </a:r>
            <a:endParaRPr lang="fr-FR" b="1" dirty="0"/>
          </a:p>
        </p:txBody>
      </p:sp>
      <p:pic>
        <p:nvPicPr>
          <p:cNvPr id="47" name="Image 46">
            <a:extLst>
              <a:ext uri="{FF2B5EF4-FFF2-40B4-BE49-F238E27FC236}">
                <a16:creationId xmlns:a16="http://schemas.microsoft.com/office/drawing/2014/main" id="{5CFC1DFA-117D-2E25-2191-4586D34C88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7805" r="27954"/>
          <a:stretch/>
        </p:blipFill>
        <p:spPr>
          <a:xfrm>
            <a:off x="4121367" y="3738047"/>
            <a:ext cx="3206413" cy="1702458"/>
          </a:xfrm>
          <a:prstGeom prst="rect">
            <a:avLst/>
          </a:prstGeom>
        </p:spPr>
      </p:pic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4D3416D6-C5CD-3350-AA8C-4051755828A0}"/>
              </a:ext>
            </a:extLst>
          </p:cNvPr>
          <p:cNvSpPr/>
          <p:nvPr/>
        </p:nvSpPr>
        <p:spPr>
          <a:xfrm flipV="1">
            <a:off x="4121367" y="4502033"/>
            <a:ext cx="3115602" cy="460199"/>
          </a:xfrm>
          <a:prstGeom prst="roundRect">
            <a:avLst/>
          </a:prstGeom>
          <a:noFill/>
          <a:ln w="158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9A6EE8CE-D7CD-7389-0B2B-498500DB51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3222" y="5647915"/>
            <a:ext cx="5209476" cy="53769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314F63BC-EC29-0B7D-42EA-78F4463C6A5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9406"/>
          <a:stretch/>
        </p:blipFill>
        <p:spPr>
          <a:xfrm>
            <a:off x="165532" y="3684693"/>
            <a:ext cx="3632264" cy="2898140"/>
          </a:xfrm>
          <a:prstGeom prst="rect">
            <a:avLst/>
          </a:prstGeom>
        </p:spPr>
      </p:pic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29FC64DF-36C0-14DE-7C48-755031AE45EC}"/>
              </a:ext>
            </a:extLst>
          </p:cNvPr>
          <p:cNvCxnSpPr>
            <a:cxnSpLocks/>
          </p:cNvCxnSpPr>
          <p:nvPr/>
        </p:nvCxnSpPr>
        <p:spPr>
          <a:xfrm flipH="1">
            <a:off x="2538663" y="4245116"/>
            <a:ext cx="192505" cy="2805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70AF6A1F-41B4-0E27-E956-8FD43F1AF320}"/>
              </a:ext>
            </a:extLst>
          </p:cNvPr>
          <p:cNvSpPr txBox="1"/>
          <p:nvPr/>
        </p:nvSpPr>
        <p:spPr>
          <a:xfrm>
            <a:off x="2160860" y="3875784"/>
            <a:ext cx="17987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modular plate</a:t>
            </a:r>
            <a:endParaRPr lang="fr-F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E3B7DE8-7842-FBE6-AE23-01B909A30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92086" y="6527611"/>
            <a:ext cx="10022251" cy="306687"/>
          </a:xfrm>
        </p:spPr>
        <p:txBody>
          <a:bodyPr/>
          <a:lstStyle/>
          <a:p>
            <a:r>
              <a:rPr lang="en-US" dirty="0"/>
              <a:t>A. Grudiev, </a:t>
            </a:r>
            <a:r>
              <a:rPr lang="en-US" dirty="0" err="1"/>
              <a:t>miniMeVArC</a:t>
            </a:r>
            <a:r>
              <a:rPr lang="en-US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663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Scaling using no-diffusion </a:t>
            </a:r>
            <a:r>
              <a:rPr lang="en-GB" dirty="0" err="1"/>
              <a:t>beamlet</a:t>
            </a:r>
            <a:r>
              <a:rPr lang="en-GB" dirty="0"/>
              <a:t> model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23510" y="1948796"/>
            <a:ext cx="8239" cy="18200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1749" y="3765185"/>
            <a:ext cx="2529015" cy="36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9988" y="2682137"/>
            <a:ext cx="1013252" cy="10830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 20"/>
          <p:cNvSpPr/>
          <p:nvPr/>
        </p:nvSpPr>
        <p:spPr>
          <a:xfrm rot="18792221">
            <a:off x="1097057" y="2482487"/>
            <a:ext cx="1717086" cy="914400"/>
          </a:xfrm>
          <a:prstGeom prst="arc">
            <a:avLst>
              <a:gd name="adj1" fmla="val 16200000"/>
              <a:gd name="adj2" fmla="val 20528843"/>
            </a:avLst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-24535" y="1892823"/>
                <a:ext cx="6418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4535" y="1892823"/>
                <a:ext cx="641842" cy="46166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/>
          <p:nvPr/>
        </p:nvCxnSpPr>
        <p:spPr>
          <a:xfrm>
            <a:off x="1553240" y="2786885"/>
            <a:ext cx="8239" cy="101439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453586" y="3709936"/>
                <a:ext cx="818173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𝑝𝑢𝑙𝑠𝑒</m:t>
                          </m:r>
                        </m:sub>
                      </m:sSub>
                    </m:oMath>
                  </m:oMathPara>
                </a14:m>
                <a:endParaRPr lang="fr-FR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3586" y="3709936"/>
                <a:ext cx="818173" cy="397866"/>
              </a:xfrm>
              <a:prstGeom prst="rect">
                <a:avLst/>
              </a:prstGeom>
              <a:blipFill>
                <a:blip r:embed="rId3"/>
                <a:stretch>
                  <a:fillRect l="-4545" r="-4545" b="-218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225783" y="3763411"/>
                <a:ext cx="102900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~10 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fr-FR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783" y="3763411"/>
                <a:ext cx="1029000" cy="369332"/>
              </a:xfrm>
              <a:prstGeom prst="rect">
                <a:avLst/>
              </a:prstGeom>
              <a:blipFill>
                <a:blip r:embed="rId4"/>
                <a:stretch>
                  <a:fillRect l="-1220" t="-6667" r="-4878" b="-3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 rot="18788122">
            <a:off x="347224" y="2842866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diffusion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 rot="20365765">
            <a:off x="1469839" y="1958732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Diffusion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201257" y="2514901"/>
                <a:ext cx="5963940" cy="13049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0958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en-US" sz="2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f>
                        <m:fPr>
                          <m:ctrlP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  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400" i="1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𝑒𝑚</m:t>
                              </m:r>
                            </m:sub>
                            <m:sup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sup>
                          </m:sSubSup>
                          <m:d>
                            <m:dPr>
                              <m:ctrlPr>
                                <a:rPr lang="en-US" sz="2400" i="1" smtClean="0">
                                  <a:solidFill>
                                    <a:schemeClr val="accent3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US" sz="2400" i="1">
                                      <a:solidFill>
                                        <a:schemeClr val="accent3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𝑑𝑧</m:t>
                                  </m:r>
                                </m:den>
                              </m:f>
                            </m:e>
                          </m:d>
                        </m:den>
                      </m:f>
                      <m:r>
                        <a:rPr lang="en-US" sz="2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× 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pulse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dirty="0">
                  <a:solidFill>
                    <a:prstClr val="black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257" y="2514901"/>
                <a:ext cx="5963940" cy="13049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711168" y="1017995"/>
                <a:ext cx="8259071" cy="1505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Arial Narrow" panose="020B0606020202030204" pitchFamily="34" charset="0"/>
                  </a:rPr>
                  <a:t>The breakdown model can be simplified: for short pulses </a:t>
                </a:r>
                <a:endParaRPr lang="fr-FR" sz="240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&lt;10 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400" dirty="0">
                    <a:latin typeface="Arial Narrow" panose="020B0606020202030204" pitchFamily="34" charset="0"/>
                    <a:ea typeface="Cambria Math" panose="02040503050406030204" pitchFamily="18" charset="0"/>
                  </a:rPr>
                  <a:t>) we can neglect heat diffusion in the wall. </a:t>
                </a:r>
              </a:p>
              <a:p>
                <a:r>
                  <a:rPr lang="en-US" sz="2400" dirty="0">
                    <a:latin typeface="Arial Narrow" panose="020B0606020202030204" pitchFamily="34" charset="0"/>
                    <a:ea typeface="Cambria Math" panose="02040503050406030204" pitchFamily="18" charset="0"/>
                  </a:rPr>
                  <a:t>Then the breakdown condition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Arial Narrow" panose="020B0606020202030204" pitchFamily="34" charset="0"/>
                    <a:ea typeface="Cambria Math" panose="02040503050406030204" pitchFamily="18" charset="0"/>
                  </a:rPr>
                  <a:t> is given by (S. Arsenyev, 2021):</a:t>
                </a:r>
              </a:p>
              <a:p>
                <a:endParaRPr lang="fr-FR" dirty="0">
                  <a:latin typeface="Arial Narrow" panose="020B0606020202030204" pitchFamily="34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168" y="1017995"/>
                <a:ext cx="8259071" cy="1505861"/>
              </a:xfrm>
              <a:prstGeom prst="rect">
                <a:avLst/>
              </a:prstGeom>
              <a:blipFill>
                <a:blip r:embed="rId6"/>
                <a:stretch>
                  <a:fillRect l="-1229" t="-3361" r="-6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3579422" y="3446544"/>
            <a:ext cx="1526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Magnetic field at breakdown</a:t>
            </a:r>
            <a:endParaRPr lang="fr-FR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4421621" y="3167387"/>
            <a:ext cx="0" cy="2791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Left Brace 32"/>
          <p:cNvSpPr/>
          <p:nvPr/>
        </p:nvSpPr>
        <p:spPr>
          <a:xfrm rot="16200000">
            <a:off x="5909896" y="2451961"/>
            <a:ext cx="313740" cy="198663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/>
          <p:cNvSpPr txBox="1"/>
          <p:nvPr/>
        </p:nvSpPr>
        <p:spPr>
          <a:xfrm>
            <a:off x="4961855" y="3558753"/>
            <a:ext cx="2352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Wall material properties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128401" y="3930265"/>
                <a:ext cx="29545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Field Emission current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fr-FR" sz="16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401" y="3930265"/>
                <a:ext cx="2954504" cy="338554"/>
              </a:xfrm>
              <a:prstGeom prst="rect">
                <a:avLst/>
              </a:prstGeom>
              <a:blipFill>
                <a:blip r:embed="rId7"/>
                <a:stretch>
                  <a:fillRect l="-855" t="-3704" b="-2592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/>
          <p:cNvCxnSpPr/>
          <p:nvPr/>
        </p:nvCxnSpPr>
        <p:spPr>
          <a:xfrm flipH="1" flipV="1">
            <a:off x="7605653" y="3658756"/>
            <a:ext cx="6171" cy="35988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961230" y="3709936"/>
            <a:ext cx="23148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Electron energy loss</a:t>
            </a:r>
            <a:endParaRPr lang="fr-FR" sz="16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8812238" y="3721497"/>
            <a:ext cx="189568" cy="10659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0176163" y="3260166"/>
            <a:ext cx="28863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464800" y="3089996"/>
            <a:ext cx="1338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Pulse length</a:t>
            </a:r>
            <a:endParaRPr lang="fr-FR" sz="160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8545338" y="2578411"/>
            <a:ext cx="252678" cy="1967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766598" y="2264325"/>
            <a:ext cx="2797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Cavity-dependent constant</a:t>
            </a:r>
            <a:endParaRPr lang="fr-FR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3711168" y="4445540"/>
                <a:ext cx="8180657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 Narrow" panose="020B0606020202030204" pitchFamily="34" charset="0"/>
                  </a:rPr>
                  <a:t>This equation provides scaling laws of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𝑎𝑐𝑐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Arial Narrow" panose="020B0606020202030204" pitchFamily="34" charset="0"/>
                  </a:rPr>
                  <a:t> on different parameters. Mitigation solutions that follow from this equation: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Very short pulse (sub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sz="2000" dirty="0">
                    <a:solidFill>
                      <a:srgbClr val="00B050"/>
                    </a:solidFill>
                    <a:latin typeface="Arial Narrow" panose="020B060602020203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B0F0"/>
                    </a:solidFill>
                    <a:latin typeface="Arial Narrow" panose="020B0606020202030204" pitchFamily="34" charset="0"/>
                  </a:rPr>
                  <a:t>Different wall materials (Al, hard copper alloys)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B0F0"/>
                    </a:solidFill>
                    <a:latin typeface="Arial Narrow" panose="020B0606020202030204" pitchFamily="34" charset="0"/>
                  </a:rPr>
                  <a:t>Low temperature (nitrogen cooling 70 K)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3">
                        <a:lumMod val="75000"/>
                      </a:schemeClr>
                    </a:solidFill>
                    <a:latin typeface="Arial Narrow" panose="020B0606020202030204" pitchFamily="34" charset="0"/>
                  </a:rPr>
                  <a:t>Cavity shape optimization</a:t>
                </a:r>
                <a:endParaRPr lang="fr-FR" sz="2000" dirty="0">
                  <a:solidFill>
                    <a:schemeClr val="accent3">
                      <a:lumMod val="75000"/>
                    </a:schemeClr>
                  </a:solidFill>
                  <a:latin typeface="Arial Narrow" panose="020B0606020202030204" pitchFamily="34" charset="0"/>
                </a:endParaRPr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1168" y="4445540"/>
                <a:ext cx="8180657" cy="1938992"/>
              </a:xfrm>
              <a:prstGeom prst="rect">
                <a:avLst/>
              </a:prstGeom>
              <a:blipFill>
                <a:blip r:embed="rId8"/>
                <a:stretch>
                  <a:fillRect l="-820" t="-1572" b="-47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Left Brace 49"/>
          <p:cNvSpPr/>
          <p:nvPr/>
        </p:nvSpPr>
        <p:spPr>
          <a:xfrm>
            <a:off x="3418840" y="5252856"/>
            <a:ext cx="351685" cy="106459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TextBox 50"/>
          <p:cNvSpPr txBox="1"/>
          <p:nvPr/>
        </p:nvSpPr>
        <p:spPr>
          <a:xfrm>
            <a:off x="531749" y="4784047"/>
            <a:ext cx="28453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When combined, benefits from different solutions would multiply </a:t>
            </a:r>
            <a:endParaRPr lang="fr-FR" sz="2400" dirty="0"/>
          </a:p>
        </p:txBody>
      </p:sp>
      <p:sp>
        <p:nvSpPr>
          <p:cNvPr id="2" name="TextBox 36">
            <a:extLst>
              <a:ext uri="{FF2B5EF4-FFF2-40B4-BE49-F238E27FC236}">
                <a16:creationId xmlns:a16="http://schemas.microsoft.com/office/drawing/2014/main" id="{156EF6F2-276C-4EA6-2888-BDF6A0B1AF6C}"/>
              </a:ext>
            </a:extLst>
          </p:cNvPr>
          <p:cNvSpPr txBox="1"/>
          <p:nvPr/>
        </p:nvSpPr>
        <p:spPr>
          <a:xfrm>
            <a:off x="5821440" y="2172608"/>
            <a:ext cx="853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Symbol" pitchFamily="2" charset="2"/>
              </a:rPr>
              <a:t>D</a:t>
            </a:r>
            <a:r>
              <a:rPr lang="en-US" sz="1600" dirty="0" err="1"/>
              <a:t>T</a:t>
            </a:r>
            <a:r>
              <a:rPr lang="en-US" sz="1600" baseline="-25000" dirty="0" err="1"/>
              <a:t>plastic</a:t>
            </a:r>
            <a:endParaRPr lang="fr-FR" sz="1600" baseline="-25000" dirty="0"/>
          </a:p>
        </p:txBody>
      </p:sp>
      <p:sp>
        <p:nvSpPr>
          <p:cNvPr id="4" name="Left Brace 32">
            <a:extLst>
              <a:ext uri="{FF2B5EF4-FFF2-40B4-BE49-F238E27FC236}">
                <a16:creationId xmlns:a16="http://schemas.microsoft.com/office/drawing/2014/main" id="{96C9B673-E89B-1FAF-9927-625270D92A26}"/>
              </a:ext>
            </a:extLst>
          </p:cNvPr>
          <p:cNvSpPr/>
          <p:nvPr/>
        </p:nvSpPr>
        <p:spPr>
          <a:xfrm rot="5400000">
            <a:off x="6306658" y="1859110"/>
            <a:ext cx="98133" cy="139476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91D584-7DF6-5954-BFC0-E03185133C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0314" y="6494345"/>
            <a:ext cx="10022251" cy="306687"/>
          </a:xfrm>
        </p:spPr>
        <p:txBody>
          <a:bodyPr/>
          <a:lstStyle/>
          <a:p>
            <a:r>
              <a:rPr lang="en-US" dirty="0"/>
              <a:t>A. Grudiev, </a:t>
            </a:r>
            <a:r>
              <a:rPr lang="en-US" dirty="0" err="1"/>
              <a:t>miniMeVArC</a:t>
            </a:r>
            <a:r>
              <a:rPr lang="en-US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05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26" y="2164105"/>
            <a:ext cx="8770591" cy="436775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Comparing breakdown mitigation ideas</a:t>
            </a:r>
            <a:endParaRPr lang="fr-FR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533605" y="3387584"/>
            <a:ext cx="0" cy="1864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7705" y="5073734"/>
            <a:ext cx="25208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dirty="0">
                <a:solidFill>
                  <a:prstClr val="black"/>
                </a:solidFill>
                <a:latin typeface="Arial"/>
              </a:rPr>
              <a:t>Benefits of </a:t>
            </a:r>
            <a:r>
              <a:rPr lang="en-US" dirty="0">
                <a:solidFill>
                  <a:srgbClr val="00B050"/>
                </a:solidFill>
                <a:latin typeface="Arial"/>
              </a:rPr>
              <a:t>short pulse </a:t>
            </a:r>
            <a:r>
              <a:rPr lang="en-US" dirty="0">
                <a:solidFill>
                  <a:prstClr val="black"/>
                </a:solidFill>
                <a:latin typeface="Arial"/>
              </a:rPr>
              <a:t>and </a:t>
            </a:r>
            <a:r>
              <a:rPr lang="en-US" dirty="0">
                <a:solidFill>
                  <a:srgbClr val="00B0F0"/>
                </a:solidFill>
                <a:latin typeface="Arial"/>
              </a:rPr>
              <a:t>aluminum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multiply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46687" y="5252451"/>
            <a:ext cx="4122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/>
                </a:solidFill>
                <a:latin typeface="Arial"/>
              </a:rPr>
              <a:t>Aluminum cavity with a short pulse looks very promising</a:t>
            </a:r>
            <a:endParaRPr lang="fr-FR" sz="2400" dirty="0">
              <a:solidFill>
                <a:prstClr val="black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122016" y="1117841"/>
                <a:ext cx="9580025" cy="9447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This plot is not intended to give absolute values for breakdown threshold, but only a feeling of which solutions can be more promising. We scale curves from MUCOOL cavity study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=20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&gt;1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fr-FR" dirty="0"/>
                  <a:t> so the no-diffusion model </a:t>
                </a:r>
                <a:r>
                  <a:rPr lang="fr-FR" dirty="0" err="1"/>
                  <a:t>applies</a:t>
                </a:r>
                <a:r>
                  <a:rPr lang="fr-FR" dirty="0"/>
                  <a:t> </a:t>
                </a:r>
                <a:r>
                  <a:rPr lang="fr-FR" dirty="0" err="1"/>
                  <a:t>only</a:t>
                </a:r>
                <a:r>
                  <a:rPr lang="fr-FR" dirty="0"/>
                  <a:t> </a:t>
                </a:r>
                <a:r>
                  <a:rPr lang="fr-FR" dirty="0" err="1"/>
                  <a:t>approximately</a:t>
                </a:r>
                <a:r>
                  <a:rPr lang="fr-FR" dirty="0"/>
                  <a:t>)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2016" y="1117841"/>
                <a:ext cx="9580025" cy="944746"/>
              </a:xfrm>
              <a:prstGeom prst="rect">
                <a:avLst/>
              </a:prstGeom>
              <a:blipFill>
                <a:blip r:embed="rId3"/>
                <a:stretch>
                  <a:fillRect l="-509" t="-3226" b="-70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e 7"/>
          <p:cNvSpPr/>
          <p:nvPr/>
        </p:nvSpPr>
        <p:spPr>
          <a:xfrm>
            <a:off x="8865182" y="3066865"/>
            <a:ext cx="165463" cy="9927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9075216" y="2963088"/>
            <a:ext cx="2487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Scaled from the first 3 curves using the scaling model (slide 7) </a:t>
            </a:r>
            <a:endParaRPr lang="fr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04C51-CD84-2155-311B-FB49DB99B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13370" y="6496297"/>
            <a:ext cx="10022251" cy="306687"/>
          </a:xfrm>
        </p:spPr>
        <p:txBody>
          <a:bodyPr/>
          <a:lstStyle/>
          <a:p>
            <a:r>
              <a:rPr lang="en-US" dirty="0"/>
              <a:t>A. Grudiev, </a:t>
            </a:r>
            <a:r>
              <a:rPr lang="en-US" dirty="0" err="1"/>
              <a:t>miniMeVArC</a:t>
            </a:r>
            <a:r>
              <a:rPr lang="en-US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913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A5E16C7-A9F5-5545-81CC-4C3AE30EC95E}"/>
              </a:ext>
            </a:extLst>
          </p:cNvPr>
          <p:cNvSpPr txBox="1">
            <a:spLocks/>
          </p:cNvSpPr>
          <p:nvPr/>
        </p:nvSpPr>
        <p:spPr>
          <a:xfrm>
            <a:off x="150562" y="1802060"/>
            <a:ext cx="11890876" cy="435133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733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3800" b="1" dirty="0">
                <a:latin typeface="Calibri" panose="020F0502020204030204" pitchFamily="34" charset="0"/>
                <a:cs typeface="Calibri" panose="020F0502020204030204" pitchFamily="34" charset="0"/>
              </a:rPr>
              <a:t>Need high gradient RF test stand(s) with B field up to ~10T 				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cavities for technology development </a:t>
            </a:r>
          </a:p>
          <a:p>
            <a:pPr marL="800100" lvl="1" indent="-34290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Frequency: ideally 300 to 700 MHz range</a:t>
            </a:r>
          </a:p>
          <a:p>
            <a:pPr marL="1333487" lvl="2" indent="-34290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tests at higher frequencies useful, but need some rescaling to MCC f range</a:t>
            </a:r>
          </a:p>
          <a:p>
            <a:pPr marL="800100" lvl="1" indent="-34290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Gradients from 25 to 50 MV/m</a:t>
            </a:r>
          </a:p>
          <a:p>
            <a:pPr marL="800100" lvl="1" indent="-342900"/>
            <a:r>
              <a:rPr lang="en-US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RF pulses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(~</a:t>
            </a:r>
            <a:r>
              <a:rPr lang="en-US" dirty="0" err="1">
                <a:latin typeface="Symbol" pitchFamily="2" charset="2"/>
                <a:cs typeface="Calibri" panose="020F0502020204030204" pitchFamily="34" charset="0"/>
              </a:rPr>
              <a:t>m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800100" lvl="1" indent="-342900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Magnetic field: 0 – ~10T, different field configurations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Different materials: Cu, Be,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Different temperatures: 300K -&gt;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70K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-&gt;…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Different cavity shapes ?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AEE81A3A-A506-B146-93E3-EAFCC5CB2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6" y="550763"/>
            <a:ext cx="11467652" cy="729258"/>
          </a:xfrm>
        </p:spPr>
        <p:txBody>
          <a:bodyPr>
            <a:normAutofit fontScale="90000"/>
          </a:bodyPr>
          <a:lstStyle/>
          <a:p>
            <a:r>
              <a:rPr lang="en-US" dirty="0"/>
              <a:t>R&amp;D directions for NC RF cavities tests in high B field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3F3FE97-0D15-9F37-CC1C-CAB6AC91EA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86611" y="6522093"/>
            <a:ext cx="10022251" cy="306687"/>
          </a:xfrm>
        </p:spPr>
        <p:txBody>
          <a:bodyPr/>
          <a:lstStyle/>
          <a:p>
            <a:r>
              <a:rPr lang="en-US" dirty="0"/>
              <a:t>A. Grudiev, </a:t>
            </a:r>
            <a:r>
              <a:rPr lang="en-US" dirty="0" err="1"/>
              <a:t>miniMeVArC</a:t>
            </a:r>
            <a:r>
              <a:rPr lang="en-US" dirty="0"/>
              <a:t>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084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65680F0-C66B-CC2B-B09F-AD92723CC4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551"/>
          <a:stretch/>
        </p:blipFill>
        <p:spPr>
          <a:xfrm>
            <a:off x="510729" y="3593054"/>
            <a:ext cx="6019212" cy="27343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924FDA-B525-EE7F-C178-5E348EAA44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30" y="1161688"/>
            <a:ext cx="6019212" cy="2481202"/>
          </a:xfrm>
          <a:prstGeom prst="rect">
            <a:avLst/>
          </a:prstGeom>
        </p:spPr>
      </p:pic>
      <p:pic>
        <p:nvPicPr>
          <p:cNvPr id="8" name="animation">
            <a:hlinkClick r:id="" action="ppaction://media"/>
            <a:extLst>
              <a:ext uri="{FF2B5EF4-FFF2-40B4-BE49-F238E27FC236}">
                <a16:creationId xmlns:a16="http://schemas.microsoft.com/office/drawing/2014/main" id="{628F923C-3FC9-E5E3-1962-400697D0473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396599" y="716416"/>
            <a:ext cx="2121426" cy="50914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D94ACA-63BB-A4BC-82C2-9381875EDE11}"/>
              </a:ext>
            </a:extLst>
          </p:cNvPr>
          <p:cNvSpPr txBox="1"/>
          <p:nvPr/>
        </p:nvSpPr>
        <p:spPr>
          <a:xfrm>
            <a:off x="6669840" y="6031279"/>
            <a:ext cx="5799786" cy="237436"/>
          </a:xfrm>
          <a:prstGeom prst="rect">
            <a:avLst/>
          </a:prstGeom>
          <a:noFill/>
          <a:ln>
            <a:noFill/>
          </a:ln>
        </p:spPr>
        <p:txBody>
          <a:bodyPr wrap="none" lIns="81638" tIns="40819" rIns="81638" bIns="40819" anchorCtr="0" compatLnSpc="0"/>
          <a:lstStyle>
            <a:defPPr>
              <a:defRPr lang="fi-FI"/>
            </a:defPPr>
            <a:lvl1pPr marL="0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4726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9452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4178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8904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3631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88357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03083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17809" algn="l" defTabSz="829452" rtl="0" eaLnBrk="1" latinLnBrk="0" hangingPunct="1">
              <a:defRPr sz="16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hangingPunct="0">
              <a:spcBef>
                <a:spcPts val="0"/>
              </a:spcBef>
              <a:spcAft>
                <a:spcPts val="0"/>
              </a:spcAft>
              <a:buSzPct val="45000"/>
            </a:pPr>
            <a:r>
              <a:rPr lang="en-GB" sz="1600" b="0" dirty="0">
                <a:latin typeface="Calibri" panose="020F0502020204030204" pitchFamily="34" charset="0"/>
                <a:ea typeface="WenQuanYi Micro Hei" pitchFamily="2"/>
                <a:cs typeface="Calibri" panose="020F0502020204030204" pitchFamily="34" charset="0"/>
              </a:rPr>
              <a:t>[A. Kyritsakis et. al., </a:t>
            </a:r>
            <a:r>
              <a:rPr lang="en-US" sz="1600" b="0" i="1" dirty="0">
                <a:latin typeface="Calibri" panose="020F0502020204030204" pitchFamily="34" charset="0"/>
                <a:cs typeface="Calibri" panose="020F0502020204030204" pitchFamily="34" charset="0"/>
              </a:rPr>
              <a:t>J. Phys. D: Appl. Phys.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51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225203 (2018)]</a:t>
            </a:r>
            <a:endParaRPr lang="en-GB" sz="1600" b="0" dirty="0">
              <a:latin typeface="Calibri" panose="020F0502020204030204" pitchFamily="34" charset="0"/>
              <a:ea typeface="WenQuanYi Micro Hei" pitchFamily="2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CC6D36-ACC4-4F0E-3DBE-7537C134C384}"/>
              </a:ext>
            </a:extLst>
          </p:cNvPr>
          <p:cNvSpPr txBox="1"/>
          <p:nvPr/>
        </p:nvSpPr>
        <p:spPr>
          <a:xfrm>
            <a:off x="6390042" y="1433018"/>
            <a:ext cx="300655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What happens to this picture if strong magnetic field is applied 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Can we simulate this and make predictions?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>
              <a:solidFill>
                <a:srgbClr val="FF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FF0000"/>
                </a:solidFill>
              </a:rPr>
              <a:t>Can </a:t>
            </a:r>
            <a:r>
              <a:rPr lang="en-US" sz="2400" dirty="0">
                <a:solidFill>
                  <a:srgbClr val="FF0000"/>
                </a:solidFill>
              </a:rPr>
              <a:t>we measure it in DC setups ?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06B946-1C0F-BB76-9FA4-50CA6336A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62BCF2-DECB-8F31-A836-26631BE4A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3671"/>
            <a:ext cx="4114800" cy="365125"/>
          </a:xfrm>
        </p:spPr>
        <p:txBody>
          <a:bodyPr/>
          <a:lstStyle/>
          <a:p>
            <a:r>
              <a:rPr lang="en-GB" dirty="0"/>
              <a:t>A. Grudiev, </a:t>
            </a:r>
            <a:r>
              <a:rPr lang="en-GB" dirty="0" err="1"/>
              <a:t>miniMeVArC</a:t>
            </a:r>
            <a:r>
              <a:rPr lang="en-GB" dirty="0"/>
              <a:t>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79FA2-3D0D-30AC-7A2D-0C7450D5D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14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B25FEC-6E09-5414-DE8B-3CB6674B3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possible mechanisms ?</a:t>
            </a:r>
            <a:endParaRPr lang="en-GB" dirty="0"/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043798B7-F46C-36AF-594B-5E191BE4EAA1}"/>
              </a:ext>
            </a:extLst>
          </p:cNvPr>
          <p:cNvSpPr/>
          <p:nvPr/>
        </p:nvSpPr>
        <p:spPr>
          <a:xfrm>
            <a:off x="6390042" y="1797026"/>
            <a:ext cx="516526" cy="48463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A25F04AE-CA76-329F-511C-67C374A3D32C}"/>
              </a:ext>
            </a:extLst>
          </p:cNvPr>
          <p:cNvSpPr/>
          <p:nvPr/>
        </p:nvSpPr>
        <p:spPr>
          <a:xfrm rot="10800000">
            <a:off x="8998437" y="1797026"/>
            <a:ext cx="516526" cy="48463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25FEC-6E09-5414-DE8B-3CB6674B3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10A8E7-6D7D-6EFD-2E8C-2838E9514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to Muon Collider </a:t>
            </a:r>
          </a:p>
          <a:p>
            <a:r>
              <a:rPr lang="en-GB" dirty="0"/>
              <a:t>High Gradient acceleration in strong magnetic fields</a:t>
            </a:r>
          </a:p>
          <a:p>
            <a:pPr lvl="1"/>
            <a:r>
              <a:rPr lang="en-GB" dirty="0"/>
              <a:t>Needs</a:t>
            </a:r>
          </a:p>
          <a:p>
            <a:pPr lvl="1"/>
            <a:r>
              <a:rPr lang="en-GB" dirty="0"/>
              <a:t>Current understanding</a:t>
            </a:r>
          </a:p>
          <a:p>
            <a:r>
              <a:rPr lang="en-GB" dirty="0"/>
              <a:t>Discussion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61D13-2759-89F5-DB57-698BEED2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6AC2AB-8538-DD51-5E12-8CB188A46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1C4C82-FF08-6C60-6989-137B0E18D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608C-556F-4035-A2F9-7681E945F49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435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B9B0F-763C-4180-ABEB-BA0099510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schematic layout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93002-93C5-4289-B47B-DF99AD86D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34CB-FAA7-4D2A-90B8-3A308C3B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3</a:t>
            </a:fld>
            <a:endParaRPr lang="en-GB"/>
          </a:p>
        </p:txBody>
      </p:sp>
      <p:pic>
        <p:nvPicPr>
          <p:cNvPr id="7" name="Content Placeholder 6" descr="p4.tiff">
            <a:extLst>
              <a:ext uri="{FF2B5EF4-FFF2-40B4-BE49-F238E27FC236}">
                <a16:creationId xmlns:a16="http://schemas.microsoft.com/office/drawing/2014/main" id="{4081E4D1-8864-46FE-B86B-514871823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951345" y="1752874"/>
            <a:ext cx="10515600" cy="25986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84DCAC-359D-4D68-AD3F-1B0419FB3CC2}"/>
              </a:ext>
            </a:extLst>
          </p:cNvPr>
          <p:cNvSpPr txBox="1"/>
          <p:nvPr/>
        </p:nvSpPr>
        <p:spPr>
          <a:xfrm>
            <a:off x="918672" y="1468014"/>
            <a:ext cx="5618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driven Muon Collider Concept (MAP collaboration)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326A64-2172-470B-98FE-07A0E107C1AF}"/>
              </a:ext>
            </a:extLst>
          </p:cNvPr>
          <p:cNvSpPr txBox="1"/>
          <p:nvPr/>
        </p:nvSpPr>
        <p:spPr>
          <a:xfrm>
            <a:off x="4038600" y="242424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CDCB42-2525-4B61-90B5-0FCEAFD60E82}"/>
              </a:ext>
            </a:extLst>
          </p:cNvPr>
          <p:cNvSpPr txBox="1"/>
          <p:nvPr/>
        </p:nvSpPr>
        <p:spPr>
          <a:xfrm>
            <a:off x="4377431" y="241929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BCAED-7C58-49BC-9FD2-E01B076960CD}"/>
              </a:ext>
            </a:extLst>
          </p:cNvPr>
          <p:cNvSpPr txBox="1"/>
          <p:nvPr/>
        </p:nvSpPr>
        <p:spPr>
          <a:xfrm>
            <a:off x="4702304" y="241977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0536B-E40E-491B-AB4E-FE87ADC65881}"/>
              </a:ext>
            </a:extLst>
          </p:cNvPr>
          <p:cNvSpPr txBox="1"/>
          <p:nvPr/>
        </p:nvSpPr>
        <p:spPr>
          <a:xfrm>
            <a:off x="5278858" y="228182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0012B3-7D03-4789-BB1F-E73FFAF936C4}"/>
              </a:ext>
            </a:extLst>
          </p:cNvPr>
          <p:cNvSpPr txBox="1"/>
          <p:nvPr/>
        </p:nvSpPr>
        <p:spPr>
          <a:xfrm>
            <a:off x="5788837" y="388868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1DCC82-9E9A-4D7A-A6EA-FDE82FA050F2}"/>
              </a:ext>
            </a:extLst>
          </p:cNvPr>
          <p:cNvSpPr txBox="1"/>
          <p:nvPr/>
        </p:nvSpPr>
        <p:spPr>
          <a:xfrm>
            <a:off x="6239155" y="228182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71386-B1B8-4B17-8934-D4DD4C129DDB}"/>
              </a:ext>
            </a:extLst>
          </p:cNvPr>
          <p:cNvSpPr txBox="1"/>
          <p:nvPr/>
        </p:nvSpPr>
        <p:spPr>
          <a:xfrm>
            <a:off x="6719798" y="228182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FF30D6-504E-4A0F-B246-57B0505BB78A}"/>
              </a:ext>
            </a:extLst>
          </p:cNvPr>
          <p:cNvSpPr txBox="1"/>
          <p:nvPr/>
        </p:nvSpPr>
        <p:spPr>
          <a:xfrm>
            <a:off x="7392974" y="241929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05E953-57EA-499C-B193-27B0E73728A8}"/>
              </a:ext>
            </a:extLst>
          </p:cNvPr>
          <p:cNvSpPr txBox="1"/>
          <p:nvPr/>
        </p:nvSpPr>
        <p:spPr>
          <a:xfrm>
            <a:off x="7631741" y="282351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43E12B-9ADD-4D3C-8380-83C56F7A5AD2}"/>
              </a:ext>
            </a:extLst>
          </p:cNvPr>
          <p:cNvSpPr txBox="1"/>
          <p:nvPr/>
        </p:nvSpPr>
        <p:spPr>
          <a:xfrm>
            <a:off x="9257834" y="282351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1D9FC0-B7DE-40A5-9E26-0F11F02C9226}"/>
              </a:ext>
            </a:extLst>
          </p:cNvPr>
          <p:cNvSpPr txBox="1"/>
          <p:nvPr/>
        </p:nvSpPr>
        <p:spPr>
          <a:xfrm>
            <a:off x="11022419" y="2268788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7A4CB5F-3205-4AC3-B4F0-1235D6E75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9BFDC-4F63-BFBF-CD7A-4DD641DB0499}"/>
              </a:ext>
            </a:extLst>
          </p:cNvPr>
          <p:cNvSpPr txBox="1"/>
          <p:nvPr/>
        </p:nvSpPr>
        <p:spPr>
          <a:xfrm>
            <a:off x="1043492" y="4722607"/>
            <a:ext cx="2441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 driver complex produce high power (few MW) </a:t>
            </a:r>
            <a:r>
              <a:rPr lang="en-US" b="1" dirty="0"/>
              <a:t>proton beam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AB83F2-71B0-ED25-15F3-286AD9DFBCA2}"/>
              </a:ext>
            </a:extLst>
          </p:cNvPr>
          <p:cNvSpPr txBox="1"/>
          <p:nvPr/>
        </p:nvSpPr>
        <p:spPr>
          <a:xfrm>
            <a:off x="3550024" y="4722607"/>
            <a:ext cx="1572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Proton beam hit the </a:t>
            </a:r>
            <a:r>
              <a:rPr lang="en-US" b="1" dirty="0"/>
              <a:t>target</a:t>
            </a:r>
            <a:r>
              <a:rPr lang="en-US" dirty="0"/>
              <a:t> and produce muons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7E15A82-1D24-E30B-9891-ED6FD92C9985}"/>
              </a:ext>
            </a:extLst>
          </p:cNvPr>
          <p:cNvSpPr txBox="1"/>
          <p:nvPr/>
        </p:nvSpPr>
        <p:spPr>
          <a:xfrm>
            <a:off x="5023821" y="4722607"/>
            <a:ext cx="23691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Muons are captured and cooled to produce </a:t>
            </a:r>
            <a:r>
              <a:rPr lang="en-US" b="1" dirty="0"/>
              <a:t>low emittance muon beam</a:t>
            </a:r>
            <a:endParaRPr lang="en-GB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9D9C2CD-1C97-DB96-172A-AF50B92936B2}"/>
              </a:ext>
            </a:extLst>
          </p:cNvPr>
          <p:cNvSpPr txBox="1"/>
          <p:nvPr/>
        </p:nvSpPr>
        <p:spPr>
          <a:xfrm>
            <a:off x="7426023" y="4707961"/>
            <a:ext cx="2369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Muon beams are accelerated to </a:t>
            </a:r>
            <a:r>
              <a:rPr lang="en-US" b="1" dirty="0"/>
              <a:t>high energy</a:t>
            </a: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DB5597-FC03-4679-4F9A-86F1D81532AD}"/>
              </a:ext>
            </a:extLst>
          </p:cNvPr>
          <p:cNvSpPr txBox="1"/>
          <p:nvPr/>
        </p:nvSpPr>
        <p:spPr>
          <a:xfrm>
            <a:off x="9795177" y="4722607"/>
            <a:ext cx="2180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Positive and negative muon beams collide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6081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A16F9CE4-76C4-24A1-B75F-F329C632A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6534" y="548680"/>
            <a:ext cx="6835466" cy="4351338"/>
          </a:xfrm>
          <a:prstGeom prst="rect">
            <a:avLst/>
          </a:prstGeom>
        </p:spPr>
      </p:pic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727200" y="160601"/>
            <a:ext cx="9042400" cy="1247687"/>
          </a:xfrm>
        </p:spPr>
        <p:txBody>
          <a:bodyPr>
            <a:normAutofit/>
          </a:bodyPr>
          <a:lstStyle/>
          <a:p>
            <a:r>
              <a:rPr lang="en-GB" sz="4267" dirty="0">
                <a:latin typeface="Calibri"/>
                <a:cs typeface="Calibri"/>
              </a:rPr>
              <a:t>Muon Collider promises: Cost and Sustainability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10176768" y="6073743"/>
            <a:ext cx="6096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z="1600"/>
              <a:pPr/>
              <a:t>4</a:t>
            </a:fld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815413" y="4765225"/>
            <a:ext cx="4704523" cy="68448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108777" tIns="54389" rIns="108777" bIns="54389" rtlCol="0">
            <a:spAutoFit/>
          </a:bodyPr>
          <a:lstStyle/>
          <a:p>
            <a:r>
              <a:rPr lang="en-US" sz="1867" dirty="0">
                <a:solidFill>
                  <a:srgbClr val="000000"/>
                </a:solidFill>
                <a:latin typeface="Calibri"/>
                <a:cs typeface="Calibri"/>
              </a:rPr>
              <a:t>Compactness promises </a:t>
            </a:r>
            <a:r>
              <a:rPr lang="en-US" sz="1867" b="1" dirty="0">
                <a:solidFill>
                  <a:srgbClr val="000000"/>
                </a:solidFill>
                <a:latin typeface="Calibri"/>
                <a:cs typeface="Calibri"/>
              </a:rPr>
              <a:t>cost effectiveness</a:t>
            </a:r>
          </a:p>
          <a:p>
            <a:r>
              <a:rPr lang="en-US" sz="1867" dirty="0">
                <a:solidFill>
                  <a:srgbClr val="000000"/>
                </a:solidFill>
                <a:latin typeface="Calibri"/>
                <a:cs typeface="Calibri"/>
              </a:rPr>
              <a:t>And low CO</a:t>
            </a:r>
            <a:r>
              <a:rPr lang="en-US" sz="1867" baseline="-25000" dirty="0">
                <a:solidFill>
                  <a:srgbClr val="000000"/>
                </a:solidFill>
                <a:latin typeface="Calibri"/>
                <a:cs typeface="Calibri"/>
              </a:rPr>
              <a:t>2</a:t>
            </a:r>
            <a:r>
              <a:rPr lang="en-US" sz="1867" dirty="0">
                <a:solidFill>
                  <a:srgbClr val="000000"/>
                </a:solidFill>
                <a:latin typeface="Calibri"/>
                <a:cs typeface="Calibri"/>
              </a:rPr>
              <a:t> footprint for construction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88424" y="4765226"/>
            <a:ext cx="4995519" cy="6844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8777" tIns="54389" rIns="108777" bIns="54389" rtlCol="0">
            <a:spAutoFit/>
          </a:bodyPr>
          <a:lstStyle/>
          <a:p>
            <a:r>
              <a:rPr lang="en-US" sz="1867" dirty="0">
                <a:solidFill>
                  <a:srgbClr val="000000"/>
                </a:solidFill>
                <a:latin typeface="Calibri"/>
                <a:cs typeface="Calibri"/>
              </a:rPr>
              <a:t>Increasing luminosity per beam power promises </a:t>
            </a:r>
            <a:r>
              <a:rPr lang="en-US" sz="1867" b="1" dirty="0">
                <a:solidFill>
                  <a:srgbClr val="000000"/>
                </a:solidFill>
                <a:latin typeface="Calibri"/>
                <a:cs typeface="Calibri"/>
              </a:rPr>
              <a:t>power efficiency</a:t>
            </a:r>
          </a:p>
        </p:txBody>
      </p:sp>
      <p:pic>
        <p:nvPicPr>
          <p:cNvPr id="10" name="Picture 9" descr="layo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5" y="1263462"/>
            <a:ext cx="4490360" cy="31682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54309" y="5534542"/>
            <a:ext cx="7296811" cy="684485"/>
          </a:xfrm>
          <a:prstGeom prst="rect">
            <a:avLst/>
          </a:prstGeom>
          <a:solidFill>
            <a:srgbClr val="FDEADA"/>
          </a:solidFill>
        </p:spPr>
        <p:txBody>
          <a:bodyPr wrap="square" lIns="108777" tIns="54389" rIns="108777" bIns="54389" rtlCol="0">
            <a:spAutoFit/>
          </a:bodyPr>
          <a:lstStyle/>
          <a:p>
            <a:r>
              <a:rPr lang="en-US" sz="1867" b="1" dirty="0">
                <a:solidFill>
                  <a:srgbClr val="000000"/>
                </a:solidFill>
                <a:latin typeface="Calibri"/>
                <a:cs typeface="Calibri"/>
              </a:rPr>
              <a:t>Staging</a:t>
            </a:r>
            <a:r>
              <a:rPr lang="en-US" sz="1867" dirty="0">
                <a:solidFill>
                  <a:srgbClr val="000000"/>
                </a:solidFill>
                <a:latin typeface="Calibri"/>
                <a:cs typeface="Calibri"/>
              </a:rPr>
              <a:t> is possible</a:t>
            </a:r>
          </a:p>
          <a:p>
            <a:r>
              <a:rPr lang="en-US" sz="1867" dirty="0">
                <a:solidFill>
                  <a:srgbClr val="000000"/>
                </a:solidFill>
                <a:latin typeface="Calibri"/>
                <a:cs typeface="Calibri"/>
              </a:rPr>
              <a:t>Unique opportunity for a </a:t>
            </a:r>
            <a:r>
              <a:rPr lang="en-US" sz="1867" b="1" dirty="0">
                <a:solidFill>
                  <a:srgbClr val="000000"/>
                </a:solidFill>
                <a:latin typeface="Calibri"/>
                <a:cs typeface="Calibri"/>
              </a:rPr>
              <a:t>high-energy, high-luminosity lepton collider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FFD86B-1E9A-AE58-5B73-1275E19A0B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Grudiev, miniMeVArC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098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B9B0F-763C-4180-ABEB-BA0099510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collider and RF system challenges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93002-93C5-4289-B47B-DF99AD86D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634CB-FAA7-4D2A-90B8-3A308C3B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5</a:t>
            </a:fld>
            <a:endParaRPr lang="en-GB"/>
          </a:p>
        </p:txBody>
      </p:sp>
      <p:pic>
        <p:nvPicPr>
          <p:cNvPr id="7" name="Content Placeholder 6" descr="p4.tiff">
            <a:extLst>
              <a:ext uri="{FF2B5EF4-FFF2-40B4-BE49-F238E27FC236}">
                <a16:creationId xmlns:a16="http://schemas.microsoft.com/office/drawing/2014/main" id="{4081E4D1-8864-46FE-B86B-514871823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951345" y="1752874"/>
            <a:ext cx="10515600" cy="25986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84DCAC-359D-4D68-AD3F-1B0419FB3CC2}"/>
              </a:ext>
            </a:extLst>
          </p:cNvPr>
          <p:cNvSpPr txBox="1"/>
          <p:nvPr/>
        </p:nvSpPr>
        <p:spPr>
          <a:xfrm>
            <a:off x="918672" y="1468014"/>
            <a:ext cx="5618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Proton driven Muon Collider Concept (MAP collaboration)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1E42C0-57F2-450C-A1C2-EF749BC89304}"/>
              </a:ext>
            </a:extLst>
          </p:cNvPr>
          <p:cNvSpPr/>
          <p:nvPr/>
        </p:nvSpPr>
        <p:spPr>
          <a:xfrm>
            <a:off x="3498611" y="1791751"/>
            <a:ext cx="3779644" cy="25597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E0DADE-3423-4A19-A3E4-B2AF6F25202A}"/>
              </a:ext>
            </a:extLst>
          </p:cNvPr>
          <p:cNvSpPr txBox="1"/>
          <p:nvPr/>
        </p:nvSpPr>
        <p:spPr>
          <a:xfrm>
            <a:off x="3554871" y="4743864"/>
            <a:ext cx="695547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Normal conducting RF for capture and cooling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High-gradient cavities in high magnetic field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High charge, Huge beam size, Important beam losses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Peak RF power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326A64-2172-470B-98FE-07A0E107C1AF}"/>
              </a:ext>
            </a:extLst>
          </p:cNvPr>
          <p:cNvSpPr txBox="1"/>
          <p:nvPr/>
        </p:nvSpPr>
        <p:spPr>
          <a:xfrm>
            <a:off x="4038600" y="242424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CDCB42-2525-4B61-90B5-0FCEAFD60E82}"/>
              </a:ext>
            </a:extLst>
          </p:cNvPr>
          <p:cNvSpPr txBox="1"/>
          <p:nvPr/>
        </p:nvSpPr>
        <p:spPr>
          <a:xfrm>
            <a:off x="4377431" y="241929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BCAED-7C58-49BC-9FD2-E01B076960CD}"/>
              </a:ext>
            </a:extLst>
          </p:cNvPr>
          <p:cNvSpPr txBox="1"/>
          <p:nvPr/>
        </p:nvSpPr>
        <p:spPr>
          <a:xfrm>
            <a:off x="4702304" y="241977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80536B-E40E-491B-AB4E-FE87ADC65881}"/>
              </a:ext>
            </a:extLst>
          </p:cNvPr>
          <p:cNvSpPr txBox="1"/>
          <p:nvPr/>
        </p:nvSpPr>
        <p:spPr>
          <a:xfrm>
            <a:off x="5278858" y="228182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0012B3-7D03-4789-BB1F-E73FFAF936C4}"/>
              </a:ext>
            </a:extLst>
          </p:cNvPr>
          <p:cNvSpPr txBox="1"/>
          <p:nvPr/>
        </p:nvSpPr>
        <p:spPr>
          <a:xfrm>
            <a:off x="5788837" y="3888689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1DCC82-9E9A-4D7A-A6EA-FDE82FA050F2}"/>
              </a:ext>
            </a:extLst>
          </p:cNvPr>
          <p:cNvSpPr txBox="1"/>
          <p:nvPr/>
        </p:nvSpPr>
        <p:spPr>
          <a:xfrm>
            <a:off x="6239155" y="228182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171386-B1B8-4B17-8934-D4DD4C129DDB}"/>
              </a:ext>
            </a:extLst>
          </p:cNvPr>
          <p:cNvSpPr txBox="1"/>
          <p:nvPr/>
        </p:nvSpPr>
        <p:spPr>
          <a:xfrm>
            <a:off x="6719798" y="2281821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RF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FF30D6-504E-4A0F-B246-57B0505BB78A}"/>
              </a:ext>
            </a:extLst>
          </p:cNvPr>
          <p:cNvSpPr txBox="1"/>
          <p:nvPr/>
        </p:nvSpPr>
        <p:spPr>
          <a:xfrm>
            <a:off x="7392974" y="2419295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D05E953-57EA-499C-B193-27B0E73728A8}"/>
              </a:ext>
            </a:extLst>
          </p:cNvPr>
          <p:cNvSpPr txBox="1"/>
          <p:nvPr/>
        </p:nvSpPr>
        <p:spPr>
          <a:xfrm>
            <a:off x="7631741" y="282351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43E12B-9ADD-4D3C-8380-83C56F7A5AD2}"/>
              </a:ext>
            </a:extLst>
          </p:cNvPr>
          <p:cNvSpPr txBox="1"/>
          <p:nvPr/>
        </p:nvSpPr>
        <p:spPr>
          <a:xfrm>
            <a:off x="9257834" y="2823512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1D9FC0-B7DE-40A5-9E26-0F11F02C9226}"/>
              </a:ext>
            </a:extLst>
          </p:cNvPr>
          <p:cNvSpPr txBox="1"/>
          <p:nvPr/>
        </p:nvSpPr>
        <p:spPr>
          <a:xfrm>
            <a:off x="11022419" y="2268788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RF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7A4CB5F-3205-4AC3-B4F0-1235D6E75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072D41-0EC2-E298-4EEA-A598E026E9B8}"/>
              </a:ext>
            </a:extLst>
          </p:cNvPr>
          <p:cNvSpPr txBox="1"/>
          <p:nvPr/>
        </p:nvSpPr>
        <p:spPr>
          <a:xfrm>
            <a:off x="406290" y="4733761"/>
            <a:ext cx="3175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main challenge of the Muon Collider is finite ~2us lifetime of the muons. </a:t>
            </a:r>
            <a:endParaRPr lang="en-GB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EA0733-7FAF-6B1C-F151-460F7AE72B79}"/>
              </a:ext>
            </a:extLst>
          </p:cNvPr>
          <p:cNvSpPr txBox="1"/>
          <p:nvPr/>
        </p:nvSpPr>
        <p:spPr>
          <a:xfrm>
            <a:off x="406290" y="5713360"/>
            <a:ext cx="9713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Everything must be fast ! ----------------------------------------</a:t>
            </a:r>
            <a:r>
              <a:rPr lang="en-US" sz="2400" b="1" dirty="0">
                <a:sym typeface="Wingdings" panose="05000000000000000000" pitchFamily="2" charset="2"/>
              </a:rPr>
              <a:t> High Gradient !!!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34616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12">
            <a:extLst>
              <a:ext uri="{FF2B5EF4-FFF2-40B4-BE49-F238E27FC236}">
                <a16:creationId xmlns:a16="http://schemas.microsoft.com/office/drawing/2014/main" id="{E7DDE7E6-3293-9849-02D2-01E9EFD706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083602"/>
              </p:ext>
            </p:extLst>
          </p:nvPr>
        </p:nvGraphicFramePr>
        <p:xfrm>
          <a:off x="306072" y="1345742"/>
          <a:ext cx="7356160" cy="378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7903">
                  <a:extLst>
                    <a:ext uri="{9D8B030D-6E8A-4147-A177-3AD203B41FA5}">
                      <a16:colId xmlns:a16="http://schemas.microsoft.com/office/drawing/2014/main" val="3442704450"/>
                    </a:ext>
                  </a:extLst>
                </a:gridCol>
                <a:gridCol w="803568">
                  <a:extLst>
                    <a:ext uri="{9D8B030D-6E8A-4147-A177-3AD203B41FA5}">
                      <a16:colId xmlns:a16="http://schemas.microsoft.com/office/drawing/2014/main" val="1260535995"/>
                    </a:ext>
                  </a:extLst>
                </a:gridCol>
                <a:gridCol w="838132">
                  <a:extLst>
                    <a:ext uri="{9D8B030D-6E8A-4147-A177-3AD203B41FA5}">
                      <a16:colId xmlns:a16="http://schemas.microsoft.com/office/drawing/2014/main" val="2882031978"/>
                    </a:ext>
                  </a:extLst>
                </a:gridCol>
                <a:gridCol w="1123268">
                  <a:extLst>
                    <a:ext uri="{9D8B030D-6E8A-4147-A177-3AD203B41FA5}">
                      <a16:colId xmlns:a16="http://schemas.microsoft.com/office/drawing/2014/main" val="3941251622"/>
                    </a:ext>
                  </a:extLst>
                </a:gridCol>
                <a:gridCol w="950456">
                  <a:extLst>
                    <a:ext uri="{9D8B030D-6E8A-4147-A177-3AD203B41FA5}">
                      <a16:colId xmlns:a16="http://schemas.microsoft.com/office/drawing/2014/main" val="2274482285"/>
                    </a:ext>
                  </a:extLst>
                </a:gridCol>
                <a:gridCol w="1062784">
                  <a:extLst>
                    <a:ext uri="{9D8B030D-6E8A-4147-A177-3AD203B41FA5}">
                      <a16:colId xmlns:a16="http://schemas.microsoft.com/office/drawing/2014/main" val="3781982007"/>
                    </a:ext>
                  </a:extLst>
                </a:gridCol>
                <a:gridCol w="1170049">
                  <a:extLst>
                    <a:ext uri="{9D8B030D-6E8A-4147-A177-3AD203B41FA5}">
                      <a16:colId xmlns:a16="http://schemas.microsoft.com/office/drawing/2014/main" val="27394122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Region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Length [m]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 of cavities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Frequencies [MHz]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Gradient [MV/m]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Magnetic field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Peak RF power [MW/cav.]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485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Buncher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490 - 366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0 - 15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1.3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746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Rotator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366 – 326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20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2.4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274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Initial Cooler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126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360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25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3.7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081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Cooler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1605 x2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325, 650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22, 30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2-3, 4-6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4, 2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470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Bunch merge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26 x2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108 - 1950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~ 10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667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Cooler 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1746 x2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325, 650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22, 30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2-5, 8-13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4, 2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973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Final Cooling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140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96 x2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325 - 20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5383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~1300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7424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=&gt;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~20GW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061773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5B5C061-2BDF-4819-9466-DA35FB0EE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42" y="113459"/>
            <a:ext cx="10515600" cy="1325563"/>
          </a:xfrm>
        </p:spPr>
        <p:txBody>
          <a:bodyPr/>
          <a:lstStyle/>
          <a:p>
            <a:r>
              <a:rPr lang="en-US" dirty="0"/>
              <a:t>RF system for </a:t>
            </a:r>
            <a:r>
              <a:rPr lang="en-US"/>
              <a:t>muon cooling (MAP design)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75957-7B62-4F24-B274-41692F5B5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DCE3E-4C8E-4548-A888-CBFC0009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6</a:t>
            </a:fld>
            <a:endParaRPr lang="en-GB"/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19521DBB-8F85-405D-BC40-09EAD5315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9916" y="3026664"/>
            <a:ext cx="4237868" cy="33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23B27D62-7597-42C7-A96A-A3EEC084C7C8}"/>
              </a:ext>
            </a:extLst>
          </p:cNvPr>
          <p:cNvSpPr/>
          <p:nvPr/>
        </p:nvSpPr>
        <p:spPr>
          <a:xfrm>
            <a:off x="3182032" y="4849091"/>
            <a:ext cx="3315854" cy="2124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DC43B79A-2232-4C74-86A4-CB392F8F0ACF}"/>
              </a:ext>
            </a:extLst>
          </p:cNvPr>
          <p:cNvSpPr/>
          <p:nvPr/>
        </p:nvSpPr>
        <p:spPr>
          <a:xfrm>
            <a:off x="6952133" y="3302945"/>
            <a:ext cx="484632" cy="1413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34CE38-7AB7-4FFF-BA23-11FF4E2F5703}"/>
              </a:ext>
            </a:extLst>
          </p:cNvPr>
          <p:cNvSpPr txBox="1"/>
          <p:nvPr/>
        </p:nvSpPr>
        <p:spPr>
          <a:xfrm>
            <a:off x="379703" y="5330387"/>
            <a:ext cx="7282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It is a very large and complex RF system with high peak power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DCE457-BEA4-441D-93C4-E4F3688DA18C}"/>
              </a:ext>
            </a:extLst>
          </p:cNvPr>
          <p:cNvSpPr txBox="1"/>
          <p:nvPr/>
        </p:nvSpPr>
        <p:spPr>
          <a:xfrm>
            <a:off x="10151355" y="489089"/>
            <a:ext cx="191661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Summarized from:</a:t>
            </a:r>
          </a:p>
          <a:p>
            <a:r>
              <a:rPr lang="en-GB" dirty="0">
                <a:hlinkClick r:id="rId3"/>
              </a:rPr>
              <a:t>David </a:t>
            </a:r>
            <a:r>
              <a:rPr lang="en-GB" dirty="0" err="1">
                <a:hlinkClick r:id="rId3"/>
              </a:rPr>
              <a:t>Neuffer</a:t>
            </a:r>
            <a:endParaRPr lang="en-US" dirty="0"/>
          </a:p>
          <a:p>
            <a:r>
              <a:rPr lang="en-GB" dirty="0">
                <a:hlinkClick r:id="rId4"/>
              </a:rPr>
              <a:t>Chris Rogers 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924364-7DFB-47D4-8CDF-F1E5144D7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64DCDF-0E9F-9D69-4BE4-3CAAC56017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3271" y="1482644"/>
            <a:ext cx="4398040" cy="165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39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FA5D-B930-4747-9E45-FB2E18783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9428"/>
            <a:ext cx="10515600" cy="1325563"/>
          </a:xfrm>
        </p:spPr>
        <p:txBody>
          <a:bodyPr/>
          <a:lstStyle/>
          <a:p>
            <a:r>
              <a:rPr lang="en-US" dirty="0"/>
              <a:t>State-of-the-Art: RF cavities for muon cooling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99D39-33C2-4BC9-9D0D-149FFE83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14/09/2023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70F2C-9631-41D7-8A43-DB006AB19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199A-4077-455B-B15A-1A7AFFFEACC2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82B504-4C07-4167-8836-8969DE48D6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0058" y="2872863"/>
            <a:ext cx="3916002" cy="35406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D1CE23-51F5-4A27-A5C2-3B2D367936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3" r="38537" b="28149"/>
          <a:stretch/>
        </p:blipFill>
        <p:spPr>
          <a:xfrm>
            <a:off x="8353173" y="1197667"/>
            <a:ext cx="3719558" cy="28085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5F9115-7D3A-4156-882C-64F5BF2D2032}"/>
              </a:ext>
            </a:extLst>
          </p:cNvPr>
          <p:cNvSpPr txBox="1"/>
          <p:nvPr/>
        </p:nvSpPr>
        <p:spPr>
          <a:xfrm>
            <a:off x="368896" y="1348800"/>
            <a:ext cx="430322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Challenges: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Gradient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magnetic field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Technology far from been common</a:t>
            </a:r>
          </a:p>
          <a:p>
            <a:r>
              <a:rPr lang="en-US" sz="2000" dirty="0"/>
              <a:t>---------------------</a:t>
            </a:r>
          </a:p>
          <a:p>
            <a:r>
              <a:rPr lang="en-US" sz="2000" b="1" dirty="0"/>
              <a:t>State of the art (not complete):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MICE 200 MHz RF module prototype: 4T, 10 MV/m, 1ms@1Hz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800 MHz </a:t>
            </a:r>
            <a:r>
              <a:rPr lang="en-US" sz="2000" b="1" dirty="0">
                <a:solidFill>
                  <a:srgbClr val="FF0000"/>
                </a:solidFill>
              </a:rPr>
              <a:t>beryllium</a:t>
            </a:r>
            <a:r>
              <a:rPr lang="en-US" sz="2000" dirty="0"/>
              <a:t> cavity: </a:t>
            </a:r>
          </a:p>
          <a:p>
            <a:r>
              <a:rPr lang="en-US" sz="2000" dirty="0"/>
              <a:t>      3T, </a:t>
            </a:r>
            <a:r>
              <a:rPr lang="en-US" sz="2000" b="1" dirty="0"/>
              <a:t>50 MV/m</a:t>
            </a:r>
            <a:r>
              <a:rPr lang="en-US" sz="2000" dirty="0"/>
              <a:t>, 30us@10Hz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Gas</a:t>
            </a:r>
            <a:r>
              <a:rPr lang="en-US" sz="2000" dirty="0"/>
              <a:t> filled RF cavity: </a:t>
            </a:r>
          </a:p>
          <a:p>
            <a:r>
              <a:rPr lang="en-US" sz="2000" dirty="0"/>
              <a:t>      Small gap, 800 MHz, &gt;50 MV/m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76EDD7-168E-4A59-9C99-DC8AAB12BC9E}"/>
              </a:ext>
            </a:extLst>
          </p:cNvPr>
          <p:cNvCxnSpPr>
            <a:cxnSpLocks/>
          </p:cNvCxnSpPr>
          <p:nvPr/>
        </p:nvCxnSpPr>
        <p:spPr>
          <a:xfrm flipV="1">
            <a:off x="2958590" y="5379832"/>
            <a:ext cx="2039613" cy="14732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A172B67-E302-4461-B2AA-0E26E4FAE6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9666"/>
          <a:stretch/>
        </p:blipFill>
        <p:spPr>
          <a:xfrm>
            <a:off x="4672117" y="1330845"/>
            <a:ext cx="3846519" cy="263358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1D460D-0FDD-41FE-B524-6FD1E9E9D802}"/>
              </a:ext>
            </a:extLst>
          </p:cNvPr>
          <p:cNvCxnSpPr>
            <a:cxnSpLocks/>
          </p:cNvCxnSpPr>
          <p:nvPr/>
        </p:nvCxnSpPr>
        <p:spPr>
          <a:xfrm flipV="1">
            <a:off x="3653211" y="3414063"/>
            <a:ext cx="1079734" cy="28792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58AFC4B-5BBF-4B97-AD29-B0A3DC8EE6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3173" y="4927693"/>
            <a:ext cx="3779911" cy="15260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5F331-E2AD-45B9-8311-415F7BD075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58" r="4037"/>
          <a:stretch/>
        </p:blipFill>
        <p:spPr>
          <a:xfrm>
            <a:off x="8453631" y="3630249"/>
            <a:ext cx="3684106" cy="143166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6404F83-354F-4678-96E6-2EB9FEBA8BBA}"/>
              </a:ext>
            </a:extLst>
          </p:cNvPr>
          <p:cNvCxnSpPr>
            <a:cxnSpLocks/>
          </p:cNvCxnSpPr>
          <p:nvPr/>
        </p:nvCxnSpPr>
        <p:spPr>
          <a:xfrm flipV="1">
            <a:off x="3581400" y="3184187"/>
            <a:ext cx="5244885" cy="143554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253D9-C370-4AA8-A3EE-6E9440942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Grudiev, miniMeVArC 2023</a:t>
            </a:r>
          </a:p>
        </p:txBody>
      </p:sp>
    </p:spTree>
    <p:extLst>
      <p:ext uri="{BB962C8B-B14F-4D97-AF65-F5344CB8AC3E}">
        <p14:creationId xmlns:p14="http://schemas.microsoft.com/office/powerpoint/2010/main" val="1201637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B3F9AE4A-1B5E-3D41-8FFC-4F07556EC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690" y="417076"/>
            <a:ext cx="10578493" cy="776175"/>
          </a:xfrm>
        </p:spPr>
        <p:txBody>
          <a:bodyPr anchor="ctr"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sz="3600" dirty="0"/>
              <a:t>Initial results in 805 MHz pill box Cu cavity and a ‘local’ model</a:t>
            </a: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BB43FC6-B615-BB89-9242-BA6CB4B6F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13" y="2356235"/>
            <a:ext cx="4506862" cy="417709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50A057F-213D-5EB2-D906-588C52DD30C4}"/>
              </a:ext>
            </a:extLst>
          </p:cNvPr>
          <p:cNvSpPr txBox="1"/>
          <p:nvPr/>
        </p:nvSpPr>
        <p:spPr>
          <a:xfrm>
            <a:off x="2008059" y="1044134"/>
            <a:ext cx="80464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Tx/>
              <a:buAutoNum type="alphaUcPeriod"/>
            </a:pPr>
            <a:r>
              <a:rPr lang="fr-FR" sz="1200" dirty="0"/>
              <a:t>Moretti </a:t>
            </a:r>
            <a:r>
              <a:rPr lang="fr-FR" sz="1200" i="1" dirty="0"/>
              <a:t>et al</a:t>
            </a:r>
            <a:r>
              <a:rPr lang="fr-FR" sz="1200" dirty="0"/>
              <a:t>., </a:t>
            </a:r>
            <a:r>
              <a:rPr lang="en-GB" sz="1200" dirty="0"/>
              <a:t>Effects of high solenoidal magnetic fields on rf accelerating cavities</a:t>
            </a:r>
            <a:r>
              <a:rPr lang="fr-FR" sz="1200" dirty="0"/>
              <a:t>,  </a:t>
            </a:r>
            <a:r>
              <a:rPr lang="fr-FR" sz="1200" b="1" dirty="0" err="1"/>
              <a:t>Phys.Rev.Acc.Beams</a:t>
            </a:r>
            <a:r>
              <a:rPr lang="fr-FR" sz="1200" dirty="0"/>
              <a:t> 8, 072001 (2005)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70BF72F-EFF5-48C6-5ECC-686A11CA41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98" r="7602" b="12871"/>
          <a:stretch/>
        </p:blipFill>
        <p:spPr>
          <a:xfrm>
            <a:off x="3615348" y="1396037"/>
            <a:ext cx="3841643" cy="3730855"/>
          </a:xfrm>
          <a:prstGeom prst="rect">
            <a:avLst/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96FC212E-2DA9-1136-CD7D-EA583305FD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7010" y="6537674"/>
            <a:ext cx="10022251" cy="306687"/>
          </a:xfrm>
        </p:spPr>
        <p:txBody>
          <a:bodyPr/>
          <a:lstStyle/>
          <a:p>
            <a:r>
              <a:rPr lang="en-US" dirty="0"/>
              <a:t>A. Grudiev, </a:t>
            </a:r>
            <a:r>
              <a:rPr lang="en-US" dirty="0" err="1"/>
              <a:t>miniMeVArC</a:t>
            </a:r>
            <a:r>
              <a:rPr lang="en-US" dirty="0"/>
              <a:t> 2023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9F3248B-66FE-0729-31C9-25610BD28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9157" y="1405370"/>
            <a:ext cx="3665910" cy="261750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FC22E00-9B94-FBBA-F4AC-70A2372482BB}"/>
              </a:ext>
            </a:extLst>
          </p:cNvPr>
          <p:cNvSpPr txBox="1"/>
          <p:nvPr/>
        </p:nvSpPr>
        <p:spPr>
          <a:xfrm>
            <a:off x="598882" y="1609637"/>
            <a:ext cx="3565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Fowler-Nordheim Field Emission </a:t>
            </a:r>
            <a:r>
              <a:rPr lang="fr-FR" sz="1600" dirty="0" err="1"/>
              <a:t>current</a:t>
            </a:r>
            <a:r>
              <a:rPr lang="fr-FR" sz="1600" dirty="0"/>
              <a:t>: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649671B9-4B34-44CA-17B9-40BDF57B2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767" y="1921475"/>
            <a:ext cx="3576263" cy="46112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9D6C0BB-6D0F-A108-9D87-EB93D3C1A9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6513" y="3973698"/>
            <a:ext cx="4540812" cy="22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1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5943205" y="1168277"/>
                <a:ext cx="6248795" cy="232964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800" dirty="0"/>
                  <a:t>Model developed by US labs, checked against measurements in high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sz="2800" dirty="0"/>
                  <a:t>. papers: </a:t>
                </a:r>
                <a:r>
                  <a:rPr lang="en-US" sz="1900" dirty="0"/>
                  <a:t>Palmer et.al PRAB 2009, Stratakis et.al NIMPR 2010</a:t>
                </a:r>
              </a:p>
              <a:p>
                <a:r>
                  <a:rPr lang="en-US" sz="2800" dirty="0"/>
                  <a:t>Model predicts local temperature rise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sz="2800" dirty="0"/>
                  <a:t> due to electron bombardment</a:t>
                </a:r>
              </a:p>
              <a:p>
                <a:r>
                  <a:rPr lang="en-US" sz="2800" dirty="0"/>
                  <a:t>Breakdown occurs when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&gt;∆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𝑝𝑙𝑎𝑠𝑡𝑖𝑐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5943205" y="1168277"/>
                <a:ext cx="6248795" cy="2329648"/>
              </a:xfrm>
              <a:blipFill>
                <a:blip r:embed="rId2"/>
                <a:stretch>
                  <a:fillRect l="-1561" t="-5497" r="-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2579" y="389485"/>
            <a:ext cx="11221421" cy="774683"/>
          </a:xfrm>
        </p:spPr>
        <p:txBody>
          <a:bodyPr>
            <a:noAutofit/>
          </a:bodyPr>
          <a:lstStyle/>
          <a:p>
            <a:r>
              <a:rPr lang="en-US" sz="4000" dirty="0"/>
              <a:t>A ‘global’ model: beamlet focused by magnetic field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83" y="1619673"/>
            <a:ext cx="2934395" cy="48707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66748" y="5210928"/>
            <a:ext cx="1799219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600" dirty="0">
                <a:solidFill>
                  <a:prstClr val="black"/>
                </a:solidFill>
                <a:latin typeface="Arial"/>
              </a:rPr>
              <a:t>Heating due to electron bombardment</a:t>
            </a:r>
            <a:endParaRPr lang="fr-FR" sz="16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3792A42A-BCF4-3659-707C-4BCD0DE60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alphaModFix amt="0"/>
          </a:blip>
          <a:srcRect/>
          <a:stretch>
            <a:fillRect/>
          </a:stretch>
        </p:blipFill>
        <p:spPr bwMode="auto">
          <a:xfrm>
            <a:off x="4447421" y="1848317"/>
            <a:ext cx="1305179" cy="1922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616D6632-315E-C2A4-84F4-BB3ED29946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/>
          <a:srcRect l="17465" t="14190" r="60055" b="33095"/>
          <a:stretch/>
        </p:blipFill>
        <p:spPr bwMode="auto">
          <a:xfrm>
            <a:off x="2281379" y="4163444"/>
            <a:ext cx="1125409" cy="101886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FC09D9-1249-7CF4-1A50-86B1B8BE6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alphaModFix amt="0"/>
          </a:blip>
          <a:srcRect/>
          <a:stretch>
            <a:fillRect/>
          </a:stretch>
        </p:blipFill>
        <p:spPr bwMode="auto">
          <a:xfrm>
            <a:off x="4458343" y="4252522"/>
            <a:ext cx="1294257" cy="1916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3">
            <a:extLst>
              <a:ext uri="{FF2B5EF4-FFF2-40B4-BE49-F238E27FC236}">
                <a16:creationId xmlns:a16="http://schemas.microsoft.com/office/drawing/2014/main" id="{61F5FDD4-58BF-0873-D966-E8F5A45E657F}"/>
              </a:ext>
            </a:extLst>
          </p:cNvPr>
          <p:cNvSpPr txBox="1"/>
          <p:nvPr/>
        </p:nvSpPr>
        <p:spPr>
          <a:xfrm>
            <a:off x="556950" y="1218018"/>
            <a:ext cx="5181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</a:rPr>
              <a:t>Numerical simulations showed trajectories of beamlets in the presence of the 805 MHz pillbox cavity</a:t>
            </a:r>
          </a:p>
        </p:txBody>
      </p:sp>
      <p:sp>
        <p:nvSpPr>
          <p:cNvPr id="17" name="TextBox 5">
            <a:extLst>
              <a:ext uri="{FF2B5EF4-FFF2-40B4-BE49-F238E27FC236}">
                <a16:creationId xmlns:a16="http://schemas.microsoft.com/office/drawing/2014/main" id="{3487F807-DF82-4C09-461A-5700C1A9D851}"/>
              </a:ext>
            </a:extLst>
          </p:cNvPr>
          <p:cNvSpPr txBox="1"/>
          <p:nvPr/>
        </p:nvSpPr>
        <p:spPr>
          <a:xfrm>
            <a:off x="2900073" y="3916541"/>
            <a:ext cx="1398423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>
                <a:solidFill>
                  <a:prstClr val="black"/>
                </a:solidFill>
                <a:latin typeface="Arial"/>
              </a:rPr>
              <a:t>Thermal diffusion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TextBox 5">
            <a:extLst>
              <a:ext uri="{FF2B5EF4-FFF2-40B4-BE49-F238E27FC236}">
                <a16:creationId xmlns:a16="http://schemas.microsoft.com/office/drawing/2014/main" id="{CC7F7746-E378-CAC8-DCE3-BE56F78139E5}"/>
              </a:ext>
            </a:extLst>
          </p:cNvPr>
          <p:cNvSpPr txBox="1"/>
          <p:nvPr/>
        </p:nvSpPr>
        <p:spPr>
          <a:xfrm>
            <a:off x="1238206" y="3980319"/>
            <a:ext cx="13984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defTabSz="609585"/>
            <a:r>
              <a:rPr lang="en-US" sz="1200" dirty="0">
                <a:solidFill>
                  <a:prstClr val="black"/>
                </a:solidFill>
                <a:latin typeface="Arial"/>
              </a:rPr>
              <a:t>Electron beamlet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5EA63842-DCEA-ED13-2C29-A4BF65095023}"/>
              </a:ext>
            </a:extLst>
          </p:cNvPr>
          <p:cNvCxnSpPr>
            <a:cxnSpLocks/>
          </p:cNvCxnSpPr>
          <p:nvPr/>
        </p:nvCxnSpPr>
        <p:spPr>
          <a:xfrm flipH="1">
            <a:off x="2017935" y="4252522"/>
            <a:ext cx="228527" cy="903626"/>
          </a:xfrm>
          <a:prstGeom prst="line">
            <a:avLst/>
          </a:prstGeom>
          <a:ln w="12700">
            <a:solidFill>
              <a:srgbClr val="0FFF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H="1" flipV="1">
            <a:off x="2246462" y="5156148"/>
            <a:ext cx="720286" cy="3344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Bouée 25">
            <a:extLst>
              <a:ext uri="{FF2B5EF4-FFF2-40B4-BE49-F238E27FC236}">
                <a16:creationId xmlns:a16="http://schemas.microsoft.com/office/drawing/2014/main" id="{296E07A0-A47F-1B0C-E1FB-4C024BB37C98}"/>
              </a:ext>
            </a:extLst>
          </p:cNvPr>
          <p:cNvSpPr/>
          <p:nvPr/>
        </p:nvSpPr>
        <p:spPr>
          <a:xfrm>
            <a:off x="2173274" y="5093170"/>
            <a:ext cx="111460" cy="108502"/>
          </a:xfrm>
          <a:prstGeom prst="donut">
            <a:avLst>
              <a:gd name="adj" fmla="val 0"/>
            </a:avLst>
          </a:prstGeom>
          <a:solidFill>
            <a:schemeClr val="bg1"/>
          </a:solidFill>
          <a:ln>
            <a:solidFill>
              <a:srgbClr val="0FFF0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662E4DA-A954-770D-4C53-20DE9003CE6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2538"/>
          <a:stretch/>
        </p:blipFill>
        <p:spPr>
          <a:xfrm>
            <a:off x="9596714" y="3729658"/>
            <a:ext cx="2494419" cy="105613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0258F8F-89B2-D2D2-8E47-CF815F8CF5DE}"/>
                  </a:ext>
                </a:extLst>
              </p:cNvPr>
              <p:cNvSpPr txBox="1"/>
              <p:nvPr/>
            </p:nvSpPr>
            <p:spPr>
              <a:xfrm>
                <a:off x="10018726" y="4797578"/>
                <a:ext cx="1648333" cy="1221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𝑝𝑙𝑎𝑠𝑡𝑖𝑐</m:t>
                        </m:r>
                      </m:sub>
                    </m:sSub>
                  </m:oMath>
                </a14:m>
                <a:r>
                  <a:rPr lang="fr-FR" dirty="0"/>
                  <a:t>: </a:t>
                </a:r>
              </a:p>
              <a:p>
                <a:r>
                  <a:rPr lang="fr-FR" dirty="0"/>
                  <a:t>38 °C for Cu, </a:t>
                </a:r>
              </a:p>
              <a:p>
                <a:r>
                  <a:rPr lang="fr-FR" dirty="0"/>
                  <a:t>129 °C for Be, </a:t>
                </a:r>
              </a:p>
              <a:p>
                <a:r>
                  <a:rPr lang="fr-FR" dirty="0"/>
                  <a:t>224 °C for Al  </a:t>
                </a:r>
              </a:p>
            </p:txBody>
          </p:sp>
        </mc:Choice>
        <mc:Fallback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80258F8F-89B2-D2D2-8E47-CF815F8CF5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8726" y="4797578"/>
                <a:ext cx="1648333" cy="1221745"/>
              </a:xfrm>
              <a:prstGeom prst="rect">
                <a:avLst/>
              </a:prstGeom>
              <a:blipFill>
                <a:blip r:embed="rId8"/>
                <a:stretch>
                  <a:fillRect l="-2952" t="-2000" b="-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5860F42E-3D22-1E51-B65D-66DCDFE8C10C}"/>
              </a:ext>
            </a:extLst>
          </p:cNvPr>
          <p:cNvSpPr/>
          <p:nvPr/>
        </p:nvSpPr>
        <p:spPr>
          <a:xfrm>
            <a:off x="7039195" y="4459111"/>
            <a:ext cx="457200" cy="620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706DC7A-96CE-DDCD-450D-DD40113839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2810183" y="3428699"/>
            <a:ext cx="4627905" cy="97568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BA5121-384B-BE7A-D651-36D60C40A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2079" y="6526564"/>
            <a:ext cx="10022251" cy="306687"/>
          </a:xfrm>
        </p:spPr>
        <p:txBody>
          <a:bodyPr/>
          <a:lstStyle/>
          <a:p>
            <a:r>
              <a:rPr lang="en-US" dirty="0"/>
              <a:t>A. Grudiev, </a:t>
            </a:r>
            <a:r>
              <a:rPr lang="en-US" dirty="0" err="1"/>
              <a:t>miniMeVArC</a:t>
            </a:r>
            <a:r>
              <a:rPr lang="en-US" dirty="0"/>
              <a:t> 2023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2BF024-9975-5D4A-F94F-B9BF3BF7AC6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20126" y="3281473"/>
            <a:ext cx="3590446" cy="300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450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1101</Words>
  <Application>Microsoft Office PowerPoint</Application>
  <PresentationFormat>Widescreen</PresentationFormat>
  <Paragraphs>219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Cambria Math</vt:lpstr>
      <vt:lpstr>Symbol</vt:lpstr>
      <vt:lpstr>Wingdings</vt:lpstr>
      <vt:lpstr>Office Theme</vt:lpstr>
      <vt:lpstr>Muon Collider and High Gradient RF challenges</vt:lpstr>
      <vt:lpstr>Outline</vt:lpstr>
      <vt:lpstr>Muon collider schematic layout</vt:lpstr>
      <vt:lpstr>Muon Collider promises: Cost and Sustainability</vt:lpstr>
      <vt:lpstr>Muon collider and RF system challenges</vt:lpstr>
      <vt:lpstr>RF system for muon cooling (MAP design)</vt:lpstr>
      <vt:lpstr>State-of-the-Art: RF cavities for muon cooling</vt:lpstr>
      <vt:lpstr>Initial results in 805 MHz pill box Cu cavity and a ‘local’ model</vt:lpstr>
      <vt:lpstr>A ‘global’ model: beamlet focused by magnetic field</vt:lpstr>
      <vt:lpstr>MuCool 805 MHz cavity test with modular plates</vt:lpstr>
      <vt:lpstr>Scaling using no-diffusion beamlet model</vt:lpstr>
      <vt:lpstr>Comparing breakdown mitigation ideas</vt:lpstr>
      <vt:lpstr>R&amp;D directions for NC RF cavities tests in high B field</vt:lpstr>
      <vt:lpstr>Other possible mechanisms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Collider and High Gradient RF challenges</dc:title>
  <dc:creator>Alexej Grudiev</dc:creator>
  <cp:lastModifiedBy>Alexej Grudiev</cp:lastModifiedBy>
  <cp:revision>33</cp:revision>
  <dcterms:created xsi:type="dcterms:W3CDTF">2023-09-08T08:29:53Z</dcterms:created>
  <dcterms:modified xsi:type="dcterms:W3CDTF">2023-09-14T06:45:50Z</dcterms:modified>
</cp:coreProperties>
</file>