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9" r:id="rId3"/>
    <p:sldId id="283" r:id="rId4"/>
    <p:sldId id="280" r:id="rId5"/>
    <p:sldId id="282" r:id="rId6"/>
    <p:sldId id="278" r:id="rId7"/>
    <p:sldId id="281" r:id="rId8"/>
    <p:sldId id="257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7505"/>
  </p:normalViewPr>
  <p:slideViewPr>
    <p:cSldViewPr>
      <p:cViewPr varScale="1">
        <p:scale>
          <a:sx n="86" d="100"/>
          <a:sy n="86" d="100"/>
        </p:scale>
        <p:origin x="514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9/14/2023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9/14/2023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9/14/2023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9/14/2023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9/14/2023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9/14/2023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12.032001" TargetMode="External"/><Relationship Id="rId2" Type="http://schemas.openxmlformats.org/officeDocument/2006/relationships/hyperlink" Target="https://journals.aps.org/prapplied/abstract/10.1103/PhysRevApplied.14.061002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//indico.cern.ch/event/1099613/contributions/4969647/attachments/2511394/4316975/Ruth_Peacock_MeVArc2022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SY/ABT needs for High Electric fields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Bruno Balhan, Jan Borburgh</a:t>
            </a:r>
            <a:endParaRPr dirty="0"/>
          </a:p>
          <a:p>
            <a:pPr algn="l">
              <a:defRPr/>
            </a:pPr>
            <a:r>
              <a:rPr lang="en-US" sz="1800" dirty="0"/>
              <a:t>15/9/2023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EDM: proton  ‘Electric Dipole Moment’ experiment</a:t>
            </a:r>
          </a:p>
          <a:p>
            <a:pPr lvl="1"/>
            <a:r>
              <a:rPr lang="en-US" dirty="0"/>
              <a:t>One of the options is a fully electric field ring, with very high precision, cryogenic, beam position monitors (SQUIDs). Would there be an interest to run also the high field devices at cryogenic temperatures? </a:t>
            </a:r>
          </a:p>
          <a:p>
            <a:pPr lvl="2"/>
            <a:r>
              <a:rPr lang="en-US" dirty="0"/>
              <a:t>Storage ring of ~500 m circumference</a:t>
            </a:r>
          </a:p>
          <a:p>
            <a:pPr lvl="2"/>
            <a:r>
              <a:rPr lang="en-US" dirty="0"/>
              <a:t>Low spark rate: ~ 1/day</a:t>
            </a:r>
          </a:p>
          <a:p>
            <a:pPr lvl="2"/>
            <a:r>
              <a:rPr lang="en-US" dirty="0"/>
              <a:t>Usable fields: 8 MV/m</a:t>
            </a: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endParaRPr lang="en-US" dirty="0"/>
          </a:p>
          <a:p>
            <a:pPr lvl="1"/>
            <a:r>
              <a:rPr lang="en-GB" dirty="0"/>
              <a:t>For septum modest 2MV/m is targeted to keep spark rate to a minimum</a:t>
            </a:r>
          </a:p>
          <a:p>
            <a:pPr lvl="1"/>
            <a:r>
              <a:rPr lang="en-US" dirty="0"/>
              <a:t>Separators to keep electron beams apart</a:t>
            </a:r>
          </a:p>
          <a:p>
            <a:pPr lvl="1"/>
            <a:r>
              <a:rPr lang="en-US" dirty="0"/>
              <a:t>Low spark rate desired </a:t>
            </a:r>
          </a:p>
          <a:p>
            <a:pPr lvl="1"/>
            <a:r>
              <a:rPr lang="en-GB" dirty="0"/>
              <a:t>Since separators after bending sections, x-ray photons will hit electrodes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HV in accelerators under study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C7BB8A-A7FC-53B6-1817-C3D880B9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657" y="1556792"/>
            <a:ext cx="11592667" cy="4392488"/>
          </a:xfrm>
        </p:spPr>
        <p:txBody>
          <a:bodyPr/>
          <a:lstStyle/>
          <a:p>
            <a:r>
              <a:rPr lang="en-US" dirty="0"/>
              <a:t>Need to qualify best electrode material for EDM: </a:t>
            </a:r>
          </a:p>
          <a:p>
            <a:pPr lvl="1"/>
            <a:r>
              <a:rPr lang="en-US" dirty="0"/>
              <a:t>First tests done in Uppsala and reported by FREIA team of great interest [1].</a:t>
            </a:r>
          </a:p>
          <a:p>
            <a:pPr lvl="2"/>
            <a:r>
              <a:rPr lang="en-US" dirty="0"/>
              <a:t>Collaborating with FREIA team to test alternative electrode materials (first Au coated Al). </a:t>
            </a:r>
          </a:p>
          <a:p>
            <a:pPr lvl="2"/>
            <a:r>
              <a:rPr lang="en-US" dirty="0"/>
              <a:t>Al electrodes manufactured, Au coating to be done.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2E882E-213F-2B4A-788A-12C377421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76672"/>
            <a:ext cx="11376025" cy="713424"/>
          </a:xfrm>
        </p:spPr>
        <p:txBody>
          <a:bodyPr/>
          <a:lstStyle/>
          <a:p>
            <a:r>
              <a:rPr lang="en-US" dirty="0"/>
              <a:t>R&amp;D: present and plans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E4735-03E8-61AC-BAF2-F0B1CC5C4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8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C7BB8A-A7FC-53B6-1817-C3D880B9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666" y="755905"/>
            <a:ext cx="11592667" cy="5652095"/>
          </a:xfrm>
        </p:spPr>
        <p:txBody>
          <a:bodyPr/>
          <a:lstStyle/>
          <a:p>
            <a:pPr marL="0" lvl="1" indent="0">
              <a:buNone/>
            </a:pPr>
            <a:r>
              <a:rPr lang="en-US" b="1" dirty="0"/>
              <a:t>EDM + FCC-</a:t>
            </a:r>
            <a:r>
              <a:rPr lang="en-US" b="1" dirty="0" err="1"/>
              <a:t>ee</a:t>
            </a:r>
            <a:endParaRPr lang="en-US" b="1" dirty="0"/>
          </a:p>
          <a:p>
            <a:pPr lvl="1"/>
            <a:r>
              <a:rPr lang="en-US" sz="1600" dirty="0"/>
              <a:t>Observed operational electric fields &lt;&lt; measured max. performance in pulsed DC test facilities [2,3].</a:t>
            </a:r>
          </a:p>
          <a:p>
            <a:pPr lvl="1"/>
            <a:r>
              <a:rPr lang="en-US" sz="1600" dirty="0"/>
              <a:t>Set up collaboration with University of Tartu (</a:t>
            </a:r>
            <a:r>
              <a:rPr lang="en-US" sz="1600" dirty="0" err="1"/>
              <a:t>Uot</a:t>
            </a:r>
            <a:r>
              <a:rPr lang="en-US" sz="1600" dirty="0"/>
              <a:t>, Estonia) to simulate the impact of stored energy in the system on the spark rate. 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Uot</a:t>
            </a:r>
            <a:r>
              <a:rPr lang="en-US" dirty="0"/>
              <a:t>  develops theory model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CERN will test several electrode geometries to obtain qualitative comparative results. </a:t>
            </a:r>
          </a:p>
          <a:p>
            <a:pPr marL="0" lvl="1" indent="0">
              <a:buNone/>
            </a:pPr>
            <a:r>
              <a:rPr lang="en-US" b="1" dirty="0"/>
              <a:t>FCC</a:t>
            </a:r>
          </a:p>
          <a:p>
            <a:pPr lvl="1"/>
            <a:r>
              <a:rPr lang="en-US" dirty="0"/>
              <a:t>Impact of X rays on electrodes:</a:t>
            </a:r>
          </a:p>
          <a:p>
            <a:pPr lvl="1"/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FCC-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ee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will run at 4 different energies with associated synchrotron radiation's critical photon energies: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for Z operation, at 45.6 GeV -&gt; </a:t>
            </a:r>
            <a:r>
              <a:rPr lang="en-GB" dirty="0" err="1"/>
              <a:t>ec</a:t>
            </a:r>
            <a:r>
              <a:rPr lang="en-GB" dirty="0"/>
              <a:t>=18.2 keV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 for W operation, at 80 GeV -&gt; </a:t>
            </a:r>
            <a:r>
              <a:rPr lang="en-GB" dirty="0" err="1"/>
              <a:t>ec</a:t>
            </a:r>
            <a:r>
              <a:rPr lang="en-GB" dirty="0"/>
              <a:t>= 98keV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 for Z-Highs operation, at 120 -&gt; </a:t>
            </a:r>
            <a:r>
              <a:rPr lang="en-GB" dirty="0" err="1"/>
              <a:t>ec</a:t>
            </a:r>
            <a:r>
              <a:rPr lang="en-GB" dirty="0"/>
              <a:t>=332 keV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 for top operation, at 182.5GeV  -&gt; 1168 keV</a:t>
            </a:r>
          </a:p>
          <a:p>
            <a:pPr lvl="1"/>
            <a:r>
              <a:rPr lang="en-US" dirty="0"/>
              <a:t>Set up collaboration with University of Tartu (</a:t>
            </a:r>
            <a:r>
              <a:rPr lang="en-US" dirty="0" err="1"/>
              <a:t>Uot</a:t>
            </a:r>
            <a:r>
              <a:rPr lang="en-US" dirty="0"/>
              <a:t>, Estonia) to simulate the impact X-rays on the spark rate. 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Uot</a:t>
            </a:r>
            <a:r>
              <a:rPr lang="en-US" dirty="0"/>
              <a:t>  develops theory model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CERN will test several electrode materials in pulsed DC test set-up </a:t>
            </a:r>
            <a:r>
              <a:rPr lang="en-US"/>
              <a:t>(TE-VSC) using </a:t>
            </a:r>
            <a:r>
              <a:rPr lang="en-US" dirty="0"/>
              <a:t>an X-ray generator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CERN will test with X-ray gun with larger electrodes (gap ~ 40 mm) at ABT HV test set-up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Ultimately aim to repeat the test with the same set-up at a light source </a:t>
            </a:r>
          </a:p>
          <a:p>
            <a:pPr marL="324000" lvl="2" indent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2E882E-213F-2B4A-788A-12C377421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4354"/>
            <a:ext cx="11376025" cy="1065742"/>
          </a:xfrm>
        </p:spPr>
        <p:txBody>
          <a:bodyPr/>
          <a:lstStyle/>
          <a:p>
            <a:r>
              <a:rPr lang="en-US" dirty="0"/>
              <a:t>R&amp;D: present and plans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E4735-03E8-61AC-BAF2-F0B1CC5C4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34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8FBD6C-443C-DF51-8AB1-8D5517B76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1600" b="0" i="0" dirty="0">
                <a:solidFill>
                  <a:srgbClr val="555555"/>
                </a:solidFill>
                <a:effectLst/>
                <a:latin typeface="Proxima Nova"/>
              </a:rPr>
              <a:t>M. Jacewicz et al, “Temperature-Dependent Field Emission and Breakdown Measurements Using a Pulsed High-Voltage </a:t>
            </a:r>
            <a:r>
              <a:rPr lang="en-GB" sz="1600" b="0" i="0" dirty="0" err="1">
                <a:solidFill>
                  <a:srgbClr val="555555"/>
                </a:solidFill>
                <a:effectLst/>
                <a:latin typeface="Proxima Nova"/>
              </a:rPr>
              <a:t>Cryosystem</a:t>
            </a:r>
            <a:r>
              <a:rPr lang="en-GB" sz="1600" b="0" i="0" dirty="0">
                <a:solidFill>
                  <a:srgbClr val="555555"/>
                </a:solidFill>
                <a:effectLst/>
                <a:latin typeface="Proxima Nova"/>
              </a:rPr>
              <a:t>”, </a:t>
            </a:r>
            <a:r>
              <a:rPr lang="en-GB" sz="1600" b="0" i="0" dirty="0">
                <a:solidFill>
                  <a:srgbClr val="555555"/>
                </a:solidFill>
                <a:effectLst/>
                <a:latin typeface="Proxima Nova"/>
                <a:hlinkClick r:id="rId2"/>
              </a:rPr>
              <a:t>Phys. Rev. Applied 14, 061002 – Published 30 December 2020</a:t>
            </a:r>
            <a:endParaRPr lang="en-GB" sz="1600" b="0" i="0" dirty="0">
              <a:solidFill>
                <a:srgbClr val="555555"/>
              </a:solidFill>
              <a:effectLst/>
              <a:latin typeface="Proxima Nova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600" b="0" dirty="0">
                <a:solidFill>
                  <a:srgbClr val="555555"/>
                </a:solidFill>
                <a:latin typeface="Proxima Nova"/>
              </a:rPr>
              <a:t>A. </a:t>
            </a:r>
            <a:r>
              <a:rPr lang="en-GB" sz="1600" b="0" dirty="0" err="1">
                <a:solidFill>
                  <a:srgbClr val="555555"/>
                </a:solidFill>
                <a:latin typeface="Proxima Nova"/>
              </a:rPr>
              <a:t>Descoeudres</a:t>
            </a:r>
            <a:r>
              <a:rPr lang="en-GB" sz="1600" b="0" dirty="0">
                <a:solidFill>
                  <a:srgbClr val="555555"/>
                </a:solidFill>
                <a:latin typeface="Proxima Nova"/>
              </a:rPr>
              <a:t> et al., “DC breakdown conditioning and brake down rate of metals and metallic alloys under UHV”, </a:t>
            </a:r>
            <a:r>
              <a:rPr lang="en-GB" sz="1600" b="0" dirty="0">
                <a:solidFill>
                  <a:srgbClr val="555555"/>
                </a:solidFill>
                <a:latin typeface="Proxima Nova"/>
                <a:hlinkClick r:id="rId3"/>
              </a:rPr>
              <a:t>PHYSICAL REVIEW SPECIAL TOPICS - ACCELERATORS AND BEAMS 12, 032001 (2009)</a:t>
            </a:r>
            <a:endParaRPr lang="en-GB" sz="1600" b="0" dirty="0">
              <a:solidFill>
                <a:srgbClr val="555555"/>
              </a:solidFill>
              <a:latin typeface="Proxima Nova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600" b="0" dirty="0">
                <a:solidFill>
                  <a:srgbClr val="555555"/>
                </a:solidFill>
                <a:latin typeface="Proxima Nova"/>
              </a:rPr>
              <a:t>R. Peacock et al, “Recent results from the CERN pulsed DC systems”, </a:t>
            </a:r>
            <a:r>
              <a:rPr lang="en-GB" sz="1600" b="0" dirty="0">
                <a:solidFill>
                  <a:srgbClr val="555555"/>
                </a:solidFill>
                <a:latin typeface="Proxima Nova"/>
                <a:hlinkClick r:id="rId4" action="ppaction://hlinkfile"/>
              </a:rPr>
              <a:t>MeVArc 2022</a:t>
            </a:r>
            <a:endParaRPr lang="en-GB" sz="1600" b="0" dirty="0">
              <a:solidFill>
                <a:srgbClr val="555555"/>
              </a:solidFill>
              <a:latin typeface="Proxima Nov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A0C9A-12B6-9CDB-3E65-7793D1F43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819A8-370E-AE9F-4650-B6939FC06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45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8596599" name="Rectangle 548596598"/>
          <p:cNvSpPr/>
          <p:nvPr/>
        </p:nvSpPr>
        <p:spPr bwMode="auto">
          <a:xfrm>
            <a:off x="5346043" y="4780995"/>
            <a:ext cx="2284150" cy="36990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chemeClr val="accent1">
                <a:lumMod val="50196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1039451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FCC-ee electromagnetic separator</a:t>
            </a:r>
            <a:endParaRPr/>
          </a:p>
        </p:txBody>
      </p:sp>
      <p:sp>
        <p:nvSpPr>
          <p:cNvPr id="12926798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Rebecca Ramjiawan, Yann Dutheil</a:t>
            </a:r>
          </a:p>
        </p:txBody>
      </p:sp>
      <p:sp>
        <p:nvSpPr>
          <p:cNvPr id="1088336957" name=" 1088336956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275663948" name="Picture 275663947"/>
          <p:cNvPicPr>
            <a:picLocks noChangeAspect="1"/>
          </p:cNvPicPr>
          <p:nvPr/>
        </p:nvPicPr>
        <p:blipFill>
          <a:blip r:embed="rId2"/>
          <a:srcRect l="70623" t="17524" r="5331" b="56747"/>
          <a:stretch/>
        </p:blipFill>
        <p:spPr bwMode="auto">
          <a:xfrm>
            <a:off x="5670754" y="832280"/>
            <a:ext cx="6194826" cy="2071456"/>
          </a:xfrm>
          <a:prstGeom prst="rect">
            <a:avLst/>
          </a:prstGeom>
        </p:spPr>
      </p:pic>
      <p:sp>
        <p:nvSpPr>
          <p:cNvPr id="104485183" name="TextBox 104485182"/>
          <p:cNvSpPr txBox="1"/>
          <p:nvPr/>
        </p:nvSpPr>
        <p:spPr bwMode="auto">
          <a:xfrm>
            <a:off x="10905462" y="616869"/>
            <a:ext cx="1276740" cy="2895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300" i="1"/>
              <a:t>K. Oide</a:t>
            </a:r>
            <a:endParaRPr sz="13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4688785" name="TextBox 964688784"/>
              <p:cNvSpPr txBox="1"/>
              <p:nvPr/>
            </p:nvSpPr>
            <p:spPr bwMode="auto">
              <a:xfrm>
                <a:off x="407985" y="1262700"/>
                <a:ext cx="4519987" cy="3423123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spAutoFit/>
              </a:bodyPr>
              <a:lstStyle/>
              <a:p>
                <a:pPr marL="261850" marR="0" indent="-261850" algn="l" defTabSz="914400">
                  <a:lnSpc>
                    <a:spcPct val="114999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07A21"/>
                  </a:buClr>
                  <a:buFont typeface="Wingdings"/>
                  <a:buChar char="§"/>
                  <a:defRPr/>
                </a:pPr>
                <a:r>
                  <a:rPr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The electromagnetic separators are</a:t>
                </a:r>
                <a:r>
                  <a:rPr lang="en-GB"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to be</a:t>
                </a:r>
                <a:r>
                  <a:rPr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placed at both ends of the RF section for </a:t>
                </a:r>
                <a:r>
                  <a:rPr lang="en-GB"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H/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900">
                        <a:latin typeface="Cambria Math"/>
                        <a:ea typeface="Cambria Math"/>
                        <a:cs typeface="Cambria Math"/>
                      </a:rPr>
                      <m:t>t</m:t>
                    </m:r>
                    <m:acc>
                      <m:accPr>
                        <m:chr m:val="̅"/>
                        <m:ctrlPr>
                          <a:rPr sz="190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1900">
                            <a:latin typeface="Cambria Math"/>
                            <a:ea typeface="Cambria Math"/>
                            <a:cs typeface="Cambria Math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operation</a:t>
                </a:r>
                <a:r>
                  <a:rPr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. </a:t>
                </a:r>
              </a:p>
              <a:p>
                <a:pPr marL="261850" marR="0" indent="-261850" algn="l" defTabSz="914400">
                  <a:lnSpc>
                    <a:spcPct val="114999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07A21"/>
                  </a:buClr>
                  <a:buFont typeface="Wingdings"/>
                  <a:buChar char="§"/>
                  <a:defRPr/>
                </a:pPr>
                <a:r>
                  <a:rPr lang="en-GB"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For the out-going beam, the electric and magnetic fields add to double the kick. </a:t>
                </a:r>
              </a:p>
              <a:p>
                <a:pPr marL="261849" marR="0" indent="-261849" algn="l" defTabSz="914400">
                  <a:lnSpc>
                    <a:spcPct val="114999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07A21"/>
                  </a:buClr>
                  <a:buFont typeface="Wingdings"/>
                  <a:buChar char="§"/>
                  <a:defRPr/>
                </a:pPr>
                <a:r>
                  <a:rPr lang="en-GB" sz="1900" b="0" i="0" u="none" strike="noStrike" cap="none" spc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For the incoming beam, the electric and magnetic fields cancel. This is needed to prevent synchrotron radiation hitting the SRF section.</a:t>
                </a:r>
                <a:endParaRPr sz="1900" b="0" i="0" u="none" strike="noStrike" cap="none" spc="0">
                  <a:solidFill>
                    <a:schemeClr val="tx1"/>
                  </a:solidFill>
                  <a:latin typeface="Arial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964688785" name="TextBox 9646887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5" y="1262700"/>
                <a:ext cx="4519987" cy="3423123"/>
              </a:xfrm>
              <a:prstGeom prst="rect">
                <a:avLst/>
              </a:prstGeom>
              <a:blipFill>
                <a:blip r:embed="rId3"/>
                <a:stretch>
                  <a:fillRect l="-135" t="-356" r="-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7356647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15/08/2022</a:t>
            </a:r>
          </a:p>
        </p:txBody>
      </p:sp>
      <p:cxnSp>
        <p:nvCxnSpPr>
          <p:cNvPr id="2" name="Straight Connector 1"/>
          <p:cNvCxnSpPr>
            <a:cxnSpLocks/>
          </p:cNvCxnSpPr>
          <p:nvPr/>
        </p:nvCxnSpPr>
        <p:spPr bwMode="auto">
          <a:xfrm>
            <a:off x="5299805" y="4965946"/>
            <a:ext cx="6427063" cy="0"/>
          </a:xfrm>
          <a:prstGeom prst="line">
            <a:avLst/>
          </a:prstGeom>
          <a:ln w="12699" cap="flat" cmpd="sng" algn="ctr">
            <a:solidFill>
              <a:srgbClr val="87879E"/>
            </a:solidFill>
            <a:prstDash val="sysDash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3840910" name="TextBox 1803840909"/>
          <p:cNvSpPr txBox="1"/>
          <p:nvPr/>
        </p:nvSpPr>
        <p:spPr bwMode="auto">
          <a:xfrm>
            <a:off x="6223474" y="4476159"/>
            <a:ext cx="582741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tx2">
                    <a:lumMod val="75000"/>
                    <a:lumOff val="25000"/>
                  </a:schemeClr>
                </a:solidFill>
              </a:rPr>
              <a:t>RF</a:t>
            </a:r>
            <a:endParaRPr sz="1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Straight Connector 2"/>
          <p:cNvCxnSpPr>
            <a:cxnSpLocks/>
          </p:cNvCxnSpPr>
          <p:nvPr/>
        </p:nvCxnSpPr>
        <p:spPr bwMode="auto">
          <a:xfrm flipV="1">
            <a:off x="6354028" y="5520800"/>
            <a:ext cx="5354344" cy="8887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131061" name="TextBox 202131060"/>
          <p:cNvSpPr txBox="1"/>
          <p:nvPr/>
        </p:nvSpPr>
        <p:spPr bwMode="auto">
          <a:xfrm>
            <a:off x="8712159" y="5650266"/>
            <a:ext cx="1563307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1000 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045260593" name="Straight Connector 1045260592"/>
          <p:cNvCxnSpPr>
            <a:cxnSpLocks/>
          </p:cNvCxnSpPr>
          <p:nvPr/>
        </p:nvCxnSpPr>
        <p:spPr bwMode="auto">
          <a:xfrm>
            <a:off x="6354028" y="4429225"/>
            <a:ext cx="1239174" cy="0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102647" name="TextBox 236102646"/>
          <p:cNvSpPr txBox="1"/>
          <p:nvPr/>
        </p:nvSpPr>
        <p:spPr bwMode="auto">
          <a:xfrm>
            <a:off x="6668446" y="3980718"/>
            <a:ext cx="1563522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550 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26065217" name="Rectangle 226065216"/>
          <p:cNvSpPr/>
          <p:nvPr/>
        </p:nvSpPr>
        <p:spPr bwMode="auto">
          <a:xfrm>
            <a:off x="7639441" y="4808737"/>
            <a:ext cx="425388" cy="332912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51594932" name="Straight Connector 1051594931"/>
          <p:cNvCxnSpPr>
            <a:cxnSpLocks/>
          </p:cNvCxnSpPr>
          <p:nvPr/>
        </p:nvCxnSpPr>
        <p:spPr bwMode="auto">
          <a:xfrm>
            <a:off x="7630192" y="4429225"/>
            <a:ext cx="425388" cy="0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2263402" name="TextBox 1772263401"/>
          <p:cNvSpPr txBox="1"/>
          <p:nvPr/>
        </p:nvSpPr>
        <p:spPr bwMode="auto">
          <a:xfrm>
            <a:off x="7545372" y="3980718"/>
            <a:ext cx="1563593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50 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26657040" name="Rectangle 1326657039"/>
          <p:cNvSpPr/>
          <p:nvPr/>
        </p:nvSpPr>
        <p:spPr bwMode="auto">
          <a:xfrm rot="19767041">
            <a:off x="9391002" y="4379492"/>
            <a:ext cx="425387" cy="9946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cxnSp>
        <p:nvCxnSpPr>
          <p:cNvPr id="1034719993" name="Straight Connector 1034719992"/>
          <p:cNvCxnSpPr>
            <a:cxnSpLocks/>
          </p:cNvCxnSpPr>
          <p:nvPr/>
        </p:nvCxnSpPr>
        <p:spPr bwMode="auto">
          <a:xfrm flipV="1">
            <a:off x="8064829" y="4429224"/>
            <a:ext cx="1525849" cy="0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9388855" name="TextBox 1889388854"/>
          <p:cNvSpPr txBox="1"/>
          <p:nvPr/>
        </p:nvSpPr>
        <p:spPr bwMode="auto">
          <a:xfrm>
            <a:off x="8327169" y="3997617"/>
            <a:ext cx="1563809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100 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792179115" name="Straight Connector 792179114"/>
          <p:cNvCxnSpPr>
            <a:cxnSpLocks/>
          </p:cNvCxnSpPr>
          <p:nvPr/>
        </p:nvCxnSpPr>
        <p:spPr bwMode="auto">
          <a:xfrm>
            <a:off x="9590679" y="4327863"/>
            <a:ext cx="0" cy="628834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020205" name="TextBox 376020204"/>
          <p:cNvSpPr txBox="1"/>
          <p:nvPr/>
        </p:nvSpPr>
        <p:spPr bwMode="auto">
          <a:xfrm>
            <a:off x="9590679" y="4580161"/>
            <a:ext cx="1563665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50 mm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  <a:stCxn id="0" idx="0"/>
          </p:cNvCxnSpPr>
          <p:nvPr/>
        </p:nvCxnSpPr>
        <p:spPr bwMode="auto">
          <a:xfrm rot="5399976" flipV="1">
            <a:off x="6580594" y="3689781"/>
            <a:ext cx="0" cy="2561577"/>
          </a:xfrm>
          <a:prstGeom prst="line">
            <a:avLst/>
          </a:prstGeom>
          <a:ln w="12699" cap="flat" cmpd="sng" algn="ctr">
            <a:solidFill>
              <a:srgbClr val="00B0F0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592692" name="Straight Connector 598592691"/>
          <p:cNvCxnSpPr>
            <a:cxnSpLocks/>
          </p:cNvCxnSpPr>
          <p:nvPr/>
        </p:nvCxnSpPr>
        <p:spPr bwMode="auto">
          <a:xfrm rot="5399976">
            <a:off x="8390626" y="3826002"/>
            <a:ext cx="615322" cy="1673811"/>
          </a:xfrm>
          <a:prstGeom prst="line">
            <a:avLst/>
          </a:prstGeom>
          <a:ln w="12699" cap="flat" cmpd="sng" algn="ctr">
            <a:solidFill>
              <a:srgbClr val="00B0F0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6969229" name="Straight Connector 1716969228"/>
          <p:cNvCxnSpPr>
            <a:cxnSpLocks/>
          </p:cNvCxnSpPr>
          <p:nvPr/>
        </p:nvCxnSpPr>
        <p:spPr bwMode="auto">
          <a:xfrm rot="5399976">
            <a:off x="8390625" y="3826001"/>
            <a:ext cx="615321" cy="1673811"/>
          </a:xfrm>
          <a:prstGeom prst="line">
            <a:avLst/>
          </a:prstGeom>
          <a:ln w="12699" cap="flat" cmpd="sng" algn="ctr">
            <a:solidFill>
              <a:srgbClr val="00B0F0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300387" name="Straight Connector 129300386"/>
          <p:cNvCxnSpPr>
            <a:cxnSpLocks/>
          </p:cNvCxnSpPr>
          <p:nvPr/>
        </p:nvCxnSpPr>
        <p:spPr bwMode="auto">
          <a:xfrm rot="5399976">
            <a:off x="9678917" y="2492246"/>
            <a:ext cx="1719687" cy="2006310"/>
          </a:xfrm>
          <a:prstGeom prst="line">
            <a:avLst/>
          </a:prstGeom>
          <a:ln w="12699" cap="flat" cmpd="sng" algn="ctr">
            <a:solidFill>
              <a:srgbClr val="00B0F0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666453" name="Straight Connector 698666452"/>
          <p:cNvCxnSpPr>
            <a:cxnSpLocks/>
          </p:cNvCxnSpPr>
          <p:nvPr/>
        </p:nvCxnSpPr>
        <p:spPr bwMode="auto">
          <a:xfrm>
            <a:off x="9609588" y="4429225"/>
            <a:ext cx="2043299" cy="0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3247811" name="TextBox 2013247810"/>
          <p:cNvSpPr txBox="1"/>
          <p:nvPr/>
        </p:nvSpPr>
        <p:spPr bwMode="auto">
          <a:xfrm>
            <a:off x="10301663" y="4093908"/>
            <a:ext cx="1563916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300 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696611578" name="Straight Connector 696611577"/>
          <p:cNvCxnSpPr>
            <a:cxnSpLocks/>
          </p:cNvCxnSpPr>
          <p:nvPr/>
        </p:nvCxnSpPr>
        <p:spPr bwMode="auto">
          <a:xfrm>
            <a:off x="11543832" y="2663005"/>
            <a:ext cx="0" cy="2275197"/>
          </a:xfrm>
          <a:prstGeom prst="line">
            <a:avLst/>
          </a:prstGeom>
          <a:ln w="12699" cap="flat" cmpd="sng" algn="ctr">
            <a:solidFill>
              <a:schemeClr val="bg2">
                <a:lumMod val="10196"/>
              </a:schemeClr>
            </a:solidFill>
            <a:prstDash val="solid"/>
            <a:miter/>
            <a:headEnd type="arrow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753727" name="TextBox 740753726"/>
          <p:cNvSpPr txBox="1"/>
          <p:nvPr/>
        </p:nvSpPr>
        <p:spPr bwMode="auto">
          <a:xfrm>
            <a:off x="10692769" y="3495402"/>
            <a:ext cx="1563987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300 mm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47873207" name="TextBox 847873206"/>
          <p:cNvSpPr txBox="1"/>
          <p:nvPr/>
        </p:nvSpPr>
        <p:spPr bwMode="auto">
          <a:xfrm>
            <a:off x="8143434" y="4662907"/>
            <a:ext cx="1564490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400 urad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778325811" name="TextBox 1778325810"/>
          <p:cNvSpPr txBox="1"/>
          <p:nvPr/>
        </p:nvSpPr>
        <p:spPr bwMode="auto">
          <a:xfrm>
            <a:off x="7366638" y="4476159"/>
            <a:ext cx="952499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en-GB" sz="1400">
                <a:solidFill>
                  <a:schemeClr val="tx2">
                    <a:lumMod val="75000"/>
                    <a:lumOff val="25000"/>
                  </a:schemeClr>
                </a:solidFill>
              </a:rPr>
              <a:t>separator</a:t>
            </a:r>
            <a:endParaRPr sz="1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4761129" name="TextBox 384761128"/>
          <p:cNvSpPr txBox="1"/>
          <p:nvPr/>
        </p:nvSpPr>
        <p:spPr bwMode="auto">
          <a:xfrm>
            <a:off x="9535192" y="4357571"/>
            <a:ext cx="952498" cy="5181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en-GB" sz="1400">
                <a:solidFill>
                  <a:schemeClr val="tx2">
                    <a:lumMod val="75000"/>
                    <a:lumOff val="25000"/>
                  </a:schemeClr>
                </a:solidFill>
              </a:rPr>
              <a:t>septum</a:t>
            </a:r>
            <a:endParaRPr sz="1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2936627" name="Rectangle 372936626"/>
          <p:cNvSpPr/>
          <p:nvPr/>
        </p:nvSpPr>
        <p:spPr bwMode="auto">
          <a:xfrm rot="19767041">
            <a:off x="9189824" y="4000745"/>
            <a:ext cx="425387" cy="292968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68424140" name="TextBox 968424139"/>
          <p:cNvSpPr txBox="1"/>
          <p:nvPr/>
        </p:nvSpPr>
        <p:spPr bwMode="auto">
          <a:xfrm>
            <a:off x="9445802" y="3997616"/>
            <a:ext cx="1564202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600">
                <a:solidFill>
                  <a:schemeClr val="tx2">
                    <a:lumMod val="90000"/>
                    <a:lumOff val="10000"/>
                  </a:schemeClr>
                </a:solidFill>
              </a:rPr>
              <a:t>1 mrad</a:t>
            </a:r>
            <a:endParaRPr sz="16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5278368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Preliminary separator parameters</a:t>
            </a:r>
            <a:endParaRPr/>
          </a:p>
        </p:txBody>
      </p:sp>
      <p:sp>
        <p:nvSpPr>
          <p:cNvPr id="1341635564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t>15/08/2022</a:t>
            </a:r>
          </a:p>
        </p:txBody>
      </p:sp>
      <p:sp>
        <p:nvSpPr>
          <p:cNvPr id="2009595308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Rebecca Ramjiawan, Yann Dutheil</a:t>
            </a:r>
          </a:p>
        </p:txBody>
      </p:sp>
      <p:pic>
        <p:nvPicPr>
          <p:cNvPr id="1567328716" name="Picture 1567328715"/>
          <p:cNvPicPr>
            <a:picLocks noChangeAspect="1"/>
          </p:cNvPicPr>
          <p:nvPr/>
        </p:nvPicPr>
        <p:blipFill>
          <a:blip r:embed="rId2"/>
          <a:srcRect l="70623" t="18925" r="5331" b="56747"/>
          <a:stretch/>
        </p:blipFill>
        <p:spPr bwMode="auto">
          <a:xfrm>
            <a:off x="306743" y="1439334"/>
            <a:ext cx="4899426" cy="1549063"/>
          </a:xfrm>
          <a:prstGeom prst="rect">
            <a:avLst/>
          </a:prstGeom>
        </p:spPr>
      </p:pic>
      <p:sp>
        <p:nvSpPr>
          <p:cNvPr id="858511836" name="TextBox 858511835"/>
          <p:cNvSpPr txBox="1"/>
          <p:nvPr/>
        </p:nvSpPr>
        <p:spPr bwMode="auto">
          <a:xfrm>
            <a:off x="4044761" y="2988398"/>
            <a:ext cx="1276776" cy="2895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300" i="1"/>
              <a:t>K. Oide</a:t>
            </a:r>
            <a:endParaRPr sz="1300" i="1"/>
          </a:p>
        </p:txBody>
      </p:sp>
      <p:graphicFrame>
        <p:nvGraphicFramePr>
          <p:cNvPr id="591912823" name="Table 591912822"/>
          <p:cNvGraphicFramePr>
            <a:graphicFrameLocks/>
          </p:cNvGraphicFramePr>
          <p:nvPr/>
        </p:nvGraphicFramePr>
        <p:xfrm>
          <a:off x="921131" y="3550209"/>
          <a:ext cx="4272338" cy="1828795"/>
        </p:xfrm>
        <a:graphic>
          <a:graphicData uri="http://schemas.openxmlformats.org/drawingml/2006/table">
            <a:tbl>
              <a:tblPr firstRow="1" bandRow="1"/>
              <a:tblGrid>
                <a:gridCol w="2136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6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Parameter</a:t>
                      </a:r>
                      <a:endParaRPr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Value</a:t>
                      </a:r>
                      <a:endParaRPr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RF length</a:t>
                      </a:r>
                      <a:endParaRPr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1100 m</a:t>
                      </a:r>
                      <a:endParaRPr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RF half aperture</a:t>
                      </a:r>
                      <a:endParaRPr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50 mm</a:t>
                      </a:r>
                      <a:endParaRPr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Distance to septum</a:t>
                      </a:r>
                      <a:endParaRPr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100 m</a:t>
                      </a:r>
                      <a:endParaRPr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Separator deflection</a:t>
                      </a:r>
                      <a:endParaRPr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/>
                        <a:t>400 </a:t>
                      </a:r>
                      <a:r>
                        <a:rPr lang="en-GB" sz="1600">
                          <a:latin typeface="Cambria Math"/>
                          <a:ea typeface="Cambria Math"/>
                          <a:cs typeface="Cambria Math"/>
                        </a:rPr>
                        <a:t>μ</a:t>
                      </a:r>
                      <a:r>
                        <a:rPr lang="en-GB" sz="1600"/>
                        <a:t>rad</a:t>
                      </a:r>
                      <a:endParaRPr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45533809" name="Arrow: Right 2145533808"/>
          <p:cNvSpPr/>
          <p:nvPr/>
        </p:nvSpPr>
        <p:spPr bwMode="auto">
          <a:xfrm>
            <a:off x="5669046" y="4202007"/>
            <a:ext cx="664921" cy="369902"/>
          </a:xfrm>
          <a:prstGeom prst="rightArrow">
            <a:avLst>
              <a:gd name="adj1" fmla="val 29999"/>
              <a:gd name="adj2" fmla="val 37499"/>
            </a:avLst>
          </a:prstGeom>
          <a:solidFill>
            <a:srgbClr val="E07A21"/>
          </a:solidFill>
          <a:ln w="12700" cap="flat" cmpd="sng" algn="ctr">
            <a:solidFill>
              <a:srgbClr val="C9591C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63398144" name="Table 1763398143"/>
              <p:cNvGraphicFramePr>
                <a:graphicFrameLocks/>
              </p:cNvGraphicFramePr>
              <p:nvPr/>
            </p:nvGraphicFramePr>
            <p:xfrm>
              <a:off x="6959281" y="2344170"/>
              <a:ext cx="4563774" cy="3361675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610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377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48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/>
                            <a:t>Parameter</a:t>
                          </a:r>
                          <a:endParaRPr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/>
                            <a:t>Separator Module</a:t>
                          </a:r>
                          <a:endParaRPr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1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Length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2.5 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107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Deflection angle (E+M)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40 </a:t>
                          </a:r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a:t>μ</a:t>
                          </a:r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Magnetic field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4.9 mT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Electric field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1.5 MV/m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Plate separation 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80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60 mm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Potential difference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 88 kV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721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Good field region </a:t>
                          </a:r>
                          <a14:m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𝑥</m:t>
                              </m:r>
                            </m:oMath>
                          </a14:m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 15 mm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21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Good field region </a:t>
                          </a:r>
                          <a14:m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𝑦</m:t>
                              </m:r>
                            </m:oMath>
                          </a14:m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 10 mm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63398144" name="Table 1763398143"/>
              <p:cNvGraphicFramePr>
                <a:graphicFrameLocks/>
              </p:cNvGraphicFramePr>
              <p:nvPr/>
            </p:nvGraphicFramePr>
            <p:xfrm>
              <a:off x="6959281" y="2344170"/>
              <a:ext cx="4563774" cy="3361675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610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377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48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/>
                            <a:t>Parameter</a:t>
                          </a:r>
                          <a:endParaRPr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/>
                            <a:t>Separator Module</a:t>
                          </a:r>
                          <a:endParaRPr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1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Length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2.5 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107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Deflection angle (E+M)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40 </a:t>
                          </a:r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a:t>μ</a:t>
                          </a:r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Magnetic field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4.9 mT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Electric field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1.5 MV/m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Plate separation 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a:rPr lang="en-GB" sz="180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 b="0" i="0" u="none" strike="noStrike" cap="none" spc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60 mm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2109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Potential difference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 88 kV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721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Good field region </a:t>
                          </a:r>
                          <a14:m xmlns:a14="http://schemas.microsoft.com/office/drawing/2010/main"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𝑥</m:t>
                              </m:r>
                            </m:oMath>
                          </a14:m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 15 mm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2108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Good field region </a:t>
                          </a:r>
                          <a14:m xmlns:a14="http://schemas.microsoft.com/office/drawing/2010/main"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𝑦</m:t>
                              </m:r>
                            </m:oMath>
                          </a14:m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a:rPr lang="en-GB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6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a:t> 10 mm</a:t>
                          </a:r>
                          <a:endParaRPr sz="1600">
                            <a:solidFill>
                              <a:schemeClr val="accent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6783767" name="TextBox 136783766"/>
          <p:cNvSpPr txBox="1"/>
          <p:nvPr/>
        </p:nvSpPr>
        <p:spPr bwMode="auto">
          <a:xfrm>
            <a:off x="7763835" y="1848070"/>
            <a:ext cx="3566796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i="1"/>
              <a:t>Using 10 separator modules</a:t>
            </a:r>
            <a:endParaRPr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1467</TotalTime>
  <Words>673</Words>
  <Application>Microsoft Office PowerPoint</Application>
  <DocSecurity>0</DocSecurity>
  <PresentationFormat>Widescreen</PresentationFormat>
  <Paragraphs>102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Proxima Nova</vt:lpstr>
      <vt:lpstr>Wingdings</vt:lpstr>
      <vt:lpstr>Office Theme</vt:lpstr>
      <vt:lpstr>SY/ABT needs for High Electric fields </vt:lpstr>
      <vt:lpstr>Applications of HV in accelerators under study</vt:lpstr>
      <vt:lpstr>R&amp;D: present and plans</vt:lpstr>
      <vt:lpstr>R&amp;D: present and plans</vt:lpstr>
      <vt:lpstr>Reference</vt:lpstr>
      <vt:lpstr>PowerPoint Presentation</vt:lpstr>
      <vt:lpstr>FCC-ee electromagnetic separator</vt:lpstr>
      <vt:lpstr>Preliminary separator parameters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SY/ABT needs for High Electric fields</dc:title>
  <dc:subject/>
  <dc:creator>Jan Borburgh</dc:creator>
  <cp:keywords/>
  <dc:description/>
  <cp:lastModifiedBy>Bruno Balhan</cp:lastModifiedBy>
  <cp:revision>15</cp:revision>
  <dcterms:created xsi:type="dcterms:W3CDTF">2023-09-13T12:50:40Z</dcterms:created>
  <dcterms:modified xsi:type="dcterms:W3CDTF">2023-09-15T07:17:25Z</dcterms:modified>
  <cp:category/>
  <dc:identifier/>
  <cp:contentStatus/>
  <dc:language/>
  <cp:version/>
</cp:coreProperties>
</file>