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1"/>
  </p:notesMasterIdLst>
  <p:handoutMasterIdLst>
    <p:handoutMasterId r:id="rId12"/>
  </p:handoutMasterIdLst>
  <p:sldIdLst>
    <p:sldId id="349" r:id="rId3"/>
    <p:sldId id="478" r:id="rId4"/>
    <p:sldId id="479" r:id="rId5"/>
    <p:sldId id="481" r:id="rId6"/>
    <p:sldId id="480" r:id="rId7"/>
    <p:sldId id="482" r:id="rId8"/>
    <p:sldId id="483" r:id="rId9"/>
    <p:sldId id="484" r:id="rId10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4D86"/>
    <a:srgbClr val="F3F3F3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116" d="100"/>
          <a:sy n="116" d="100"/>
        </p:scale>
        <p:origin x="108" y="252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 userDrawn="1"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+mn-lt"/>
              </a:rPr>
              <a:t>SOME CONSIDERATIONS ON INJECTION ENERGY IN FCC-</a:t>
            </a:r>
            <a:r>
              <a:rPr lang="en-US" sz="3200" dirty="0" err="1" smtClean="0">
                <a:solidFill>
                  <a:schemeClr val="tx1"/>
                </a:solidFill>
                <a:latin typeface="+mn-lt"/>
              </a:rPr>
              <a:t>hh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fr-CH" sz="2000" dirty="0" smtClean="0"/>
          </a:p>
          <a:p>
            <a:pPr eaLnBrk="1" hangingPunct="1"/>
            <a:endParaRPr lang="fr-CH" sz="2000" dirty="0"/>
          </a:p>
          <a:p>
            <a:pPr eaLnBrk="1" hangingPunct="1"/>
            <a:r>
              <a:rPr lang="fr-CH" sz="2000" dirty="0" err="1" smtClean="0"/>
              <a:t>Thanks</a:t>
            </a:r>
            <a:r>
              <a:rPr lang="fr-CH" sz="2000" dirty="0" smtClean="0"/>
              <a:t> to S. Izquierdo Bermudez</a:t>
            </a:r>
            <a:endParaRPr lang="fr-CH" sz="20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17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May 2017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TE TM</a:t>
            </a: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BASICS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Main option for FCC-</a:t>
            </a:r>
            <a:r>
              <a:rPr lang="fr-CH" dirty="0" err="1" smtClean="0">
                <a:sym typeface="Symbol" pitchFamily="18" charset="2"/>
              </a:rPr>
              <a:t>hh</a:t>
            </a:r>
            <a:r>
              <a:rPr lang="fr-CH" dirty="0" smtClean="0">
                <a:sym typeface="Symbol" pitchFamily="18" charset="2"/>
              </a:rPr>
              <a:t> injection: 3.3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using</a:t>
            </a:r>
            <a:r>
              <a:rPr lang="fr-CH" dirty="0" smtClean="0">
                <a:sym typeface="Symbol" pitchFamily="18" charset="2"/>
              </a:rPr>
              <a:t> the LHC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Alternative: 1.3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using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superconducting</a:t>
            </a:r>
            <a:r>
              <a:rPr lang="fr-CH" dirty="0" smtClean="0">
                <a:sym typeface="Symbol" pitchFamily="18" charset="2"/>
              </a:rPr>
              <a:t> machine in the SPS tunnel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62122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ENERGY SWING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For the </a:t>
            </a:r>
            <a:r>
              <a:rPr lang="fr-CH" dirty="0" err="1" smtClean="0">
                <a:sym typeface="Symbol" pitchFamily="18" charset="2"/>
              </a:rPr>
              <a:t>baseline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swing in FCC-</a:t>
            </a:r>
            <a:r>
              <a:rPr lang="fr-CH" dirty="0" err="1" smtClean="0">
                <a:sym typeface="Symbol" pitchFamily="18" charset="2"/>
              </a:rPr>
              <a:t>hh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50/3.3=15,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far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LHC value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Tevatron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6 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HERA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26,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numerous</a:t>
            </a:r>
            <a:r>
              <a:rPr lang="fr-CH" dirty="0" smtClean="0">
                <a:sym typeface="Symbol" pitchFamily="18" charset="2"/>
              </a:rPr>
              <a:t> issues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Going</a:t>
            </a:r>
            <a:r>
              <a:rPr lang="fr-CH" dirty="0" smtClean="0">
                <a:sym typeface="Symbol" pitchFamily="18" charset="2"/>
              </a:rPr>
              <a:t> to 1.3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have a factor 38 – </a:t>
            </a:r>
            <a:r>
              <a:rPr lang="fr-CH" dirty="0" err="1" smtClean="0">
                <a:sym typeface="Symbol" pitchFamily="18" charset="2"/>
              </a:rPr>
              <a:t>extremely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challenging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respect to </a:t>
            </a:r>
            <a:r>
              <a:rPr lang="fr-CH" dirty="0" err="1" smtClean="0">
                <a:sym typeface="Symbol" pitchFamily="18" charset="2"/>
              </a:rPr>
              <a:t>what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past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superconducting</a:t>
            </a:r>
            <a:r>
              <a:rPr lang="fr-CH" dirty="0" smtClean="0">
                <a:sym typeface="Symbol" pitchFamily="18" charset="2"/>
              </a:rPr>
              <a:t> machines</a:t>
            </a:r>
          </a:p>
        </p:txBody>
      </p:sp>
    </p:spTree>
    <p:extLst>
      <p:ext uri="{BB962C8B-B14F-4D97-AF65-F5344CB8AC3E}">
        <p14:creationId xmlns:p14="http://schemas.microsoft.com/office/powerpoint/2010/main" val="3477850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ENERGY SWING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An MD </a:t>
            </a:r>
            <a:r>
              <a:rPr lang="fr-CH" dirty="0" err="1" smtClean="0">
                <a:sym typeface="Symbol" pitchFamily="18" charset="2"/>
              </a:rPr>
              <a:t>proposed</a:t>
            </a:r>
            <a:r>
              <a:rPr lang="fr-CH" dirty="0" smtClean="0">
                <a:sym typeface="Symbol" pitchFamily="18" charset="2"/>
              </a:rPr>
              <a:t> in 2018 to </a:t>
            </a:r>
            <a:r>
              <a:rPr lang="fr-CH" dirty="0" err="1" smtClean="0">
                <a:sym typeface="Symbol" pitchFamily="18" charset="2"/>
              </a:rPr>
              <a:t>inject</a:t>
            </a:r>
            <a:r>
              <a:rPr lang="fr-CH" dirty="0" smtClean="0">
                <a:sym typeface="Symbol" pitchFamily="18" charset="2"/>
              </a:rPr>
              <a:t> in the LHC at 225 </a:t>
            </a:r>
            <a:r>
              <a:rPr lang="fr-CH" dirty="0" err="1" smtClean="0">
                <a:sym typeface="Symbol" pitchFamily="18" charset="2"/>
              </a:rPr>
              <a:t>GeV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556" y="2004596"/>
            <a:ext cx="6149866" cy="461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67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APERTURE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Aperture of the FCC-</a:t>
            </a:r>
            <a:r>
              <a:rPr lang="fr-CH" dirty="0" err="1" smtClean="0">
                <a:sym typeface="Symbol" pitchFamily="18" charset="2"/>
              </a:rPr>
              <a:t>hh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50 mm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Reducing</a:t>
            </a:r>
            <a:r>
              <a:rPr lang="fr-CH" dirty="0" smtClean="0">
                <a:sym typeface="Symbol" pitchFamily="18" charset="2"/>
              </a:rPr>
              <a:t> the injection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by a factor 3 </a:t>
            </a:r>
            <a:r>
              <a:rPr lang="fr-CH" dirty="0" err="1" smtClean="0">
                <a:sym typeface="Symbol" pitchFamily="18" charset="2"/>
              </a:rPr>
              <a:t>gives</a:t>
            </a:r>
            <a:r>
              <a:rPr lang="fr-CH" dirty="0" smtClean="0">
                <a:sym typeface="Symbol" pitchFamily="18" charset="2"/>
              </a:rPr>
              <a:t> a 60%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beam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Probably</a:t>
            </a:r>
            <a:r>
              <a:rPr lang="fr-CH" dirty="0" smtClean="0">
                <a:sym typeface="Symbol" pitchFamily="18" charset="2"/>
              </a:rPr>
              <a:t> (to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confirmed</a:t>
            </a:r>
            <a:r>
              <a:rPr lang="fr-CH" dirty="0" smtClean="0">
                <a:sym typeface="Symbol" pitchFamily="18" charset="2"/>
              </a:rPr>
              <a:t>) 50 mm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perfectly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adequate</a:t>
            </a:r>
            <a:r>
              <a:rPr lang="fr-CH" dirty="0" smtClean="0">
                <a:sym typeface="Symbol" pitchFamily="18" charset="2"/>
              </a:rPr>
              <a:t> for an injection at 1.3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Aperture of LHC (56 mm)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fine for 0.45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injection,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there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wide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margin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On the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hand the large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</a:t>
            </a:r>
            <a:r>
              <a:rPr lang="fr-CH" dirty="0" err="1" smtClean="0">
                <a:sym typeface="Symbol" pitchFamily="18" charset="2"/>
              </a:rPr>
              <a:t>today</a:t>
            </a:r>
            <a:r>
              <a:rPr lang="fr-CH" dirty="0" smtClean="0">
                <a:sym typeface="Symbol" pitchFamily="18" charset="2"/>
              </a:rPr>
              <a:t> in aperture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used</a:t>
            </a:r>
            <a:r>
              <a:rPr lang="fr-CH" dirty="0" smtClean="0">
                <a:sym typeface="Symbol" pitchFamily="18" charset="2"/>
              </a:rPr>
              <a:t> for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Getting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rid</a:t>
            </a:r>
            <a:r>
              <a:rPr lang="fr-CH" dirty="0" smtClean="0">
                <a:sym typeface="Symbol" pitchFamily="18" charset="2"/>
              </a:rPr>
              <a:t> of all the issues </a:t>
            </a:r>
            <a:r>
              <a:rPr lang="fr-CH" dirty="0" err="1" smtClean="0">
                <a:sym typeface="Symbol" pitchFamily="18" charset="2"/>
              </a:rPr>
              <a:t>related</a:t>
            </a:r>
            <a:r>
              <a:rPr lang="fr-CH" dirty="0" smtClean="0">
                <a:sym typeface="Symbol" pitchFamily="18" charset="2"/>
              </a:rPr>
              <a:t> to high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nonlinearities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Use a </a:t>
            </a:r>
            <a:r>
              <a:rPr lang="fr-CH" dirty="0" err="1" smtClean="0">
                <a:sym typeface="Symbol" pitchFamily="18" charset="2"/>
              </a:rPr>
              <a:t>much</a:t>
            </a:r>
            <a:r>
              <a:rPr lang="fr-CH" dirty="0" smtClean="0">
                <a:sym typeface="Symbol" pitchFamily="18" charset="2"/>
              </a:rPr>
              <a:t> longer </a:t>
            </a:r>
            <a:r>
              <a:rPr lang="fr-CH" dirty="0" err="1" smtClean="0">
                <a:sym typeface="Symbol" pitchFamily="18" charset="2"/>
              </a:rPr>
              <a:t>cell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filling</a:t>
            </a:r>
            <a:r>
              <a:rPr lang="fr-CH" dirty="0" smtClean="0">
                <a:sym typeface="Symbol" pitchFamily="18" charset="2"/>
              </a:rPr>
              <a:t> factor and </a:t>
            </a:r>
            <a:r>
              <a:rPr lang="fr-CH" dirty="0" err="1" smtClean="0">
                <a:sym typeface="Symbol" pitchFamily="18" charset="2"/>
              </a:rPr>
              <a:t>reduce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number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strength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0847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B3 AND CHROMATICITY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main issue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fact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Nb3Sn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, not </a:t>
            </a:r>
            <a:r>
              <a:rPr lang="fr-CH" dirty="0" err="1" smtClean="0">
                <a:sym typeface="Symbol" pitchFamily="18" charset="2"/>
              </a:rPr>
              <a:t>having</a:t>
            </a:r>
            <a:r>
              <a:rPr lang="fr-CH" dirty="0" smtClean="0">
                <a:sym typeface="Symbol" pitchFamily="18" charset="2"/>
              </a:rPr>
              <a:t> filaments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small</a:t>
            </a:r>
            <a:r>
              <a:rPr lang="fr-CH" dirty="0" smtClean="0">
                <a:sym typeface="Symbol" pitchFamily="18" charset="2"/>
              </a:rPr>
              <a:t> (6-7 mm) as Nb-Ti,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inject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below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penetration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Injection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3.3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: 800 A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Injection </a:t>
            </a:r>
            <a:r>
              <a:rPr lang="fr-CH" dirty="0" err="1">
                <a:sym typeface="Symbol" pitchFamily="18" charset="2"/>
              </a:rPr>
              <a:t>current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with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1.3 </a:t>
            </a:r>
            <a:r>
              <a:rPr lang="fr-CH" dirty="0" err="1">
                <a:sym typeface="Symbol" pitchFamily="18" charset="2"/>
              </a:rPr>
              <a:t>TeV</a:t>
            </a:r>
            <a:r>
              <a:rPr lang="fr-CH" dirty="0">
                <a:sym typeface="Symbol" pitchFamily="18" charset="2"/>
              </a:rPr>
              <a:t>: </a:t>
            </a:r>
            <a:r>
              <a:rPr lang="fr-CH" dirty="0" smtClean="0">
                <a:sym typeface="Symbol" pitchFamily="18" charset="2"/>
              </a:rPr>
              <a:t>300 </a:t>
            </a:r>
            <a:r>
              <a:rPr lang="fr-CH" dirty="0">
                <a:sym typeface="Symbol" pitchFamily="18" charset="2"/>
              </a:rPr>
              <a:t>A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Issue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the swing </a:t>
            </a:r>
            <a:r>
              <a:rPr lang="fr-CH" dirty="0" err="1" smtClean="0">
                <a:sym typeface="Symbol" pitchFamily="18" charset="2"/>
              </a:rPr>
              <a:t>during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ramp</a:t>
            </a:r>
            <a:r>
              <a:rPr lang="fr-CH" dirty="0" smtClean="0">
                <a:sym typeface="Symbol" pitchFamily="18" charset="2"/>
              </a:rPr>
              <a:t>, but </a:t>
            </a:r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reproducibility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1026" name="Picture 2" descr="https://attachments.office.net/owa/Ezio.Todesco%40cern.ch/service.svc/s/GetAttachmentThumbnail?id=AAMkADJlNDkyZWQ4LTIxNjQtNDdlMi1iNTU1LTAxOWJlNmE0MDA2OABGAAAAAACZmP%2FzQ%2F7CSqwPbYPk6BwHBwDalysE4o5BQJK%2F3H22HNyUAAAACpMOAAA3bjH%2BDLEyRJsLKKdg11OpAAAbI%2BOtAAABEgAQAFghq7imv3hOtfE0KAHPwUI%3D&amp;thumbnailType=2&amp;token=eyJhbGciOiJSUzI1NiIsImtpZCI6IkQ4OThGN0RDMjk2ODQ1MDk1RUUwREZGQ0MzODBBOTM5NjUwNDNFNjQiLCJ0eXAiOiJKV1QiLCJ4NXQiOiIySmozM0Nsb1JRbGU0Tl84dzRDcE9XVUVQbVEifQ.eyJvcmlnaW4iOiJodHRwczovL291dGxvb2sub2ZmaWNlLmNvbSIsInVjIjoiNGQ0ODRmMDk4ZGQ4NGU2NjkxMGRhMTU2ZWNhMzg0MmEiLCJzaWduaW5fc3RhdGUiOiJbXCJrbXNpXCJdIiwidmVyIjoiRXhjaGFuZ2UuQ2FsbGJhY2suVjEiLCJhcHBjdHhzZW5kZXIiOiJPd2FEb3dubG9hZEBjODBkMzQ5OS00YTQwLTRhOGMtOTg2ZS1hYmNlMDE3ZDZiMTkiLCJpc3NyaW5nIjoiV1ciLCJhcHBjdHgiOiJ7XCJtc2V4Y2hwcm90XCI6XCJvd2FcIixcInB1aWRcIjpcIjExNTM3NjU5MzE5NzU0OTMzMjlcIixcInNjb3BlXCI6XCJPd2FEb3dubG9hZFwiLFwib2lkXCI6XCI0YTA1M2U1Yy1mZjRmLTQ3NDMtYjI0ZS1lMWM1ZGE1OGQyNWJcIixcInByaW1hcnlzaWRcIjpcIlMtMS01LTIxLTI0NzQ2NjYyMDctMTQ3NDkzNzE0Ny0xNzI3MzM3NzA3LTEzNjczNDE4XCJ9IiwibmJmIjoxNjc4OTY3OTY5LCJleHAiOjE2Nzg5Njg1NjksImlzcyI6IjAwMDAwMDAyLTAwMDAtMGZmMS1jZTAwLTAwMDAwMDAwMDAwMEBjODBkMzQ5OS00YTQwLTRhOGMtOTg2ZS1hYmNlMDE3ZDZiMTkiLCJhdWQiOiIwMDAwMDAwMi0wMDAwLTBmZjEtY2UwMC0wMDAwMDAwMDAwMDAvYXR0YWNobWVudHMub2ZmaWNlLm5ldEBjODBkMzQ5OS00YTQwLTRhOGMtOTg2ZS1hYmNlMDE3ZDZiMTkiLCJoYXBwIjoib3dhIn0.UQDGLD37j2U3KD6ctkctV-r9wZ5iSCm82AhKlOUKYn74YbbFPxbKhVjf-59oS-s7IgYOy8e6mLBiI6q7E4zBwAkCIr0UyVxLzyrcxoaK7qGspMfpBZEEhUe4pNpkTC0FXd9C8MkXUlLhshpyra2A6_WQfoEefNOBEhO6shuSR0NJjN4ZnuefSsm9vSFzQKM6aJQVWj5pLVY8DfmuDv53-iChKHnsPAHZBbHCv5ngARAcVzzmrf_BIyzsPepMzWLZMsO_oZu-99d-U5ZG5fQRfptTXNBbg0KaveflDr6xLzfceDLWl8WAd3jfhk7R58UvDZOLV-IKGTVLqjv-3DUdZA&amp;X-OWA-CANARY=x_Mk475VIkuVANEhQlvu-eAARFcWJtsYVVrVYtGpjbSrfB0zheRvz01hPLy727GDeuJkubne9hw.&amp;owa=outlook.office.com&amp;scriptVer=20230224007.06&amp;animation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17" y="3804783"/>
            <a:ext cx="3533775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912" y="3804783"/>
            <a:ext cx="3457575" cy="26003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7595286" y="5980670"/>
            <a:ext cx="1" cy="6784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6266556" y="4415481"/>
            <a:ext cx="25165" cy="22515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569365" y="6365588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3.3 </a:t>
            </a:r>
            <a:r>
              <a:rPr lang="fr-CH" sz="1600" dirty="0" err="1" smtClean="0"/>
              <a:t>TeV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466179" y="6452734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1</a:t>
            </a:r>
            <a:r>
              <a:rPr lang="fr-CH" sz="1600" dirty="0" smtClean="0"/>
              <a:t>.3 </a:t>
            </a:r>
            <a:r>
              <a:rPr lang="fr-CH" sz="1600" dirty="0" err="1" smtClean="0"/>
              <a:t>TeV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30536" y="6404060"/>
            <a:ext cx="38779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b</a:t>
            </a:r>
            <a:r>
              <a:rPr lang="fr-CH" sz="1100" baseline="-25000" dirty="0" smtClean="0"/>
              <a:t>3</a:t>
            </a:r>
            <a:r>
              <a:rPr lang="fr-CH" sz="1100" dirty="0" smtClean="0"/>
              <a:t> swing for the 11 T short </a:t>
            </a:r>
            <a:r>
              <a:rPr lang="fr-CH" sz="1100" dirty="0" err="1" smtClean="0"/>
              <a:t>models</a:t>
            </a:r>
            <a:r>
              <a:rPr lang="fr-CH" sz="1100" dirty="0" smtClean="0"/>
              <a:t> </a:t>
            </a:r>
            <a:r>
              <a:rPr lang="fr-CH" sz="1100" dirty="0" smtClean="0">
                <a:solidFill>
                  <a:srgbClr val="009900"/>
                </a:solidFill>
              </a:rPr>
              <a:t>(S. Izquierdo Bermudez)</a:t>
            </a:r>
            <a:endParaRPr lang="en-GB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505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B3 AND CHROMATICITY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 </a:t>
            </a:r>
            <a:r>
              <a:rPr lang="fr-CH" dirty="0" err="1" smtClean="0">
                <a:sym typeface="Symbol" pitchFamily="18" charset="2"/>
              </a:rPr>
              <a:t>study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dedicated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problem</a:t>
            </a:r>
            <a:r>
              <a:rPr lang="fr-CH" dirty="0" smtClean="0">
                <a:sym typeface="Symbol" pitchFamily="18" charset="2"/>
              </a:rPr>
              <a:t> (1.3/3.3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injections, and issues </a:t>
            </a:r>
            <a:r>
              <a:rPr lang="fr-CH" dirty="0" err="1" smtClean="0">
                <a:sym typeface="Symbol" pitchFamily="18" charset="2"/>
              </a:rPr>
              <a:t>related</a:t>
            </a:r>
            <a:r>
              <a:rPr lang="fr-CH" dirty="0" smtClean="0">
                <a:sym typeface="Symbol" pitchFamily="18" charset="2"/>
              </a:rPr>
              <a:t> to b3 and </a:t>
            </a:r>
            <a:r>
              <a:rPr lang="fr-CH" dirty="0" err="1" smtClean="0">
                <a:sym typeface="Symbol" pitchFamily="18" charset="2"/>
              </a:rPr>
              <a:t>chromaticity</a:t>
            </a:r>
            <a:r>
              <a:rPr lang="fr-CH" dirty="0" smtClean="0">
                <a:sym typeface="Symbol" pitchFamily="18" charset="2"/>
              </a:rPr>
              <a:t> swing), </a:t>
            </a:r>
            <a:r>
              <a:rPr lang="fr-CH" dirty="0" err="1" smtClean="0">
                <a:sym typeface="Symbol" pitchFamily="18" charset="2"/>
              </a:rPr>
              <a:t>using</a:t>
            </a:r>
            <a:r>
              <a:rPr lang="fr-CH" dirty="0" smtClean="0">
                <a:sym typeface="Symbol" pitchFamily="18" charset="2"/>
              </a:rPr>
              <a:t> the designs </a:t>
            </a:r>
            <a:r>
              <a:rPr lang="fr-CH" dirty="0" err="1" smtClean="0">
                <a:sym typeface="Symbol" pitchFamily="18" charset="2"/>
              </a:rPr>
              <a:t>considered</a:t>
            </a:r>
            <a:r>
              <a:rPr lang="fr-CH" dirty="0" smtClean="0">
                <a:sym typeface="Symbol" pitchFamily="18" charset="2"/>
              </a:rPr>
              <a:t> for FCC-</a:t>
            </a:r>
            <a:r>
              <a:rPr lang="fr-CH" dirty="0" err="1" smtClean="0">
                <a:sym typeface="Symbol" pitchFamily="18" charset="2"/>
              </a:rPr>
              <a:t>hh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was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presented</a:t>
            </a:r>
            <a:r>
              <a:rPr lang="fr-CH" dirty="0" smtClean="0">
                <a:sym typeface="Symbol" pitchFamily="18" charset="2"/>
              </a:rPr>
              <a:t> in 2018, </a:t>
            </a:r>
            <a:r>
              <a:rPr lang="fr-CH" dirty="0" err="1" smtClean="0">
                <a:sym typeface="Symbol" pitchFamily="18" charset="2"/>
              </a:rPr>
              <a:t>see</a:t>
            </a:r>
            <a:r>
              <a:rPr lang="fr-CH" dirty="0" smtClean="0">
                <a:sym typeface="Symbol" pitchFamily="18" charset="2"/>
              </a:rPr>
              <a:t> EDMS 2036614 (S. Izquierdo Bermudez)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Not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presented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here</a:t>
            </a:r>
            <a:r>
              <a:rPr lang="fr-CH" dirty="0" smtClean="0">
                <a:sym typeface="Symbol" pitchFamily="18" charset="2"/>
              </a:rPr>
              <a:t>, but </a:t>
            </a:r>
            <a:r>
              <a:rPr lang="fr-CH" dirty="0" err="1" smtClean="0">
                <a:sym typeface="Symbol" pitchFamily="18" charset="2"/>
              </a:rPr>
              <a:t>may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by Susana in one of the </a:t>
            </a:r>
            <a:r>
              <a:rPr lang="fr-CH" dirty="0" err="1" smtClean="0">
                <a:sym typeface="Symbol" pitchFamily="18" charset="2"/>
              </a:rPr>
              <a:t>next</a:t>
            </a:r>
            <a:r>
              <a:rPr lang="fr-CH" dirty="0" smtClean="0">
                <a:sym typeface="Symbol" pitchFamily="18" charset="2"/>
              </a:rPr>
              <a:t> meetings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Another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way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on the issue of </a:t>
            </a:r>
            <a:r>
              <a:rPr lang="fr-CH" dirty="0" err="1" smtClean="0">
                <a:sym typeface="Symbol" pitchFamily="18" charset="2"/>
              </a:rPr>
              <a:t>chromaticity</a:t>
            </a:r>
            <a:r>
              <a:rPr lang="fr-CH" dirty="0" smtClean="0">
                <a:sym typeface="Symbol" pitchFamily="18" charset="2"/>
              </a:rPr>
              <a:t> swing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reduce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sensitivity</a:t>
            </a:r>
            <a:r>
              <a:rPr lang="fr-CH" dirty="0" smtClean="0">
                <a:sym typeface="Symbol" pitchFamily="18" charset="2"/>
              </a:rPr>
              <a:t> (how </a:t>
            </a:r>
            <a:r>
              <a:rPr lang="fr-CH" dirty="0" err="1" smtClean="0">
                <a:sym typeface="Symbol" pitchFamily="18" charset="2"/>
              </a:rPr>
              <a:t>much</a:t>
            </a:r>
            <a:r>
              <a:rPr lang="fr-CH" dirty="0" smtClean="0">
                <a:sym typeface="Symbol" pitchFamily="18" charset="2"/>
              </a:rPr>
              <a:t> 1 unit of by </a:t>
            </a:r>
            <a:r>
              <a:rPr lang="fr-CH" dirty="0" err="1" smtClean="0">
                <a:sym typeface="Symbol" pitchFamily="18" charset="2"/>
              </a:rPr>
              <a:t>gives</a:t>
            </a:r>
            <a:r>
              <a:rPr lang="fr-CH" dirty="0" smtClean="0">
                <a:sym typeface="Symbol" pitchFamily="18" charset="2"/>
              </a:rPr>
              <a:t> as </a:t>
            </a:r>
            <a:r>
              <a:rPr lang="fr-CH" dirty="0" err="1" smtClean="0">
                <a:sym typeface="Symbol" pitchFamily="18" charset="2"/>
              </a:rPr>
              <a:t>chromaticity</a:t>
            </a:r>
            <a:r>
              <a:rPr lang="fr-CH" dirty="0" smtClean="0">
                <a:sym typeface="Symbol" pitchFamily="18" charset="2"/>
              </a:rPr>
              <a:t>) acting on the </a:t>
            </a:r>
            <a:r>
              <a:rPr lang="fr-CH" dirty="0" err="1" smtClean="0">
                <a:sym typeface="Symbol" pitchFamily="18" charset="2"/>
              </a:rPr>
              <a:t>lattice</a:t>
            </a:r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5519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472632" y="6616996"/>
            <a:ext cx="4671368" cy="241004"/>
          </a:xfrm>
        </p:spPr>
        <p:txBody>
          <a:bodyPr/>
          <a:lstStyle/>
          <a:p>
            <a:pPr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injection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962900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+mn-lt"/>
                <a:sym typeface="Symbol" pitchFamily="18" charset="2"/>
              </a:rPr>
              <a:t>THANKS</a:t>
            </a:r>
            <a:endParaRPr lang="en-US" dirty="0" smtClean="0">
              <a:solidFill>
                <a:schemeClr val="bg1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212396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In conclusion,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do not have </a:t>
            </a:r>
            <a:r>
              <a:rPr lang="fr-CH" dirty="0" err="1" smtClean="0">
                <a:sym typeface="Symbol" pitchFamily="18" charset="2"/>
              </a:rPr>
              <a:t>elements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today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prove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a 1.3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injection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viable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Some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bottlenecks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addressed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On the top of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recent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reduction</a:t>
            </a:r>
            <a:r>
              <a:rPr lang="fr-CH" dirty="0" smtClean="0">
                <a:sym typeface="Symbol" pitchFamily="18" charset="2"/>
              </a:rPr>
              <a:t> of FCC size, a </a:t>
            </a:r>
            <a:r>
              <a:rPr lang="fr-CH" dirty="0" err="1" smtClean="0">
                <a:sym typeface="Symbol" pitchFamily="18" charset="2"/>
              </a:rPr>
              <a:t>revision</a:t>
            </a:r>
            <a:r>
              <a:rPr lang="fr-CH" dirty="0" smtClean="0">
                <a:sym typeface="Symbol" pitchFamily="18" charset="2"/>
              </a:rPr>
              <a:t> of the FCC-</a:t>
            </a:r>
            <a:r>
              <a:rPr lang="fr-CH" dirty="0" err="1" smtClean="0">
                <a:sym typeface="Symbol" pitchFamily="18" charset="2"/>
              </a:rPr>
              <a:t>hh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17 T, 100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option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presented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sound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 </a:t>
            </a:r>
            <a:r>
              <a:rPr lang="fr-CH" dirty="0" err="1" smtClean="0">
                <a:sym typeface="Symbol" pitchFamily="18" charset="2"/>
              </a:rPr>
              <a:t>branching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a 80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all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machine at 14+ T, and a 120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, 20+ T machine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+ HTS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most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sound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proposal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6469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59013</TotalTime>
  <Words>520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SOME CONSIDERATIONS ON INJECTION ENERGY IN FCC-hh</vt:lpstr>
      <vt:lpstr>BASICS</vt:lpstr>
      <vt:lpstr>ENERGY SWING</vt:lpstr>
      <vt:lpstr>ENERGY SWING</vt:lpstr>
      <vt:lpstr>APERTURE</vt:lpstr>
      <vt:lpstr>B3 AND CHROMATICITY</vt:lpstr>
      <vt:lpstr>B3 AND CHROMATICITY</vt:lpstr>
      <vt:lpstr>THANKS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885</cp:revision>
  <dcterms:created xsi:type="dcterms:W3CDTF">2006-07-31T18:23:56Z</dcterms:created>
  <dcterms:modified xsi:type="dcterms:W3CDTF">2023-03-16T12:28:49Z</dcterms:modified>
</cp:coreProperties>
</file>