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27" r:id="rId6"/>
    <p:sldId id="2910" r:id="rId7"/>
    <p:sldId id="2724" r:id="rId8"/>
    <p:sldId id="2725" r:id="rId9"/>
    <p:sldId id="2726" r:id="rId10"/>
    <p:sldId id="2721" r:id="rId11"/>
    <p:sldId id="2729" r:id="rId12"/>
    <p:sldId id="2736" r:id="rId13"/>
    <p:sldId id="2908" r:id="rId14"/>
    <p:sldId id="2911" r:id="rId15"/>
    <p:sldId id="2734" r:id="rId16"/>
    <p:sldId id="2912" r:id="rId17"/>
    <p:sldId id="2738" r:id="rId18"/>
    <p:sldId id="2715" r:id="rId19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FF0000"/>
    <a:srgbClr val="9A9B9D"/>
    <a:srgbClr val="AEB0AF"/>
    <a:srgbClr val="CEC7C1"/>
    <a:srgbClr val="8C8D90"/>
    <a:srgbClr val="D25350"/>
    <a:srgbClr val="808184"/>
    <a:srgbClr val="757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6" autoAdjust="0"/>
    <p:restoredTop sz="95161" autoAdjust="0"/>
  </p:normalViewPr>
  <p:slideViewPr>
    <p:cSldViewPr snapToGrid="0" showGuides="1">
      <p:cViewPr>
        <p:scale>
          <a:sx n="120" d="100"/>
          <a:sy n="120" d="100"/>
        </p:scale>
        <p:origin x="264" y="2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6A22FF-F7F9-E040-92A1-92C8A91FE30D}" type="doc">
      <dgm:prSet loTypeId="urn:microsoft.com/office/officeart/2005/8/layout/hProcess9" loCatId="" qsTypeId="urn:microsoft.com/office/officeart/2005/8/quickstyle/simple1" qsCatId="simple" csTypeId="urn:microsoft.com/office/officeart/2005/8/colors/accent1_1" csCatId="accent1" phldr="1"/>
      <dgm:spPr/>
    </dgm:pt>
    <dgm:pt modelId="{5FEAE185-7C44-3845-9DDA-30FDF4564ABB}">
      <dgm:prSet phldrT="[Text]" custT="1"/>
      <dgm:spPr/>
      <dgm:t>
        <a:bodyPr/>
        <a:lstStyle/>
        <a:p>
          <a:r>
            <a:rPr lang="en-US" sz="1100" dirty="0"/>
            <a:t>2006 </a:t>
          </a:r>
        </a:p>
        <a:p>
          <a:r>
            <a:rPr lang="en-US" sz="1100" dirty="0"/>
            <a:t>Proof of principle </a:t>
          </a:r>
        </a:p>
      </dgm:t>
    </dgm:pt>
    <dgm:pt modelId="{7527FAE6-1979-4643-8171-1D06D8D8B4E0}" type="parTrans" cxnId="{2A6C51C7-F6D0-EA42-8C8E-8A01D0A4A358}">
      <dgm:prSet/>
      <dgm:spPr/>
      <dgm:t>
        <a:bodyPr/>
        <a:lstStyle/>
        <a:p>
          <a:endParaRPr lang="en-US" sz="1100"/>
        </a:p>
      </dgm:t>
    </dgm:pt>
    <dgm:pt modelId="{F1C5F39E-58CC-B94A-AE29-BBF7A7A67DBC}" type="sibTrans" cxnId="{2A6C51C7-F6D0-EA42-8C8E-8A01D0A4A358}">
      <dgm:prSet/>
      <dgm:spPr/>
      <dgm:t>
        <a:bodyPr/>
        <a:lstStyle/>
        <a:p>
          <a:endParaRPr lang="en-US" sz="1100"/>
        </a:p>
      </dgm:t>
    </dgm:pt>
    <dgm:pt modelId="{126D726C-1828-1F4B-B95E-A23FD103B67F}">
      <dgm:prSet phldrT="[Text]" custT="1"/>
      <dgm:spPr/>
      <dgm:t>
        <a:bodyPr/>
        <a:lstStyle/>
        <a:p>
          <a:r>
            <a:rPr lang="en-US" sz="1100" dirty="0"/>
            <a:t>2016 </a:t>
          </a:r>
        </a:p>
        <a:p>
          <a:r>
            <a:rPr lang="en-US" sz="1100" dirty="0"/>
            <a:t>10us Experiment</a:t>
          </a:r>
        </a:p>
      </dgm:t>
    </dgm:pt>
    <dgm:pt modelId="{DFAC3270-A755-8F47-940D-C3438327F439}" type="parTrans" cxnId="{66FDCFE4-D094-8947-8998-ABD68B502508}">
      <dgm:prSet/>
      <dgm:spPr/>
      <dgm:t>
        <a:bodyPr/>
        <a:lstStyle/>
        <a:p>
          <a:endParaRPr lang="en-US" sz="1100"/>
        </a:p>
      </dgm:t>
    </dgm:pt>
    <dgm:pt modelId="{6C2871D4-3786-E847-B0EB-139051E043E8}" type="sibTrans" cxnId="{66FDCFE4-D094-8947-8998-ABD68B502508}">
      <dgm:prSet/>
      <dgm:spPr/>
      <dgm:t>
        <a:bodyPr/>
        <a:lstStyle/>
        <a:p>
          <a:endParaRPr lang="en-US" sz="1100"/>
        </a:p>
      </dgm:t>
    </dgm:pt>
    <dgm:pt modelId="{70C6E185-3DD7-624E-8826-1CA1322372DE}">
      <dgm:prSet phldrT="[Text]" custT="1"/>
      <dgm:spPr/>
      <dgm:t>
        <a:bodyPr/>
        <a:lstStyle/>
        <a:p>
          <a:r>
            <a:rPr lang="en-US" sz="1100" dirty="0"/>
            <a:t>2018</a:t>
          </a:r>
        </a:p>
        <a:p>
          <a:r>
            <a:rPr lang="en-US" sz="1100" dirty="0"/>
            <a:t>Sequential Resonance Excitation scheme proposed</a:t>
          </a:r>
        </a:p>
      </dgm:t>
    </dgm:pt>
    <dgm:pt modelId="{57D5F186-F8F1-924D-9C63-BB7521532834}" type="parTrans" cxnId="{806B6372-81F3-0148-A112-BF125D5F7939}">
      <dgm:prSet/>
      <dgm:spPr/>
      <dgm:t>
        <a:bodyPr/>
        <a:lstStyle/>
        <a:p>
          <a:endParaRPr lang="en-US" sz="1100"/>
        </a:p>
      </dgm:t>
    </dgm:pt>
    <dgm:pt modelId="{80434C2B-F106-6945-8EBE-665D789378B0}" type="sibTrans" cxnId="{806B6372-81F3-0148-A112-BF125D5F7939}">
      <dgm:prSet/>
      <dgm:spPr/>
      <dgm:t>
        <a:bodyPr/>
        <a:lstStyle/>
        <a:p>
          <a:endParaRPr lang="en-US" sz="1100"/>
        </a:p>
      </dgm:t>
    </dgm:pt>
    <dgm:pt modelId="{9B79DC5A-883E-A04F-B1C5-27EAAEEB5CAF}">
      <dgm:prSet phldrT="[Text]" custT="1"/>
      <dgm:spPr/>
      <dgm:t>
        <a:bodyPr/>
        <a:lstStyle/>
        <a:p>
          <a:r>
            <a:rPr lang="en-US" sz="1100" dirty="0"/>
            <a:t>2020 </a:t>
          </a:r>
        </a:p>
        <a:p>
          <a:r>
            <a:rPr lang="en-US" sz="1100" dirty="0"/>
            <a:t>Experimental Vessel Modified for Sequential Resonance</a:t>
          </a:r>
        </a:p>
      </dgm:t>
    </dgm:pt>
    <dgm:pt modelId="{FA39E81E-974F-2F48-BE8E-E23F2016453C}" type="parTrans" cxnId="{D3703C19-96A4-D340-B8AB-6FBEB93A1503}">
      <dgm:prSet/>
      <dgm:spPr/>
      <dgm:t>
        <a:bodyPr/>
        <a:lstStyle/>
        <a:p>
          <a:endParaRPr lang="en-US" sz="1100"/>
        </a:p>
      </dgm:t>
    </dgm:pt>
    <dgm:pt modelId="{C4C70B62-598C-044B-B238-BD684BA7054D}" type="sibTrans" cxnId="{D3703C19-96A4-D340-B8AB-6FBEB93A1503}">
      <dgm:prSet/>
      <dgm:spPr/>
      <dgm:t>
        <a:bodyPr/>
        <a:lstStyle/>
        <a:p>
          <a:endParaRPr lang="en-US" sz="1100"/>
        </a:p>
      </dgm:t>
    </dgm:pt>
    <dgm:pt modelId="{BCCA1F5D-07DA-7641-81BF-53F9FB18FBA9}">
      <dgm:prSet phldrT="[Text]" custT="1"/>
      <dgm:spPr/>
      <dgm:t>
        <a:bodyPr/>
        <a:lstStyle/>
        <a:p>
          <a:r>
            <a:rPr lang="en-US" sz="1100" dirty="0"/>
            <a:t>2023 </a:t>
          </a:r>
        </a:p>
        <a:p>
          <a:r>
            <a:rPr lang="en-US" sz="1100" dirty="0"/>
            <a:t>Demonstration of laser crab crossing technique</a:t>
          </a:r>
        </a:p>
      </dgm:t>
    </dgm:pt>
    <dgm:pt modelId="{8E62404B-8E22-EB4E-BA1A-94E857797972}" type="parTrans" cxnId="{A701CE39-6C6B-9D43-A081-821862B8C7CC}">
      <dgm:prSet/>
      <dgm:spPr/>
      <dgm:t>
        <a:bodyPr/>
        <a:lstStyle/>
        <a:p>
          <a:endParaRPr lang="en-US" sz="1100"/>
        </a:p>
      </dgm:t>
    </dgm:pt>
    <dgm:pt modelId="{771259C1-B160-2244-A4D2-F76CF7682679}" type="sibTrans" cxnId="{A701CE39-6C6B-9D43-A081-821862B8C7CC}">
      <dgm:prSet/>
      <dgm:spPr/>
      <dgm:t>
        <a:bodyPr/>
        <a:lstStyle/>
        <a:p>
          <a:endParaRPr lang="en-US" sz="1100"/>
        </a:p>
      </dgm:t>
    </dgm:pt>
    <dgm:pt modelId="{61BD43CA-60B1-8541-9399-9BFCE0B61736}">
      <dgm:prSet phldrT="[Text]" custT="1"/>
      <dgm:spPr/>
      <dgm:t>
        <a:bodyPr/>
        <a:lstStyle/>
        <a:p>
          <a:r>
            <a:rPr lang="en-US" sz="1100" dirty="0"/>
            <a:t>2022  </a:t>
          </a:r>
        </a:p>
        <a:p>
          <a:r>
            <a:rPr lang="en-US" sz="1100" dirty="0"/>
            <a:t>Experimental Demonstration of Sequential Resonance</a:t>
          </a:r>
        </a:p>
      </dgm:t>
    </dgm:pt>
    <dgm:pt modelId="{AB6B55D1-EFED-454A-A555-C8907CFDEB20}" type="parTrans" cxnId="{AEEE7EDB-6741-AB45-B144-A7BA6E4C886D}">
      <dgm:prSet/>
      <dgm:spPr/>
      <dgm:t>
        <a:bodyPr/>
        <a:lstStyle/>
        <a:p>
          <a:endParaRPr lang="en-US" sz="1100"/>
        </a:p>
      </dgm:t>
    </dgm:pt>
    <dgm:pt modelId="{847276D3-FCCD-0645-A530-CD8A32FEB08C}" type="sibTrans" cxnId="{AEEE7EDB-6741-AB45-B144-A7BA6E4C886D}">
      <dgm:prSet/>
      <dgm:spPr/>
      <dgm:t>
        <a:bodyPr/>
        <a:lstStyle/>
        <a:p>
          <a:endParaRPr lang="en-US" sz="1100"/>
        </a:p>
      </dgm:t>
    </dgm:pt>
    <dgm:pt modelId="{CCC88C19-CCB2-474D-90BE-7937745BB4A6}">
      <dgm:prSet phldrT="[Text]" custT="1"/>
      <dgm:spPr/>
      <dgm:t>
        <a:bodyPr/>
        <a:lstStyle/>
        <a:p>
          <a:r>
            <a:rPr lang="en-US" sz="1100" dirty="0"/>
            <a:t>2023  Development of new Chamber, Design of injection </a:t>
          </a:r>
          <a:r>
            <a:rPr lang="en-US" sz="1200" dirty="0"/>
            <a:t>demonstration</a:t>
          </a:r>
          <a:r>
            <a:rPr lang="en-US" sz="1100" dirty="0"/>
            <a:t> system start</a:t>
          </a:r>
        </a:p>
      </dgm:t>
    </dgm:pt>
    <dgm:pt modelId="{2B1B73B9-5B1F-434A-A455-4F1A6A2AD382}" type="parTrans" cxnId="{61464D47-472B-2748-A8A7-6815CA5066B6}">
      <dgm:prSet/>
      <dgm:spPr/>
      <dgm:t>
        <a:bodyPr/>
        <a:lstStyle/>
        <a:p>
          <a:endParaRPr lang="en-US" sz="1100"/>
        </a:p>
      </dgm:t>
    </dgm:pt>
    <dgm:pt modelId="{F7D9A1BE-1B4C-934B-B6D0-8104EA474BEC}" type="sibTrans" cxnId="{61464D47-472B-2748-A8A7-6815CA5066B6}">
      <dgm:prSet/>
      <dgm:spPr/>
      <dgm:t>
        <a:bodyPr/>
        <a:lstStyle/>
        <a:p>
          <a:endParaRPr lang="en-US" sz="1100"/>
        </a:p>
      </dgm:t>
    </dgm:pt>
    <dgm:pt modelId="{5BB60961-7902-A244-80C7-9ABDBA619BC7}" type="pres">
      <dgm:prSet presAssocID="{036A22FF-F7F9-E040-92A1-92C8A91FE30D}" presName="CompostProcess" presStyleCnt="0">
        <dgm:presLayoutVars>
          <dgm:dir/>
          <dgm:resizeHandles val="exact"/>
        </dgm:presLayoutVars>
      </dgm:prSet>
      <dgm:spPr/>
    </dgm:pt>
    <dgm:pt modelId="{D65D57B1-D10C-1447-B15E-730835C40C62}" type="pres">
      <dgm:prSet presAssocID="{036A22FF-F7F9-E040-92A1-92C8A91FE30D}" presName="arrow" presStyleLbl="bgShp" presStyleIdx="0" presStyleCnt="1" custScaleX="117647" custLinFactNeighborX="-126"/>
      <dgm:spPr/>
    </dgm:pt>
    <dgm:pt modelId="{9095AE07-74C7-E942-99D5-A839B3C6DA69}" type="pres">
      <dgm:prSet presAssocID="{036A22FF-F7F9-E040-92A1-92C8A91FE30D}" presName="linearProcess" presStyleCnt="0"/>
      <dgm:spPr/>
    </dgm:pt>
    <dgm:pt modelId="{C0923A3C-DB02-F54E-BEE5-F4CF92B866A6}" type="pres">
      <dgm:prSet presAssocID="{5FEAE185-7C44-3845-9DDA-30FDF4564ABB}" presName="textNode" presStyleLbl="node1" presStyleIdx="0" presStyleCnt="7" custScaleX="61859" custLinFactNeighborX="29849">
        <dgm:presLayoutVars>
          <dgm:bulletEnabled val="1"/>
        </dgm:presLayoutVars>
      </dgm:prSet>
      <dgm:spPr/>
    </dgm:pt>
    <dgm:pt modelId="{CABA8157-9C9B-FB49-A2A2-002BC64D66D3}" type="pres">
      <dgm:prSet presAssocID="{F1C5F39E-58CC-B94A-AE29-BBF7A7A67DBC}" presName="sibTrans" presStyleCnt="0"/>
      <dgm:spPr/>
    </dgm:pt>
    <dgm:pt modelId="{0E155CA7-4BF9-0E41-B6B8-550221A3DE4C}" type="pres">
      <dgm:prSet presAssocID="{126D726C-1828-1F4B-B95E-A23FD103B67F}" presName="textNode" presStyleLbl="node1" presStyleIdx="1" presStyleCnt="7" custScaleX="63040" custLinFactNeighborX="-46906">
        <dgm:presLayoutVars>
          <dgm:bulletEnabled val="1"/>
        </dgm:presLayoutVars>
      </dgm:prSet>
      <dgm:spPr/>
    </dgm:pt>
    <dgm:pt modelId="{FEFE45EF-5CE8-8D45-8DA7-FFA5445740A6}" type="pres">
      <dgm:prSet presAssocID="{6C2871D4-3786-E847-B0EB-139051E043E8}" presName="sibTrans" presStyleCnt="0"/>
      <dgm:spPr/>
    </dgm:pt>
    <dgm:pt modelId="{C3A5B5A0-2688-1E48-8CA6-A0FBEDC99439}" type="pres">
      <dgm:prSet presAssocID="{70C6E185-3DD7-624E-8826-1CA1322372DE}" presName="textNode" presStyleLbl="node1" presStyleIdx="2" presStyleCnt="7" custLinFactNeighborX="-98075" custLinFactNeighborY="-1416">
        <dgm:presLayoutVars>
          <dgm:bulletEnabled val="1"/>
        </dgm:presLayoutVars>
      </dgm:prSet>
      <dgm:spPr/>
    </dgm:pt>
    <dgm:pt modelId="{9B8AE57A-9048-0B44-AD69-837243B43FA7}" type="pres">
      <dgm:prSet presAssocID="{80434C2B-F106-6945-8EBE-665D789378B0}" presName="sibTrans" presStyleCnt="0"/>
      <dgm:spPr/>
    </dgm:pt>
    <dgm:pt modelId="{DDDA525C-9D46-D341-9322-7E9D26903D30}" type="pres">
      <dgm:prSet presAssocID="{9B79DC5A-883E-A04F-B1C5-27EAAEEB5CAF}" presName="textNode" presStyleLbl="node1" presStyleIdx="3" presStyleCnt="7" custLinFactX="-8918" custLinFactNeighborX="-100000" custLinFactNeighborY="-1416">
        <dgm:presLayoutVars>
          <dgm:bulletEnabled val="1"/>
        </dgm:presLayoutVars>
      </dgm:prSet>
      <dgm:spPr/>
    </dgm:pt>
    <dgm:pt modelId="{CB3E4272-CD5A-0E4C-9C0E-1C25E3FD1E06}" type="pres">
      <dgm:prSet presAssocID="{C4C70B62-598C-044B-B238-BD684BA7054D}" presName="sibTrans" presStyleCnt="0"/>
      <dgm:spPr/>
    </dgm:pt>
    <dgm:pt modelId="{AF2202AB-9872-9243-A911-46119DAA089F}" type="pres">
      <dgm:prSet presAssocID="{61BD43CA-60B1-8541-9399-9BFCE0B61736}" presName="textNode" presStyleLbl="node1" presStyleIdx="4" presStyleCnt="7" custLinFactX="-16736" custLinFactNeighborX="-100000">
        <dgm:presLayoutVars>
          <dgm:bulletEnabled val="1"/>
        </dgm:presLayoutVars>
      </dgm:prSet>
      <dgm:spPr/>
    </dgm:pt>
    <dgm:pt modelId="{5E592ECB-7341-694F-82F7-0CF434E605E0}" type="pres">
      <dgm:prSet presAssocID="{847276D3-FCCD-0645-A530-CD8A32FEB08C}" presName="sibTrans" presStyleCnt="0"/>
      <dgm:spPr/>
    </dgm:pt>
    <dgm:pt modelId="{3C3024CD-3189-D64A-BAC2-72253EE5B90B}" type="pres">
      <dgm:prSet presAssocID="{BCCA1F5D-07DA-7641-81BF-53F9FB18FBA9}" presName="textNode" presStyleLbl="node1" presStyleIdx="5" presStyleCnt="7" custLinFactX="-23132" custLinFactNeighborX="-100000">
        <dgm:presLayoutVars>
          <dgm:bulletEnabled val="1"/>
        </dgm:presLayoutVars>
      </dgm:prSet>
      <dgm:spPr/>
    </dgm:pt>
    <dgm:pt modelId="{B49807A3-6F28-6045-AB5C-1BF32263BD9A}" type="pres">
      <dgm:prSet presAssocID="{771259C1-B160-2244-A4D2-F76CF7682679}" presName="sibTrans" presStyleCnt="0"/>
      <dgm:spPr/>
    </dgm:pt>
    <dgm:pt modelId="{DD4D60D5-9867-CB41-9FDE-F65ACA37C719}" type="pres">
      <dgm:prSet presAssocID="{CCC88C19-CCB2-474D-90BE-7937745BB4A6}" presName="textNode" presStyleLbl="node1" presStyleIdx="6" presStyleCnt="7" custLinFactX="-27396" custLinFactNeighborX="-100000">
        <dgm:presLayoutVars>
          <dgm:bulletEnabled val="1"/>
        </dgm:presLayoutVars>
      </dgm:prSet>
      <dgm:spPr/>
    </dgm:pt>
  </dgm:ptLst>
  <dgm:cxnLst>
    <dgm:cxn modelId="{33105605-DBC9-6B44-A54A-23D60B24D0BF}" type="presOf" srcId="{CCC88C19-CCB2-474D-90BE-7937745BB4A6}" destId="{DD4D60D5-9867-CB41-9FDE-F65ACA37C719}" srcOrd="0" destOrd="0" presId="urn:microsoft.com/office/officeart/2005/8/layout/hProcess9"/>
    <dgm:cxn modelId="{D3703C19-96A4-D340-B8AB-6FBEB93A1503}" srcId="{036A22FF-F7F9-E040-92A1-92C8A91FE30D}" destId="{9B79DC5A-883E-A04F-B1C5-27EAAEEB5CAF}" srcOrd="3" destOrd="0" parTransId="{FA39E81E-974F-2F48-BE8E-E23F2016453C}" sibTransId="{C4C70B62-598C-044B-B238-BD684BA7054D}"/>
    <dgm:cxn modelId="{78EC3924-3B0B-EF4C-9EE0-3191AC51DE3C}" type="presOf" srcId="{61BD43CA-60B1-8541-9399-9BFCE0B61736}" destId="{AF2202AB-9872-9243-A911-46119DAA089F}" srcOrd="0" destOrd="0" presId="urn:microsoft.com/office/officeart/2005/8/layout/hProcess9"/>
    <dgm:cxn modelId="{A701CE39-6C6B-9D43-A081-821862B8C7CC}" srcId="{036A22FF-F7F9-E040-92A1-92C8A91FE30D}" destId="{BCCA1F5D-07DA-7641-81BF-53F9FB18FBA9}" srcOrd="5" destOrd="0" parTransId="{8E62404B-8E22-EB4E-BA1A-94E857797972}" sibTransId="{771259C1-B160-2244-A4D2-F76CF7682679}"/>
    <dgm:cxn modelId="{C18F0A3D-6FAB-2640-9EE0-3DE32C3D6C37}" type="presOf" srcId="{126D726C-1828-1F4B-B95E-A23FD103B67F}" destId="{0E155CA7-4BF9-0E41-B6B8-550221A3DE4C}" srcOrd="0" destOrd="0" presId="urn:microsoft.com/office/officeart/2005/8/layout/hProcess9"/>
    <dgm:cxn modelId="{61464D47-472B-2748-A8A7-6815CA5066B6}" srcId="{036A22FF-F7F9-E040-92A1-92C8A91FE30D}" destId="{CCC88C19-CCB2-474D-90BE-7937745BB4A6}" srcOrd="6" destOrd="0" parTransId="{2B1B73B9-5B1F-434A-A455-4F1A6A2AD382}" sibTransId="{F7D9A1BE-1B4C-934B-B6D0-8104EA474BEC}"/>
    <dgm:cxn modelId="{806B6372-81F3-0148-A112-BF125D5F7939}" srcId="{036A22FF-F7F9-E040-92A1-92C8A91FE30D}" destId="{70C6E185-3DD7-624E-8826-1CA1322372DE}" srcOrd="2" destOrd="0" parTransId="{57D5F186-F8F1-924D-9C63-BB7521532834}" sibTransId="{80434C2B-F106-6945-8EBE-665D789378B0}"/>
    <dgm:cxn modelId="{14B2C282-14C6-1F4F-903D-0AE6FCBC0736}" type="presOf" srcId="{70C6E185-3DD7-624E-8826-1CA1322372DE}" destId="{C3A5B5A0-2688-1E48-8CA6-A0FBEDC99439}" srcOrd="0" destOrd="0" presId="urn:microsoft.com/office/officeart/2005/8/layout/hProcess9"/>
    <dgm:cxn modelId="{12681B95-E1B9-7A4A-9CB5-86BA48EB2082}" type="presOf" srcId="{BCCA1F5D-07DA-7641-81BF-53F9FB18FBA9}" destId="{3C3024CD-3189-D64A-BAC2-72253EE5B90B}" srcOrd="0" destOrd="0" presId="urn:microsoft.com/office/officeart/2005/8/layout/hProcess9"/>
    <dgm:cxn modelId="{CAA584B0-7E43-4B43-936B-0BF47A104B76}" type="presOf" srcId="{036A22FF-F7F9-E040-92A1-92C8A91FE30D}" destId="{5BB60961-7902-A244-80C7-9ABDBA619BC7}" srcOrd="0" destOrd="0" presId="urn:microsoft.com/office/officeart/2005/8/layout/hProcess9"/>
    <dgm:cxn modelId="{2A6C51C7-F6D0-EA42-8C8E-8A01D0A4A358}" srcId="{036A22FF-F7F9-E040-92A1-92C8A91FE30D}" destId="{5FEAE185-7C44-3845-9DDA-30FDF4564ABB}" srcOrd="0" destOrd="0" parTransId="{7527FAE6-1979-4643-8171-1D06D8D8B4E0}" sibTransId="{F1C5F39E-58CC-B94A-AE29-BBF7A7A67DBC}"/>
    <dgm:cxn modelId="{CFDBADC7-CFCC-CB49-BF54-81DC2A1C2D91}" type="presOf" srcId="{9B79DC5A-883E-A04F-B1C5-27EAAEEB5CAF}" destId="{DDDA525C-9D46-D341-9322-7E9D26903D30}" srcOrd="0" destOrd="0" presId="urn:microsoft.com/office/officeart/2005/8/layout/hProcess9"/>
    <dgm:cxn modelId="{042435DA-A628-E648-AB48-A17AF8512536}" type="presOf" srcId="{5FEAE185-7C44-3845-9DDA-30FDF4564ABB}" destId="{C0923A3C-DB02-F54E-BEE5-F4CF92B866A6}" srcOrd="0" destOrd="0" presId="urn:microsoft.com/office/officeart/2005/8/layout/hProcess9"/>
    <dgm:cxn modelId="{AEEE7EDB-6741-AB45-B144-A7BA6E4C886D}" srcId="{036A22FF-F7F9-E040-92A1-92C8A91FE30D}" destId="{61BD43CA-60B1-8541-9399-9BFCE0B61736}" srcOrd="4" destOrd="0" parTransId="{AB6B55D1-EFED-454A-A555-C8907CFDEB20}" sibTransId="{847276D3-FCCD-0645-A530-CD8A32FEB08C}"/>
    <dgm:cxn modelId="{66FDCFE4-D094-8947-8998-ABD68B502508}" srcId="{036A22FF-F7F9-E040-92A1-92C8A91FE30D}" destId="{126D726C-1828-1F4B-B95E-A23FD103B67F}" srcOrd="1" destOrd="0" parTransId="{DFAC3270-A755-8F47-940D-C3438327F439}" sibTransId="{6C2871D4-3786-E847-B0EB-139051E043E8}"/>
    <dgm:cxn modelId="{4D43F243-3602-CD47-91CD-D488B81B7B13}" type="presParOf" srcId="{5BB60961-7902-A244-80C7-9ABDBA619BC7}" destId="{D65D57B1-D10C-1447-B15E-730835C40C62}" srcOrd="0" destOrd="0" presId="urn:microsoft.com/office/officeart/2005/8/layout/hProcess9"/>
    <dgm:cxn modelId="{F105AAA5-C562-8E48-857B-4E264CB927AF}" type="presParOf" srcId="{5BB60961-7902-A244-80C7-9ABDBA619BC7}" destId="{9095AE07-74C7-E942-99D5-A839B3C6DA69}" srcOrd="1" destOrd="0" presId="urn:microsoft.com/office/officeart/2005/8/layout/hProcess9"/>
    <dgm:cxn modelId="{8F3CCB33-7EE8-DE4B-9B05-575B3A00A742}" type="presParOf" srcId="{9095AE07-74C7-E942-99D5-A839B3C6DA69}" destId="{C0923A3C-DB02-F54E-BEE5-F4CF92B866A6}" srcOrd="0" destOrd="0" presId="urn:microsoft.com/office/officeart/2005/8/layout/hProcess9"/>
    <dgm:cxn modelId="{F188E7FB-2DEE-C848-AD96-2751FD8C4B8E}" type="presParOf" srcId="{9095AE07-74C7-E942-99D5-A839B3C6DA69}" destId="{CABA8157-9C9B-FB49-A2A2-002BC64D66D3}" srcOrd="1" destOrd="0" presId="urn:microsoft.com/office/officeart/2005/8/layout/hProcess9"/>
    <dgm:cxn modelId="{9EBEEBBC-4316-DE4D-8643-0DCFFA2BB575}" type="presParOf" srcId="{9095AE07-74C7-E942-99D5-A839B3C6DA69}" destId="{0E155CA7-4BF9-0E41-B6B8-550221A3DE4C}" srcOrd="2" destOrd="0" presId="urn:microsoft.com/office/officeart/2005/8/layout/hProcess9"/>
    <dgm:cxn modelId="{C05F6B75-88E6-3647-8328-B1A4445137C3}" type="presParOf" srcId="{9095AE07-74C7-E942-99D5-A839B3C6DA69}" destId="{FEFE45EF-5CE8-8D45-8DA7-FFA5445740A6}" srcOrd="3" destOrd="0" presId="urn:microsoft.com/office/officeart/2005/8/layout/hProcess9"/>
    <dgm:cxn modelId="{EBACCC85-33F1-B540-B438-8F0935C6D355}" type="presParOf" srcId="{9095AE07-74C7-E942-99D5-A839B3C6DA69}" destId="{C3A5B5A0-2688-1E48-8CA6-A0FBEDC99439}" srcOrd="4" destOrd="0" presId="urn:microsoft.com/office/officeart/2005/8/layout/hProcess9"/>
    <dgm:cxn modelId="{ECEE8B03-1B02-794A-9692-22B807189A68}" type="presParOf" srcId="{9095AE07-74C7-E942-99D5-A839B3C6DA69}" destId="{9B8AE57A-9048-0B44-AD69-837243B43FA7}" srcOrd="5" destOrd="0" presId="urn:microsoft.com/office/officeart/2005/8/layout/hProcess9"/>
    <dgm:cxn modelId="{3C7CE5E9-6649-C743-B589-3B83317CA76C}" type="presParOf" srcId="{9095AE07-74C7-E942-99D5-A839B3C6DA69}" destId="{DDDA525C-9D46-D341-9322-7E9D26903D30}" srcOrd="6" destOrd="0" presId="urn:microsoft.com/office/officeart/2005/8/layout/hProcess9"/>
    <dgm:cxn modelId="{F7EC2B89-A2DC-6A4E-B665-2C3FF9892D24}" type="presParOf" srcId="{9095AE07-74C7-E942-99D5-A839B3C6DA69}" destId="{CB3E4272-CD5A-0E4C-9C0E-1C25E3FD1E06}" srcOrd="7" destOrd="0" presId="urn:microsoft.com/office/officeart/2005/8/layout/hProcess9"/>
    <dgm:cxn modelId="{C78D7E7D-5DBB-754D-8D1E-1C5F491F45E1}" type="presParOf" srcId="{9095AE07-74C7-E942-99D5-A839B3C6DA69}" destId="{AF2202AB-9872-9243-A911-46119DAA089F}" srcOrd="8" destOrd="0" presId="urn:microsoft.com/office/officeart/2005/8/layout/hProcess9"/>
    <dgm:cxn modelId="{EEDC9787-6DF3-364F-AD60-C1B1F4774336}" type="presParOf" srcId="{9095AE07-74C7-E942-99D5-A839B3C6DA69}" destId="{5E592ECB-7341-694F-82F7-0CF434E605E0}" srcOrd="9" destOrd="0" presId="urn:microsoft.com/office/officeart/2005/8/layout/hProcess9"/>
    <dgm:cxn modelId="{EEEB466B-95F5-2F4E-8895-717D1252D6E4}" type="presParOf" srcId="{9095AE07-74C7-E942-99D5-A839B3C6DA69}" destId="{3C3024CD-3189-D64A-BAC2-72253EE5B90B}" srcOrd="10" destOrd="0" presId="urn:microsoft.com/office/officeart/2005/8/layout/hProcess9"/>
    <dgm:cxn modelId="{32119B44-DF9B-1946-A2BE-223585D23AD7}" type="presParOf" srcId="{9095AE07-74C7-E942-99D5-A839B3C6DA69}" destId="{B49807A3-6F28-6045-AB5C-1BF32263BD9A}" srcOrd="11" destOrd="0" presId="urn:microsoft.com/office/officeart/2005/8/layout/hProcess9"/>
    <dgm:cxn modelId="{5EC6441C-0AC7-7642-934C-24C1984B0FB0}" type="presParOf" srcId="{9095AE07-74C7-E942-99D5-A839B3C6DA69}" destId="{DD4D60D5-9867-CB41-9FDE-F65ACA37C719}" srcOrd="1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5D57B1-D10C-1447-B15E-730835C40C62}">
      <dsp:nvSpPr>
        <dsp:cNvPr id="0" name=""/>
        <dsp:cNvSpPr/>
      </dsp:nvSpPr>
      <dsp:spPr>
        <a:xfrm>
          <a:off x="0" y="0"/>
          <a:ext cx="11815334" cy="22981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923A3C-DB02-F54E-BEE5-F4CF92B866A6}">
      <dsp:nvSpPr>
        <dsp:cNvPr id="0" name=""/>
        <dsp:cNvSpPr/>
      </dsp:nvSpPr>
      <dsp:spPr>
        <a:xfrm>
          <a:off x="85667" y="689459"/>
          <a:ext cx="1007465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2006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Proof of principle </a:t>
          </a:r>
        </a:p>
      </dsp:txBody>
      <dsp:txXfrm>
        <a:off x="130543" y="734335"/>
        <a:ext cx="917713" cy="829527"/>
      </dsp:txXfrm>
    </dsp:sp>
    <dsp:sp modelId="{0E155CA7-4BF9-0E41-B6B8-550221A3DE4C}">
      <dsp:nvSpPr>
        <dsp:cNvPr id="0" name=""/>
        <dsp:cNvSpPr/>
      </dsp:nvSpPr>
      <dsp:spPr>
        <a:xfrm>
          <a:off x="1156228" y="689459"/>
          <a:ext cx="1026699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2016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10us Experiment</a:t>
          </a:r>
        </a:p>
      </dsp:txBody>
      <dsp:txXfrm>
        <a:off x="1201104" y="734335"/>
        <a:ext cx="936947" cy="829527"/>
      </dsp:txXfrm>
    </dsp:sp>
    <dsp:sp modelId="{C3A5B5A0-2688-1E48-8CA6-A0FBEDC99439}">
      <dsp:nvSpPr>
        <dsp:cNvPr id="0" name=""/>
        <dsp:cNvSpPr/>
      </dsp:nvSpPr>
      <dsp:spPr>
        <a:xfrm>
          <a:off x="2315475" y="676442"/>
          <a:ext cx="1628647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2018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Sequential Resonance Excitation scheme proposed</a:t>
          </a:r>
        </a:p>
      </dsp:txBody>
      <dsp:txXfrm>
        <a:off x="2360351" y="721318"/>
        <a:ext cx="1538895" cy="829527"/>
      </dsp:txXfrm>
    </dsp:sp>
    <dsp:sp modelId="{DDDA525C-9D46-D341-9322-7E9D26903D30}">
      <dsp:nvSpPr>
        <dsp:cNvPr id="0" name=""/>
        <dsp:cNvSpPr/>
      </dsp:nvSpPr>
      <dsp:spPr>
        <a:xfrm>
          <a:off x="4065096" y="676442"/>
          <a:ext cx="1628647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2020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Experimental Vessel Modified for Sequential Resonance</a:t>
          </a:r>
        </a:p>
      </dsp:txBody>
      <dsp:txXfrm>
        <a:off x="4109972" y="721318"/>
        <a:ext cx="1538895" cy="829527"/>
      </dsp:txXfrm>
    </dsp:sp>
    <dsp:sp modelId="{AF2202AB-9872-9243-A911-46119DAA089F}">
      <dsp:nvSpPr>
        <dsp:cNvPr id="0" name=""/>
        <dsp:cNvSpPr/>
      </dsp:nvSpPr>
      <dsp:spPr>
        <a:xfrm>
          <a:off x="5837858" y="689459"/>
          <a:ext cx="1628647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2022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Experimental Demonstration of Sequential Resonance</a:t>
          </a:r>
        </a:p>
      </dsp:txBody>
      <dsp:txXfrm>
        <a:off x="5882734" y="734335"/>
        <a:ext cx="1538895" cy="829527"/>
      </dsp:txXfrm>
    </dsp:sp>
    <dsp:sp modelId="{3C3024CD-3189-D64A-BAC2-72253EE5B90B}">
      <dsp:nvSpPr>
        <dsp:cNvPr id="0" name=""/>
        <dsp:cNvSpPr/>
      </dsp:nvSpPr>
      <dsp:spPr>
        <a:xfrm>
          <a:off x="7633778" y="689459"/>
          <a:ext cx="1628647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2023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Demonstration of laser crab crossing technique</a:t>
          </a:r>
        </a:p>
      </dsp:txBody>
      <dsp:txXfrm>
        <a:off x="7678654" y="734335"/>
        <a:ext cx="1538895" cy="829527"/>
      </dsp:txXfrm>
    </dsp:sp>
    <dsp:sp modelId="{DD4D60D5-9867-CB41-9FDE-F65ACA37C719}">
      <dsp:nvSpPr>
        <dsp:cNvPr id="0" name=""/>
        <dsp:cNvSpPr/>
      </dsp:nvSpPr>
      <dsp:spPr>
        <a:xfrm>
          <a:off x="9464422" y="689459"/>
          <a:ext cx="1628647" cy="9192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2023  Development of new Chamber, Design of injection </a:t>
          </a:r>
          <a:r>
            <a:rPr lang="en-US" sz="1200" kern="1200" dirty="0"/>
            <a:t>demonstration</a:t>
          </a:r>
          <a:r>
            <a:rPr lang="en-US" sz="1100" kern="1200" dirty="0"/>
            <a:t> system start</a:t>
          </a:r>
        </a:p>
      </dsp:txBody>
      <dsp:txXfrm>
        <a:off x="9509298" y="734335"/>
        <a:ext cx="1538895" cy="829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6/22/23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6/22/23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ED604-BC74-4C9A-800D-F8A7AA2FDA3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0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Evans – Muon Synergies June 23, 2023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22.png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2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diagramLayout" Target="../diagrams/layout1.xml"/><Relationship Id="rId11" Type="http://schemas.openxmlformats.org/officeDocument/2006/relationships/image" Target="../media/image20.png"/><Relationship Id="rId5" Type="http://schemas.openxmlformats.org/officeDocument/2006/relationships/diagramData" Target="../diagrams/data1.xml"/><Relationship Id="rId10" Type="http://schemas.openxmlformats.org/officeDocument/2006/relationships/image" Target="../media/image19.emf"/><Relationship Id="rId4" Type="http://schemas.openxmlformats.org/officeDocument/2006/relationships/notesSlide" Target="../notesSlides/notesSlide1.xml"/><Relationship Id="rId9" Type="http://schemas.microsoft.com/office/2007/relationships/diagramDrawing" Target="../diagrams/drawing1.xml"/><Relationship Id="rId1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arxiv.org/abs/2303.08533v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5" y="1388962"/>
            <a:ext cx="11111955" cy="535531"/>
          </a:xfrm>
        </p:spPr>
        <p:txBody>
          <a:bodyPr/>
          <a:lstStyle/>
          <a:p>
            <a:r>
              <a:rPr lang="en-US" dirty="0"/>
              <a:t>SNS for Muon Collider Proton Driver R&amp;D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736" y="2138812"/>
            <a:ext cx="5440514" cy="2989779"/>
          </a:xfrm>
        </p:spPr>
        <p:txBody>
          <a:bodyPr/>
          <a:lstStyle/>
          <a:p>
            <a:pPr>
              <a:spcBef>
                <a:spcPts val="100"/>
              </a:spcBef>
            </a:pPr>
            <a:r>
              <a:rPr lang="en-US" sz="1000" dirty="0"/>
              <a:t>Presented at the </a:t>
            </a:r>
          </a:p>
          <a:p>
            <a:r>
              <a:rPr lang="en-US" dirty="0"/>
              <a:t>Muon Synergies Workshop</a:t>
            </a:r>
          </a:p>
          <a:p>
            <a:endParaRPr lang="en-US" dirty="0"/>
          </a:p>
          <a:p>
            <a:pPr>
              <a:spcBef>
                <a:spcPts val="100"/>
              </a:spcBef>
            </a:pPr>
            <a:r>
              <a:rPr lang="en-US" sz="1800" dirty="0"/>
              <a:t>Nicholas Evans</a:t>
            </a:r>
            <a:endParaRPr lang="en-US" sz="1200" dirty="0"/>
          </a:p>
          <a:p>
            <a:pPr>
              <a:spcBef>
                <a:spcPts val="100"/>
              </a:spcBef>
            </a:pPr>
            <a:endParaRPr lang="en-US" sz="1200" dirty="0"/>
          </a:p>
          <a:p>
            <a:pPr>
              <a:spcBef>
                <a:spcPts val="100"/>
              </a:spcBef>
            </a:pPr>
            <a:endParaRPr lang="en-US" sz="1200" dirty="0"/>
          </a:p>
          <a:p>
            <a:pPr>
              <a:spcBef>
                <a:spcPts val="100"/>
              </a:spcBef>
            </a:pP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Friday, June 23, 2023</a:t>
            </a:r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9619-096B-BB9A-9715-A360B4BD1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30" y="182879"/>
            <a:ext cx="11430000" cy="1014984"/>
          </a:xfrm>
        </p:spPr>
        <p:txBody>
          <a:bodyPr/>
          <a:lstStyle/>
          <a:p>
            <a:r>
              <a:rPr lang="en-US" dirty="0"/>
              <a:t>The laser power challenge for LACE has been SOLVED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9AB67BD-9ED9-A00A-3F6A-C6DC4DA5CD0F}"/>
              </a:ext>
            </a:extLst>
          </p:cNvPr>
          <p:cNvGraphicFramePr/>
          <p:nvPr/>
        </p:nvGraphicFramePr>
        <p:xfrm>
          <a:off x="376660" y="574766"/>
          <a:ext cx="11815340" cy="229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F2D86E7-E576-A487-8980-62F02CB4F4B9}"/>
              </a:ext>
            </a:extLst>
          </p:cNvPr>
          <p:cNvSpPr txBox="1"/>
          <p:nvPr/>
        </p:nvSpPr>
        <p:spPr>
          <a:xfrm>
            <a:off x="8420100" y="860529"/>
            <a:ext cx="37719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optimization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E166B3-4C88-0692-084A-8F218190769F}"/>
              </a:ext>
            </a:extLst>
          </p:cNvPr>
          <p:cNvSpPr txBox="1"/>
          <p:nvPr/>
        </p:nvSpPr>
        <p:spPr>
          <a:xfrm>
            <a:off x="6114199" y="860166"/>
            <a:ext cx="172194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ms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capable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2158C3-B631-6975-AACC-1B1BD86E84DE}"/>
              </a:ext>
            </a:extLst>
          </p:cNvPr>
          <p:cNvSpPr txBox="1"/>
          <p:nvPr/>
        </p:nvSpPr>
        <p:spPr>
          <a:xfrm>
            <a:off x="616913" y="859804"/>
            <a:ext cx="54373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6ns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F3C5E2-D93E-2A0F-E03B-F5D29C79F837}"/>
              </a:ext>
            </a:extLst>
          </p:cNvPr>
          <p:cNvSpPr txBox="1"/>
          <p:nvPr/>
        </p:nvSpPr>
        <p:spPr>
          <a:xfrm>
            <a:off x="1670287" y="872503"/>
            <a:ext cx="67197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10us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C084750-8909-FC02-790D-8764BAC0282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642"/>
          <a:stretch/>
        </p:blipFill>
        <p:spPr>
          <a:xfrm>
            <a:off x="4786792" y="2584862"/>
            <a:ext cx="3045827" cy="24191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Picture 107" descr="A picture containing chart&#10;&#10;Description automatically generated">
            <a:extLst>
              <a:ext uri="{FF2B5EF4-FFF2-40B4-BE49-F238E27FC236}">
                <a16:creationId xmlns:a16="http://schemas.microsoft.com/office/drawing/2014/main" id="{23694E3A-22DE-296B-491D-6828024D89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938" y="2941812"/>
            <a:ext cx="3310382" cy="17797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2" name="Picture 111" descr="A screenshot of a video game&#10;&#10;Description automatically generated">
            <a:extLst>
              <a:ext uri="{FF2B5EF4-FFF2-40B4-BE49-F238E27FC236}">
                <a16:creationId xmlns:a16="http://schemas.microsoft.com/office/drawing/2014/main" id="{7C540022-B72D-48BA-30CD-2DB0A9C0E5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792" y="5303169"/>
            <a:ext cx="3067593" cy="11751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4F3FD556-7E18-0D61-AFF2-DE51CDEE3A59}"/>
              </a:ext>
            </a:extLst>
          </p:cNvPr>
          <p:cNvCxnSpPr>
            <a:cxnSpLocks/>
          </p:cNvCxnSpPr>
          <p:nvPr/>
        </p:nvCxnSpPr>
        <p:spPr>
          <a:xfrm>
            <a:off x="393337" y="861422"/>
            <a:ext cx="10592526" cy="0"/>
          </a:xfrm>
          <a:prstGeom prst="line">
            <a:avLst/>
          </a:prstGeom>
          <a:ln w="3175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6000">
                  <a:schemeClr val="accent1">
                    <a:lumMod val="45000"/>
                    <a:lumOff val="55000"/>
                  </a:schemeClr>
                </a:gs>
                <a:gs pos="85000">
                  <a:schemeClr val="accent1">
                    <a:lumMod val="45000"/>
                    <a:lumOff val="55000"/>
                  </a:schemeClr>
                </a:gs>
                <a:gs pos="100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>
            <a:extLst>
              <a:ext uri="{FF2B5EF4-FFF2-40B4-BE49-F238E27FC236}">
                <a16:creationId xmlns:a16="http://schemas.microsoft.com/office/drawing/2014/main" id="{93D36016-3BCA-36B8-4B1A-7FA950620F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03276" y="4856000"/>
            <a:ext cx="2853028" cy="1898034"/>
          </a:xfrm>
          <a:prstGeom prst="rect">
            <a:avLst/>
          </a:prstGeom>
        </p:spPr>
      </p:pic>
      <p:pic>
        <p:nvPicPr>
          <p:cNvPr id="14" name="crabbing.mp4">
            <a:hlinkClick r:id="" action="ppaction://media"/>
            <a:extLst>
              <a:ext uri="{FF2B5EF4-FFF2-40B4-BE49-F238E27FC236}">
                <a16:creationId xmlns:a16="http://schemas.microsoft.com/office/drawing/2014/main" id="{E2ED4E48-54BF-9D5E-0179-CAEC66FC28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8323729" y="2833968"/>
            <a:ext cx="3452905" cy="19531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57E0A4-4ECF-EF98-5543-F55D3344A3F9}"/>
              </a:ext>
            </a:extLst>
          </p:cNvPr>
          <p:cNvSpPr txBox="1"/>
          <p:nvPr/>
        </p:nvSpPr>
        <p:spPr>
          <a:xfrm>
            <a:off x="491325" y="2884045"/>
            <a:ext cx="4064455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A slew of innovations to maximize utility of available laser power puts an operational system within reach </a:t>
            </a:r>
          </a:p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~1-2 kW average power, 1MW peak power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9E33A6-52E3-4456-512E-7888063511F4}"/>
              </a:ext>
            </a:extLst>
          </p:cNvPr>
          <p:cNvSpPr/>
          <p:nvPr/>
        </p:nvSpPr>
        <p:spPr>
          <a:xfrm>
            <a:off x="8025292" y="1266709"/>
            <a:ext cx="1619452" cy="924961"/>
          </a:xfrm>
          <a:prstGeom prst="round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07DE231-60B4-D269-E19B-CB6A4A68F1E5}"/>
              </a:ext>
            </a:extLst>
          </p:cNvPr>
          <p:cNvSpPr/>
          <p:nvPr/>
        </p:nvSpPr>
        <p:spPr>
          <a:xfrm>
            <a:off x="8169216" y="2589136"/>
            <a:ext cx="3946584" cy="4225320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444B100-67D2-B788-273B-0925E8E7EBA5}"/>
              </a:ext>
            </a:extLst>
          </p:cNvPr>
          <p:cNvSpPr/>
          <p:nvPr/>
        </p:nvSpPr>
        <p:spPr>
          <a:xfrm>
            <a:off x="6219214" y="1278672"/>
            <a:ext cx="1619452" cy="924961"/>
          </a:xfrm>
          <a:prstGeom prst="roundRect">
            <a:avLst/>
          </a:prstGeom>
          <a:noFill/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D72CFF0-FC20-7F58-9779-64CDD37D4CAA}"/>
              </a:ext>
            </a:extLst>
          </p:cNvPr>
          <p:cNvSpPr/>
          <p:nvPr/>
        </p:nvSpPr>
        <p:spPr>
          <a:xfrm>
            <a:off x="4538378" y="2432278"/>
            <a:ext cx="3547524" cy="4242843"/>
          </a:xfrm>
          <a:prstGeom prst="roundRect">
            <a:avLst>
              <a:gd name="adj" fmla="val 0"/>
            </a:avLst>
          </a:prstGeom>
          <a:noFill/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36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9881C-8FA6-1E22-1A65-059BC6356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 Operational LACE - Proposal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A58FB-759B-FA50-9B2F-ED31E22A4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888570"/>
            <a:ext cx="8809892" cy="4047778"/>
          </a:xfrm>
        </p:spPr>
        <p:txBody>
          <a:bodyPr/>
          <a:lstStyle/>
          <a:p>
            <a:r>
              <a:rPr lang="en-US" sz="2400" dirty="0"/>
              <a:t>Working on conceptual design of ring injection demo system in SNS – real ring injection, </a:t>
            </a:r>
            <a:r>
              <a:rPr lang="en-US" sz="2400" i="1" dirty="0"/>
              <a:t>not</a:t>
            </a:r>
            <a:r>
              <a:rPr lang="en-US" sz="2400" dirty="0"/>
              <a:t> stripping studies</a:t>
            </a:r>
          </a:p>
          <a:p>
            <a:r>
              <a:rPr lang="en-US" sz="2400" dirty="0"/>
              <a:t>SNS is the </a:t>
            </a:r>
            <a:r>
              <a:rPr lang="en-US" sz="2400" b="1" i="1" dirty="0"/>
              <a:t>only</a:t>
            </a:r>
            <a:r>
              <a:rPr lang="en-US" sz="2400" dirty="0"/>
              <a:t> option for testing operational LACE</a:t>
            </a:r>
          </a:p>
          <a:p>
            <a:r>
              <a:rPr lang="en-US" sz="2400" dirty="0"/>
              <a:t>Plan is to utilize long shutdown in 2028, but funding source is not secure!</a:t>
            </a:r>
          </a:p>
        </p:txBody>
      </p:sp>
      <p:pic>
        <p:nvPicPr>
          <p:cNvPr id="4" name="Google Shape;631;g210480b01aa_1_12600">
            <a:extLst>
              <a:ext uri="{FF2B5EF4-FFF2-40B4-BE49-F238E27FC236}">
                <a16:creationId xmlns:a16="http://schemas.microsoft.com/office/drawing/2014/main" id="{57B78F0A-1ADA-CB1D-B9FC-F6BC757167E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9329" y="3712509"/>
            <a:ext cx="2877955" cy="199862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9E5347-90A9-B3D0-062A-A381AFC77034}"/>
              </a:ext>
            </a:extLst>
          </p:cNvPr>
          <p:cNvGrpSpPr/>
          <p:nvPr/>
        </p:nvGrpSpPr>
        <p:grpSpPr>
          <a:xfrm>
            <a:off x="4743966" y="4635550"/>
            <a:ext cx="6509926" cy="1951628"/>
            <a:chOff x="396479" y="3410681"/>
            <a:chExt cx="6509926" cy="1951628"/>
          </a:xfrm>
        </p:grpSpPr>
        <p:pic>
          <p:nvPicPr>
            <p:cNvPr id="6" name="Google Shape;630;g210480b01aa_1_12600">
              <a:extLst>
                <a:ext uri="{FF2B5EF4-FFF2-40B4-BE49-F238E27FC236}">
                  <a16:creationId xmlns:a16="http://schemas.microsoft.com/office/drawing/2014/main" id="{C9ED1F43-52D2-313F-400A-61A3AB9875AE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96479" y="3410681"/>
              <a:ext cx="6509926" cy="160980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" name="Google Shape;639;g210480b01aa_1_12600">
              <a:extLst>
                <a:ext uri="{FF2B5EF4-FFF2-40B4-BE49-F238E27FC236}">
                  <a16:creationId xmlns:a16="http://schemas.microsoft.com/office/drawing/2014/main" id="{FCE8177F-9B10-8750-2287-6FE3FA6DBF0A}"/>
                </a:ext>
              </a:extLst>
            </p:cNvPr>
            <p:cNvCxnSpPr>
              <a:cxnSpLocks/>
            </p:cNvCxnSpPr>
            <p:nvPr/>
          </p:nvCxnSpPr>
          <p:spPr>
            <a:xfrm>
              <a:off x="3351620" y="5362309"/>
              <a:ext cx="1063895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EF44507-4A1D-32E5-2988-1A992484024C}"/>
              </a:ext>
            </a:extLst>
          </p:cNvPr>
          <p:cNvSpPr/>
          <p:nvPr/>
        </p:nvSpPr>
        <p:spPr>
          <a:xfrm>
            <a:off x="7195457" y="4635550"/>
            <a:ext cx="1970314" cy="1609803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224BAF58-DD7E-166F-0C55-1F9EDF022B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267" r="24583" b="38006"/>
          <a:stretch/>
        </p:blipFill>
        <p:spPr>
          <a:xfrm>
            <a:off x="9257947" y="274320"/>
            <a:ext cx="2485998" cy="28199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941B58-5C4D-AB06-583F-9D02FA820DAF}"/>
              </a:ext>
            </a:extLst>
          </p:cNvPr>
          <p:cNvSpPr txBox="1"/>
          <p:nvPr/>
        </p:nvSpPr>
        <p:spPr>
          <a:xfrm>
            <a:off x="9481787" y="3121578"/>
            <a:ext cx="2262158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Existing LACE 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experiment station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761DB5-6719-2DD8-8497-23F572CD7B12}"/>
              </a:ext>
            </a:extLst>
          </p:cNvPr>
          <p:cNvSpPr txBox="1"/>
          <p:nvPr/>
        </p:nvSpPr>
        <p:spPr>
          <a:xfrm>
            <a:off x="8033854" y="126830"/>
            <a:ext cx="175240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Ring Injection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C1C3FAB-25E9-EAFC-69EA-CF62195394B6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8910056" y="468462"/>
            <a:ext cx="974173" cy="624910"/>
          </a:xfrm>
          <a:prstGeom prst="straightConnector1">
            <a:avLst/>
          </a:prstGeom>
          <a:ln w="28575">
            <a:solidFill>
              <a:srgbClr val="0070C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059AA5-52CF-D7DF-4231-9E886DFA9B9C}"/>
              </a:ext>
            </a:extLst>
          </p:cNvPr>
          <p:cNvCxnSpPr>
            <a:cxnSpLocks/>
          </p:cNvCxnSpPr>
          <p:nvPr/>
        </p:nvCxnSpPr>
        <p:spPr>
          <a:xfrm flipH="1" flipV="1">
            <a:off x="9884229" y="1815571"/>
            <a:ext cx="597811" cy="1026995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D67AB25-0BD0-9F10-1366-5DA849F03F43}"/>
              </a:ext>
            </a:extLst>
          </p:cNvPr>
          <p:cNvSpPr txBox="1"/>
          <p:nvPr/>
        </p:nvSpPr>
        <p:spPr>
          <a:xfrm>
            <a:off x="452852" y="5785891"/>
            <a:ext cx="505640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Post-PPU injection region is tight – engineering will be a challenge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C51EB5F-C134-C57C-0DEE-40EB54E5EFCC}"/>
              </a:ext>
            </a:extLst>
          </p:cNvPr>
          <p:cNvCxnSpPr/>
          <p:nvPr/>
        </p:nvCxnSpPr>
        <p:spPr>
          <a:xfrm>
            <a:off x="4853001" y="4788856"/>
            <a:ext cx="1651553" cy="294984"/>
          </a:xfrm>
          <a:prstGeom prst="straightConnector1">
            <a:avLst/>
          </a:prstGeom>
          <a:ln w="28575">
            <a:solidFill>
              <a:srgbClr val="00B05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4E9F994-5877-A03E-06BC-468E0C6851C8}"/>
              </a:ext>
            </a:extLst>
          </p:cNvPr>
          <p:cNvCxnSpPr>
            <a:cxnSpLocks/>
          </p:cNvCxnSpPr>
          <p:nvPr/>
        </p:nvCxnSpPr>
        <p:spPr>
          <a:xfrm>
            <a:off x="5268686" y="5828400"/>
            <a:ext cx="1811728" cy="0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702FD7F-8452-5F18-E33C-C9FC7DA0C47B}"/>
              </a:ext>
            </a:extLst>
          </p:cNvPr>
          <p:cNvSpPr txBox="1"/>
          <p:nvPr/>
        </p:nvSpPr>
        <p:spPr>
          <a:xfrm>
            <a:off x="5040726" y="4464734"/>
            <a:ext cx="133722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From </a:t>
            </a:r>
            <a:r>
              <a:rPr lang="en-US" dirty="0" err="1">
                <a:latin typeface="+mn-lt"/>
              </a:rPr>
              <a:t>linac</a:t>
            </a:r>
            <a:endParaRPr lang="en-US" dirty="0"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CFA835B-8E69-454B-53D9-C1D9F8736A11}"/>
              </a:ext>
            </a:extLst>
          </p:cNvPr>
          <p:cNvSpPr txBox="1"/>
          <p:nvPr/>
        </p:nvSpPr>
        <p:spPr>
          <a:xfrm>
            <a:off x="5305755" y="5933383"/>
            <a:ext cx="173147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Recirculating ring beam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A9DF2E-6AD0-A19E-6B77-E2965EA12418}"/>
              </a:ext>
            </a:extLst>
          </p:cNvPr>
          <p:cNvSpPr txBox="1"/>
          <p:nvPr/>
        </p:nvSpPr>
        <p:spPr>
          <a:xfrm>
            <a:off x="9536025" y="5974780"/>
            <a:ext cx="173147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Recirculating ring beam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C5D4E8E-B08B-DE03-B494-E93873948918}"/>
              </a:ext>
            </a:extLst>
          </p:cNvPr>
          <p:cNvCxnSpPr>
            <a:cxnSpLocks/>
          </p:cNvCxnSpPr>
          <p:nvPr/>
        </p:nvCxnSpPr>
        <p:spPr>
          <a:xfrm>
            <a:off x="9361009" y="5832943"/>
            <a:ext cx="1811728" cy="0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F87A27E-7012-7B7E-F75B-B1CF44721D21}"/>
              </a:ext>
            </a:extLst>
          </p:cNvPr>
          <p:cNvCxnSpPr>
            <a:cxnSpLocks/>
          </p:cNvCxnSpPr>
          <p:nvPr/>
        </p:nvCxnSpPr>
        <p:spPr>
          <a:xfrm flipV="1">
            <a:off x="9280814" y="4804039"/>
            <a:ext cx="1749959" cy="300798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5715F32-CA80-2EE5-E3BF-C8E70189D20B}"/>
                  </a:ext>
                </a:extLst>
              </p:cNvPr>
              <p:cNvSpPr txBox="1"/>
              <p:nvPr/>
            </p:nvSpPr>
            <p:spPr>
              <a:xfrm>
                <a:off x="9318373" y="4212812"/>
                <a:ext cx="2392913" cy="590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Unstripped beam to dump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>
                    <a:latin typeface="+mn-lt"/>
                  </a:rPr>
                  <a:t>150 kW)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5715F32-CA80-2EE5-E3BF-C8E70189D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8373" y="4212812"/>
                <a:ext cx="2392913" cy="590931"/>
              </a:xfrm>
              <a:prstGeom prst="rect">
                <a:avLst/>
              </a:prstGeom>
              <a:blipFill>
                <a:blip r:embed="rId5"/>
                <a:stretch>
                  <a:fillRect l="-2105" t="-10417" b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2F8E028B-2BEE-F62F-ED7B-69C6D8129B2B}"/>
              </a:ext>
            </a:extLst>
          </p:cNvPr>
          <p:cNvSpPr txBox="1"/>
          <p:nvPr/>
        </p:nvSpPr>
        <p:spPr>
          <a:xfrm>
            <a:off x="7814167" y="6289810"/>
            <a:ext cx="73289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~ 1m</a:t>
            </a:r>
          </a:p>
        </p:txBody>
      </p:sp>
    </p:spTree>
    <p:extLst>
      <p:ext uri="{BB962C8B-B14F-4D97-AF65-F5344CB8AC3E}">
        <p14:creationId xmlns:p14="http://schemas.microsoft.com/office/powerpoint/2010/main" val="3523725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E6AA-FD24-F25F-9756-99725ECE7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A01FA-8D0D-175A-071B-AEF8E9C07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1250963"/>
            <a:ext cx="11430000" cy="4790608"/>
          </a:xfrm>
        </p:spPr>
        <p:txBody>
          <a:bodyPr/>
          <a:lstStyle/>
          <a:p>
            <a:r>
              <a:rPr lang="en-US" sz="2400" dirty="0"/>
              <a:t>SNS resembles some conceptions of a Muon Collider Proton Driver, particularly in charge per pulse</a:t>
            </a:r>
          </a:p>
          <a:p>
            <a:r>
              <a:rPr lang="en-US" sz="2400" dirty="0"/>
              <a:t>Space charge limit for bunch compression is an open question, experimentally accessible at SNS</a:t>
            </a:r>
          </a:p>
          <a:p>
            <a:r>
              <a:rPr lang="en-US" sz="2400" dirty="0"/>
              <a:t>Currently exploring techniques to push space charge limit that could benefit MCPD</a:t>
            </a:r>
          </a:p>
          <a:p>
            <a:r>
              <a:rPr lang="en-US" sz="2400" dirty="0"/>
              <a:t>SNS is the only </a:t>
            </a:r>
            <a:r>
              <a:rPr lang="en-US" sz="2400" dirty="0" err="1"/>
              <a:t>linac</a:t>
            </a:r>
            <a:r>
              <a:rPr lang="en-US" sz="2400" dirty="0"/>
              <a:t> capable of testing operational laser assisted charge exchange injection – in active development, looking for funding</a:t>
            </a:r>
          </a:p>
          <a:p>
            <a:r>
              <a:rPr lang="en-US" sz="2400" dirty="0"/>
              <a:t>Soliciting ideas for 1.5-2.25e14 bunch at 1.3 GeV, 15 Hz</a:t>
            </a:r>
          </a:p>
          <a:p>
            <a:r>
              <a:rPr lang="en-US" sz="2400" dirty="0"/>
              <a:t>SNS ready to contribute to Muon Collider R&amp;D</a:t>
            </a:r>
          </a:p>
        </p:txBody>
      </p:sp>
    </p:spTree>
    <p:extLst>
      <p:ext uri="{BB962C8B-B14F-4D97-AF65-F5344CB8AC3E}">
        <p14:creationId xmlns:p14="http://schemas.microsoft.com/office/powerpoint/2010/main" val="3096557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EB8A-D7C2-8DF3-9935-BEF78BD63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954576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B0A01-9857-46F0-E1F1-F4F5B53BF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dirty="0"/>
              <a:t>Spallation Neutron Source – High Power Beam, High Impact R&amp;D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63A6B2-04C9-6A8F-3494-C3567D2D43FD}"/>
              </a:ext>
            </a:extLst>
          </p:cNvPr>
          <p:cNvSpPr txBox="1"/>
          <p:nvPr/>
        </p:nvSpPr>
        <p:spPr>
          <a:xfrm>
            <a:off x="429767" y="1142250"/>
            <a:ext cx="75735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1.0 GeV (1.3 GeV after upgrade) super conducting H- </a:t>
            </a:r>
            <a:r>
              <a:rPr lang="en-US" dirty="0" err="1">
                <a:latin typeface="+mn-lt"/>
              </a:rPr>
              <a:t>linac</a:t>
            </a:r>
            <a:endParaRPr lang="en-US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1.4 MW (2.8 MW in 2024) average power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1.55e14 </a:t>
            </a:r>
            <a:r>
              <a:rPr lang="en-US" dirty="0" err="1">
                <a:latin typeface="+mn-lt"/>
              </a:rPr>
              <a:t>ppp</a:t>
            </a:r>
            <a:r>
              <a:rPr lang="en-US" dirty="0">
                <a:latin typeface="+mn-lt"/>
              </a:rPr>
              <a:t> (2.24e14 after upgrade)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Capable of 4D transverse phase space painting for distribution tailoring 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Active laser assisted charge exchange injection R&amp;D program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Active self-consistent beam program to push limits of space charge in high intensity machines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Beam Test Facility (BTF) - full 6D phase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space, and high-dynamics range measurements</a:t>
            </a:r>
          </a:p>
        </p:txBody>
      </p:sp>
      <p:pic>
        <p:nvPicPr>
          <p:cNvPr id="1026" name="Picture 2" descr="HEP Laser Stripping Powers Proto... | U.S. DOE Office of Science (SC)">
            <a:extLst>
              <a:ext uri="{FF2B5EF4-FFF2-40B4-BE49-F238E27FC236}">
                <a16:creationId xmlns:a16="http://schemas.microsoft.com/office/drawing/2014/main" id="{E27B8C63-FFAD-3CCE-925A-F4AC13EDD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79" y="4015649"/>
            <a:ext cx="3044957" cy="170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0AA8732-1659-F2B9-76B1-9E7E91BC2C19}"/>
              </a:ext>
            </a:extLst>
          </p:cNvPr>
          <p:cNvGrpSpPr/>
          <p:nvPr/>
        </p:nvGrpSpPr>
        <p:grpSpPr>
          <a:xfrm>
            <a:off x="5897545" y="4286915"/>
            <a:ext cx="5897187" cy="1137546"/>
            <a:chOff x="6368958" y="4153479"/>
            <a:chExt cx="5897187" cy="113754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5AE5A33-F5C5-EE56-FEFC-36AFC6AD2CD4}"/>
                </a:ext>
              </a:extLst>
            </p:cNvPr>
            <p:cNvSpPr/>
            <p:nvPr/>
          </p:nvSpPr>
          <p:spPr>
            <a:xfrm>
              <a:off x="6368958" y="4343851"/>
              <a:ext cx="1474143" cy="9471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7E521BC-569D-0841-2C96-77CD790E6888}"/>
                </a:ext>
              </a:extLst>
            </p:cNvPr>
            <p:cNvSpPr/>
            <p:nvPr/>
          </p:nvSpPr>
          <p:spPr>
            <a:xfrm rot="19486827">
              <a:off x="11151219" y="4153479"/>
              <a:ext cx="1114926" cy="112071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DF1434DD-3F1E-2330-B4C2-9E208F1BC9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6758" y="4277357"/>
            <a:ext cx="6323010" cy="23669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13DD32-0AA5-7C91-1A3F-B56160BB21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0457" y="3992336"/>
            <a:ext cx="2408763" cy="15138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ADE4B1-4375-808C-523A-91262BE3AAF5}"/>
              </a:ext>
            </a:extLst>
          </p:cNvPr>
          <p:cNvSpPr txBox="1"/>
          <p:nvPr/>
        </p:nvSpPr>
        <p:spPr>
          <a:xfrm>
            <a:off x="263951" y="5715750"/>
            <a:ext cx="3817855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Laser assisted Charge Exchange</a:t>
            </a:r>
          </a:p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Experiments at full energy – a path to replace foil-based injection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E00B9D-C35C-0BF5-5D29-7C89AEB2635B}"/>
              </a:ext>
            </a:extLst>
          </p:cNvPr>
          <p:cNvSpPr txBox="1"/>
          <p:nvPr/>
        </p:nvSpPr>
        <p:spPr>
          <a:xfrm>
            <a:off x="5897545" y="5999626"/>
            <a:ext cx="3563796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New cryomodules installed as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part of 2.8 MW upgrade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3231781-B14A-FA0D-9E84-33E17F35E0AB}"/>
              </a:ext>
            </a:extLst>
          </p:cNvPr>
          <p:cNvGrpSpPr>
            <a:grpSpLocks noChangeAspect="1"/>
          </p:cNvGrpSpPr>
          <p:nvPr/>
        </p:nvGrpSpPr>
        <p:grpSpPr>
          <a:xfrm>
            <a:off x="8950920" y="813816"/>
            <a:ext cx="2730323" cy="2510768"/>
            <a:chOff x="5753039" y="705873"/>
            <a:chExt cx="6438961" cy="6057998"/>
          </a:xfrm>
        </p:grpSpPr>
        <p:pic>
          <p:nvPicPr>
            <p:cNvPr id="23" name="Picture 22" descr="Graphical user interface, chart&#10;&#10;Description automatically generated">
              <a:extLst>
                <a:ext uri="{FF2B5EF4-FFF2-40B4-BE49-F238E27FC236}">
                  <a16:creationId xmlns:a16="http://schemas.microsoft.com/office/drawing/2014/main" id="{963291B2-960E-8658-3395-208BADC45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0159" y="705873"/>
              <a:ext cx="6091841" cy="6057998"/>
            </a:xfrm>
            <a:prstGeom prst="rect">
              <a:avLst/>
            </a:prstGeom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11F22B66-B157-0DFE-12FD-9DDCEF14AC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3039" y="4973518"/>
              <a:ext cx="1615541" cy="1615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EF1DE4F-50C3-3271-F9D1-C3E50CE2EB1D}"/>
              </a:ext>
            </a:extLst>
          </p:cNvPr>
          <p:cNvSpPr txBox="1"/>
          <p:nvPr/>
        </p:nvSpPr>
        <p:spPr>
          <a:xfrm>
            <a:off x="8971155" y="3393963"/>
            <a:ext cx="333080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Direct 4D phase space measurement at BTF for understanding the origin of beam loss</a:t>
            </a:r>
          </a:p>
        </p:txBody>
      </p:sp>
    </p:spTree>
    <p:extLst>
      <p:ext uri="{BB962C8B-B14F-4D97-AF65-F5344CB8AC3E}">
        <p14:creationId xmlns:p14="http://schemas.microsoft.com/office/powerpoint/2010/main" val="122444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74FF4-749B-476C-ABCE-9D6F83BB0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25D50 Pulsed Dipole timing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3BFDF7-9B47-44B3-B720-F0BECABAE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889575"/>
            <a:ext cx="11370544" cy="1237765"/>
          </a:xfrm>
        </p:spPr>
        <p:txBody>
          <a:bodyPr/>
          <a:lstStyle/>
          <a:p>
            <a:r>
              <a:rPr lang="en-US" dirty="0"/>
              <a:t>The pulsed magnets are driven at maximum rate of 15 Hz to extract </a:t>
            </a:r>
            <a:r>
              <a:rPr lang="en-US" u="sng" dirty="0"/>
              <a:t>every fourth </a:t>
            </a:r>
            <a:r>
              <a:rPr lang="en-US" dirty="0"/>
              <a:t>proton bunch into the second target beamline 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AF642AF3-E8FE-42EB-A85C-5E0296CDC016}"/>
              </a:ext>
            </a:extLst>
          </p:cNvPr>
          <p:cNvSpPr txBox="1">
            <a:spLocks/>
          </p:cNvSpPr>
          <p:nvPr/>
        </p:nvSpPr>
        <p:spPr bwMode="auto">
          <a:xfrm>
            <a:off x="429767" y="4554046"/>
            <a:ext cx="10875542" cy="1311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Pulsed dipole fields </a:t>
            </a:r>
            <a:r>
              <a:rPr lang="en-US" u="sng" dirty="0"/>
              <a:t>must be at zero </a:t>
            </a:r>
            <a:r>
              <a:rPr lang="en-US" dirty="0"/>
              <a:t>during proton bunches going to first target  Therefore, a maximum time window of 33 ms is available for the pulse to rise, stabilize, then fall 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DA84889-D7B1-45EE-8092-95F3F5494F52}"/>
              </a:ext>
            </a:extLst>
          </p:cNvPr>
          <p:cNvGrpSpPr/>
          <p:nvPr/>
        </p:nvGrpSpPr>
        <p:grpSpPr>
          <a:xfrm>
            <a:off x="1702676" y="1760635"/>
            <a:ext cx="8496300" cy="2856500"/>
            <a:chOff x="1750301" y="1714500"/>
            <a:chExt cx="8496300" cy="2856500"/>
          </a:xfrm>
        </p:grpSpPr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0AB11D5D-5EAF-4653-8BC6-790C4F3EB237}"/>
                </a:ext>
              </a:extLst>
            </p:cNvPr>
            <p:cNvCxnSpPr>
              <a:cxnSpLocks/>
            </p:cNvCxnSpPr>
            <p:nvPr/>
          </p:nvCxnSpPr>
          <p:spPr>
            <a:xfrm>
              <a:off x="3300167" y="1714500"/>
              <a:ext cx="754499" cy="1310540"/>
            </a:xfrm>
            <a:prstGeom prst="straightConnector1">
              <a:avLst/>
            </a:prstGeom>
            <a:ln w="34925">
              <a:solidFill>
                <a:srgbClr val="0070C0"/>
              </a:solidFill>
              <a:miter lim="800000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BA4AEBDA-E94B-4C42-A06D-33EDF69E7BAA}"/>
                </a:ext>
              </a:extLst>
            </p:cNvPr>
            <p:cNvGrpSpPr/>
            <p:nvPr/>
          </p:nvGrpSpPr>
          <p:grpSpPr>
            <a:xfrm>
              <a:off x="1750301" y="2295525"/>
              <a:ext cx="8496300" cy="2275475"/>
              <a:chOff x="1750301" y="2295525"/>
              <a:chExt cx="8496300" cy="2275475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BD335799-CC60-4212-B90C-EB81AD7DFA73}"/>
                  </a:ext>
                </a:extLst>
              </p:cNvPr>
              <p:cNvCxnSpPr/>
              <p:nvPr/>
            </p:nvCxnSpPr>
            <p:spPr>
              <a:xfrm>
                <a:off x="236942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3D6D8CED-4218-4584-B568-CC01D0EBAB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99138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6A0B07D-2562-4484-BE9D-4FF9DB9EEAD2}"/>
                  </a:ext>
                </a:extLst>
              </p:cNvPr>
              <p:cNvCxnSpPr/>
              <p:nvPr/>
            </p:nvCxnSpPr>
            <p:spPr>
              <a:xfrm>
                <a:off x="175030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F51567A1-79CE-4E35-952A-6C033BDB47FD}"/>
                  </a:ext>
                </a:extLst>
              </p:cNvPr>
              <p:cNvCxnSpPr/>
              <p:nvPr/>
            </p:nvCxnSpPr>
            <p:spPr>
              <a:xfrm>
                <a:off x="298855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9111078-17CD-4576-A94E-0C814C666E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8263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72FC47D-7D0F-4D61-98A2-BE524575FBDD}"/>
                  </a:ext>
                </a:extLst>
              </p:cNvPr>
              <p:cNvCxnSpPr/>
              <p:nvPr/>
            </p:nvCxnSpPr>
            <p:spPr>
              <a:xfrm>
                <a:off x="359815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7B7196A5-631A-481F-BCCA-55BFDB7412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7863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2E657704-E1BF-4771-8478-BE854231CC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46988" y="2809875"/>
                <a:ext cx="0" cy="838200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A2603245-7521-4A10-BD1D-664CE3C072FF}"/>
                  </a:ext>
                </a:extLst>
              </p:cNvPr>
              <p:cNvCxnSpPr/>
              <p:nvPr/>
            </p:nvCxnSpPr>
            <p:spPr>
              <a:xfrm>
                <a:off x="485545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B5CE3D4-0E8D-459E-AB13-1851DBA05B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85163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7570EE3-3BB9-4CBE-8E6C-FF9003E55C2E}"/>
                  </a:ext>
                </a:extLst>
              </p:cNvPr>
              <p:cNvCxnSpPr/>
              <p:nvPr/>
            </p:nvCxnSpPr>
            <p:spPr>
              <a:xfrm>
                <a:off x="423632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322E554-ED2C-4975-914B-7684FB77E146}"/>
                  </a:ext>
                </a:extLst>
              </p:cNvPr>
              <p:cNvCxnSpPr/>
              <p:nvPr/>
            </p:nvCxnSpPr>
            <p:spPr>
              <a:xfrm>
                <a:off x="547457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1697FD1-527C-4F8F-A917-3540A0D48E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04288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984C0E1-B819-4164-9174-0FB16FDC6DB4}"/>
                  </a:ext>
                </a:extLst>
              </p:cNvPr>
              <p:cNvCxnSpPr/>
              <p:nvPr/>
            </p:nvCxnSpPr>
            <p:spPr>
              <a:xfrm>
                <a:off x="608417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7C43BF4D-A7F2-4443-8EE9-FF38E68487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13888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3D689222-5334-4943-BFF5-B3D234188F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33013" y="2809875"/>
                <a:ext cx="0" cy="838200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DF4460B5-CF70-49AB-AF11-5CCCEE956629}"/>
                  </a:ext>
                </a:extLst>
              </p:cNvPr>
              <p:cNvCxnSpPr/>
              <p:nvPr/>
            </p:nvCxnSpPr>
            <p:spPr>
              <a:xfrm>
                <a:off x="731290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88C3E5B-0ECC-4A10-BE98-4DCB5D4508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42613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399EE5C-1560-4830-A08B-29BC57F884CE}"/>
                  </a:ext>
                </a:extLst>
              </p:cNvPr>
              <p:cNvCxnSpPr/>
              <p:nvPr/>
            </p:nvCxnSpPr>
            <p:spPr>
              <a:xfrm>
                <a:off x="669377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BB1CE61-7F72-4EBA-BA45-886928ECD3D1}"/>
                  </a:ext>
                </a:extLst>
              </p:cNvPr>
              <p:cNvCxnSpPr/>
              <p:nvPr/>
            </p:nvCxnSpPr>
            <p:spPr>
              <a:xfrm>
                <a:off x="793202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4305639-BDBF-4928-82D5-788980A02D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61738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DD3A16A-802E-4CE9-9387-7C3C6FFA0100}"/>
                  </a:ext>
                </a:extLst>
              </p:cNvPr>
              <p:cNvCxnSpPr/>
              <p:nvPr/>
            </p:nvCxnSpPr>
            <p:spPr>
              <a:xfrm>
                <a:off x="854162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9DF1E70-7D43-4786-BED9-A72B9C6633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71338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5F01677C-D1FE-43E4-AE3C-00BE243E66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90463" y="2809875"/>
                <a:ext cx="0" cy="838200"/>
              </a:xfrm>
              <a:prstGeom prst="line">
                <a:avLst/>
              </a:prstGeom>
              <a:ln w="63500">
                <a:solidFill>
                  <a:srgbClr val="0070C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375C68E-7EC0-4A0E-8111-9071CE29E9A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9113" y="2809875"/>
                <a:ext cx="0" cy="838200"/>
              </a:xfrm>
              <a:prstGeom prst="line">
                <a:avLst/>
              </a:prstGeom>
              <a:ln w="635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77F0295-280B-45DB-9654-8295D81F8382}"/>
                  </a:ext>
                </a:extLst>
              </p:cNvPr>
              <p:cNvCxnSpPr/>
              <p:nvPr/>
            </p:nvCxnSpPr>
            <p:spPr>
              <a:xfrm>
                <a:off x="9170276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82EEB35-198C-429C-BB71-41E487CC27E7}"/>
                  </a:ext>
                </a:extLst>
              </p:cNvPr>
              <p:cNvCxnSpPr/>
              <p:nvPr/>
            </p:nvCxnSpPr>
            <p:spPr>
              <a:xfrm>
                <a:off x="9789401" y="3648075"/>
                <a:ext cx="45720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88E5B58-D15E-4CFA-B9BB-10CA30389942}"/>
                  </a:ext>
                </a:extLst>
              </p:cNvPr>
              <p:cNvCxnSpPr/>
              <p:nvPr/>
            </p:nvCxnSpPr>
            <p:spPr>
              <a:xfrm flipV="1">
                <a:off x="6013888" y="2295525"/>
                <a:ext cx="0" cy="428625"/>
              </a:xfrm>
              <a:prstGeom prst="line">
                <a:avLst/>
              </a:prstGeom>
              <a:ln w="28575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4BADD9F-F586-47A8-9572-D746BD9E64D1}"/>
                  </a:ext>
                </a:extLst>
              </p:cNvPr>
              <p:cNvCxnSpPr/>
              <p:nvPr/>
            </p:nvCxnSpPr>
            <p:spPr>
              <a:xfrm flipV="1">
                <a:off x="7242613" y="2295525"/>
                <a:ext cx="0" cy="428625"/>
              </a:xfrm>
              <a:prstGeom prst="line">
                <a:avLst/>
              </a:prstGeom>
              <a:ln w="28575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BA7F0EA-5EA3-427F-9FED-954DCCD47808}"/>
                  </a:ext>
                </a:extLst>
              </p:cNvPr>
              <p:cNvSpPr txBox="1"/>
              <p:nvPr/>
            </p:nvSpPr>
            <p:spPr>
              <a:xfrm>
                <a:off x="6147175" y="2339021"/>
                <a:ext cx="1003801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33.3 ms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29E21F7A-93A3-4B39-92D1-B75B2C9183E4}"/>
                  </a:ext>
                </a:extLst>
              </p:cNvPr>
              <p:cNvCxnSpPr/>
              <p:nvPr/>
            </p:nvCxnSpPr>
            <p:spPr>
              <a:xfrm>
                <a:off x="5598401" y="2509837"/>
                <a:ext cx="415487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miter lim="800000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D4ECB17D-E3E6-480F-8823-4571BBD80FEC}"/>
                  </a:ext>
                </a:extLst>
              </p:cNvPr>
              <p:cNvCxnSpPr/>
              <p:nvPr/>
            </p:nvCxnSpPr>
            <p:spPr>
              <a:xfrm>
                <a:off x="7242613" y="2514599"/>
                <a:ext cx="415487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miter lim="800000"/>
                <a:headEnd type="triangle" w="lg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A5D7A7F7-35DC-4FC6-990F-2D78F981388C}"/>
                  </a:ext>
                </a:extLst>
              </p:cNvPr>
              <p:cNvCxnSpPr/>
              <p:nvPr/>
            </p:nvCxnSpPr>
            <p:spPr>
              <a:xfrm flipV="1">
                <a:off x="4114800" y="2339021"/>
                <a:ext cx="0" cy="428625"/>
              </a:xfrm>
              <a:prstGeom prst="line">
                <a:avLst/>
              </a:prstGeom>
              <a:ln w="28575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D4065DCD-B580-46BD-8107-6DBB8A3A311B}"/>
                  </a:ext>
                </a:extLst>
              </p:cNvPr>
              <p:cNvCxnSpPr/>
              <p:nvPr/>
            </p:nvCxnSpPr>
            <p:spPr>
              <a:xfrm flipV="1">
                <a:off x="4187952" y="2339021"/>
                <a:ext cx="0" cy="428625"/>
              </a:xfrm>
              <a:prstGeom prst="line">
                <a:avLst/>
              </a:prstGeom>
              <a:ln w="28575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C0AF317E-BC0D-4428-832E-0F31A77DD828}"/>
                  </a:ext>
                </a:extLst>
              </p:cNvPr>
              <p:cNvCxnSpPr/>
              <p:nvPr/>
            </p:nvCxnSpPr>
            <p:spPr>
              <a:xfrm>
                <a:off x="4187952" y="2509837"/>
                <a:ext cx="415487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miter lim="800000"/>
                <a:headEnd type="triangle" w="lg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10DEF115-6D93-457F-A288-1063C4F5103D}"/>
                  </a:ext>
                </a:extLst>
              </p:cNvPr>
              <p:cNvCxnSpPr/>
              <p:nvPr/>
            </p:nvCxnSpPr>
            <p:spPr>
              <a:xfrm>
                <a:off x="3699313" y="2514599"/>
                <a:ext cx="415487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miter lim="800000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1B43B1F-2FD3-450F-8EDB-27657B968418}"/>
                  </a:ext>
                </a:extLst>
              </p:cNvPr>
              <p:cNvSpPr txBox="1"/>
              <p:nvPr/>
            </p:nvSpPr>
            <p:spPr>
              <a:xfrm>
                <a:off x="2728008" y="2339021"/>
                <a:ext cx="1003801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~660 ns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77BE864-B474-4205-B4E4-177A42C2AB3B}"/>
                  </a:ext>
                </a:extLst>
              </p:cNvPr>
              <p:cNvSpPr txBox="1"/>
              <p:nvPr/>
            </p:nvSpPr>
            <p:spPr>
              <a:xfrm>
                <a:off x="5152701" y="4023591"/>
                <a:ext cx="510076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FTS</a:t>
                </a:r>
              </a:p>
            </p:txBody>
          </p:sp>
          <p:sp>
            <p:nvSpPr>
              <p:cNvPr id="66" name="Left Brace 65">
                <a:extLst>
                  <a:ext uri="{FF2B5EF4-FFF2-40B4-BE49-F238E27FC236}">
                    <a16:creationId xmlns:a16="http://schemas.microsoft.com/office/drawing/2014/main" id="{B0AF063A-0B58-40BD-A912-BD73BC7F5443}"/>
                  </a:ext>
                </a:extLst>
              </p:cNvPr>
              <p:cNvSpPr/>
              <p:nvPr/>
            </p:nvSpPr>
            <p:spPr>
              <a:xfrm rot="16200000">
                <a:off x="5309622" y="3157997"/>
                <a:ext cx="189333" cy="1332684"/>
              </a:xfrm>
              <a:prstGeom prst="leftBrace">
                <a:avLst>
                  <a:gd name="adj1" fmla="val 14824"/>
                  <a:gd name="adj2" fmla="val 50000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Left Brace 66">
                <a:extLst>
                  <a:ext uri="{FF2B5EF4-FFF2-40B4-BE49-F238E27FC236}">
                    <a16:creationId xmlns:a16="http://schemas.microsoft.com/office/drawing/2014/main" id="{D7C7CF69-BB89-43A9-85F2-371A744A8204}"/>
                  </a:ext>
                </a:extLst>
              </p:cNvPr>
              <p:cNvSpPr/>
              <p:nvPr/>
            </p:nvSpPr>
            <p:spPr>
              <a:xfrm rot="16200000">
                <a:off x="4091860" y="3278418"/>
                <a:ext cx="189335" cy="1095376"/>
              </a:xfrm>
              <a:prstGeom prst="leftBrace">
                <a:avLst>
                  <a:gd name="adj1" fmla="val 14824"/>
                  <a:gd name="adj2" fmla="val 50000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A17DA97-AB67-40EC-9411-23CD2AAE3207}"/>
                  </a:ext>
                </a:extLst>
              </p:cNvPr>
              <p:cNvSpPr txBox="1"/>
              <p:nvPr/>
            </p:nvSpPr>
            <p:spPr>
              <a:xfrm>
                <a:off x="3929886" y="4015694"/>
                <a:ext cx="513282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STS</a:t>
                </a:r>
              </a:p>
            </p:txBody>
          </p:sp>
          <p:sp>
            <p:nvSpPr>
              <p:cNvPr id="69" name="Chord 68">
                <a:extLst>
                  <a:ext uri="{FF2B5EF4-FFF2-40B4-BE49-F238E27FC236}">
                    <a16:creationId xmlns:a16="http://schemas.microsoft.com/office/drawing/2014/main" id="{A79AF3E8-09E9-48A0-A73C-32CD46803941}"/>
                  </a:ext>
                </a:extLst>
              </p:cNvPr>
              <p:cNvSpPr/>
              <p:nvPr/>
            </p:nvSpPr>
            <p:spPr>
              <a:xfrm>
                <a:off x="3707314" y="2756161"/>
                <a:ext cx="867524" cy="1783827"/>
              </a:xfrm>
              <a:prstGeom prst="chord">
                <a:avLst>
                  <a:gd name="adj1" fmla="val 10755393"/>
                  <a:gd name="adj2" fmla="val 40659"/>
                </a:avLst>
              </a:prstGeom>
              <a:solidFill>
                <a:schemeClr val="accent4">
                  <a:lumMod val="20000"/>
                  <a:lumOff val="80000"/>
                  <a:alpha val="47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Chord 69">
                <a:extLst>
                  <a:ext uri="{FF2B5EF4-FFF2-40B4-BE49-F238E27FC236}">
                    <a16:creationId xmlns:a16="http://schemas.microsoft.com/office/drawing/2014/main" id="{33DAACF3-17A8-4075-A1C0-C2FAE2C72A05}"/>
                  </a:ext>
                </a:extLst>
              </p:cNvPr>
              <p:cNvSpPr/>
              <p:nvPr/>
            </p:nvSpPr>
            <p:spPr>
              <a:xfrm>
                <a:off x="6183814" y="2756161"/>
                <a:ext cx="867524" cy="1783827"/>
              </a:xfrm>
              <a:prstGeom prst="chord">
                <a:avLst>
                  <a:gd name="adj1" fmla="val 10755393"/>
                  <a:gd name="adj2" fmla="val 40659"/>
                </a:avLst>
              </a:prstGeom>
              <a:solidFill>
                <a:schemeClr val="accent4">
                  <a:lumMod val="20000"/>
                  <a:lumOff val="80000"/>
                  <a:alpha val="47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Chord 70">
                <a:extLst>
                  <a:ext uri="{FF2B5EF4-FFF2-40B4-BE49-F238E27FC236}">
                    <a16:creationId xmlns:a16="http://schemas.microsoft.com/office/drawing/2014/main" id="{7FF8A217-BEA0-493F-BCDF-4F4506951431}"/>
                  </a:ext>
                </a:extLst>
              </p:cNvPr>
              <p:cNvSpPr/>
              <p:nvPr/>
            </p:nvSpPr>
            <p:spPr>
              <a:xfrm>
                <a:off x="8642789" y="2749393"/>
                <a:ext cx="867524" cy="1783827"/>
              </a:xfrm>
              <a:prstGeom prst="chord">
                <a:avLst>
                  <a:gd name="adj1" fmla="val 10755393"/>
                  <a:gd name="adj2" fmla="val 40659"/>
                </a:avLst>
              </a:prstGeom>
              <a:solidFill>
                <a:schemeClr val="accent4">
                  <a:lumMod val="20000"/>
                  <a:lumOff val="80000"/>
                  <a:alpha val="47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11C9708-623B-4946-AFCC-DF2F7822DC33}"/>
                  </a:ext>
                </a:extLst>
              </p:cNvPr>
              <p:cNvSpPr txBox="1"/>
              <p:nvPr/>
            </p:nvSpPr>
            <p:spPr>
              <a:xfrm>
                <a:off x="2704932" y="4023590"/>
                <a:ext cx="510076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>
                  <a:lnSpc>
                    <a:spcPct val="90000"/>
                  </a:lnSpc>
                </a:pPr>
                <a:r>
                  <a:rPr lang="en-US" dirty="0">
                    <a:latin typeface="+mn-lt"/>
                  </a:rPr>
                  <a:t>FTS</a:t>
                </a:r>
              </a:p>
            </p:txBody>
          </p:sp>
          <p:sp>
            <p:nvSpPr>
              <p:cNvPr id="76" name="Left Brace 75">
                <a:extLst>
                  <a:ext uri="{FF2B5EF4-FFF2-40B4-BE49-F238E27FC236}">
                    <a16:creationId xmlns:a16="http://schemas.microsoft.com/office/drawing/2014/main" id="{372D5D3B-AA4B-438D-88F9-E30E525FAD97}"/>
                  </a:ext>
                </a:extLst>
              </p:cNvPr>
              <p:cNvSpPr/>
              <p:nvPr/>
            </p:nvSpPr>
            <p:spPr>
              <a:xfrm rot="16200000">
                <a:off x="2850796" y="3130450"/>
                <a:ext cx="185093" cy="1383536"/>
              </a:xfrm>
              <a:prstGeom prst="leftBrace">
                <a:avLst>
                  <a:gd name="adj1" fmla="val 14824"/>
                  <a:gd name="adj2" fmla="val 50000"/>
                </a:avLst>
              </a:prstGeom>
              <a:ln w="28575">
                <a:solidFill>
                  <a:schemeClr val="bg1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47C3C666-3AEB-495E-871D-CE1EE5AE738F}"/>
                  </a:ext>
                </a:extLst>
              </p:cNvPr>
              <p:cNvSpPr/>
              <p:nvPr/>
            </p:nvSpPr>
            <p:spPr>
              <a:xfrm>
                <a:off x="7162602" y="3543922"/>
                <a:ext cx="1388549" cy="190352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5C52C875-233F-4182-BE11-14A68997E2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70631" y="3747256"/>
                <a:ext cx="1171982" cy="823744"/>
              </a:xfrm>
              <a:prstGeom prst="straightConnector1">
                <a:avLst/>
              </a:prstGeom>
              <a:ln w="34925">
                <a:solidFill>
                  <a:srgbClr val="0070C0"/>
                </a:solidFill>
                <a:miter lim="800000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30109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E4A26-FB8A-55B3-B424-4B0924864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Proton Driver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0B54D314-2A2F-43EB-8C55-09018455CF6A}"/>
              </a:ext>
            </a:extLst>
          </p:cNvPr>
          <p:cNvSpPr/>
          <p:nvPr/>
        </p:nvSpPr>
        <p:spPr>
          <a:xfrm rot="5400000">
            <a:off x="1535617" y="4467353"/>
            <a:ext cx="307432" cy="2013465"/>
          </a:xfrm>
          <a:prstGeom prst="rightBrac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4CDDF2-F1E9-0472-D9F2-CB9AAFF21BFA}"/>
              </a:ext>
            </a:extLst>
          </p:cNvPr>
          <p:cNvSpPr txBox="1"/>
          <p:nvPr/>
        </p:nvSpPr>
        <p:spPr>
          <a:xfrm>
            <a:off x="644893" y="5627802"/>
            <a:ext cx="10987782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We can study beam physics at SNS near MAP requirements for a proton driver with accumulator/buncher combined addressing most of the identified technical challenges in MAP and March 2023 IMCC report.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AE0D28-CF98-4C2D-7B38-0CA56EA3547F}"/>
              </a:ext>
            </a:extLst>
          </p:cNvPr>
          <p:cNvSpPr txBox="1"/>
          <p:nvPr/>
        </p:nvSpPr>
        <p:spPr>
          <a:xfrm>
            <a:off x="429767" y="1075738"/>
            <a:ext cx="11430000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First stage of MC is a high power, short pulse proton beam for secondary production – not the biggest challenge, but still a challenge!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Proposals call for a high-energy </a:t>
            </a:r>
            <a:r>
              <a:rPr lang="en-US" sz="2200" dirty="0" err="1">
                <a:latin typeface="+mn-lt"/>
              </a:rPr>
              <a:t>linac</a:t>
            </a:r>
            <a:r>
              <a:rPr lang="en-US" sz="2200" dirty="0">
                <a:latin typeface="+mn-lt"/>
              </a:rPr>
              <a:t> + rings in some combination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SNS resembles some conceptions of a proton driver – SC </a:t>
            </a:r>
            <a:r>
              <a:rPr lang="en-US" sz="2200" dirty="0" err="1">
                <a:latin typeface="+mn-lt"/>
              </a:rPr>
              <a:t>linac</a:t>
            </a:r>
            <a:r>
              <a:rPr lang="en-US" sz="2200" dirty="0">
                <a:latin typeface="+mn-lt"/>
              </a:rPr>
              <a:t> + Accumulator</a:t>
            </a:r>
          </a:p>
        </p:txBody>
      </p:sp>
      <p:pic>
        <p:nvPicPr>
          <p:cNvPr id="4" name="Picture 3" descr="A diagram of a cooling system&#10;&#10;Description automatically generated with medium confidence">
            <a:extLst>
              <a:ext uri="{FF2B5EF4-FFF2-40B4-BE49-F238E27FC236}">
                <a16:creationId xmlns:a16="http://schemas.microsoft.com/office/drawing/2014/main" id="{CDDE6A2C-66FD-E824-973C-14EE0E5C2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7" y="2495870"/>
            <a:ext cx="11202908" cy="284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00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51D1F-41C3-7282-BFEE-6969F95E4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5531"/>
          </a:xfrm>
        </p:spPr>
        <p:txBody>
          <a:bodyPr/>
          <a:lstStyle/>
          <a:p>
            <a:r>
              <a:rPr lang="en-US" dirty="0"/>
              <a:t>Proton Driver Challenges: Where SNS fits in</a:t>
            </a:r>
          </a:p>
        </p:txBody>
      </p:sp>
      <p:pic>
        <p:nvPicPr>
          <p:cNvPr id="4" name="Picture 3" descr="A picture containing text, font, screenshot, black and white&#10;&#10;Description automatically generated">
            <a:extLst>
              <a:ext uri="{FF2B5EF4-FFF2-40B4-BE49-F238E27FC236}">
                <a16:creationId xmlns:a16="http://schemas.microsoft.com/office/drawing/2014/main" id="{8FC80B29-6E84-EA85-B235-EBC188435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7" y="1342089"/>
            <a:ext cx="4002007" cy="2636393"/>
          </a:xfrm>
          <a:prstGeom prst="rect">
            <a:avLst/>
          </a:prstGeom>
        </p:spPr>
      </p:pic>
      <p:pic>
        <p:nvPicPr>
          <p:cNvPr id="5" name="Picture 4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BAF92C60-3B46-5A8C-79E5-622DD9E24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627" y="843050"/>
            <a:ext cx="4072735" cy="16862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4A324D-7C05-7FF4-E01B-9955E36A6A94}"/>
              </a:ext>
            </a:extLst>
          </p:cNvPr>
          <p:cNvSpPr txBox="1"/>
          <p:nvPr/>
        </p:nvSpPr>
        <p:spPr>
          <a:xfrm>
            <a:off x="8192193" y="2256116"/>
            <a:ext cx="322395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err="1">
                <a:latin typeface="+mn-lt"/>
              </a:rPr>
              <a:t>Accettura</a:t>
            </a:r>
            <a:r>
              <a:rPr lang="en-US" sz="1400" dirty="0">
                <a:latin typeface="+mn-lt"/>
              </a:rPr>
              <a:t> et al. </a:t>
            </a:r>
            <a:r>
              <a:rPr lang="en-US" sz="1400" dirty="0">
                <a:latin typeface="+mn-lt"/>
                <a:hlinkClick r:id="rId4"/>
              </a:rPr>
              <a:t>arXiv:2303.08533v1</a:t>
            </a:r>
            <a:endParaRPr lang="en-US" sz="1400" dirty="0"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BD6462A-31A3-A044-7577-A03DDBE46E17}"/>
              </a:ext>
            </a:extLst>
          </p:cNvPr>
          <p:cNvGrpSpPr>
            <a:grpSpLocks noChangeAspect="1"/>
          </p:cNvGrpSpPr>
          <p:nvPr/>
        </p:nvGrpSpPr>
        <p:grpSpPr>
          <a:xfrm>
            <a:off x="7219562" y="3914551"/>
            <a:ext cx="4507801" cy="2492162"/>
            <a:chOff x="842241" y="1280493"/>
            <a:chExt cx="7772400" cy="4297013"/>
          </a:xfrm>
        </p:grpSpPr>
        <p:pic>
          <p:nvPicPr>
            <p:cNvPr id="9" name="Picture 8" descr="A picture containing text, screenshot, number, font&#10;&#10;Description automatically generated">
              <a:extLst>
                <a:ext uri="{FF2B5EF4-FFF2-40B4-BE49-F238E27FC236}">
                  <a16:creationId xmlns:a16="http://schemas.microsoft.com/office/drawing/2014/main" id="{00DA9404-F34E-66AA-151F-EE970C3CC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2241" y="1280493"/>
              <a:ext cx="7772400" cy="429701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5B9454-7E2B-083A-BD2B-D1EFC408ED9F}"/>
                </a:ext>
              </a:extLst>
            </p:cNvPr>
            <p:cNvSpPr/>
            <p:nvPr/>
          </p:nvSpPr>
          <p:spPr>
            <a:xfrm>
              <a:off x="1163784" y="4658443"/>
              <a:ext cx="7218218" cy="246067"/>
            </a:xfrm>
            <a:prstGeom prst="rect">
              <a:avLst/>
            </a:prstGeom>
            <a:solidFill>
              <a:srgbClr val="FF0000">
                <a:alpha val="25098"/>
              </a:srgb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FEB9FE-237E-8F58-7EEA-5EDA1636F492}"/>
                </a:ext>
              </a:extLst>
            </p:cNvPr>
            <p:cNvSpPr/>
            <p:nvPr/>
          </p:nvSpPr>
          <p:spPr>
            <a:xfrm>
              <a:off x="1163784" y="2230582"/>
              <a:ext cx="7218218" cy="748145"/>
            </a:xfrm>
            <a:prstGeom prst="rect">
              <a:avLst/>
            </a:prstGeom>
            <a:solidFill>
              <a:srgbClr val="FF0000">
                <a:alpha val="25098"/>
              </a:srgbClr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DF21B1C-7EBB-3CAA-EF0A-F622292B33FA}"/>
              </a:ext>
            </a:extLst>
          </p:cNvPr>
          <p:cNvSpPr txBox="1"/>
          <p:nvPr/>
        </p:nvSpPr>
        <p:spPr>
          <a:xfrm>
            <a:off x="5731050" y="2737149"/>
            <a:ext cx="61287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Post-upgrade SNS charge per pulse satisfies a 10 Hz, 8 GeV requirements (albeit at lower energy)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Because of scaling, space charge regime is probably reachable.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21CF87-491A-A880-F9B8-6B2F77540ED1}"/>
              </a:ext>
            </a:extLst>
          </p:cNvPr>
          <p:cNvSpPr/>
          <p:nvPr/>
        </p:nvSpPr>
        <p:spPr>
          <a:xfrm>
            <a:off x="475059" y="1808763"/>
            <a:ext cx="3889649" cy="925285"/>
          </a:xfrm>
          <a:prstGeom prst="rect">
            <a:avLst/>
          </a:prstGeom>
          <a:solidFill>
            <a:srgbClr val="FF0000">
              <a:alpha val="25098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9C670-41A3-4B27-7D21-E6A38F01A016}"/>
              </a:ext>
            </a:extLst>
          </p:cNvPr>
          <p:cNvSpPr txBox="1"/>
          <p:nvPr/>
        </p:nvSpPr>
        <p:spPr>
          <a:xfrm>
            <a:off x="4440714" y="1862177"/>
            <a:ext cx="260170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We’re actively addressing these issues.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A61F93-08F9-69C7-6368-0829644DCFA1}"/>
              </a:ext>
            </a:extLst>
          </p:cNvPr>
          <p:cNvSpPr txBox="1"/>
          <p:nvPr/>
        </p:nvSpPr>
        <p:spPr>
          <a:xfrm>
            <a:off x="7042423" y="6401740"/>
            <a:ext cx="481734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SNS Proton Power Upgrade Final Design Report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6D840CA-48A5-6AC5-4630-7749F8D1F7A4}"/>
              </a:ext>
            </a:extLst>
          </p:cNvPr>
          <p:cNvGrpSpPr/>
          <p:nvPr/>
        </p:nvGrpSpPr>
        <p:grpSpPr>
          <a:xfrm>
            <a:off x="429767" y="4792322"/>
            <a:ext cx="3561322" cy="1447178"/>
            <a:chOff x="8436990" y="3328542"/>
            <a:chExt cx="3561322" cy="144717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7CA4621-DE7C-4BAB-2127-AD4E53F9739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36990" y="3328542"/>
              <a:ext cx="3561322" cy="1447178"/>
              <a:chOff x="7047490" y="4202901"/>
              <a:chExt cx="4950822" cy="2011815"/>
            </a:xfrm>
          </p:grpSpPr>
          <p:pic>
            <p:nvPicPr>
              <p:cNvPr id="24" name="Picture 23" descr="A picture containing text, black and white, font, screenshot&#10;&#10;Description automatically generated">
                <a:extLst>
                  <a:ext uri="{FF2B5EF4-FFF2-40B4-BE49-F238E27FC236}">
                    <a16:creationId xmlns:a16="http://schemas.microsoft.com/office/drawing/2014/main" id="{B502030E-1F95-7589-791B-4BC3F43438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27686" b="40668"/>
              <a:stretch/>
            </p:blipFill>
            <p:spPr>
              <a:xfrm>
                <a:off x="7047490" y="4202901"/>
                <a:ext cx="4950822" cy="1996681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3266B60-D3FC-F7BC-D27D-A1E52DC2943C}"/>
                  </a:ext>
                </a:extLst>
              </p:cNvPr>
              <p:cNvSpPr/>
              <p:nvPr/>
            </p:nvSpPr>
            <p:spPr>
              <a:xfrm>
                <a:off x="7186993" y="5886112"/>
                <a:ext cx="1902662" cy="328604"/>
              </a:xfrm>
              <a:prstGeom prst="rect">
                <a:avLst/>
              </a:prstGeom>
              <a:solidFill>
                <a:srgbClr val="FF0000">
                  <a:alpha val="25098"/>
                </a:srgbClr>
              </a:solidFill>
              <a:ln w="38100">
                <a:noFill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6FC28B0-E560-DCBC-19E0-3E1531781D9B}"/>
                </a:ext>
              </a:extLst>
            </p:cNvPr>
            <p:cNvSpPr/>
            <p:nvPr/>
          </p:nvSpPr>
          <p:spPr>
            <a:xfrm>
              <a:off x="8548226" y="3940628"/>
              <a:ext cx="3450086" cy="587828"/>
            </a:xfrm>
            <a:prstGeom prst="rect">
              <a:avLst/>
            </a:prstGeom>
            <a:solidFill>
              <a:srgbClr val="FF0000">
                <a:alpha val="25098"/>
              </a:srgbClr>
            </a:solidFill>
            <a:ln w="38100">
              <a:noFill/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302C1DDF-FEBC-8DC2-59D4-9AC7C1FA0E82}"/>
              </a:ext>
            </a:extLst>
          </p:cNvPr>
          <p:cNvSpPr txBox="1"/>
          <p:nvPr/>
        </p:nvSpPr>
        <p:spPr>
          <a:xfrm>
            <a:off x="429767" y="4246214"/>
            <a:ext cx="373846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err="1">
                <a:latin typeface="+mn-lt"/>
              </a:rPr>
              <a:t>Boscolo</a:t>
            </a:r>
            <a:r>
              <a:rPr lang="en-US" sz="1400" dirty="0">
                <a:latin typeface="+mn-lt"/>
              </a:rPr>
              <a:t> et al. Rev. of Acc. Sci. and Tech, vol. 10, 2019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FECF0B-D1FB-A27F-A794-F145745012F0}"/>
              </a:ext>
            </a:extLst>
          </p:cNvPr>
          <p:cNvSpPr txBox="1"/>
          <p:nvPr/>
        </p:nvSpPr>
        <p:spPr>
          <a:xfrm>
            <a:off x="4168228" y="5160632"/>
            <a:ext cx="268421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Also looking into “the limit” of space charge for accumulators. Ways around “the limit”?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6BEEA0-F252-F26E-8E46-2F12DCEC381C}"/>
              </a:ext>
            </a:extLst>
          </p:cNvPr>
          <p:cNvSpPr txBox="1"/>
          <p:nvPr/>
        </p:nvSpPr>
        <p:spPr>
          <a:xfrm>
            <a:off x="464638" y="1055857"/>
            <a:ext cx="322395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err="1">
                <a:latin typeface="+mn-lt"/>
              </a:rPr>
              <a:t>Accettura</a:t>
            </a:r>
            <a:r>
              <a:rPr lang="en-US" sz="1400" dirty="0">
                <a:latin typeface="+mn-lt"/>
              </a:rPr>
              <a:t> et al. </a:t>
            </a:r>
            <a:r>
              <a:rPr lang="en-US" sz="1400" dirty="0">
                <a:latin typeface="+mn-lt"/>
                <a:hlinkClick r:id="rId4"/>
              </a:rPr>
              <a:t>arXiv:2303.08533v1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5611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03E9D68-16C0-C65D-5912-EB784E1BDB04}"/>
              </a:ext>
            </a:extLst>
          </p:cNvPr>
          <p:cNvGrpSpPr/>
          <p:nvPr/>
        </p:nvGrpSpPr>
        <p:grpSpPr>
          <a:xfrm>
            <a:off x="368617" y="2199539"/>
            <a:ext cx="11823383" cy="4143001"/>
            <a:chOff x="368617" y="2199539"/>
            <a:chExt cx="11823383" cy="41430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8035134-84CC-2C71-6433-C70B54FD251A}"/>
                </a:ext>
              </a:extLst>
            </p:cNvPr>
            <p:cNvGrpSpPr/>
            <p:nvPr/>
          </p:nvGrpSpPr>
          <p:grpSpPr>
            <a:xfrm>
              <a:off x="368617" y="2199539"/>
              <a:ext cx="11823383" cy="4143001"/>
              <a:chOff x="368617" y="2199539"/>
              <a:chExt cx="11823383" cy="4143001"/>
            </a:xfrm>
          </p:grpSpPr>
          <p:pic>
            <p:nvPicPr>
              <p:cNvPr id="18" name="Picture 17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BCA709B3-9D28-EA6E-36E3-B5AEAC9AA3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8617" y="2199539"/>
                <a:ext cx="11823383" cy="4143001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E082F1-6B32-4F84-DBC4-60BF0DA76207}"/>
                  </a:ext>
                </a:extLst>
              </p:cNvPr>
              <p:cNvSpPr/>
              <p:nvPr/>
            </p:nvSpPr>
            <p:spPr>
              <a:xfrm>
                <a:off x="10092801" y="2597018"/>
                <a:ext cx="1959653" cy="181424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2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45226EE-6869-4F33-77E8-4679193EEC80}"/>
                </a:ext>
              </a:extLst>
            </p:cNvPr>
            <p:cNvSpPr/>
            <p:nvPr/>
          </p:nvSpPr>
          <p:spPr>
            <a:xfrm rot="19332243">
              <a:off x="9597312" y="3448911"/>
              <a:ext cx="803552" cy="5927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015576-0E08-B4C6-A078-865CC85C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SNS – Today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EB420CA-1E25-1F60-7E20-385F341B4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813816"/>
            <a:ext cx="8571994" cy="4047778"/>
          </a:xfrm>
        </p:spPr>
        <p:txBody>
          <a:bodyPr/>
          <a:lstStyle/>
          <a:p>
            <a:r>
              <a:rPr lang="en-US" sz="2400" dirty="0"/>
              <a:t>1.0 GeV H- </a:t>
            </a:r>
            <a:r>
              <a:rPr lang="en-US" sz="2400" dirty="0" err="1"/>
              <a:t>linac</a:t>
            </a:r>
            <a:r>
              <a:rPr lang="en-US" sz="2400" dirty="0"/>
              <a:t> – 1 </a:t>
            </a:r>
            <a:r>
              <a:rPr lang="en-US" sz="2400" dirty="0" err="1"/>
              <a:t>ms</a:t>
            </a:r>
            <a:r>
              <a:rPr lang="en-US" sz="2400" dirty="0"/>
              <a:t> long pulse</a:t>
            </a:r>
          </a:p>
          <a:p>
            <a:r>
              <a:rPr lang="en-US" sz="2400" dirty="0"/>
              <a:t>1.0 GeV accumulator ring – no acceleration</a:t>
            </a:r>
          </a:p>
          <a:p>
            <a:r>
              <a:rPr lang="en-US" sz="2400" dirty="0"/>
              <a:t>700 ns long pulse at extraction</a:t>
            </a:r>
          </a:p>
          <a:p>
            <a:r>
              <a:rPr lang="en-US" sz="2400" dirty="0"/>
              <a:t>h=1, 2 RF for extraction gap, bunch flattening</a:t>
            </a:r>
          </a:p>
          <a:p>
            <a:r>
              <a:rPr lang="en-US" sz="2400" dirty="0"/>
              <a:t>1.55E14 </a:t>
            </a:r>
            <a:r>
              <a:rPr lang="en-US" sz="2400" dirty="0" err="1"/>
              <a:t>ppp</a:t>
            </a:r>
            <a:r>
              <a:rPr lang="en-US" sz="2400" dirty="0"/>
              <a:t> (24 </a:t>
            </a:r>
            <a:r>
              <a:rPr lang="en-US" sz="2400" dirty="0" err="1"/>
              <a:t>uC</a:t>
            </a:r>
            <a:r>
              <a:rPr lang="en-US" sz="2400" dirty="0"/>
              <a:t>)</a:t>
            </a:r>
          </a:p>
          <a:p>
            <a:r>
              <a:rPr lang="en-US" sz="2400" dirty="0"/>
              <a:t>60 Hz operation – 1.4 MW average power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07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15576-0E08-B4C6-A078-865CC85C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SNS – Proton Power Upgrade (PPU) (2024)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76828C-3D79-486B-AFC0-07F105ADEB8E}"/>
              </a:ext>
            </a:extLst>
          </p:cNvPr>
          <p:cNvGrpSpPr/>
          <p:nvPr/>
        </p:nvGrpSpPr>
        <p:grpSpPr>
          <a:xfrm>
            <a:off x="368617" y="2199539"/>
            <a:ext cx="11823383" cy="4143001"/>
            <a:chOff x="368617" y="2199539"/>
            <a:chExt cx="11823383" cy="414300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3811903-F982-6FBA-8A75-C400DFF16406}"/>
                </a:ext>
              </a:extLst>
            </p:cNvPr>
            <p:cNvGrpSpPr/>
            <p:nvPr/>
          </p:nvGrpSpPr>
          <p:grpSpPr>
            <a:xfrm>
              <a:off x="368617" y="2199539"/>
              <a:ext cx="11823383" cy="4143001"/>
              <a:chOff x="368617" y="2199539"/>
              <a:chExt cx="11823383" cy="4143001"/>
            </a:xfrm>
          </p:grpSpPr>
          <p:pic>
            <p:nvPicPr>
              <p:cNvPr id="4" name="Picture 3" descr="Diagram, engineering drawing&#10;&#10;Description automatically generated">
                <a:extLst>
                  <a:ext uri="{FF2B5EF4-FFF2-40B4-BE49-F238E27FC236}">
                    <a16:creationId xmlns:a16="http://schemas.microsoft.com/office/drawing/2014/main" id="{541CFED5-8982-3B29-A775-AA37BCC84A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68617" y="2199539"/>
                <a:ext cx="11823383" cy="4143001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1DD032C-5E8E-539D-44C6-E8C222360CEF}"/>
                  </a:ext>
                </a:extLst>
              </p:cNvPr>
              <p:cNvSpPr/>
              <p:nvPr/>
            </p:nvSpPr>
            <p:spPr>
              <a:xfrm>
                <a:off x="10092801" y="2597018"/>
                <a:ext cx="1959653" cy="1814241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2"/>
                </a:solidFill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2521254-867F-1F58-B978-FAB2DCE7525F}"/>
                </a:ext>
              </a:extLst>
            </p:cNvPr>
            <p:cNvSpPr/>
            <p:nvPr/>
          </p:nvSpPr>
          <p:spPr>
            <a:xfrm rot="19332243">
              <a:off x="9597312" y="3448911"/>
              <a:ext cx="803552" cy="5927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5DAE1F84-C451-D4A0-95A8-261FC65F1B5D}"/>
              </a:ext>
            </a:extLst>
          </p:cNvPr>
          <p:cNvSpPr/>
          <p:nvPr/>
        </p:nvSpPr>
        <p:spPr>
          <a:xfrm rot="19805226">
            <a:off x="9507761" y="3030868"/>
            <a:ext cx="2222048" cy="71817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4F782B-FAE3-3BF6-96FE-363B3F675F64}"/>
              </a:ext>
            </a:extLst>
          </p:cNvPr>
          <p:cNvSpPr txBox="1"/>
          <p:nvPr/>
        </p:nvSpPr>
        <p:spPr>
          <a:xfrm>
            <a:off x="10335729" y="3238496"/>
            <a:ext cx="50687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???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ECADA6-6F0F-AFFE-BF13-0C5674FDC95A}"/>
              </a:ext>
            </a:extLst>
          </p:cNvPr>
          <p:cNvSpPr txBox="1">
            <a:spLocks/>
          </p:cNvSpPr>
          <p:nvPr/>
        </p:nvSpPr>
        <p:spPr bwMode="auto">
          <a:xfrm>
            <a:off x="429767" y="813816"/>
            <a:ext cx="8571994" cy="404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1.3 GeV H- </a:t>
            </a:r>
            <a:r>
              <a:rPr lang="en-US" sz="2400" dirty="0" err="1"/>
              <a:t>linac</a:t>
            </a:r>
            <a:r>
              <a:rPr lang="en-US" sz="2400" dirty="0"/>
              <a:t> – 1 </a:t>
            </a:r>
            <a:r>
              <a:rPr lang="en-US" sz="2400" dirty="0" err="1"/>
              <a:t>ms</a:t>
            </a:r>
            <a:r>
              <a:rPr lang="en-US" sz="2400" dirty="0"/>
              <a:t> long pulse</a:t>
            </a:r>
          </a:p>
          <a:p>
            <a:r>
              <a:rPr lang="en-US" sz="2400" dirty="0"/>
              <a:t>1.3 GeV accumulator ring – no acceleration</a:t>
            </a:r>
          </a:p>
          <a:p>
            <a:r>
              <a:rPr lang="en-US" sz="2400" dirty="0"/>
              <a:t>660 ns long pulse at extraction</a:t>
            </a:r>
          </a:p>
          <a:p>
            <a:r>
              <a:rPr lang="en-US" sz="2400" dirty="0"/>
              <a:t>h=1, 2 RF for extraction gap, bunch flattening</a:t>
            </a:r>
          </a:p>
          <a:p>
            <a:r>
              <a:rPr lang="en-US" sz="2400" dirty="0"/>
              <a:t>2.25E14 </a:t>
            </a:r>
            <a:r>
              <a:rPr lang="en-US" sz="2400" dirty="0" err="1"/>
              <a:t>ppp</a:t>
            </a:r>
            <a:r>
              <a:rPr lang="en-US" sz="2400" dirty="0"/>
              <a:t> (36 </a:t>
            </a:r>
            <a:r>
              <a:rPr lang="en-US" sz="2400" dirty="0" err="1"/>
              <a:t>uC</a:t>
            </a:r>
            <a:r>
              <a:rPr lang="en-US" sz="2400" dirty="0"/>
              <a:t>)</a:t>
            </a:r>
          </a:p>
          <a:p>
            <a:r>
              <a:rPr lang="en-US" sz="2400" dirty="0"/>
              <a:t>60 Hz operation – 2.8 MW capable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Operation limited to 2.0 MW by target – studies possible at </a:t>
            </a:r>
            <a:r>
              <a:rPr lang="en-US" sz="2400" b="1" i="1" dirty="0"/>
              <a:t>full charge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2D0F5C-2321-EAEC-AD5A-BB35D1F91E5B}"/>
              </a:ext>
            </a:extLst>
          </p:cNvPr>
          <p:cNvSpPr txBox="1"/>
          <p:nvPr/>
        </p:nvSpPr>
        <p:spPr>
          <a:xfrm>
            <a:off x="8637959" y="1065023"/>
            <a:ext cx="3395540" cy="10895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400" dirty="0">
                <a:latin typeface="+mn-lt"/>
              </a:rPr>
              <a:t>800 kW of idle power for a decade – what should we do with it?</a:t>
            </a:r>
          </a:p>
        </p:txBody>
      </p:sp>
    </p:spTree>
    <p:extLst>
      <p:ext uri="{BB962C8B-B14F-4D97-AF65-F5344CB8AC3E}">
        <p14:creationId xmlns:p14="http://schemas.microsoft.com/office/powerpoint/2010/main" val="102201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15576-0E08-B4C6-A078-865CC85C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SNS – Second Target Station (mid-2030’s)</a:t>
            </a:r>
          </a:p>
        </p:txBody>
      </p: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541CFED5-8982-3B29-A775-AA37BCC84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17" y="2199539"/>
            <a:ext cx="11823383" cy="4143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16A7F3-A0F9-17E6-538E-2B5235144EFD}"/>
              </a:ext>
            </a:extLst>
          </p:cNvPr>
          <p:cNvSpPr txBox="1"/>
          <p:nvPr/>
        </p:nvSpPr>
        <p:spPr>
          <a:xfrm>
            <a:off x="6497052" y="5751609"/>
            <a:ext cx="3057247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2 MW @ 60 Hz and ¾ duty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 = 45 pulses/sec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1F6000-1D05-5910-7FF6-B26145988A75}"/>
              </a:ext>
            </a:extLst>
          </p:cNvPr>
          <p:cNvSpPr txBox="1"/>
          <p:nvPr/>
        </p:nvSpPr>
        <p:spPr>
          <a:xfrm>
            <a:off x="9200457" y="2223769"/>
            <a:ext cx="187423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700 kW @ 15 Hz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3194A-8B83-97A3-7C54-E47B6F158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813816"/>
            <a:ext cx="7135804" cy="4496310"/>
          </a:xfrm>
        </p:spPr>
        <p:txBody>
          <a:bodyPr/>
          <a:lstStyle/>
          <a:p>
            <a:r>
              <a:rPr lang="en-US" dirty="0"/>
              <a:t>Accelerator is identical to PPU with additional 700 kW target station</a:t>
            </a:r>
          </a:p>
          <a:p>
            <a:r>
              <a:rPr lang="en-US" dirty="0"/>
              <a:t>Accelerator operates at 60 Hz, 2.7 MW</a:t>
            </a:r>
          </a:p>
          <a:p>
            <a:pPr lvl="1"/>
            <a:r>
              <a:rPr lang="en-US" dirty="0"/>
              <a:t>700 kW to STS at 15 Hz</a:t>
            </a:r>
          </a:p>
          <a:p>
            <a:pPr lvl="1"/>
            <a:r>
              <a:rPr lang="en-US" dirty="0"/>
              <a:t>2 MW to FTS at 60 Hz ¾ duty cycle</a:t>
            </a:r>
          </a:p>
        </p:txBody>
      </p:sp>
    </p:spTree>
    <p:extLst>
      <p:ext uri="{BB962C8B-B14F-4D97-AF65-F5344CB8AC3E}">
        <p14:creationId xmlns:p14="http://schemas.microsoft.com/office/powerpoint/2010/main" val="199931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FEABF-23F2-F00B-A535-CDAFB752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Compression at SNS – Proposal</a:t>
            </a:r>
          </a:p>
        </p:txBody>
      </p:sp>
      <p:pic>
        <p:nvPicPr>
          <p:cNvPr id="4" name="Picture 3" descr="A graph of energy distribution&#10;&#10;Description automatically generated with low confidence">
            <a:extLst>
              <a:ext uri="{FF2B5EF4-FFF2-40B4-BE49-F238E27FC236}">
                <a16:creationId xmlns:a16="http://schemas.microsoft.com/office/drawing/2014/main" id="{39973E89-5BDF-09BC-6768-56D012B2C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10" y="2005214"/>
            <a:ext cx="4238817" cy="3573905"/>
          </a:xfrm>
          <a:prstGeom prst="rect">
            <a:avLst/>
          </a:prstGeom>
        </p:spPr>
      </p:pic>
      <p:pic>
        <p:nvPicPr>
          <p:cNvPr id="5" name="Picture 4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650220B2-E218-8A9F-CEBB-A26B2AF93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3" t="1871" r="2419" b="57190"/>
          <a:stretch/>
        </p:blipFill>
        <p:spPr>
          <a:xfrm>
            <a:off x="8661164" y="4038600"/>
            <a:ext cx="3252176" cy="2380749"/>
          </a:xfrm>
          <a:prstGeom prst="rect">
            <a:avLst/>
          </a:prstGeom>
        </p:spPr>
      </p:pic>
      <p:pic>
        <p:nvPicPr>
          <p:cNvPr id="9" name="Picture 8" descr="A picture containing text, screenshot, plot&#10;&#10;Description automatically generated">
            <a:extLst>
              <a:ext uri="{FF2B5EF4-FFF2-40B4-BE49-F238E27FC236}">
                <a16:creationId xmlns:a16="http://schemas.microsoft.com/office/drawing/2014/main" id="{B4517B8C-231A-97C9-7B35-C850C0A0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6181" y="-2722161"/>
            <a:ext cx="2249432" cy="37639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49A9912-A788-5DFC-AC85-C84E7A87BCD1}"/>
              </a:ext>
            </a:extLst>
          </p:cNvPr>
          <p:cNvSpPr txBox="1"/>
          <p:nvPr/>
        </p:nvSpPr>
        <p:spPr>
          <a:xfrm>
            <a:off x="513932" y="5579119"/>
            <a:ext cx="414119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Difference between red and green is essentially an indication of max bunch compression we could get.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F0AF238-3D93-72A5-B804-7E0F37E7986B}"/>
              </a:ext>
            </a:extLst>
          </p:cNvPr>
          <p:cNvSpPr txBox="1">
            <a:spLocks/>
          </p:cNvSpPr>
          <p:nvPr/>
        </p:nvSpPr>
        <p:spPr bwMode="auto">
          <a:xfrm>
            <a:off x="4516919" y="961878"/>
            <a:ext cx="7647709" cy="404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High bandwidth ring RF allows control of bunch structure – </a:t>
            </a:r>
            <a:r>
              <a:rPr lang="en-US" sz="2000" i="1" dirty="0"/>
              <a:t>SNS does NOT currently have a barrier RF system</a:t>
            </a:r>
          </a:p>
          <a:p>
            <a:r>
              <a:rPr lang="en-US" sz="2000" dirty="0"/>
              <a:t>Explored early on to reduce peak intensity in the ring to combat instabilities, but there is potential for bunch compression</a:t>
            </a:r>
          </a:p>
          <a:p>
            <a:r>
              <a:rPr lang="en-US" sz="2000" dirty="0"/>
              <a:t>SNS </a:t>
            </a:r>
            <a:r>
              <a:rPr lang="en-US" sz="2000" dirty="0" err="1"/>
              <a:t>linac</a:t>
            </a:r>
            <a:r>
              <a:rPr lang="en-US" sz="2000" dirty="0"/>
              <a:t> energy spread is not matched to much larger acceptance of ring offering opportunity for large bunch compression putting us in the longitudinal space charge regime of MCPD </a:t>
            </a:r>
          </a:p>
          <a:p>
            <a:r>
              <a:rPr lang="en-US" sz="2000" dirty="0"/>
              <a:t>Could support simulation and </a:t>
            </a:r>
            <a:br>
              <a:rPr lang="en-US" sz="2000" dirty="0"/>
            </a:br>
            <a:r>
              <a:rPr lang="en-US" sz="2000" dirty="0"/>
              <a:t>experimental program with </a:t>
            </a:r>
            <a:br>
              <a:rPr lang="en-US" sz="2000" dirty="0"/>
            </a:br>
            <a:r>
              <a:rPr lang="en-US" sz="2000" dirty="0"/>
              <a:t>funding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781D15-2F40-8292-F666-7484F14247C3}"/>
              </a:ext>
            </a:extLst>
          </p:cNvPr>
          <p:cNvSpPr txBox="1"/>
          <p:nvPr/>
        </p:nvSpPr>
        <p:spPr>
          <a:xfrm>
            <a:off x="5624049" y="5662287"/>
            <a:ext cx="303711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400" dirty="0">
                <a:latin typeface="+mn-lt"/>
              </a:rPr>
              <a:t>Barrier cavity waveforms (blue) used for simulations</a:t>
            </a:r>
          </a:p>
          <a:p>
            <a:pPr algn="r">
              <a:lnSpc>
                <a:spcPct val="90000"/>
              </a:lnSpc>
            </a:pPr>
            <a:r>
              <a:rPr lang="en-US" sz="1400" dirty="0">
                <a:latin typeface="+mn-lt"/>
              </a:rPr>
              <a:t>vs. SNS design waveforms (red) currently available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288B0-4BCF-92C3-7280-899541AA825B}"/>
              </a:ext>
            </a:extLst>
          </p:cNvPr>
          <p:cNvSpPr txBox="1"/>
          <p:nvPr/>
        </p:nvSpPr>
        <p:spPr>
          <a:xfrm>
            <a:off x="625213" y="1729463"/>
            <a:ext cx="310119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Holmes et al. HB2006 THAW03</a:t>
            </a:r>
          </a:p>
        </p:txBody>
      </p:sp>
    </p:spTree>
    <p:extLst>
      <p:ext uri="{BB962C8B-B14F-4D97-AF65-F5344CB8AC3E}">
        <p14:creationId xmlns:p14="http://schemas.microsoft.com/office/powerpoint/2010/main" val="417105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3A6671C-D560-F840-F6EF-845748AEEA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097" y="3482090"/>
            <a:ext cx="3180202" cy="31015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AFEABF-23F2-F00B-A535-CDAFB752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Self-Consistent Beams – Current Experimental Program</a:t>
            </a:r>
          </a:p>
        </p:txBody>
      </p:sp>
      <p:pic>
        <p:nvPicPr>
          <p:cNvPr id="10" name="Picture 9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0560D106-A899-6CD1-C2E1-08D1806C1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89" y="1938286"/>
            <a:ext cx="3496734" cy="2981427"/>
          </a:xfrm>
          <a:prstGeom prst="rect">
            <a:avLst/>
          </a:prstGeom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3716572C-79D0-2D0A-2624-5ECD65D39B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3081" y="3063937"/>
            <a:ext cx="3367345" cy="269265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EE8A7D7-706A-4500-A1D2-6A6C325CC3F2}"/>
              </a:ext>
            </a:extLst>
          </p:cNvPr>
          <p:cNvGrpSpPr/>
          <p:nvPr/>
        </p:nvGrpSpPr>
        <p:grpSpPr>
          <a:xfrm>
            <a:off x="10545837" y="2288141"/>
            <a:ext cx="1974045" cy="757130"/>
            <a:chOff x="10400599" y="1145093"/>
            <a:chExt cx="1974045" cy="7571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3DC05D-43E6-5C7B-831C-F933BCAE0C29}"/>
                </a:ext>
              </a:extLst>
            </p:cNvPr>
            <p:cNvSpPr txBox="1"/>
            <p:nvPr/>
          </p:nvSpPr>
          <p:spPr>
            <a:xfrm>
              <a:off x="10756304" y="1145093"/>
              <a:ext cx="1618340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sz="1600" dirty="0">
                  <a:latin typeface="+mn-lt"/>
                </a:rPr>
                <a:t>Data</a:t>
              </a:r>
            </a:p>
            <a:p>
              <a:pPr algn="l">
                <a:lnSpc>
                  <a:spcPct val="90000"/>
                </a:lnSpc>
              </a:pPr>
              <a:r>
                <a:rPr lang="en-US" sz="1600" dirty="0">
                  <a:latin typeface="+mn-lt"/>
                </a:rPr>
                <a:t>Gaussian Fit</a:t>
              </a:r>
            </a:p>
            <a:p>
              <a:pPr algn="l">
                <a:lnSpc>
                  <a:spcPct val="90000"/>
                </a:lnSpc>
              </a:pPr>
              <a:r>
                <a:rPr lang="en-US" sz="1600" dirty="0">
                  <a:latin typeface="+mn-lt"/>
                </a:rPr>
                <a:t>Elliptical Fit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64AC2F4-F0E5-1486-DBA4-A61A287209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576253" y="1280695"/>
              <a:ext cx="47468" cy="457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297FC85-2BC4-F30B-469D-B510AF9BFB4F}"/>
                </a:ext>
              </a:extLst>
            </p:cNvPr>
            <p:cNvCxnSpPr/>
            <p:nvPr/>
          </p:nvCxnSpPr>
          <p:spPr>
            <a:xfrm>
              <a:off x="10406464" y="1530038"/>
              <a:ext cx="387045" cy="0"/>
            </a:xfrm>
            <a:prstGeom prst="line">
              <a:avLst/>
            </a:prstGeom>
            <a:ln w="28575">
              <a:solidFill>
                <a:srgbClr val="FF000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45FEFDC-01F0-FFF4-1B28-9F47343845A2}"/>
                </a:ext>
              </a:extLst>
            </p:cNvPr>
            <p:cNvCxnSpPr/>
            <p:nvPr/>
          </p:nvCxnSpPr>
          <p:spPr>
            <a:xfrm>
              <a:off x="10400599" y="1770363"/>
              <a:ext cx="387045" cy="0"/>
            </a:xfrm>
            <a:prstGeom prst="line">
              <a:avLst/>
            </a:prstGeom>
            <a:ln w="28575">
              <a:solidFill>
                <a:srgbClr val="00B0F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3698D62-5A29-AD54-EAD6-6372B7B3F2C3}"/>
              </a:ext>
            </a:extLst>
          </p:cNvPr>
          <p:cNvSpPr txBox="1"/>
          <p:nvPr/>
        </p:nvSpPr>
        <p:spPr>
          <a:xfrm>
            <a:off x="3924180" y="781561"/>
            <a:ext cx="8001878" cy="22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Actively working to paint self-consistent Danilov distribution (</a:t>
            </a:r>
            <a:r>
              <a:rPr lang="en-US" sz="2000" i="1" dirty="0">
                <a:latin typeface="+mn-lt"/>
              </a:rPr>
              <a:t>Danilov et al. PRSTAB 6, 094202</a:t>
            </a:r>
            <a:r>
              <a:rPr lang="en-US" sz="2000" dirty="0">
                <a:latin typeface="+mn-lt"/>
              </a:rPr>
              <a:t>) in SNS ring – reduce space charge tune shift, spread – </a:t>
            </a:r>
            <a:r>
              <a:rPr lang="en-US" sz="2000" b="1" i="1" dirty="0">
                <a:latin typeface="+mn-lt"/>
              </a:rPr>
              <a:t>overcome space charge limit?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Next step is to explore space charge dynamics – funding uncertain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Also has benefits for a collider, but not sure how to apply to muons (see. </a:t>
            </a:r>
            <a:r>
              <a:rPr lang="en-US" sz="2000" i="1" dirty="0">
                <a:latin typeface="+mn-lt"/>
              </a:rPr>
              <a:t>Burov, PRSTAB 16, 061002</a:t>
            </a:r>
            <a:r>
              <a:rPr lang="en-US" sz="2000" dirty="0">
                <a:latin typeface="+mn-lt"/>
              </a:rPr>
              <a:t>)</a:t>
            </a:r>
          </a:p>
          <a:p>
            <a:pPr marL="285750" indent="-285750" algn="l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E4EB14-2BC5-411B-CC89-6483DA9D7CDD}"/>
              </a:ext>
            </a:extLst>
          </p:cNvPr>
          <p:cNvSpPr txBox="1"/>
          <p:nvPr/>
        </p:nvSpPr>
        <p:spPr>
          <a:xfrm>
            <a:off x="427446" y="5023427"/>
            <a:ext cx="34967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Simulation showing reduced tune footprint for 2.5E14 self-consistent bunch in SNS 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0B1CFE-097C-D3BC-432C-44CA600B81AA}"/>
              </a:ext>
            </a:extLst>
          </p:cNvPr>
          <p:cNvSpPr txBox="1"/>
          <p:nvPr/>
        </p:nvSpPr>
        <p:spPr>
          <a:xfrm>
            <a:off x="4167972" y="2955795"/>
            <a:ext cx="4398818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x-y’ Correlations paintable with flexible SNS kicker system allow injection of uniform density bunches.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211B1E-3AD9-F75F-32FD-41D393208344}"/>
              </a:ext>
            </a:extLst>
          </p:cNvPr>
          <p:cNvSpPr txBox="1"/>
          <p:nvPr/>
        </p:nvSpPr>
        <p:spPr>
          <a:xfrm>
            <a:off x="8742218" y="5772135"/>
            <a:ext cx="3449782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Uniform density manifests as elliptical profiles in </a:t>
            </a:r>
            <a:r>
              <a:rPr lang="en-US" dirty="0" err="1">
                <a:latin typeface="+mn-lt"/>
              </a:rPr>
              <a:t>wirescanners</a:t>
            </a:r>
            <a:r>
              <a:rPr lang="en-US" dirty="0">
                <a:latin typeface="+mn-lt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D4C8BD-DA4C-A5E6-9EFC-A13C2BE42D93}"/>
              </a:ext>
            </a:extLst>
          </p:cNvPr>
          <p:cNvSpPr txBox="1"/>
          <p:nvPr/>
        </p:nvSpPr>
        <p:spPr>
          <a:xfrm>
            <a:off x="625213" y="1729463"/>
            <a:ext cx="310119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Holmes et al. HB2006 THAW03</a:t>
            </a:r>
          </a:p>
        </p:txBody>
      </p:sp>
    </p:spTree>
    <p:extLst>
      <p:ext uri="{BB962C8B-B14F-4D97-AF65-F5344CB8AC3E}">
        <p14:creationId xmlns:p14="http://schemas.microsoft.com/office/powerpoint/2010/main" val="2022549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9FD7-7FF0-6194-6675-9B9C766A0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978729"/>
          </a:xfrm>
        </p:spPr>
        <p:txBody>
          <a:bodyPr/>
          <a:lstStyle/>
          <a:p>
            <a:r>
              <a:rPr lang="en-US" dirty="0"/>
              <a:t>Laser Assisted Charge Exchange – Current Experimental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206AD-5095-717B-439E-26046A8D3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1405111"/>
            <a:ext cx="11538125" cy="4047778"/>
          </a:xfrm>
        </p:spPr>
        <p:txBody>
          <a:bodyPr/>
          <a:lstStyle/>
          <a:p>
            <a:r>
              <a:rPr lang="en-US" sz="2400" dirty="0"/>
              <a:t>For multi-MW injection with material interaction is problematic interaction with photons is the obvious alternative</a:t>
            </a:r>
          </a:p>
          <a:p>
            <a:r>
              <a:rPr lang="en-US" sz="2400" dirty="0"/>
              <a:t>SNS is the </a:t>
            </a:r>
            <a:r>
              <a:rPr lang="en-US" sz="2400" b="1" i="1" dirty="0"/>
              <a:t>ONLY </a:t>
            </a:r>
            <a:r>
              <a:rPr lang="en-US" sz="2400" dirty="0"/>
              <a:t>H- </a:t>
            </a:r>
            <a:r>
              <a:rPr lang="en-US" sz="2400" dirty="0" err="1"/>
              <a:t>linac</a:t>
            </a:r>
            <a:r>
              <a:rPr lang="en-US" sz="2400" dirty="0"/>
              <a:t> capable of testing LACE operationally</a:t>
            </a:r>
            <a:endParaRPr lang="en-US" sz="2400" b="1" dirty="0"/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B577B7A-70EE-650B-1A68-68507EA95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96" y="2833030"/>
            <a:ext cx="6698291" cy="34159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37D418B7-F907-2183-0614-6A1FD086E7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67" r="24583" b="38006"/>
          <a:stretch/>
        </p:blipFill>
        <p:spPr>
          <a:xfrm>
            <a:off x="9606425" y="3429000"/>
            <a:ext cx="2485998" cy="281996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4DD53BF-C166-1955-2EC9-B8722ED33EEA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9948607" y="3836365"/>
            <a:ext cx="196443" cy="432865"/>
          </a:xfrm>
          <a:prstGeom prst="straightConnector1">
            <a:avLst/>
          </a:prstGeom>
          <a:ln w="28575">
            <a:solidFill>
              <a:srgbClr val="FF0000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F5A12DE7-5DFE-3A53-7112-162EAA520630}"/>
              </a:ext>
            </a:extLst>
          </p:cNvPr>
          <p:cNvSpPr>
            <a:spLocks noChangeAspect="1"/>
          </p:cNvSpPr>
          <p:nvPr/>
        </p:nvSpPr>
        <p:spPr>
          <a:xfrm>
            <a:off x="10145050" y="4163785"/>
            <a:ext cx="274320" cy="274320"/>
          </a:xfrm>
          <a:prstGeom prst="star5">
            <a:avLst/>
          </a:prstGeom>
          <a:solidFill>
            <a:srgbClr val="FF0000"/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405C81-BA7E-09EE-CC39-D2D4B184AC8C}"/>
              </a:ext>
            </a:extLst>
          </p:cNvPr>
          <p:cNvSpPr txBox="1"/>
          <p:nvPr/>
        </p:nvSpPr>
        <p:spPr>
          <a:xfrm>
            <a:off x="8431204" y="2996135"/>
            <a:ext cx="3034805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With foils, injection area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&gt;1 rem/h @ 30 cm 3-5 </a:t>
            </a:r>
            <a:r>
              <a:rPr lang="en-US" dirty="0" err="1">
                <a:latin typeface="+mn-lt"/>
              </a:rPr>
              <a:t>hrs</a:t>
            </a:r>
            <a:r>
              <a:rPr lang="en-US" dirty="0">
                <a:latin typeface="+mn-lt"/>
              </a:rPr>
              <a:t>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after operation</a:t>
            </a:r>
          </a:p>
        </p:txBody>
      </p:sp>
    </p:spTree>
    <p:extLst>
      <p:ext uri="{BB962C8B-B14F-4D97-AF65-F5344CB8AC3E}">
        <p14:creationId xmlns:p14="http://schemas.microsoft.com/office/powerpoint/2010/main" val="20294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1B16D9-2895-4E60-B926-D3761C9FEA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2F5672A-8E48-4F2B-AFFD-06832CDC34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ABC137-F478-48AF-94F1-527234D6D2C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1184</Words>
  <Application>Microsoft Macintosh PowerPoint</Application>
  <PresentationFormat>Widescreen</PresentationFormat>
  <Paragraphs>139</Paragraphs>
  <Slides>15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Cambria Math</vt:lpstr>
      <vt:lpstr>Century Gothic</vt:lpstr>
      <vt:lpstr>ORNL</vt:lpstr>
      <vt:lpstr>SNS for Muon Collider Proton Driver R&amp;D</vt:lpstr>
      <vt:lpstr>Muon Collider Proton Driver</vt:lpstr>
      <vt:lpstr>Proton Driver Challenges: Where SNS fits in</vt:lpstr>
      <vt:lpstr>SNS – Today</vt:lpstr>
      <vt:lpstr>SNS – Proton Power Upgrade (PPU) (2024)</vt:lpstr>
      <vt:lpstr>SNS – Second Target Station (mid-2030’s)</vt:lpstr>
      <vt:lpstr>Bunch Compression at SNS – Proposal</vt:lpstr>
      <vt:lpstr>Self-Consistent Beams – Current Experimental Program</vt:lpstr>
      <vt:lpstr>Laser Assisted Charge Exchange – Current Experimental Program</vt:lpstr>
      <vt:lpstr>The laser power challenge for LACE has been SOLVED</vt:lpstr>
      <vt:lpstr>Toward Operational LACE - Proposal </vt:lpstr>
      <vt:lpstr>Summary</vt:lpstr>
      <vt:lpstr>Extra Slides</vt:lpstr>
      <vt:lpstr>Spallation Neutron Source – High Power Beam, High Impact R&amp;D  </vt:lpstr>
      <vt:lpstr>25D50 Pulsed Dipole timing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2023-06-22T20:47:14Z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