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256" r:id="rId2"/>
    <p:sldId id="1486" r:id="rId3"/>
    <p:sldId id="1507" r:id="rId4"/>
    <p:sldId id="1487" r:id="rId5"/>
    <p:sldId id="1488" r:id="rId6"/>
    <p:sldId id="1473" r:id="rId7"/>
    <p:sldId id="1428" r:id="rId8"/>
    <p:sldId id="1461" r:id="rId9"/>
    <p:sldId id="1489" r:id="rId10"/>
    <p:sldId id="1490" r:id="rId11"/>
    <p:sldId id="1510" r:id="rId12"/>
    <p:sldId id="1511" r:id="rId13"/>
    <p:sldId id="324" r:id="rId14"/>
    <p:sldId id="1491" r:id="rId15"/>
    <p:sldId id="1508" r:id="rId16"/>
    <p:sldId id="1509" r:id="rId17"/>
    <p:sldId id="1494" r:id="rId18"/>
    <p:sldId id="1516" r:id="rId19"/>
    <p:sldId id="1512" r:id="rId20"/>
    <p:sldId id="1513" r:id="rId21"/>
    <p:sldId id="1518" r:id="rId22"/>
    <p:sldId id="1514" r:id="rId23"/>
    <p:sldId id="1515" r:id="rId24"/>
    <p:sldId id="1517" r:id="rId25"/>
    <p:sldId id="1493" r:id="rId26"/>
    <p:sldId id="1501" r:id="rId27"/>
    <p:sldId id="1502" r:id="rId28"/>
    <p:sldId id="1503" r:id="rId29"/>
    <p:sldId id="1504" r:id="rId30"/>
    <p:sldId id="1505" r:id="rId31"/>
    <p:sldId id="1460" r:id="rId32"/>
    <p:sldId id="1448" r:id="rId33"/>
    <p:sldId id="1449" r:id="rId34"/>
    <p:sldId id="401" r:id="rId3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000"/>
    <a:srgbClr val="00FF00"/>
    <a:srgbClr val="00FFFF"/>
    <a:srgbClr val="FFF50A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578" autoAdjust="0"/>
    <p:restoredTop sz="50000" autoAdjust="0"/>
  </p:normalViewPr>
  <p:slideViewPr>
    <p:cSldViewPr snapToGrid="0" snapToObjects="1">
      <p:cViewPr varScale="1">
        <p:scale>
          <a:sx n="146" d="100"/>
          <a:sy n="146" d="100"/>
        </p:scale>
        <p:origin x="192" y="48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6/22/23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6/22/23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rgbClr val="FFFF00"/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85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22 June, 2023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11" name="Picture 10" descr="2473_web_1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7302" y="0"/>
            <a:ext cx="1636697" cy="355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tif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inspirehep.net/literature/1854065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inspirehep.net/literature/1410087" TargetMode="External"/><Relationship Id="rId2" Type="http://schemas.openxmlformats.org/officeDocument/2006/relationships/image" Target="../media/image25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7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e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emf"/><Relationship Id="rId5" Type="http://schemas.openxmlformats.org/officeDocument/2006/relationships/image" Target="../media/image51.emf"/><Relationship Id="rId10" Type="http://schemas.openxmlformats.org/officeDocument/2006/relationships/image" Target="../media/image56.jpeg"/><Relationship Id="rId4" Type="http://schemas.openxmlformats.org/officeDocument/2006/relationships/image" Target="../media/image50.emf"/><Relationship Id="rId9" Type="http://schemas.openxmlformats.org/officeDocument/2006/relationships/image" Target="../media/image55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59.tif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spirehep.net/literature/2052496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FC68CE-D19B-A978-B2C9-956430A5A0C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nuSTORM</a:t>
            </a:r>
            <a:r>
              <a:rPr lang="en-US" dirty="0"/>
              <a:t> and the Muon Collider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ECEDBFE-27D7-8E53-1E32-64B0EE33951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B7CE5E-6014-1563-F7B6-8562499D0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0543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9652A-79D6-FE1B-FB24-4BD87E2B6B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End-to-end simulation for (re)</a:t>
            </a:r>
            <a:r>
              <a:rPr lang="en-US" sz="3600" dirty="0" err="1"/>
              <a:t>optimisation</a:t>
            </a:r>
            <a:r>
              <a:rPr lang="en-US" sz="3600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96128A-5FB4-9D83-BCD0-604DFE05E3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65693" y="563098"/>
            <a:ext cx="9144000" cy="1766445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“</a:t>
            </a:r>
            <a:r>
              <a:rPr lang="en-US" dirty="0" err="1"/>
              <a:t>nuSIM</a:t>
            </a:r>
            <a:r>
              <a:rPr lang="en-US" dirty="0"/>
              <a:t>” under development to:</a:t>
            </a:r>
          </a:p>
          <a:p>
            <a:pPr lvl="1"/>
            <a:r>
              <a:rPr lang="en-US" dirty="0"/>
              <a:t>Simulate facility “from target to detector”:</a:t>
            </a:r>
          </a:p>
          <a:p>
            <a:pPr lvl="2"/>
            <a:r>
              <a:rPr lang="en-US" dirty="0"/>
              <a:t>Pragmatic approach:</a:t>
            </a:r>
          </a:p>
          <a:p>
            <a:pPr lvl="3"/>
            <a:r>
              <a:rPr lang="en-US" dirty="0"/>
              <a:t>Fast simulation, parametric approach</a:t>
            </a:r>
          </a:p>
          <a:p>
            <a:pPr lvl="3"/>
            <a:r>
              <a:rPr lang="en-US" dirty="0"/>
              <a:t>Full tracking using G4 based code; “BDSIM”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4EBFA5-73FE-51E2-1BF5-D7D1413AA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10</a:t>
            </a:fld>
            <a:endParaRPr lang="en-US" dirty="0"/>
          </a:p>
        </p:txBody>
      </p:sp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B541ADE4-0969-4A67-1AEE-B1C509A574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3844" y="2185280"/>
            <a:ext cx="4024464" cy="2891952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B842CA85-44AD-F0BA-BE18-3D207554C47E}"/>
              </a:ext>
            </a:extLst>
          </p:cNvPr>
          <p:cNvSpPr txBox="1">
            <a:spLocks/>
          </p:cNvSpPr>
          <p:nvPr/>
        </p:nvSpPr>
        <p:spPr>
          <a:xfrm>
            <a:off x="169817" y="3413760"/>
            <a:ext cx="4884026" cy="163462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b="1" kern="1200">
                <a:solidFill>
                  <a:srgbClr val="FF8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>
                <a:solidFill>
                  <a:srgbClr val="00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rgbClr val="00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5425" indent="-225425"/>
            <a:r>
              <a:rPr lang="en-US" dirty="0"/>
              <a:t>Neutrino energy scan:</a:t>
            </a:r>
          </a:p>
          <a:p>
            <a:pPr marL="355600" lvl="1" indent="-165100"/>
            <a:r>
              <a:rPr lang="en-US" dirty="0"/>
              <a:t>“Pion flash” in first pass</a:t>
            </a:r>
          </a:p>
          <a:p>
            <a:pPr marL="355600" lvl="1" indent="-165100"/>
            <a:r>
              <a:rPr lang="en-US" dirty="0"/>
              <a:t>Subsequently neutrinos from muon decay</a:t>
            </a:r>
          </a:p>
          <a:p>
            <a:pPr marL="495300" lvl="2" indent="-147638"/>
            <a:r>
              <a:rPr lang="en-US" dirty="0"/>
              <a:t>Spectrum determined by accelerator tune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7275F6C-9A56-E5EC-BC9D-319145C82942}"/>
              </a:ext>
            </a:extLst>
          </p:cNvPr>
          <p:cNvGrpSpPr/>
          <p:nvPr/>
        </p:nvGrpSpPr>
        <p:grpSpPr>
          <a:xfrm>
            <a:off x="7374348" y="1866982"/>
            <a:ext cx="1785425" cy="2404890"/>
            <a:chOff x="7374348" y="1866982"/>
            <a:chExt cx="1785425" cy="2404890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AEF362DD-6CEE-36D0-5CDB-0C28D5F54635}"/>
                </a:ext>
              </a:extLst>
            </p:cNvPr>
            <p:cNvSpPr/>
            <p:nvPr/>
          </p:nvSpPr>
          <p:spPr>
            <a:xfrm flipH="1">
              <a:off x="8058853" y="3827702"/>
              <a:ext cx="87085" cy="87085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15719C33-D952-73BC-B66A-0CB374135658}"/>
                </a:ext>
              </a:extLst>
            </p:cNvPr>
            <p:cNvCxnSpPr/>
            <p:nvPr/>
          </p:nvCxnSpPr>
          <p:spPr>
            <a:xfrm>
              <a:off x="7975600" y="4117983"/>
              <a:ext cx="20320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FAA1BAD-F3EC-D423-3A26-99520DED6D3D}"/>
                </a:ext>
              </a:extLst>
            </p:cNvPr>
            <p:cNvSpPr txBox="1"/>
            <p:nvPr/>
          </p:nvSpPr>
          <p:spPr>
            <a:xfrm>
              <a:off x="8148320" y="3717357"/>
              <a:ext cx="6094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Mean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0081259-AEC5-59B4-9635-E550C17A0009}"/>
                </a:ext>
              </a:extLst>
            </p:cNvPr>
            <p:cNvSpPr txBox="1"/>
            <p:nvPr/>
          </p:nvSpPr>
          <p:spPr>
            <a:xfrm>
              <a:off x="8148320" y="3964095"/>
              <a:ext cx="51809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RMS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7F5A77B-CB4D-55B3-82CB-7A3E0CC76826}"/>
                </a:ext>
              </a:extLst>
            </p:cNvPr>
            <p:cNvSpPr txBox="1"/>
            <p:nvPr/>
          </p:nvSpPr>
          <p:spPr>
            <a:xfrm>
              <a:off x="7374348" y="1866982"/>
              <a:ext cx="17854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T. Alves, M. Pfaff</a:t>
              </a:r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626D3383-3427-83BB-BA8B-7A3C806E91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341" y="2177123"/>
            <a:ext cx="4607968" cy="125147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2B6A672-45A7-575D-4D13-C530F2A38EF0}"/>
              </a:ext>
            </a:extLst>
          </p:cNvPr>
          <p:cNvSpPr txBox="1"/>
          <p:nvPr/>
        </p:nvSpPr>
        <p:spPr>
          <a:xfrm>
            <a:off x="7625379" y="522876"/>
            <a:ext cx="1534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P. </a:t>
            </a:r>
            <a:r>
              <a:rPr lang="en-US" b="1" dirty="0" err="1">
                <a:solidFill>
                  <a:schemeClr val="bg1"/>
                </a:solidFill>
              </a:rPr>
              <a:t>Kyberd</a:t>
            </a:r>
            <a:r>
              <a:rPr lang="en-US" b="1" dirty="0">
                <a:solidFill>
                  <a:schemeClr val="bg1"/>
                </a:solidFill>
              </a:rPr>
              <a:t> et al</a:t>
            </a:r>
          </a:p>
        </p:txBody>
      </p:sp>
    </p:spTree>
    <p:extLst>
      <p:ext uri="{BB962C8B-B14F-4D97-AF65-F5344CB8AC3E}">
        <p14:creationId xmlns:p14="http://schemas.microsoft.com/office/powerpoint/2010/main" val="1897202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9EA2C7F-52C7-0EB6-2981-50B3954C5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11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202C4B8-85F4-F5F0-3ED0-E011214523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4783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E135EE6-40F6-1843-D88D-4C0AECA0D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12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09C5BAB-E9AE-E66D-1D93-B69AD41C65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1820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nuSTORM</a:t>
            </a:r>
            <a:r>
              <a:rPr lang="en-US" dirty="0"/>
              <a:t> specification: energy range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613458"/>
            <a:ext cx="4860459" cy="4530042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Guidance from:</a:t>
            </a:r>
          </a:p>
          <a:p>
            <a:pPr lvl="1"/>
            <a:r>
              <a:rPr lang="en-US" dirty="0"/>
              <a:t>Models: </a:t>
            </a:r>
          </a:p>
          <a:p>
            <a:pPr lvl="2"/>
            <a:r>
              <a:rPr lang="en-US" dirty="0"/>
              <a:t>Region of overlap</a:t>
            </a:r>
            <a:br>
              <a:rPr lang="en-US" dirty="0"/>
            </a:br>
            <a:r>
              <a:rPr lang="en-US" dirty="0"/>
              <a:t>0.5—8 GeV</a:t>
            </a:r>
          </a:p>
          <a:p>
            <a:pPr lvl="1"/>
            <a:r>
              <a:rPr lang="en-US" dirty="0"/>
              <a:t>DUNE/Hyper-K far detector </a:t>
            </a:r>
            <a:br>
              <a:rPr lang="en-US" dirty="0"/>
            </a:br>
            <a:r>
              <a:rPr lang="en-US" dirty="0"/>
              <a:t>spectra:</a:t>
            </a:r>
          </a:p>
          <a:p>
            <a:pPr lvl="2"/>
            <a:r>
              <a:rPr lang="en-US" dirty="0"/>
              <a:t>0.3—6 GeV</a:t>
            </a:r>
          </a:p>
          <a:p>
            <a:pPr lvl="4"/>
            <a:endParaRPr lang="en-US" dirty="0"/>
          </a:p>
          <a:p>
            <a:r>
              <a:rPr lang="en-US" dirty="0"/>
              <a:t>Cross sections depend on:</a:t>
            </a:r>
          </a:p>
          <a:p>
            <a:pPr lvl="1"/>
            <a:r>
              <a:rPr lang="en-US" i="1" dirty="0"/>
              <a:t>Q</a:t>
            </a:r>
            <a:r>
              <a:rPr lang="en-US" baseline="30000" dirty="0"/>
              <a:t>2</a:t>
            </a:r>
            <a:r>
              <a:rPr lang="en-US" dirty="0"/>
              <a:t> and </a:t>
            </a:r>
            <a:r>
              <a:rPr lang="en-US" i="1" dirty="0"/>
              <a:t>W</a:t>
            </a:r>
            <a:r>
              <a:rPr lang="en-US" dirty="0"/>
              <a:t>:</a:t>
            </a:r>
          </a:p>
          <a:p>
            <a:pPr lvl="2"/>
            <a:r>
              <a:rPr lang="en-US" dirty="0"/>
              <a:t>Assume (or specify) a detector </a:t>
            </a:r>
            <a:br>
              <a:rPr lang="en-US" dirty="0"/>
            </a:br>
            <a:r>
              <a:rPr lang="en-US" dirty="0"/>
              <a:t>capable of:</a:t>
            </a:r>
          </a:p>
          <a:p>
            <a:pPr lvl="3"/>
            <a:r>
              <a:rPr lang="en-US" dirty="0"/>
              <a:t>Measuring exclusive final states</a:t>
            </a:r>
          </a:p>
          <a:p>
            <a:pPr lvl="3"/>
            <a:r>
              <a:rPr lang="en-US" dirty="0"/>
              <a:t>Reconstructing </a:t>
            </a:r>
            <a:r>
              <a:rPr lang="en-US" i="1" dirty="0"/>
              <a:t>Q</a:t>
            </a:r>
            <a:r>
              <a:rPr lang="en-US" baseline="30000" dirty="0"/>
              <a:t>2</a:t>
            </a:r>
            <a:r>
              <a:rPr lang="en-US" dirty="0"/>
              <a:t> and </a:t>
            </a:r>
            <a:r>
              <a:rPr lang="en-US" i="1" dirty="0"/>
              <a:t>W</a:t>
            </a:r>
          </a:p>
          <a:p>
            <a:pPr lvl="2"/>
            <a:r>
              <a:rPr lang="en-US" dirty="0"/>
              <a:t>→ </a:t>
            </a:r>
            <a:r>
              <a:rPr lang="en-US" i="1" dirty="0" err="1"/>
              <a:t>E</a:t>
            </a:r>
            <a:r>
              <a:rPr lang="en-US" baseline="-25000" dirty="0" err="1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dirty="0"/>
              <a:t> &lt; 6 GeV</a:t>
            </a:r>
          </a:p>
          <a:p>
            <a:pPr lvl="4"/>
            <a:endParaRPr lang="en-US" dirty="0"/>
          </a:p>
          <a:p>
            <a:r>
              <a:rPr lang="en-US" dirty="0"/>
              <a:t>So, stored muon tunable in energy range: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6028" y="672023"/>
            <a:ext cx="4974372" cy="1810912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</a:ln>
        </p:spPr>
      </p:pic>
      <p:sp>
        <p:nvSpPr>
          <p:cNvPr id="22" name="TextBox 21"/>
          <p:cNvSpPr txBox="1"/>
          <p:nvPr/>
        </p:nvSpPr>
        <p:spPr>
          <a:xfrm>
            <a:off x="4426132" y="2638137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/>
              <a:t>DUNE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034253" y="2837397"/>
            <a:ext cx="7823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Hyper-K</a:t>
            </a:r>
          </a:p>
        </p:txBody>
      </p:sp>
      <p:sp>
        <p:nvSpPr>
          <p:cNvPr id="6" name="Rectangle 5"/>
          <p:cNvSpPr/>
          <p:nvPr/>
        </p:nvSpPr>
        <p:spPr>
          <a:xfrm>
            <a:off x="4942032" y="4498489"/>
            <a:ext cx="2252540" cy="523220"/>
          </a:xfrm>
          <a:prstGeom prst="rect">
            <a:avLst/>
          </a:prstGeom>
          <a:ln w="12700"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1 &lt; </a:t>
            </a:r>
            <a:r>
              <a:rPr lang="en-US" sz="2800" b="1" i="1" dirty="0" err="1">
                <a:solidFill>
                  <a:schemeClr val="bg1"/>
                </a:solidFill>
              </a:rPr>
              <a:t>E</a:t>
            </a:r>
            <a:r>
              <a:rPr lang="en-US" sz="2800" b="1" baseline="-25000" dirty="0" err="1">
                <a:solidFill>
                  <a:schemeClr val="bg1"/>
                </a:solidFill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2800" b="1" dirty="0">
                <a:solidFill>
                  <a:schemeClr val="bg1"/>
                </a:solidFill>
              </a:rPr>
              <a:t> &lt; 6 GeV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0B6EEF8-5C6E-2445-AA95-A4BE40F5B22B}"/>
              </a:ext>
            </a:extLst>
          </p:cNvPr>
          <p:cNvGrpSpPr/>
          <p:nvPr/>
        </p:nvGrpSpPr>
        <p:grpSpPr>
          <a:xfrm>
            <a:off x="4426133" y="2580308"/>
            <a:ext cx="4661430" cy="1700501"/>
            <a:chOff x="4459871" y="2580308"/>
            <a:chExt cx="4627691" cy="1688193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1922"/>
            <a:stretch/>
          </p:blipFill>
          <p:spPr>
            <a:xfrm>
              <a:off x="6683375" y="2588913"/>
              <a:ext cx="2404187" cy="1679588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19DB48E9-9A2C-DD49-8BA1-12A4EE601E2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2156" t="2077" r="4049"/>
            <a:stretch/>
          </p:blipFill>
          <p:spPr>
            <a:xfrm>
              <a:off x="4459871" y="2580308"/>
              <a:ext cx="1668614" cy="1688193"/>
            </a:xfrm>
            <a:prstGeom prst="rect">
              <a:avLst/>
            </a:prstGeom>
            <a:ln w="12700">
              <a:solidFill>
                <a:srgbClr val="FF0000"/>
              </a:solidFill>
            </a:ln>
          </p:spPr>
        </p:pic>
      </p:grp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05B2E88-860D-ED48-B706-BF13A827282D}"/>
              </a:ext>
            </a:extLst>
          </p:cNvPr>
          <p:cNvCxnSpPr>
            <a:cxnSpLocks/>
          </p:cNvCxnSpPr>
          <p:nvPr/>
        </p:nvCxnSpPr>
        <p:spPr>
          <a:xfrm>
            <a:off x="5960962" y="4918518"/>
            <a:ext cx="13310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58D4327-B413-494A-A06C-FF1FA62BF2E3}"/>
              </a:ext>
            </a:extLst>
          </p:cNvPr>
          <p:cNvCxnSpPr>
            <a:cxnSpLocks/>
          </p:cNvCxnSpPr>
          <p:nvPr/>
        </p:nvCxnSpPr>
        <p:spPr>
          <a:xfrm>
            <a:off x="5303134" y="4913937"/>
            <a:ext cx="13310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80252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086247-E490-B0F6-01EE-5F4FE52CEC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nuSTORM@CERN</a:t>
            </a:r>
            <a:r>
              <a:rPr lang="en-US" dirty="0"/>
              <a:t>: flux estimation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33772C-9CCB-4305-2D6C-DD8A46B6FF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3715656"/>
            <a:ext cx="4495800" cy="1427844"/>
          </a:xfrm>
        </p:spPr>
        <p:txBody>
          <a:bodyPr>
            <a:normAutofit fontScale="70000" lnSpcReduction="20000"/>
          </a:bodyPr>
          <a:lstStyle/>
          <a:p>
            <a:pPr marL="180975" indent="-180975"/>
            <a:r>
              <a:rPr lang="en-US" dirty="0"/>
              <a:t>Oscillation-relevant energy regime</a:t>
            </a:r>
          </a:p>
          <a:p>
            <a:pPr marL="449263" lvl="1" indent="-160338"/>
            <a:r>
              <a:rPr lang="en-US" dirty="0"/>
              <a:t>Hyper-K: 0.6 GeV</a:t>
            </a:r>
          </a:p>
          <a:p>
            <a:pPr marL="449263" lvl="1" indent="-160338"/>
            <a:r>
              <a:rPr lang="en-US" dirty="0"/>
              <a:t>DUNE.   : 2.4 GeV</a:t>
            </a:r>
          </a:p>
          <a:p>
            <a:pPr marL="180975" indent="-180975"/>
            <a:r>
              <a:rPr lang="en-US" dirty="0"/>
              <a:t>Set by stored-muon momentum</a:t>
            </a:r>
          </a:p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EF50153-424C-F7E5-5389-AE7D49E3A4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3715656"/>
            <a:ext cx="4495800" cy="1427843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Unique opportunity:</a:t>
            </a:r>
          </a:p>
          <a:p>
            <a:pPr lvl="1"/>
            <a:r>
              <a:rPr lang="en-US" dirty="0"/>
              <a:t>𝐸</a:t>
            </a:r>
            <a:r>
              <a:rPr lang="en-US" baseline="-25000" dirty="0"/>
              <a:t>𝜈</a:t>
            </a:r>
            <a:r>
              <a:rPr lang="en-US" dirty="0"/>
              <a:t>-scan measurements</a:t>
            </a:r>
          </a:p>
          <a:p>
            <a:r>
              <a:rPr lang="en-US" dirty="0"/>
              <a:t>Accelerator "tune" gives fine control</a:t>
            </a:r>
          </a:p>
          <a:p>
            <a:pPr lvl="1"/>
            <a:r>
              <a:rPr lang="en-US" dirty="0"/>
              <a:t>E.g. </a:t>
            </a:r>
            <a:r>
              <a:rPr lang="en-US" dirty="0" err="1"/>
              <a:t>optimise</a:t>
            </a:r>
            <a:r>
              <a:rPr lang="en-US" dirty="0"/>
              <a:t> flux shape (or spread) by adjusting the ring acceptance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45C186-210A-828B-9DB3-143A9AD93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AFC0C04-073D-502A-DCFF-FA9A9D927D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030" y="572833"/>
            <a:ext cx="7951940" cy="309928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73E3C6D-EAFD-86BA-EDC5-C18D3984E8EF}"/>
              </a:ext>
            </a:extLst>
          </p:cNvPr>
          <p:cNvSpPr txBox="1"/>
          <p:nvPr/>
        </p:nvSpPr>
        <p:spPr>
          <a:xfrm>
            <a:off x="0" y="-9735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T. Alves, M. Pfaff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A26DDF-F277-36E5-CA32-7B5CC327E1E1}"/>
              </a:ext>
            </a:extLst>
          </p:cNvPr>
          <p:cNvSpPr txBox="1"/>
          <p:nvPr/>
        </p:nvSpPr>
        <p:spPr>
          <a:xfrm>
            <a:off x="1298824" y="984793"/>
            <a:ext cx="1758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Area </a:t>
            </a:r>
            <a:r>
              <a:rPr lang="en-US" b="1" dirty="0" err="1"/>
              <a:t>normalised</a:t>
            </a:r>
            <a:endParaRPr lang="en-US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CCA43FC-BAF9-35C2-EC44-5EF89D4E9613}"/>
              </a:ext>
            </a:extLst>
          </p:cNvPr>
          <p:cNvSpPr txBox="1"/>
          <p:nvPr/>
        </p:nvSpPr>
        <p:spPr>
          <a:xfrm>
            <a:off x="5137287" y="984793"/>
            <a:ext cx="1758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Area </a:t>
            </a:r>
            <a:r>
              <a:rPr lang="en-US" b="1" dirty="0" err="1"/>
              <a:t>normalised</a:t>
            </a:r>
            <a:endParaRPr lang="en-US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01858B6-8DB1-D833-489C-1F853696001E}"/>
              </a:ext>
            </a:extLst>
          </p:cNvPr>
          <p:cNvSpPr txBox="1"/>
          <p:nvPr/>
        </p:nvSpPr>
        <p:spPr>
          <a:xfrm>
            <a:off x="6540131" y="3344114"/>
            <a:ext cx="25039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Symbol" pitchFamily="2" charset="2"/>
              </a:rPr>
              <a:t>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F9B77E0-36CB-7DBC-4C36-AF1F19E6CBB4}"/>
              </a:ext>
            </a:extLst>
          </p:cNvPr>
          <p:cNvSpPr txBox="1"/>
          <p:nvPr/>
        </p:nvSpPr>
        <p:spPr>
          <a:xfrm>
            <a:off x="2442734" y="3348461"/>
            <a:ext cx="25039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Symbol" pitchFamily="2" charset="2"/>
              </a:rPr>
              <a:t>m</a:t>
            </a:r>
          </a:p>
        </p:txBody>
      </p:sp>
    </p:spTree>
    <p:extLst>
      <p:ext uri="{BB962C8B-B14F-4D97-AF65-F5344CB8AC3E}">
        <p14:creationId xmlns:p14="http://schemas.microsoft.com/office/powerpoint/2010/main" val="304142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3CD2A321-1A31-C223-23CC-69B497925B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err="1"/>
              <a:t>nuSTORM@CERN</a:t>
            </a:r>
            <a:r>
              <a:rPr lang="en-US" sz="2800" dirty="0"/>
              <a:t>: working towards a detector concept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E39D04C-F973-3AA4-D63F-3C7FD2FBCD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20057"/>
            <a:ext cx="5065486" cy="4323442"/>
          </a:xfrm>
        </p:spPr>
        <p:txBody>
          <a:bodyPr>
            <a:normAutofit fontScale="77500" lnSpcReduction="20000"/>
          </a:bodyPr>
          <a:lstStyle/>
          <a:p>
            <a:r>
              <a:rPr lang="en-US" dirty="0" err="1"/>
              <a:t>nuSIM</a:t>
            </a:r>
            <a:r>
              <a:rPr lang="en-US" dirty="0"/>
              <a:t> ready to allow performance evaluation:</a:t>
            </a:r>
          </a:p>
          <a:p>
            <a:pPr lvl="1"/>
            <a:r>
              <a:rPr lang="en-US" dirty="0"/>
              <a:t>Require “highly capable” detector:</a:t>
            </a:r>
          </a:p>
          <a:p>
            <a:pPr lvl="2"/>
            <a:r>
              <a:rPr lang="en-US" dirty="0"/>
              <a:t>Scattered lepton</a:t>
            </a:r>
          </a:p>
          <a:p>
            <a:pPr lvl="2"/>
            <a:r>
              <a:rPr lang="en-US" dirty="0"/>
              <a:t>Inclusive and exclusive final states</a:t>
            </a:r>
          </a:p>
          <a:p>
            <a:r>
              <a:rPr lang="en-US" dirty="0"/>
              <a:t>Initial study use DUNE ND-</a:t>
            </a:r>
            <a:r>
              <a:rPr lang="en-US" dirty="0" err="1"/>
              <a:t>GAr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TPC reference design</a:t>
            </a:r>
          </a:p>
          <a:p>
            <a:pPr lvl="2"/>
            <a:r>
              <a:rPr lang="en-US" dirty="0"/>
              <a:t>10-bar argon-based gas TPC</a:t>
            </a:r>
          </a:p>
          <a:p>
            <a:pPr lvl="2"/>
            <a:r>
              <a:rPr lang="en-US" dirty="0"/>
              <a:t>Large gas volume </a:t>
            </a:r>
          </a:p>
          <a:p>
            <a:pPr lvl="2"/>
            <a:r>
              <a:rPr lang="en-US" dirty="0"/>
              <a:t>Surrounded by calorimeter</a:t>
            </a:r>
          </a:p>
          <a:p>
            <a:pPr lvl="1"/>
            <a:r>
              <a:rPr lang="en-US" dirty="0"/>
              <a:t>4𝝅 acceptance, very low threshold </a:t>
            </a:r>
          </a:p>
          <a:p>
            <a:pPr lvl="1"/>
            <a:r>
              <a:rPr lang="en-US" dirty="0"/>
              <a:t>B-field provides sign selection</a:t>
            </a:r>
          </a:p>
          <a:p>
            <a:pPr lvl="1"/>
            <a:r>
              <a:rPr lang="en-US" i="1" dirty="0"/>
              <a:t>e</a:t>
            </a:r>
            <a:r>
              <a:rPr lang="en-US" dirty="0"/>
              <a:t>/</a:t>
            </a:r>
            <a:r>
              <a:rPr lang="en-US" dirty="0">
                <a:latin typeface="Symbol" pitchFamily="2" charset="2"/>
              </a:rPr>
              <a:t>m</a:t>
            </a:r>
            <a:r>
              <a:rPr lang="en-US" dirty="0"/>
              <a:t> id; final state reconstruction</a:t>
            </a:r>
            <a:endParaRPr lang="en-US" i="1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DC2346-1D1D-1603-A74E-6F45BCC93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15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645A84E-BD5F-85B1-AF5C-15A759789E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4098" y="609366"/>
            <a:ext cx="3952604" cy="4323443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6B876D1-B152-299C-C493-56D702415740}"/>
              </a:ext>
            </a:extLst>
          </p:cNvPr>
          <p:cNvSpPr/>
          <p:nvPr/>
        </p:nvSpPr>
        <p:spPr>
          <a:xfrm>
            <a:off x="7075714" y="689252"/>
            <a:ext cx="199926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DUNE, instruments </a:t>
            </a:r>
            <a:r>
              <a:rPr lang="en-GB" sz="1100" b="1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5</a:t>
            </a:r>
            <a:r>
              <a:rPr lang="en-GB" sz="11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, 31 (2021)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7575177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B347BB-A367-75F9-22BD-22FDB16CD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nuSTORM@CERN</a:t>
            </a:r>
            <a:r>
              <a:rPr lang="en-US" dirty="0"/>
              <a:t>: 𝑬</a:t>
            </a:r>
            <a:r>
              <a:rPr lang="en-US" baseline="-25000" dirty="0"/>
              <a:t>𝝂</a:t>
            </a:r>
            <a:r>
              <a:rPr lang="en-US" dirty="0"/>
              <a:t>-scan measurements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BB78AF-77F2-6D55-5305-8E138822A6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64" y="4034971"/>
            <a:ext cx="5753850" cy="1052286"/>
          </a:xfrm>
          <a:ln>
            <a:solidFill>
              <a:srgbClr val="FF0000"/>
            </a:solidFill>
          </a:ln>
        </p:spPr>
        <p:txBody>
          <a:bodyPr>
            <a:normAutofit fontScale="55000" lnSpcReduction="20000"/>
          </a:bodyPr>
          <a:lstStyle/>
          <a:p>
            <a:r>
              <a:rPr lang="en-US" dirty="0"/>
              <a:t>Low </a:t>
            </a:r>
            <a:r>
              <a:rPr lang="en-US" dirty="0" err="1">
                <a:latin typeface="Symbol" pitchFamily="2" charset="2"/>
              </a:rPr>
              <a:t>da</a:t>
            </a:r>
            <a:r>
              <a:rPr lang="en-US" baseline="-25000" dirty="0" err="1"/>
              <a:t>T</a:t>
            </a:r>
            <a:r>
              <a:rPr lang="en-US" dirty="0"/>
              <a:t>: impact of nuclear effects low:</a:t>
            </a:r>
          </a:p>
          <a:p>
            <a:pPr lvl="1"/>
            <a:r>
              <a:rPr lang="en-US" dirty="0"/>
              <a:t>“Nuclear model calibration”</a:t>
            </a:r>
          </a:p>
          <a:p>
            <a:r>
              <a:rPr lang="en-US" dirty="0"/>
              <a:t>High </a:t>
            </a:r>
            <a:r>
              <a:rPr lang="en-US" dirty="0" err="1">
                <a:latin typeface="Symbol" pitchFamily="2" charset="2"/>
              </a:rPr>
              <a:t>da</a:t>
            </a:r>
            <a:r>
              <a:rPr lang="en-US" baseline="-25000" dirty="0" err="1"/>
              <a:t>T</a:t>
            </a:r>
            <a:r>
              <a:rPr lang="en-US" dirty="0"/>
              <a:t>: energy-dependent nuclear effects:</a:t>
            </a:r>
          </a:p>
          <a:p>
            <a:pPr lvl="1"/>
            <a:r>
              <a:rPr lang="en-US" dirty="0"/>
              <a:t>Constrain nuclear models of, e.g. 2p2h, pion absorption, …</a:t>
            </a:r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16D5DB-B03D-EC4E-02B0-EA98F6683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16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997675D-6687-1659-9101-ABF7DC5EF13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5015" r="1"/>
          <a:stretch/>
        </p:blipFill>
        <p:spPr>
          <a:xfrm>
            <a:off x="51864" y="705973"/>
            <a:ext cx="3710241" cy="3268743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BE66054-971A-A622-05ED-36520A7800FB}"/>
              </a:ext>
            </a:extLst>
          </p:cNvPr>
          <p:cNvSpPr/>
          <p:nvPr/>
        </p:nvSpPr>
        <p:spPr>
          <a:xfrm>
            <a:off x="1906985" y="3474839"/>
            <a:ext cx="1828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/>
              <a:t>Transverse boosting angle</a:t>
            </a:r>
          </a:p>
          <a:p>
            <a:r>
              <a:rPr lang="en-GB" sz="800" b="1" dirty="0">
                <a:solidFill>
                  <a:schemeClr val="accent3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Lu </a:t>
            </a:r>
            <a:r>
              <a:rPr lang="en-GB" sz="800" b="1" i="1" dirty="0">
                <a:solidFill>
                  <a:schemeClr val="accent3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et al.</a:t>
            </a:r>
            <a:r>
              <a:rPr lang="en-GB" sz="800" b="1" dirty="0">
                <a:solidFill>
                  <a:schemeClr val="accent3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Phys. Rev. C 94, 015503 (2016)</a:t>
            </a:r>
            <a:endParaRPr lang="en-GB" sz="800" b="1" i="1" dirty="0">
              <a:solidFill>
                <a:schemeClr val="accent3"/>
              </a:solidFill>
              <a:ea typeface="Cambria Math" panose="020405030504060302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D353177-7432-1805-D630-DFBC096AAC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46290" y="706150"/>
            <a:ext cx="2540000" cy="25908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0091F64-4440-3175-54E1-E4A94DE4DD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36342" y="2351991"/>
            <a:ext cx="3149600" cy="25781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FEC9DA4-8E14-8550-91ED-5AD8DD6AE719}"/>
              </a:ext>
            </a:extLst>
          </p:cNvPr>
          <p:cNvSpPr txBox="1"/>
          <p:nvPr/>
        </p:nvSpPr>
        <p:spPr>
          <a:xfrm>
            <a:off x="7010400" y="998776"/>
            <a:ext cx="1654620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00FF00"/>
                </a:solidFill>
              </a:rPr>
              <a:t>Quasi-elastic</a:t>
            </a:r>
          </a:p>
          <a:p>
            <a:pPr algn="ctr"/>
            <a:r>
              <a:rPr lang="en-US" b="1" dirty="0">
                <a:solidFill>
                  <a:srgbClr val="00FF00"/>
                </a:solidFill>
              </a:rPr>
              <a:t>cross section</a:t>
            </a:r>
          </a:p>
          <a:p>
            <a:pPr algn="ctr"/>
            <a:r>
              <a:rPr lang="en-US" b="1" dirty="0">
                <a:solidFill>
                  <a:srgbClr val="00FF00"/>
                </a:solidFill>
              </a:rPr>
              <a:t>function of </a:t>
            </a:r>
            <a:r>
              <a:rPr lang="en-US" b="1" dirty="0" err="1">
                <a:solidFill>
                  <a:srgbClr val="00FF00"/>
                </a:solidFill>
                <a:latin typeface="Symbol" pitchFamily="2" charset="2"/>
              </a:rPr>
              <a:t>da</a:t>
            </a:r>
            <a:r>
              <a:rPr lang="en-US" b="1" baseline="-25000" dirty="0" err="1">
                <a:solidFill>
                  <a:srgbClr val="00FF00"/>
                </a:solidFill>
              </a:rPr>
              <a:t>T</a:t>
            </a:r>
            <a:endParaRPr lang="en-US" b="1" baseline="-25000" dirty="0">
              <a:solidFill>
                <a:srgbClr val="00FF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8950213-F12D-290C-D77D-45A1115592AD}"/>
              </a:ext>
            </a:extLst>
          </p:cNvPr>
          <p:cNvSpPr txBox="1"/>
          <p:nvPr/>
        </p:nvSpPr>
        <p:spPr>
          <a:xfrm>
            <a:off x="8439611" y="458667"/>
            <a:ext cx="6463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X. Lu</a:t>
            </a:r>
          </a:p>
        </p:txBody>
      </p:sp>
    </p:spTree>
    <p:extLst>
      <p:ext uri="{BB962C8B-B14F-4D97-AF65-F5344CB8AC3E}">
        <p14:creationId xmlns:p14="http://schemas.microsoft.com/office/powerpoint/2010/main" val="3142655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7986CE7-4F49-B909-CBE4-9961D9E08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nuSTORM@CERN</a:t>
            </a:r>
            <a:r>
              <a:rPr lang="en-US" dirty="0"/>
              <a:t>: 𝑬</a:t>
            </a:r>
            <a:r>
              <a:rPr lang="en-US" baseline="-25000" dirty="0"/>
              <a:t>𝝂</a:t>
            </a:r>
            <a:r>
              <a:rPr lang="en-US" dirty="0"/>
              <a:t>-scan measurements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0A56C57-64B8-51BB-061B-B29EA223EB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3857897"/>
            <a:ext cx="9144000" cy="1285603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Cross-section estimation using (preliminary) </a:t>
            </a:r>
            <a:r>
              <a:rPr lang="en-US" dirty="0" err="1"/>
              <a:t>nuSTORM</a:t>
            </a:r>
            <a:r>
              <a:rPr lang="en-US" dirty="0"/>
              <a:t> flux</a:t>
            </a:r>
          </a:p>
          <a:p>
            <a:r>
              <a:rPr lang="en-US" dirty="0"/>
              <a:t>Energy evolution “tunable” to </a:t>
            </a:r>
            <a:r>
              <a:rPr lang="en-US" dirty="0" err="1"/>
              <a:t>optimise</a:t>
            </a:r>
            <a:r>
              <a:rPr lang="en-US" dirty="0"/>
              <a:t> sensitivity of measurement</a:t>
            </a:r>
          </a:p>
          <a:p>
            <a:r>
              <a:rPr lang="en-US" dirty="0"/>
              <a:t>Start of study of energy dependence of various exclusive measurements:</a:t>
            </a:r>
          </a:p>
          <a:p>
            <a:pPr lvl="1"/>
            <a:r>
              <a:rPr lang="en-US" dirty="0"/>
              <a:t>To provide precise constraints on nuclear effects and their evolution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39BFB2-47D6-0416-1915-D192D1D97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17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4D89B14-9675-5FDF-462C-6CD83A8DDE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3037989" y="73436"/>
            <a:ext cx="3068022" cy="4274123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D8A3F6D-1DBF-98CD-2B39-AEC585EC1157}"/>
              </a:ext>
            </a:extLst>
          </p:cNvPr>
          <p:cNvSpPr txBox="1"/>
          <p:nvPr/>
        </p:nvSpPr>
        <p:spPr>
          <a:xfrm>
            <a:off x="328110" y="697531"/>
            <a:ext cx="1404552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rgbClr val="00FF00"/>
                </a:solidFill>
              </a:rPr>
              <a:t>Quasi-elastic</a:t>
            </a:r>
          </a:p>
          <a:p>
            <a:pPr algn="r"/>
            <a:r>
              <a:rPr lang="en-US" b="1" dirty="0">
                <a:solidFill>
                  <a:srgbClr val="00FF00"/>
                </a:solidFill>
              </a:rPr>
              <a:t>Differential</a:t>
            </a:r>
          </a:p>
          <a:p>
            <a:pPr algn="r"/>
            <a:r>
              <a:rPr lang="en-US" b="1" dirty="0">
                <a:solidFill>
                  <a:srgbClr val="00FF00"/>
                </a:solidFill>
              </a:rPr>
              <a:t>cross section</a:t>
            </a:r>
          </a:p>
          <a:p>
            <a:pPr algn="r"/>
            <a:r>
              <a:rPr lang="en-US" b="1" dirty="0">
                <a:solidFill>
                  <a:srgbClr val="00FF00"/>
                </a:solidFill>
              </a:rPr>
              <a:t>vs </a:t>
            </a:r>
            <a:r>
              <a:rPr lang="en-US" b="1" dirty="0" err="1">
                <a:solidFill>
                  <a:srgbClr val="00FF00"/>
                </a:solidFill>
                <a:latin typeface="Symbol" pitchFamily="2" charset="2"/>
              </a:rPr>
              <a:t>da</a:t>
            </a:r>
            <a:r>
              <a:rPr lang="en-US" b="1" baseline="-25000" dirty="0" err="1">
                <a:solidFill>
                  <a:srgbClr val="00FF00"/>
                </a:solidFill>
              </a:rPr>
              <a:t>T</a:t>
            </a:r>
            <a:endParaRPr lang="en-US" b="1" baseline="-25000" dirty="0">
              <a:solidFill>
                <a:srgbClr val="00FF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2C80088-F538-8F6A-31E0-BD4664108CBA}"/>
              </a:ext>
            </a:extLst>
          </p:cNvPr>
          <p:cNvSpPr txBox="1"/>
          <p:nvPr/>
        </p:nvSpPr>
        <p:spPr>
          <a:xfrm>
            <a:off x="8124706" y="491820"/>
            <a:ext cx="9445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T. Alves</a:t>
            </a:r>
            <a:br>
              <a:rPr lang="en-US" b="1" dirty="0">
                <a:solidFill>
                  <a:schemeClr val="bg1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M. Pfaff</a:t>
            </a:r>
            <a:br>
              <a:rPr lang="en-US" b="1" dirty="0">
                <a:solidFill>
                  <a:schemeClr val="bg1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X. Lu</a:t>
            </a:r>
          </a:p>
        </p:txBody>
      </p:sp>
    </p:spTree>
    <p:extLst>
      <p:ext uri="{BB962C8B-B14F-4D97-AF65-F5344CB8AC3E}">
        <p14:creationId xmlns:p14="http://schemas.microsoft.com/office/powerpoint/2010/main" val="2368673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F2C3AA3-129A-7C51-8004-69CFA0C72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18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75B5A5A-6A50-F528-255B-60E77ACF89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"/>
            <a:ext cx="9138627" cy="197394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E354D75-EF6B-9020-8D32-6964138CD68E}"/>
              </a:ext>
            </a:extLst>
          </p:cNvPr>
          <p:cNvSpPr txBox="1"/>
          <p:nvPr/>
        </p:nvSpPr>
        <p:spPr>
          <a:xfrm>
            <a:off x="5929659" y="776514"/>
            <a:ext cx="32143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https://</a:t>
            </a:r>
            <a:r>
              <a:rPr lang="en-US" sz="1200" b="1" dirty="0" err="1"/>
              <a:t>conference.ippp.dur.ac.uk</a:t>
            </a:r>
            <a:r>
              <a:rPr lang="en-US" sz="1200" b="1" dirty="0"/>
              <a:t>/event/1169/</a:t>
            </a:r>
          </a:p>
        </p:txBody>
      </p:sp>
    </p:spTree>
    <p:extLst>
      <p:ext uri="{BB962C8B-B14F-4D97-AF65-F5344CB8AC3E}">
        <p14:creationId xmlns:p14="http://schemas.microsoft.com/office/powerpoint/2010/main" val="33746920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8BFB59E-D386-56A6-E7A7-47E52C645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19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81E261A-A4BE-48FA-73BA-38009D1308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86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174765-3487-864C-8033-262123217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E6042C3-8566-D74A-BD5F-F1F8B0DF3A1F}"/>
              </a:ext>
            </a:extLst>
          </p:cNvPr>
          <p:cNvGrpSpPr/>
          <p:nvPr/>
        </p:nvGrpSpPr>
        <p:grpSpPr>
          <a:xfrm>
            <a:off x="-69120" y="84605"/>
            <a:ext cx="9652400" cy="4004357"/>
            <a:chOff x="-69120" y="668908"/>
            <a:chExt cx="9652400" cy="4004357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C0AF3F82-8073-DB40-9368-3FB411A6D474}"/>
                </a:ext>
              </a:extLst>
            </p:cNvPr>
            <p:cNvGrpSpPr/>
            <p:nvPr/>
          </p:nvGrpSpPr>
          <p:grpSpPr>
            <a:xfrm>
              <a:off x="-69120" y="668908"/>
              <a:ext cx="9269716" cy="3827260"/>
              <a:chOff x="-69120" y="1086664"/>
              <a:chExt cx="9269716" cy="3827260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704A2E7F-986B-A24F-8481-44049855CD4E}"/>
                  </a:ext>
                </a:extLst>
              </p:cNvPr>
              <p:cNvGrpSpPr/>
              <p:nvPr/>
            </p:nvGrpSpPr>
            <p:grpSpPr>
              <a:xfrm>
                <a:off x="-69120" y="1086664"/>
                <a:ext cx="9269716" cy="3827260"/>
                <a:chOff x="-69120" y="1086664"/>
                <a:chExt cx="9269716" cy="3827260"/>
              </a:xfrm>
            </p:grpSpPr>
            <p:grpSp>
              <p:nvGrpSpPr>
                <p:cNvPr id="19" name="Group 18">
                  <a:extLst>
                    <a:ext uri="{FF2B5EF4-FFF2-40B4-BE49-F238E27FC236}">
                      <a16:creationId xmlns:a16="http://schemas.microsoft.com/office/drawing/2014/main" id="{93F332AD-C9EA-5C49-93A2-D21F1B50117B}"/>
                    </a:ext>
                  </a:extLst>
                </p:cNvPr>
                <p:cNvGrpSpPr/>
                <p:nvPr/>
              </p:nvGrpSpPr>
              <p:grpSpPr>
                <a:xfrm>
                  <a:off x="-69120" y="3240000"/>
                  <a:ext cx="9269716" cy="385537"/>
                  <a:chOff x="-69120" y="3240000"/>
                  <a:chExt cx="9269716" cy="385537"/>
                </a:xfrm>
              </p:grpSpPr>
              <p:grpSp>
                <p:nvGrpSpPr>
                  <p:cNvPr id="37" name="Group 36">
                    <a:extLst>
                      <a:ext uri="{FF2B5EF4-FFF2-40B4-BE49-F238E27FC236}">
                        <a16:creationId xmlns:a16="http://schemas.microsoft.com/office/drawing/2014/main" id="{751AE1B5-8F65-7F40-B77C-2313AFFB5A67}"/>
                      </a:ext>
                    </a:extLst>
                  </p:cNvPr>
                  <p:cNvGrpSpPr/>
                  <p:nvPr/>
                </p:nvGrpSpPr>
                <p:grpSpPr>
                  <a:xfrm>
                    <a:off x="165100" y="3240000"/>
                    <a:ext cx="8912225" cy="146880"/>
                    <a:chOff x="165100" y="3240000"/>
                    <a:chExt cx="8912225" cy="146880"/>
                  </a:xfrm>
                </p:grpSpPr>
                <p:cxnSp>
                  <p:nvCxnSpPr>
                    <p:cNvPr id="47" name="Straight Arrow Connector 46">
                      <a:extLst>
                        <a:ext uri="{FF2B5EF4-FFF2-40B4-BE49-F238E27FC236}">
                          <a16:creationId xmlns:a16="http://schemas.microsoft.com/office/drawing/2014/main" id="{08819A08-64BF-A24B-B0B5-3D1665FAA064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65100" y="3240000"/>
                      <a:ext cx="8912225" cy="0"/>
                    </a:xfrm>
                    <a:prstGeom prst="straightConnector1">
                      <a:avLst/>
                    </a:prstGeom>
                    <a:noFill/>
                    <a:ln w="25400" cap="flat" cmpd="sng" algn="ctr">
                      <a:solidFill>
                        <a:srgbClr val="FF0000"/>
                      </a:solidFill>
                      <a:prstDash val="solid"/>
                      <a:tailEnd type="arrow"/>
                    </a:ln>
                    <a:effectLst>
                      <a:outerShdw blurRad="40000" dist="20000" dir="5400000" rotWithShape="0">
                        <a:srgbClr val="000000">
                          <a:alpha val="38000"/>
                        </a:srgbClr>
                      </a:outerShdw>
                    </a:effectLst>
                  </p:spPr>
                </p:cxnSp>
                <p:grpSp>
                  <p:nvGrpSpPr>
                    <p:cNvPr id="48" name="Group 47">
                      <a:extLst>
                        <a:ext uri="{FF2B5EF4-FFF2-40B4-BE49-F238E27FC236}">
                          <a16:creationId xmlns:a16="http://schemas.microsoft.com/office/drawing/2014/main" id="{558EFEFC-7D73-5D48-934E-3C78DDBC4A9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07352" y="3248640"/>
                      <a:ext cx="8717417" cy="138240"/>
                      <a:chOff x="252941" y="3212976"/>
                      <a:chExt cx="5742856" cy="138240"/>
                    </a:xfrm>
                  </p:grpSpPr>
                  <p:cxnSp>
                    <p:nvCxnSpPr>
                      <p:cNvPr id="49" name="Straight Connector 48">
                        <a:extLst>
                          <a:ext uri="{FF2B5EF4-FFF2-40B4-BE49-F238E27FC236}">
                            <a16:creationId xmlns:a16="http://schemas.microsoft.com/office/drawing/2014/main" id="{C4AB2464-677C-9141-920D-4357FFE0189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52941" y="3212976"/>
                        <a:ext cx="0" cy="138240"/>
                      </a:xfrm>
                      <a:prstGeom prst="line">
                        <a:avLst/>
                      </a:prstGeom>
                      <a:noFill/>
                      <a:ln w="12700" cap="flat" cmpd="sng" algn="ctr">
                        <a:solidFill>
                          <a:srgbClr val="FF0000"/>
                        </a:solidFill>
                        <a:prstDash val="solid"/>
                      </a:ln>
                      <a:effectLst>
                        <a:outerShdw blurRad="40000" dist="20000" dir="5400000" rotWithShape="0">
                          <a:srgbClr val="000000">
                            <a:alpha val="38000"/>
                          </a:srgbClr>
                        </a:outerShdw>
                      </a:effectLst>
                    </p:spPr>
                  </p:cxnSp>
                  <p:cxnSp>
                    <p:nvCxnSpPr>
                      <p:cNvPr id="50" name="Straight Connector 49">
                        <a:extLst>
                          <a:ext uri="{FF2B5EF4-FFF2-40B4-BE49-F238E27FC236}">
                            <a16:creationId xmlns:a16="http://schemas.microsoft.com/office/drawing/2014/main" id="{743A5FCB-31E4-C747-A461-55EAA30E132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971276" y="3212976"/>
                        <a:ext cx="0" cy="138240"/>
                      </a:xfrm>
                      <a:prstGeom prst="line">
                        <a:avLst/>
                      </a:prstGeom>
                      <a:noFill/>
                      <a:ln w="12700" cap="flat" cmpd="sng" algn="ctr">
                        <a:solidFill>
                          <a:srgbClr val="FF0000"/>
                        </a:solidFill>
                        <a:prstDash val="solid"/>
                      </a:ln>
                      <a:effectLst>
                        <a:outerShdw blurRad="40000" dist="20000" dir="5400000" rotWithShape="0">
                          <a:srgbClr val="000000">
                            <a:alpha val="38000"/>
                          </a:srgbClr>
                        </a:outerShdw>
                      </a:effectLst>
                    </p:spPr>
                  </p:cxnSp>
                  <p:cxnSp>
                    <p:nvCxnSpPr>
                      <p:cNvPr id="51" name="Straight Connector 50">
                        <a:extLst>
                          <a:ext uri="{FF2B5EF4-FFF2-40B4-BE49-F238E27FC236}">
                            <a16:creationId xmlns:a16="http://schemas.microsoft.com/office/drawing/2014/main" id="{26380231-0B5D-C844-A8AB-50A8900C5098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1689611" y="3212976"/>
                        <a:ext cx="0" cy="138240"/>
                      </a:xfrm>
                      <a:prstGeom prst="line">
                        <a:avLst/>
                      </a:prstGeom>
                      <a:noFill/>
                      <a:ln w="12700" cap="flat" cmpd="sng" algn="ctr">
                        <a:solidFill>
                          <a:srgbClr val="FF0000"/>
                        </a:solidFill>
                        <a:prstDash val="solid"/>
                      </a:ln>
                      <a:effectLst>
                        <a:outerShdw blurRad="40000" dist="20000" dir="5400000" rotWithShape="0">
                          <a:srgbClr val="000000">
                            <a:alpha val="38000"/>
                          </a:srgbClr>
                        </a:outerShdw>
                      </a:effectLst>
                    </p:spPr>
                  </p:cxnSp>
                  <p:cxnSp>
                    <p:nvCxnSpPr>
                      <p:cNvPr id="52" name="Straight Connector 51">
                        <a:extLst>
                          <a:ext uri="{FF2B5EF4-FFF2-40B4-BE49-F238E27FC236}">
                            <a16:creationId xmlns:a16="http://schemas.microsoft.com/office/drawing/2014/main" id="{49613EFF-3245-7F45-9241-08C9A034DCEB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406578" y="3212976"/>
                        <a:ext cx="0" cy="138240"/>
                      </a:xfrm>
                      <a:prstGeom prst="line">
                        <a:avLst/>
                      </a:prstGeom>
                      <a:noFill/>
                      <a:ln w="12700" cap="flat" cmpd="sng" algn="ctr">
                        <a:solidFill>
                          <a:srgbClr val="FF0000"/>
                        </a:solidFill>
                        <a:prstDash val="solid"/>
                      </a:ln>
                      <a:effectLst>
                        <a:outerShdw blurRad="40000" dist="20000" dir="5400000" rotWithShape="0">
                          <a:srgbClr val="000000">
                            <a:alpha val="38000"/>
                          </a:srgbClr>
                        </a:outerShdw>
                      </a:effectLst>
                    </p:spPr>
                  </p:cxnSp>
                  <p:cxnSp>
                    <p:nvCxnSpPr>
                      <p:cNvPr id="53" name="Straight Connector 52">
                        <a:extLst>
                          <a:ext uri="{FF2B5EF4-FFF2-40B4-BE49-F238E27FC236}">
                            <a16:creationId xmlns:a16="http://schemas.microsoft.com/office/drawing/2014/main" id="{AEA11EA7-C900-F042-8D27-5ADD7EAA8F3C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3124369" y="3212976"/>
                        <a:ext cx="0" cy="138240"/>
                      </a:xfrm>
                      <a:prstGeom prst="line">
                        <a:avLst/>
                      </a:prstGeom>
                      <a:noFill/>
                      <a:ln w="12700" cap="flat" cmpd="sng" algn="ctr">
                        <a:solidFill>
                          <a:srgbClr val="FF0000"/>
                        </a:solidFill>
                        <a:prstDash val="solid"/>
                      </a:ln>
                      <a:effectLst>
                        <a:outerShdw blurRad="40000" dist="20000" dir="5400000" rotWithShape="0">
                          <a:srgbClr val="000000">
                            <a:alpha val="38000"/>
                          </a:srgbClr>
                        </a:outerShdw>
                      </a:effectLst>
                    </p:spPr>
                  </p:cxnSp>
                  <p:cxnSp>
                    <p:nvCxnSpPr>
                      <p:cNvPr id="54" name="Straight Connector 53">
                        <a:extLst>
                          <a:ext uri="{FF2B5EF4-FFF2-40B4-BE49-F238E27FC236}">
                            <a16:creationId xmlns:a16="http://schemas.microsoft.com/office/drawing/2014/main" id="{E40CF466-12E8-D644-BFE1-ED06B88D37D8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3842704" y="3212976"/>
                        <a:ext cx="0" cy="138240"/>
                      </a:xfrm>
                      <a:prstGeom prst="line">
                        <a:avLst/>
                      </a:prstGeom>
                      <a:noFill/>
                      <a:ln w="12700" cap="flat" cmpd="sng" algn="ctr">
                        <a:solidFill>
                          <a:srgbClr val="FF0000"/>
                        </a:solidFill>
                        <a:prstDash val="solid"/>
                      </a:ln>
                      <a:effectLst>
                        <a:outerShdw blurRad="40000" dist="20000" dir="5400000" rotWithShape="0">
                          <a:srgbClr val="000000">
                            <a:alpha val="38000"/>
                          </a:srgbClr>
                        </a:outerShdw>
                      </a:effectLst>
                    </p:spPr>
                  </p:cxnSp>
                  <p:cxnSp>
                    <p:nvCxnSpPr>
                      <p:cNvPr id="55" name="Straight Connector 54">
                        <a:extLst>
                          <a:ext uri="{FF2B5EF4-FFF2-40B4-BE49-F238E27FC236}">
                            <a16:creationId xmlns:a16="http://schemas.microsoft.com/office/drawing/2014/main" id="{5F6A6644-2306-AE44-99EE-BE4FCA80E87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4561039" y="3212976"/>
                        <a:ext cx="0" cy="138240"/>
                      </a:xfrm>
                      <a:prstGeom prst="line">
                        <a:avLst/>
                      </a:prstGeom>
                      <a:noFill/>
                      <a:ln w="12700" cap="flat" cmpd="sng" algn="ctr">
                        <a:solidFill>
                          <a:srgbClr val="FF0000"/>
                        </a:solidFill>
                        <a:prstDash val="solid"/>
                      </a:ln>
                      <a:effectLst>
                        <a:outerShdw blurRad="40000" dist="20000" dir="5400000" rotWithShape="0">
                          <a:srgbClr val="000000">
                            <a:alpha val="38000"/>
                          </a:srgbClr>
                        </a:outerShdw>
                      </a:effectLst>
                    </p:spPr>
                  </p:cxnSp>
                  <p:cxnSp>
                    <p:nvCxnSpPr>
                      <p:cNvPr id="56" name="Straight Connector 55">
                        <a:extLst>
                          <a:ext uri="{FF2B5EF4-FFF2-40B4-BE49-F238E27FC236}">
                            <a16:creationId xmlns:a16="http://schemas.microsoft.com/office/drawing/2014/main" id="{959E2701-CC31-2C4D-8496-24406BDC4D4E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5278006" y="3212976"/>
                        <a:ext cx="0" cy="138240"/>
                      </a:xfrm>
                      <a:prstGeom prst="line">
                        <a:avLst/>
                      </a:prstGeom>
                      <a:noFill/>
                      <a:ln w="12700" cap="flat" cmpd="sng" algn="ctr">
                        <a:solidFill>
                          <a:srgbClr val="FF0000"/>
                        </a:solidFill>
                        <a:prstDash val="solid"/>
                      </a:ln>
                      <a:effectLst>
                        <a:outerShdw blurRad="40000" dist="20000" dir="5400000" rotWithShape="0">
                          <a:srgbClr val="000000">
                            <a:alpha val="38000"/>
                          </a:srgbClr>
                        </a:outerShdw>
                      </a:effectLst>
                    </p:spPr>
                  </p:cxnSp>
                  <p:cxnSp>
                    <p:nvCxnSpPr>
                      <p:cNvPr id="57" name="Straight Connector 56">
                        <a:extLst>
                          <a:ext uri="{FF2B5EF4-FFF2-40B4-BE49-F238E27FC236}">
                            <a16:creationId xmlns:a16="http://schemas.microsoft.com/office/drawing/2014/main" id="{96B07B5C-234F-6B4D-9103-7D4E3CFC3EF9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5995797" y="3212976"/>
                        <a:ext cx="0" cy="138240"/>
                      </a:xfrm>
                      <a:prstGeom prst="line">
                        <a:avLst/>
                      </a:prstGeom>
                      <a:noFill/>
                      <a:ln w="12700" cap="flat" cmpd="sng" algn="ctr">
                        <a:solidFill>
                          <a:srgbClr val="FF0000"/>
                        </a:solidFill>
                        <a:prstDash val="solid"/>
                      </a:ln>
                      <a:effectLst>
                        <a:outerShdw blurRad="40000" dist="20000" dir="5400000" rotWithShape="0">
                          <a:srgbClr val="000000">
                            <a:alpha val="38000"/>
                          </a:srgbClr>
                        </a:outerShdw>
                      </a:effectLst>
                    </p:spPr>
                  </p:cxnSp>
                </p:grpSp>
              </p:grpSp>
              <p:sp>
                <p:nvSpPr>
                  <p:cNvPr id="38" name="TextBox 37">
                    <a:extLst>
                      <a:ext uri="{FF2B5EF4-FFF2-40B4-BE49-F238E27FC236}">
                        <a16:creationId xmlns:a16="http://schemas.microsoft.com/office/drawing/2014/main" id="{12ED62C0-790B-F040-A608-C75393CEDA7C}"/>
                      </a:ext>
                    </a:extLst>
                  </p:cNvPr>
                  <p:cNvSpPr txBox="1"/>
                  <p:nvPr/>
                </p:nvSpPr>
                <p:spPr>
                  <a:xfrm>
                    <a:off x="-69120" y="3317760"/>
                    <a:ext cx="550151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defTabSz="914378">
                      <a:defRPr/>
                    </a:pPr>
                    <a:r>
                      <a:rPr lang="en-US" sz="1400" kern="0" dirty="0">
                        <a:solidFill>
                          <a:srgbClr val="FF0000"/>
                        </a:solidFill>
                        <a:latin typeface="Calibri"/>
                      </a:rPr>
                      <a:t>1950</a:t>
                    </a:r>
                  </a:p>
                </p:txBody>
              </p:sp>
              <p:sp>
                <p:nvSpPr>
                  <p:cNvPr id="39" name="TextBox 38">
                    <a:extLst>
                      <a:ext uri="{FF2B5EF4-FFF2-40B4-BE49-F238E27FC236}">
                        <a16:creationId xmlns:a16="http://schemas.microsoft.com/office/drawing/2014/main" id="{3D9201C9-4656-4542-A186-B727213BE14F}"/>
                      </a:ext>
                    </a:extLst>
                  </p:cNvPr>
                  <p:cNvSpPr txBox="1"/>
                  <p:nvPr/>
                </p:nvSpPr>
                <p:spPr>
                  <a:xfrm>
                    <a:off x="1023431" y="3317760"/>
                    <a:ext cx="550151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defTabSz="914378">
                      <a:defRPr/>
                    </a:pPr>
                    <a:r>
                      <a:rPr lang="en-US" sz="1400" kern="0" dirty="0">
                        <a:solidFill>
                          <a:srgbClr val="FF0000"/>
                        </a:solidFill>
                        <a:latin typeface="Calibri"/>
                      </a:rPr>
                      <a:t>1960</a:t>
                    </a:r>
                  </a:p>
                </p:txBody>
              </p:sp>
              <p:sp>
                <p:nvSpPr>
                  <p:cNvPr id="40" name="TextBox 39">
                    <a:extLst>
                      <a:ext uri="{FF2B5EF4-FFF2-40B4-BE49-F238E27FC236}">
                        <a16:creationId xmlns:a16="http://schemas.microsoft.com/office/drawing/2014/main" id="{34455B9C-384C-C843-9582-226667B85C85}"/>
                      </a:ext>
                    </a:extLst>
                  </p:cNvPr>
                  <p:cNvSpPr txBox="1"/>
                  <p:nvPr/>
                </p:nvSpPr>
                <p:spPr>
                  <a:xfrm>
                    <a:off x="2113833" y="3317760"/>
                    <a:ext cx="550151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defTabSz="914378">
                      <a:defRPr/>
                    </a:pPr>
                    <a:r>
                      <a:rPr lang="en-US" sz="1400" kern="0" dirty="0">
                        <a:solidFill>
                          <a:srgbClr val="FF0000"/>
                        </a:solidFill>
                        <a:latin typeface="Calibri"/>
                      </a:rPr>
                      <a:t>1970</a:t>
                    </a:r>
                  </a:p>
                </p:txBody>
              </p:sp>
              <p:sp>
                <p:nvSpPr>
                  <p:cNvPr id="41" name="TextBox 40">
                    <a:extLst>
                      <a:ext uri="{FF2B5EF4-FFF2-40B4-BE49-F238E27FC236}">
                        <a16:creationId xmlns:a16="http://schemas.microsoft.com/office/drawing/2014/main" id="{242D45AC-2960-374D-A034-29B4F5401F5D}"/>
                      </a:ext>
                    </a:extLst>
                  </p:cNvPr>
                  <p:cNvSpPr txBox="1"/>
                  <p:nvPr/>
                </p:nvSpPr>
                <p:spPr>
                  <a:xfrm>
                    <a:off x="3196674" y="3317760"/>
                    <a:ext cx="550151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defTabSz="914378">
                      <a:defRPr/>
                    </a:pPr>
                    <a:r>
                      <a:rPr lang="en-US" sz="1400" kern="0" dirty="0">
                        <a:solidFill>
                          <a:srgbClr val="FF0000"/>
                        </a:solidFill>
                        <a:latin typeface="Calibri"/>
                      </a:rPr>
                      <a:t>1980</a:t>
                    </a:r>
                  </a:p>
                </p:txBody>
              </p:sp>
              <p:sp>
                <p:nvSpPr>
                  <p:cNvPr id="42" name="TextBox 41">
                    <a:extLst>
                      <a:ext uri="{FF2B5EF4-FFF2-40B4-BE49-F238E27FC236}">
                        <a16:creationId xmlns:a16="http://schemas.microsoft.com/office/drawing/2014/main" id="{691A4797-A575-A846-BC13-AFDACFD9489C}"/>
                      </a:ext>
                    </a:extLst>
                  </p:cNvPr>
                  <p:cNvSpPr txBox="1"/>
                  <p:nvPr/>
                </p:nvSpPr>
                <p:spPr>
                  <a:xfrm>
                    <a:off x="4291737" y="3317760"/>
                    <a:ext cx="550151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defTabSz="914378">
                      <a:defRPr/>
                    </a:pPr>
                    <a:r>
                      <a:rPr lang="en-US" sz="1400" kern="0" dirty="0">
                        <a:solidFill>
                          <a:srgbClr val="FF0000"/>
                        </a:solidFill>
                        <a:latin typeface="Calibri"/>
                      </a:rPr>
                      <a:t>1990</a:t>
                    </a:r>
                  </a:p>
                </p:txBody>
              </p:sp>
              <p:sp>
                <p:nvSpPr>
                  <p:cNvPr id="43" name="TextBox 42">
                    <a:extLst>
                      <a:ext uri="{FF2B5EF4-FFF2-40B4-BE49-F238E27FC236}">
                        <a16:creationId xmlns:a16="http://schemas.microsoft.com/office/drawing/2014/main" id="{AA07BC1B-D9E7-B943-8284-923292E81420}"/>
                      </a:ext>
                    </a:extLst>
                  </p:cNvPr>
                  <p:cNvSpPr txBox="1"/>
                  <p:nvPr/>
                </p:nvSpPr>
                <p:spPr>
                  <a:xfrm>
                    <a:off x="5382139" y="3317760"/>
                    <a:ext cx="550151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defTabSz="914378">
                      <a:defRPr/>
                    </a:pPr>
                    <a:r>
                      <a:rPr lang="en-US" sz="1400" kern="0" dirty="0">
                        <a:solidFill>
                          <a:srgbClr val="FF0000"/>
                        </a:solidFill>
                        <a:latin typeface="Calibri"/>
                      </a:rPr>
                      <a:t>2000</a:t>
                    </a:r>
                  </a:p>
                </p:txBody>
              </p:sp>
              <p:sp>
                <p:nvSpPr>
                  <p:cNvPr id="44" name="TextBox 43">
                    <a:extLst>
                      <a:ext uri="{FF2B5EF4-FFF2-40B4-BE49-F238E27FC236}">
                        <a16:creationId xmlns:a16="http://schemas.microsoft.com/office/drawing/2014/main" id="{2A15F6C5-A491-774C-9B27-05999F45718C}"/>
                      </a:ext>
                    </a:extLst>
                  </p:cNvPr>
                  <p:cNvSpPr txBox="1"/>
                  <p:nvPr/>
                </p:nvSpPr>
                <p:spPr>
                  <a:xfrm>
                    <a:off x="6461752" y="3317760"/>
                    <a:ext cx="550151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defTabSz="914378">
                      <a:defRPr/>
                    </a:pPr>
                    <a:r>
                      <a:rPr lang="en-US" sz="1400" kern="0" dirty="0">
                        <a:solidFill>
                          <a:srgbClr val="FF0000"/>
                        </a:solidFill>
                        <a:latin typeface="Calibri"/>
                      </a:rPr>
                      <a:t>2010</a:t>
                    </a:r>
                  </a:p>
                </p:txBody>
              </p:sp>
              <p:sp>
                <p:nvSpPr>
                  <p:cNvPr id="45" name="TextBox 44">
                    <a:extLst>
                      <a:ext uri="{FF2B5EF4-FFF2-40B4-BE49-F238E27FC236}">
                        <a16:creationId xmlns:a16="http://schemas.microsoft.com/office/drawing/2014/main" id="{0AEADA13-9876-F44B-89A5-67A8EFFFB97C}"/>
                      </a:ext>
                    </a:extLst>
                  </p:cNvPr>
                  <p:cNvSpPr txBox="1"/>
                  <p:nvPr/>
                </p:nvSpPr>
                <p:spPr>
                  <a:xfrm>
                    <a:off x="7560868" y="3317760"/>
                    <a:ext cx="550151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defTabSz="914378">
                      <a:defRPr/>
                    </a:pPr>
                    <a:r>
                      <a:rPr lang="en-US" sz="1400" kern="0" dirty="0">
                        <a:solidFill>
                          <a:srgbClr val="FF0000"/>
                        </a:solidFill>
                        <a:latin typeface="Calibri"/>
                      </a:rPr>
                      <a:t>2020</a:t>
                    </a:r>
                  </a:p>
                </p:txBody>
              </p:sp>
              <p:sp>
                <p:nvSpPr>
                  <p:cNvPr id="46" name="TextBox 45">
                    <a:extLst>
                      <a:ext uri="{FF2B5EF4-FFF2-40B4-BE49-F238E27FC236}">
                        <a16:creationId xmlns:a16="http://schemas.microsoft.com/office/drawing/2014/main" id="{F9356241-4AF1-DA4A-AC7E-37123609F0E0}"/>
                      </a:ext>
                    </a:extLst>
                  </p:cNvPr>
                  <p:cNvSpPr txBox="1"/>
                  <p:nvPr/>
                </p:nvSpPr>
                <p:spPr>
                  <a:xfrm>
                    <a:off x="8650445" y="3317760"/>
                    <a:ext cx="550151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defTabSz="914378">
                      <a:defRPr/>
                    </a:pPr>
                    <a:r>
                      <a:rPr lang="en-US" sz="1400" kern="0" dirty="0">
                        <a:solidFill>
                          <a:srgbClr val="FF0000"/>
                        </a:solidFill>
                        <a:latin typeface="Calibri"/>
                      </a:rPr>
                      <a:t>2030</a:t>
                    </a:r>
                  </a:p>
                </p:txBody>
              </p:sp>
            </p:grp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B297C8A9-E27A-6E4E-BDC1-27D59EF5AB2C}"/>
                    </a:ext>
                  </a:extLst>
                </p:cNvPr>
                <p:cNvSpPr txBox="1"/>
                <p:nvPr/>
              </p:nvSpPr>
              <p:spPr>
                <a:xfrm>
                  <a:off x="272004" y="2315520"/>
                  <a:ext cx="992580" cy="73866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 defTabSz="914378">
                    <a:defRPr/>
                  </a:pPr>
                  <a:r>
                    <a:rPr lang="en-US" b="1" kern="0" dirty="0">
                      <a:solidFill>
                        <a:sysClr val="window" lastClr="FFFFFF">
                          <a:lumMod val="75000"/>
                        </a:sysClr>
                      </a:solidFill>
                      <a:latin typeface="Calibri"/>
                    </a:rPr>
                    <a:t>BNL</a:t>
                  </a:r>
                </a:p>
                <a:p>
                  <a:pPr algn="ctr" defTabSz="914378">
                    <a:defRPr/>
                  </a:pPr>
                  <a:r>
                    <a:rPr lang="en-US" sz="1200" i="1" kern="0" dirty="0">
                      <a:solidFill>
                        <a:sysClr val="window" lastClr="FFFFFF">
                          <a:lumMod val="75000"/>
                        </a:sysClr>
                      </a:solidFill>
                      <a:latin typeface="Calibri"/>
                    </a:rPr>
                    <a:t>first neutrino</a:t>
                  </a:r>
                  <a:br>
                    <a:rPr lang="en-US" sz="1200" i="1" kern="0" dirty="0">
                      <a:solidFill>
                        <a:sysClr val="window" lastClr="FFFFFF">
                          <a:lumMod val="75000"/>
                        </a:sysClr>
                      </a:solidFill>
                      <a:latin typeface="Calibri"/>
                    </a:rPr>
                  </a:br>
                  <a:r>
                    <a:rPr lang="en-US" sz="1200" kern="0" dirty="0">
                      <a:solidFill>
                        <a:sysClr val="window" lastClr="FFFFFF">
                          <a:lumMod val="75000"/>
                        </a:sysClr>
                      </a:solidFill>
                      <a:latin typeface="Calibri"/>
                    </a:rPr>
                    <a:t>“beam”</a:t>
                  </a:r>
                </a:p>
              </p:txBody>
            </p:sp>
            <p:cxnSp>
              <p:nvCxnSpPr>
                <p:cNvPr id="21" name="Straight Arrow Connector 20">
                  <a:extLst>
                    <a:ext uri="{FF2B5EF4-FFF2-40B4-BE49-F238E27FC236}">
                      <a16:creationId xmlns:a16="http://schemas.microsoft.com/office/drawing/2014/main" id="{AF2FB617-466D-9747-BA78-410D3EA29882}"/>
                    </a:ext>
                  </a:extLst>
                </p:cNvPr>
                <p:cNvCxnSpPr/>
                <p:nvPr/>
              </p:nvCxnSpPr>
              <p:spPr>
                <a:xfrm>
                  <a:off x="1140435" y="2825280"/>
                  <a:ext cx="0" cy="414720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" lastClr="FFFFFF"/>
                  </a:solidFill>
                  <a:prstDash val="solid"/>
                  <a:tailEnd type="arrow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803339DD-83EB-EC48-9A2D-BE20AFCD412F}"/>
                    </a:ext>
                  </a:extLst>
                </p:cNvPr>
                <p:cNvSpPr txBox="1"/>
                <p:nvPr/>
              </p:nvSpPr>
              <p:spPr>
                <a:xfrm>
                  <a:off x="-31828" y="1086664"/>
                  <a:ext cx="1803700" cy="73866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 defTabSz="914378">
                    <a:defRPr/>
                  </a:pPr>
                  <a:r>
                    <a:rPr lang="en-US" b="1" kern="0" dirty="0">
                      <a:solidFill>
                        <a:sysClr val="window" lastClr="FFFFFF">
                          <a:lumMod val="75000"/>
                        </a:sysClr>
                      </a:solidFill>
                      <a:latin typeface="Calibri"/>
                    </a:rPr>
                    <a:t>CERN</a:t>
                  </a:r>
                </a:p>
                <a:p>
                  <a:pPr algn="ctr" defTabSz="914378">
                    <a:defRPr/>
                  </a:pPr>
                  <a:r>
                    <a:rPr lang="en-US" sz="1200" i="1" kern="0" dirty="0">
                      <a:solidFill>
                        <a:sysClr val="window" lastClr="FFFFFF">
                          <a:lumMod val="75000"/>
                        </a:sysClr>
                      </a:solidFill>
                      <a:latin typeface="Calibri"/>
                    </a:rPr>
                    <a:t>Horn and bubble chamber</a:t>
                  </a:r>
                </a:p>
                <a:p>
                  <a:pPr algn="ctr" defTabSz="914378">
                    <a:defRPr/>
                  </a:pPr>
                  <a:r>
                    <a:rPr lang="en-US" sz="1200" kern="0" dirty="0">
                      <a:solidFill>
                        <a:sysClr val="window" lastClr="FFFFFF">
                          <a:lumMod val="75000"/>
                        </a:sysClr>
                      </a:solidFill>
                      <a:latin typeface="Calibri"/>
                    </a:rPr>
                    <a:t>First neutrino beam</a:t>
                  </a:r>
                </a:p>
              </p:txBody>
            </p:sp>
            <p:cxnSp>
              <p:nvCxnSpPr>
                <p:cNvPr id="23" name="Straight Arrow Connector 22">
                  <a:extLst>
                    <a:ext uri="{FF2B5EF4-FFF2-40B4-BE49-F238E27FC236}">
                      <a16:creationId xmlns:a16="http://schemas.microsoft.com/office/drawing/2014/main" id="{F65EA781-B7B8-8045-BE9F-C836B9829B66}"/>
                    </a:ext>
                  </a:extLst>
                </p:cNvPr>
                <p:cNvCxnSpPr/>
                <p:nvPr/>
              </p:nvCxnSpPr>
              <p:spPr>
                <a:xfrm>
                  <a:off x="1459759" y="1825328"/>
                  <a:ext cx="0" cy="1414672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rgbClr val="FFFFFF"/>
                  </a:solidFill>
                  <a:prstDash val="solid"/>
                  <a:tailEnd type="arrow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10BE5240-4B8E-5245-A4A7-C40046C2DAE5}"/>
                    </a:ext>
                  </a:extLst>
                </p:cNvPr>
                <p:cNvSpPr txBox="1"/>
                <p:nvPr/>
              </p:nvSpPr>
              <p:spPr>
                <a:xfrm>
                  <a:off x="398309" y="3897661"/>
                  <a:ext cx="1300357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 defTabSz="914378">
                    <a:defRPr/>
                  </a:pPr>
                  <a:r>
                    <a:rPr lang="en-US" b="1" kern="0" dirty="0">
                      <a:solidFill>
                        <a:srgbClr val="00FFFF"/>
                      </a:solidFill>
                      <a:latin typeface="Symbol"/>
                    </a:rPr>
                    <a:t>n</a:t>
                  </a:r>
                  <a:r>
                    <a:rPr lang="en-US" b="1" kern="0" baseline="-25000" dirty="0">
                      <a:solidFill>
                        <a:srgbClr val="00FFFF"/>
                      </a:solidFill>
                      <a:latin typeface="Calibri"/>
                    </a:rPr>
                    <a:t>e</a:t>
                  </a:r>
                  <a:r>
                    <a:rPr lang="en-US" b="1" kern="0" dirty="0">
                      <a:solidFill>
                        <a:srgbClr val="00FFFF"/>
                      </a:solidFill>
                      <a:latin typeface="Calibri"/>
                    </a:rPr>
                    <a:t>/</a:t>
                  </a:r>
                  <a:r>
                    <a:rPr lang="en-US" b="1" kern="0" dirty="0">
                      <a:solidFill>
                        <a:srgbClr val="00FFFF"/>
                      </a:solidFill>
                      <a:latin typeface="Symbol"/>
                    </a:rPr>
                    <a:t>n</a:t>
                  </a:r>
                  <a:r>
                    <a:rPr lang="en-US" b="1" kern="0" baseline="-25000" dirty="0">
                      <a:solidFill>
                        <a:srgbClr val="00FFFF"/>
                      </a:solidFill>
                      <a:latin typeface="Symbol"/>
                    </a:rPr>
                    <a:t>m</a:t>
                  </a:r>
                </a:p>
                <a:p>
                  <a:pPr algn="r" defTabSz="914378">
                    <a:defRPr/>
                  </a:pPr>
                  <a:r>
                    <a:rPr lang="en-US" b="1" kern="0" dirty="0">
                      <a:solidFill>
                        <a:srgbClr val="00FFFF"/>
                      </a:solidFill>
                      <a:latin typeface="Calibri"/>
                    </a:rPr>
                    <a:t>universality</a:t>
                  </a:r>
                </a:p>
              </p:txBody>
            </p:sp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6743798E-B204-A747-9D99-0F52C4B2603C}"/>
                    </a:ext>
                  </a:extLst>
                </p:cNvPr>
                <p:cNvSpPr txBox="1"/>
                <p:nvPr/>
              </p:nvSpPr>
              <p:spPr>
                <a:xfrm>
                  <a:off x="1546198" y="3990594"/>
                  <a:ext cx="1090363" cy="9233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 defTabSz="914378">
                    <a:defRPr/>
                  </a:pPr>
                  <a:r>
                    <a:rPr lang="en-US" b="1" kern="0" dirty="0">
                      <a:solidFill>
                        <a:srgbClr val="00FFFF"/>
                      </a:solidFill>
                      <a:latin typeface="Calibri"/>
                    </a:rPr>
                    <a:t>Neutral</a:t>
                  </a:r>
                </a:p>
                <a:p>
                  <a:pPr algn="r" defTabSz="914378">
                    <a:defRPr/>
                  </a:pPr>
                  <a:r>
                    <a:rPr lang="en-US" b="1" kern="0" dirty="0">
                      <a:solidFill>
                        <a:srgbClr val="00FFFF"/>
                      </a:solidFill>
                      <a:latin typeface="Calibri"/>
                    </a:rPr>
                    <a:t>Current</a:t>
                  </a:r>
                  <a:br>
                    <a:rPr lang="en-US" b="1" kern="0" dirty="0">
                      <a:solidFill>
                        <a:srgbClr val="00FFFF"/>
                      </a:solidFill>
                      <a:latin typeface="Calibri"/>
                    </a:rPr>
                  </a:br>
                  <a:r>
                    <a:rPr lang="en-US" b="1" kern="0" dirty="0">
                      <a:solidFill>
                        <a:srgbClr val="00FFFF"/>
                      </a:solidFill>
                      <a:latin typeface="Calibri"/>
                    </a:rPr>
                    <a:t>discovery</a:t>
                  </a:r>
                </a:p>
              </p:txBody>
            </p:sp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B565D84F-FA88-C44C-9BDE-6F70A795FF3E}"/>
                    </a:ext>
                  </a:extLst>
                </p:cNvPr>
                <p:cNvSpPr txBox="1"/>
                <p:nvPr/>
              </p:nvSpPr>
              <p:spPr>
                <a:xfrm>
                  <a:off x="1589761" y="2601678"/>
                  <a:ext cx="1582484" cy="55399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 defTabSz="914378">
                    <a:defRPr/>
                  </a:pPr>
                  <a:r>
                    <a:rPr lang="en-US" b="1" kern="0" dirty="0">
                      <a:solidFill>
                        <a:sysClr val="window" lastClr="FFFFFF">
                          <a:lumMod val="75000"/>
                        </a:sysClr>
                      </a:solidFill>
                      <a:latin typeface="Calibri"/>
                    </a:rPr>
                    <a:t>CERN</a:t>
                  </a:r>
                </a:p>
                <a:p>
                  <a:pPr algn="ctr" defTabSz="914378">
                    <a:defRPr/>
                  </a:pPr>
                  <a:r>
                    <a:rPr lang="en-US" sz="1200" i="1" kern="0" dirty="0">
                      <a:solidFill>
                        <a:sysClr val="window" lastClr="FFFFFF">
                          <a:lumMod val="75000"/>
                        </a:sysClr>
                      </a:solidFill>
                      <a:latin typeface="Calibri"/>
                    </a:rPr>
                    <a:t>Horn #2 &amp; </a:t>
                  </a:r>
                  <a:r>
                    <a:rPr lang="en-US" sz="1200" i="1" kern="0" dirty="0" err="1">
                      <a:solidFill>
                        <a:sysClr val="window" lastClr="FFFFFF">
                          <a:lumMod val="75000"/>
                        </a:sysClr>
                      </a:solidFill>
                      <a:latin typeface="Calibri"/>
                    </a:rPr>
                    <a:t>Gargamelle</a:t>
                  </a:r>
                  <a:endParaRPr lang="en-US" sz="1200" i="1" kern="0" dirty="0">
                    <a:solidFill>
                      <a:sysClr val="window" lastClr="FFFFFF">
                        <a:lumMod val="75000"/>
                      </a:sysClr>
                    </a:solidFill>
                    <a:latin typeface="Calibri"/>
                  </a:endParaRPr>
                </a:p>
              </p:txBody>
            </p:sp>
            <p:cxnSp>
              <p:nvCxnSpPr>
                <p:cNvPr id="27" name="Straight Arrow Connector 26">
                  <a:extLst>
                    <a:ext uri="{FF2B5EF4-FFF2-40B4-BE49-F238E27FC236}">
                      <a16:creationId xmlns:a16="http://schemas.microsoft.com/office/drawing/2014/main" id="{2281033B-D004-9548-985D-211A4B51C8F7}"/>
                    </a:ext>
                  </a:extLst>
                </p:cNvPr>
                <p:cNvCxnSpPr/>
                <p:nvPr/>
              </p:nvCxnSpPr>
              <p:spPr>
                <a:xfrm flipV="1">
                  <a:off x="2576081" y="3257280"/>
                  <a:ext cx="0" cy="819714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rgbClr val="00FFFF"/>
                  </a:solidFill>
                  <a:prstDash val="solid"/>
                  <a:tailEnd type="arrow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593B2CBF-0F66-E84E-8A54-958285A9BC08}"/>
                    </a:ext>
                  </a:extLst>
                </p:cNvPr>
                <p:cNvSpPr txBox="1"/>
                <p:nvPr/>
              </p:nvSpPr>
              <p:spPr>
                <a:xfrm>
                  <a:off x="2869241" y="1546352"/>
                  <a:ext cx="2642070" cy="73866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 defTabSz="914378">
                    <a:defRPr/>
                  </a:pPr>
                  <a:r>
                    <a:rPr lang="en-US" b="1" kern="0" dirty="0">
                      <a:solidFill>
                        <a:sysClr val="window" lastClr="FFFFFF">
                          <a:lumMod val="75000"/>
                        </a:sysClr>
                      </a:solidFill>
                      <a:latin typeface="Calibri"/>
                    </a:rPr>
                    <a:t>CERN</a:t>
                  </a:r>
                </a:p>
                <a:p>
                  <a:pPr algn="ctr" defTabSz="914378">
                    <a:defRPr/>
                  </a:pPr>
                  <a:r>
                    <a:rPr lang="en-US" sz="1200" i="1" kern="0" dirty="0" err="1">
                      <a:solidFill>
                        <a:sysClr val="window" lastClr="FFFFFF">
                          <a:lumMod val="75000"/>
                        </a:sysClr>
                      </a:solidFill>
                      <a:latin typeface="Calibri"/>
                    </a:rPr>
                    <a:t>Gargamelle</a:t>
                  </a:r>
                  <a:r>
                    <a:rPr lang="en-US" sz="1200" i="1" kern="0" dirty="0">
                      <a:solidFill>
                        <a:sysClr val="window" lastClr="FFFFFF">
                          <a:lumMod val="75000"/>
                        </a:sysClr>
                      </a:solidFill>
                      <a:latin typeface="Calibri"/>
                    </a:rPr>
                    <a:t>, Aachen/</a:t>
                  </a:r>
                  <a:r>
                    <a:rPr lang="en-US" sz="1200" i="1" kern="0" dirty="0" err="1">
                      <a:solidFill>
                        <a:sysClr val="window" lastClr="FFFFFF">
                          <a:lumMod val="75000"/>
                        </a:sysClr>
                      </a:solidFill>
                      <a:latin typeface="Calibri"/>
                    </a:rPr>
                    <a:t>Padova</a:t>
                  </a:r>
                  <a:r>
                    <a:rPr lang="en-US" sz="1200" i="1" kern="0" dirty="0">
                      <a:solidFill>
                        <a:sysClr val="window" lastClr="FFFFFF">
                          <a:lumMod val="75000"/>
                        </a:sysClr>
                      </a:solidFill>
                      <a:latin typeface="Calibri"/>
                    </a:rPr>
                    <a:t>, CDHS, </a:t>
                  </a:r>
                  <a:br>
                    <a:rPr lang="en-US" sz="1200" i="1" kern="0" dirty="0">
                      <a:solidFill>
                        <a:sysClr val="window" lastClr="FFFFFF">
                          <a:lumMod val="75000"/>
                        </a:sysClr>
                      </a:solidFill>
                      <a:latin typeface="Calibri"/>
                    </a:rPr>
                  </a:br>
                  <a:r>
                    <a:rPr lang="en-US" sz="1200" i="1" kern="0" dirty="0">
                      <a:solidFill>
                        <a:sysClr val="window" lastClr="FFFFFF">
                          <a:lumMod val="75000"/>
                        </a:sysClr>
                      </a:solidFill>
                      <a:latin typeface="Calibri"/>
                    </a:rPr>
                    <a:t>CHARM, BEBC, CCFR, NOMAD, CHORUS</a:t>
                  </a:r>
                </a:p>
              </p:txBody>
            </p:sp>
            <p:sp>
              <p:nvSpPr>
                <p:cNvPr id="29" name="Left Brace 28">
                  <a:extLst>
                    <a:ext uri="{FF2B5EF4-FFF2-40B4-BE49-F238E27FC236}">
                      <a16:creationId xmlns:a16="http://schemas.microsoft.com/office/drawing/2014/main" id="{6024816E-F7EB-7B42-96F4-9EA3952FABA9}"/>
                    </a:ext>
                  </a:extLst>
                </p:cNvPr>
                <p:cNvSpPr/>
                <p:nvPr/>
              </p:nvSpPr>
              <p:spPr>
                <a:xfrm rot="5400000">
                  <a:off x="4101908" y="2107515"/>
                  <a:ext cx="182684" cy="1929254"/>
                </a:xfrm>
                <a:prstGeom prst="leftBrace">
                  <a:avLst>
                    <a:gd name="adj1" fmla="val 77620"/>
                    <a:gd name="adj2" fmla="val 50896"/>
                  </a:avLst>
                </a:prstGeom>
                <a:noFill/>
                <a:ln w="19050" cap="flat" cmpd="sng" algn="ctr">
                  <a:solidFill>
                    <a:sysClr val="window" lastClr="FFFFFF">
                      <a:lumMod val="75000"/>
                    </a:sys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 defTabSz="914378">
                    <a:defRPr/>
                  </a:pPr>
                  <a:endParaRPr lang="en-US" kern="0">
                    <a:solidFill>
                      <a:srgbClr val="BFBFBF"/>
                    </a:solidFill>
                    <a:latin typeface="Calibri"/>
                  </a:endParaRPr>
                </a:p>
              </p:txBody>
            </p:sp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5AF42CD8-62FC-6D4B-BCD0-4A27466F0291}"/>
                    </a:ext>
                  </a:extLst>
                </p:cNvPr>
                <p:cNvSpPr txBox="1"/>
                <p:nvPr/>
              </p:nvSpPr>
              <p:spPr>
                <a:xfrm>
                  <a:off x="3409615" y="2255664"/>
                  <a:ext cx="2222083" cy="73866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 defTabSz="914378">
                    <a:defRPr/>
                  </a:pPr>
                  <a:r>
                    <a:rPr lang="en-US" b="1" kern="0" dirty="0">
                      <a:solidFill>
                        <a:sysClr val="window" lastClr="FFFFFF">
                          <a:lumMod val="75000"/>
                        </a:sysClr>
                      </a:solidFill>
                      <a:latin typeface="Calibri"/>
                    </a:rPr>
                    <a:t>BNL/FNAL</a:t>
                  </a:r>
                </a:p>
                <a:p>
                  <a:pPr algn="ctr" defTabSz="914378">
                    <a:defRPr/>
                  </a:pPr>
                  <a:r>
                    <a:rPr lang="en-US" sz="1200" i="1" kern="0" dirty="0">
                      <a:solidFill>
                        <a:sysClr val="window" lastClr="FFFFFF">
                          <a:lumMod val="75000"/>
                        </a:sysClr>
                      </a:solidFill>
                      <a:latin typeface="Calibri"/>
                    </a:rPr>
                    <a:t>CITF, HPWF, 7’ BC, 15’ BC, E605, </a:t>
                  </a:r>
                  <a:br>
                    <a:rPr lang="en-US" sz="1200" i="1" kern="0" dirty="0">
                      <a:solidFill>
                        <a:sysClr val="window" lastClr="FFFFFF">
                          <a:lumMod val="75000"/>
                        </a:sysClr>
                      </a:solidFill>
                      <a:latin typeface="Calibri"/>
                    </a:rPr>
                  </a:br>
                  <a:r>
                    <a:rPr lang="en-US" sz="1200" i="1" kern="0" dirty="0">
                      <a:solidFill>
                        <a:sysClr val="window" lastClr="FFFFFF">
                          <a:lumMod val="75000"/>
                        </a:sysClr>
                      </a:solidFill>
                      <a:latin typeface="Calibri"/>
                    </a:rPr>
                    <a:t>E613, E734, E776, </a:t>
                  </a:r>
                  <a:r>
                    <a:rPr lang="en-US" sz="1200" i="1" kern="0" dirty="0" err="1">
                      <a:solidFill>
                        <a:sysClr val="window" lastClr="FFFFFF">
                          <a:lumMod val="75000"/>
                        </a:sysClr>
                      </a:solidFill>
                      <a:latin typeface="Calibri"/>
                    </a:rPr>
                    <a:t>NuTEV</a:t>
                  </a:r>
                  <a:endParaRPr lang="en-US" sz="1200" i="1" kern="0" dirty="0">
                    <a:solidFill>
                      <a:sysClr val="window" lastClr="FFFFFF">
                        <a:lumMod val="75000"/>
                      </a:sysClr>
                    </a:solidFill>
                    <a:latin typeface="Calibri"/>
                  </a:endParaRPr>
                </a:p>
              </p:txBody>
            </p:sp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593DD789-FC3E-2D45-9059-9C93F56B995E}"/>
                    </a:ext>
                  </a:extLst>
                </p:cNvPr>
                <p:cNvSpPr txBox="1"/>
                <p:nvPr/>
              </p:nvSpPr>
              <p:spPr>
                <a:xfrm>
                  <a:off x="2811380" y="1207204"/>
                  <a:ext cx="843501" cy="55399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 defTabSz="914378">
                    <a:defRPr/>
                  </a:pPr>
                  <a:r>
                    <a:rPr lang="en-US" b="1" kern="0" dirty="0">
                      <a:solidFill>
                        <a:sysClr val="window" lastClr="FFFFFF">
                          <a:lumMod val="75000"/>
                        </a:sysClr>
                      </a:solidFill>
                      <a:latin typeface="Calibri"/>
                    </a:rPr>
                    <a:t>IHEP</a:t>
                  </a:r>
                </a:p>
                <a:p>
                  <a:pPr algn="ctr" defTabSz="914378">
                    <a:defRPr/>
                  </a:pPr>
                  <a:r>
                    <a:rPr lang="en-US" sz="1200" i="1" kern="0" dirty="0">
                      <a:solidFill>
                        <a:sysClr val="window" lastClr="FFFFFF">
                          <a:lumMod val="75000"/>
                        </a:sysClr>
                      </a:solidFill>
                      <a:latin typeface="Calibri"/>
                    </a:rPr>
                    <a:t>SKAT, JINR</a:t>
                  </a:r>
                </a:p>
              </p:txBody>
            </p:sp>
            <p:sp>
              <p:nvSpPr>
                <p:cNvPr id="32" name="Left Brace 31">
                  <a:extLst>
                    <a:ext uri="{FF2B5EF4-FFF2-40B4-BE49-F238E27FC236}">
                      <a16:creationId xmlns:a16="http://schemas.microsoft.com/office/drawing/2014/main" id="{1FF22068-B0D6-744E-9990-D8824A71D5B2}"/>
                    </a:ext>
                  </a:extLst>
                </p:cNvPr>
                <p:cNvSpPr/>
                <p:nvPr/>
              </p:nvSpPr>
              <p:spPr>
                <a:xfrm rot="16200000">
                  <a:off x="3841333" y="2470689"/>
                  <a:ext cx="182684" cy="2450404"/>
                </a:xfrm>
                <a:prstGeom prst="leftBrace">
                  <a:avLst>
                    <a:gd name="adj1" fmla="val 77620"/>
                    <a:gd name="adj2" fmla="val 50896"/>
                  </a:avLst>
                </a:prstGeom>
                <a:noFill/>
                <a:ln w="19050" cap="flat" cmpd="sng" algn="ctr">
                  <a:solidFill>
                    <a:srgbClr val="00FFFF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 defTabSz="914378">
                    <a:defRPr/>
                  </a:pPr>
                  <a:endParaRPr lang="en-US" kern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2C61CCD9-B095-F741-B3C0-8A2D1F5ABAEE}"/>
                    </a:ext>
                  </a:extLst>
                </p:cNvPr>
                <p:cNvSpPr txBox="1"/>
                <p:nvPr/>
              </p:nvSpPr>
              <p:spPr>
                <a:xfrm>
                  <a:off x="2923089" y="3700833"/>
                  <a:ext cx="2066591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 defTabSz="914378">
                    <a:defRPr/>
                  </a:pPr>
                  <a:r>
                    <a:rPr lang="en-US" b="1" kern="0" dirty="0">
                      <a:solidFill>
                        <a:srgbClr val="00FFFF"/>
                      </a:solidFill>
                      <a:latin typeface="Calibri"/>
                    </a:rPr>
                    <a:t>Development of</a:t>
                  </a:r>
                  <a:br>
                    <a:rPr lang="en-US" b="1" kern="0" dirty="0">
                      <a:solidFill>
                        <a:srgbClr val="00FFFF"/>
                      </a:solidFill>
                      <a:latin typeface="Calibri"/>
                    </a:rPr>
                  </a:br>
                  <a:r>
                    <a:rPr lang="en-US" b="1" kern="0" dirty="0">
                      <a:solidFill>
                        <a:srgbClr val="00FFFF"/>
                      </a:solidFill>
                      <a:latin typeface="Calibri"/>
                    </a:rPr>
                    <a:t>E/w SM, QPM, QCD</a:t>
                  </a:r>
                </a:p>
              </p:txBody>
            </p:sp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4940401A-C0F4-BC43-8156-485A0D22789E}"/>
                    </a:ext>
                  </a:extLst>
                </p:cNvPr>
                <p:cNvSpPr txBox="1"/>
                <p:nvPr/>
              </p:nvSpPr>
              <p:spPr>
                <a:xfrm>
                  <a:off x="126057" y="3385172"/>
                  <a:ext cx="1090363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 defTabSz="914378">
                    <a:defRPr/>
                  </a:pPr>
                  <a:r>
                    <a:rPr lang="en-US" b="1" kern="0" dirty="0">
                      <a:solidFill>
                        <a:srgbClr val="00FFFF"/>
                      </a:solidFill>
                      <a:latin typeface="Symbol"/>
                    </a:rPr>
                    <a:t>n</a:t>
                  </a:r>
                  <a:r>
                    <a:rPr lang="en-US" b="1" kern="0" baseline="-25000" dirty="0">
                      <a:solidFill>
                        <a:srgbClr val="00FFFF"/>
                      </a:solidFill>
                      <a:latin typeface="Symbol"/>
                    </a:rPr>
                    <a:t>m</a:t>
                  </a:r>
                </a:p>
                <a:p>
                  <a:pPr algn="r" defTabSz="914378">
                    <a:defRPr/>
                  </a:pPr>
                  <a:r>
                    <a:rPr lang="en-US" b="1" kern="0" dirty="0">
                      <a:solidFill>
                        <a:srgbClr val="00FFFF"/>
                      </a:solidFill>
                      <a:latin typeface="Calibri"/>
                    </a:rPr>
                    <a:t>discovery</a:t>
                  </a:r>
                </a:p>
              </p:txBody>
            </p:sp>
            <p:cxnSp>
              <p:nvCxnSpPr>
                <p:cNvPr id="35" name="Straight Arrow Connector 34">
                  <a:extLst>
                    <a:ext uri="{FF2B5EF4-FFF2-40B4-BE49-F238E27FC236}">
                      <a16:creationId xmlns:a16="http://schemas.microsoft.com/office/drawing/2014/main" id="{BE78DC9E-221D-7E47-88C3-11DAB612840F}"/>
                    </a:ext>
                  </a:extLst>
                </p:cNvPr>
                <p:cNvCxnSpPr/>
                <p:nvPr/>
              </p:nvCxnSpPr>
              <p:spPr>
                <a:xfrm flipV="1">
                  <a:off x="1140435" y="3248248"/>
                  <a:ext cx="0" cy="388868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rgbClr val="00FFFF"/>
                  </a:solidFill>
                  <a:prstDash val="solid"/>
                  <a:tailEnd type="arrow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6" name="Straight Arrow Connector 35">
                  <a:extLst>
                    <a:ext uri="{FF2B5EF4-FFF2-40B4-BE49-F238E27FC236}">
                      <a16:creationId xmlns:a16="http://schemas.microsoft.com/office/drawing/2014/main" id="{EC98F6B0-6D40-1641-9C21-F9FB5080FEA4}"/>
                    </a:ext>
                  </a:extLst>
                </p:cNvPr>
                <p:cNvCxnSpPr/>
                <p:nvPr/>
              </p:nvCxnSpPr>
              <p:spPr>
                <a:xfrm flipV="1">
                  <a:off x="1586804" y="3259104"/>
                  <a:ext cx="0" cy="819714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rgbClr val="00FFFF"/>
                  </a:solidFill>
                  <a:prstDash val="solid"/>
                  <a:tailEnd type="arrow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D00AD2E-F01D-4545-BA2B-A522C44199EA}"/>
                  </a:ext>
                </a:extLst>
              </p:cNvPr>
              <p:cNvSpPr txBox="1"/>
              <p:nvPr/>
            </p:nvSpPr>
            <p:spPr>
              <a:xfrm>
                <a:off x="5734548" y="1975449"/>
                <a:ext cx="1148071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914378">
                  <a:defRPr/>
                </a:pPr>
                <a:r>
                  <a:rPr lang="en-US" b="1" kern="0" dirty="0">
                    <a:solidFill>
                      <a:sysClr val="window" lastClr="FFFFFF">
                        <a:lumMod val="75000"/>
                      </a:sysClr>
                    </a:solidFill>
                    <a:latin typeface="Calibri"/>
                  </a:rPr>
                  <a:t>CERN</a:t>
                </a:r>
              </a:p>
              <a:p>
                <a:pPr algn="ctr" defTabSz="914378">
                  <a:defRPr/>
                </a:pPr>
                <a:r>
                  <a:rPr lang="en-US" sz="1200" i="1" kern="0" dirty="0">
                    <a:solidFill>
                      <a:sysClr val="window" lastClr="FFFFFF">
                        <a:lumMod val="75000"/>
                      </a:sysClr>
                    </a:solidFill>
                    <a:latin typeface="Calibri"/>
                  </a:rPr>
                  <a:t>OPERA, ICARUS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9B61325-54D0-E242-A752-7B9E8A312ED1}"/>
                  </a:ext>
                </a:extLst>
              </p:cNvPr>
              <p:cNvSpPr txBox="1"/>
              <p:nvPr/>
            </p:nvSpPr>
            <p:spPr>
              <a:xfrm>
                <a:off x="5781862" y="1538483"/>
                <a:ext cx="1646606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914378">
                  <a:defRPr/>
                </a:pPr>
                <a:r>
                  <a:rPr lang="en-US" b="1" kern="0" dirty="0">
                    <a:solidFill>
                      <a:sysClr val="window" lastClr="FFFFFF">
                        <a:lumMod val="75000"/>
                      </a:sysClr>
                    </a:solidFill>
                    <a:latin typeface="Calibri"/>
                  </a:rPr>
                  <a:t>FNAL</a:t>
                </a:r>
              </a:p>
              <a:p>
                <a:pPr algn="ctr" defTabSz="914378">
                  <a:defRPr/>
                </a:pPr>
                <a:r>
                  <a:rPr lang="en-US" sz="1200" i="1" kern="0" dirty="0">
                    <a:solidFill>
                      <a:sysClr val="window" lastClr="FFFFFF">
                        <a:lumMod val="75000"/>
                      </a:sysClr>
                    </a:solidFill>
                    <a:latin typeface="Calibri"/>
                  </a:rPr>
                  <a:t>MINOS, MINOS+, </a:t>
                </a:r>
                <a:r>
                  <a:rPr lang="en-US" sz="1200" i="1" kern="0" dirty="0" err="1">
                    <a:solidFill>
                      <a:sysClr val="window" lastClr="FFFFFF">
                        <a:lumMod val="75000"/>
                      </a:sysClr>
                    </a:solidFill>
                    <a:latin typeface="Calibri"/>
                  </a:rPr>
                  <a:t>NOvA</a:t>
                </a:r>
                <a:endParaRPr lang="en-US" sz="1200" i="1" kern="0" dirty="0">
                  <a:solidFill>
                    <a:sysClr val="window" lastClr="FFFFFF">
                      <a:lumMod val="75000"/>
                    </a:sysClr>
                  </a:solidFill>
                  <a:latin typeface="Calibri"/>
                </a:endParaRPr>
              </a:p>
            </p:txBody>
          </p:sp>
          <p:sp>
            <p:nvSpPr>
              <p:cNvPr id="15" name="Left Brace 14">
                <a:extLst>
                  <a:ext uri="{FF2B5EF4-FFF2-40B4-BE49-F238E27FC236}">
                    <a16:creationId xmlns:a16="http://schemas.microsoft.com/office/drawing/2014/main" id="{A8611279-8AC5-2647-8D9D-82DA4A5938A6}"/>
                  </a:ext>
                </a:extLst>
              </p:cNvPr>
              <p:cNvSpPr/>
              <p:nvPr/>
            </p:nvSpPr>
            <p:spPr>
              <a:xfrm rot="5400000">
                <a:off x="6501720" y="1843540"/>
                <a:ext cx="182684" cy="2484259"/>
              </a:xfrm>
              <a:prstGeom prst="leftBrace">
                <a:avLst>
                  <a:gd name="adj1" fmla="val 77620"/>
                  <a:gd name="adj2" fmla="val 50896"/>
                </a:avLst>
              </a:prstGeom>
              <a:noFill/>
              <a:ln w="19050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914378">
                  <a:defRPr/>
                </a:pPr>
                <a:endParaRPr lang="en-US" kern="0">
                  <a:solidFill>
                    <a:srgbClr val="BFBFBF"/>
                  </a:solidFill>
                  <a:latin typeface="Calibri"/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3E8CCAE-9AF5-E846-AEEF-F98EEF6539BE}"/>
                  </a:ext>
                </a:extLst>
              </p:cNvPr>
              <p:cNvSpPr txBox="1"/>
              <p:nvPr/>
            </p:nvSpPr>
            <p:spPr>
              <a:xfrm>
                <a:off x="5520769" y="2462042"/>
                <a:ext cx="1311578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914378">
                  <a:defRPr/>
                </a:pPr>
                <a:r>
                  <a:rPr lang="en-US" b="1" kern="0" dirty="0">
                    <a:solidFill>
                      <a:sysClr val="window" lastClr="FFFFFF">
                        <a:lumMod val="75000"/>
                      </a:sysClr>
                    </a:solidFill>
                    <a:latin typeface="Calibri"/>
                  </a:rPr>
                  <a:t>KEK/J-PARC</a:t>
                </a:r>
              </a:p>
              <a:p>
                <a:pPr algn="ctr" defTabSz="914378">
                  <a:defRPr/>
                </a:pPr>
                <a:r>
                  <a:rPr lang="en-US" sz="1200" i="1" kern="0" dirty="0">
                    <a:solidFill>
                      <a:sysClr val="window" lastClr="FFFFFF">
                        <a:lumMod val="75000"/>
                      </a:sysClr>
                    </a:solidFill>
                    <a:latin typeface="Calibri"/>
                  </a:rPr>
                  <a:t>K2K, T2K</a:t>
                </a:r>
              </a:p>
            </p:txBody>
          </p:sp>
          <p:sp>
            <p:nvSpPr>
              <p:cNvPr id="17" name="Left Brace 16">
                <a:extLst>
                  <a:ext uri="{FF2B5EF4-FFF2-40B4-BE49-F238E27FC236}">
                    <a16:creationId xmlns:a16="http://schemas.microsoft.com/office/drawing/2014/main" id="{254464BF-86DC-0445-87CF-CA1C8536099B}"/>
                  </a:ext>
                </a:extLst>
              </p:cNvPr>
              <p:cNvSpPr/>
              <p:nvPr/>
            </p:nvSpPr>
            <p:spPr>
              <a:xfrm rot="16200000">
                <a:off x="6176067" y="2665032"/>
                <a:ext cx="182684" cy="2061717"/>
              </a:xfrm>
              <a:prstGeom prst="leftBrace">
                <a:avLst>
                  <a:gd name="adj1" fmla="val 77620"/>
                  <a:gd name="adj2" fmla="val 50896"/>
                </a:avLst>
              </a:prstGeom>
              <a:noFill/>
              <a:ln w="19050" cap="flat" cmpd="sng" algn="ctr">
                <a:solidFill>
                  <a:srgbClr val="00FFFF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914378">
                  <a:defRPr/>
                </a:pPr>
                <a:endParaRPr lang="en-US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6C5C709-AF99-3546-BA48-BDFC5A4EAEFB}"/>
                  </a:ext>
                </a:extLst>
              </p:cNvPr>
              <p:cNvSpPr txBox="1"/>
              <p:nvPr/>
            </p:nvSpPr>
            <p:spPr>
              <a:xfrm>
                <a:off x="5260052" y="3700833"/>
                <a:ext cx="2016899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914378">
                  <a:defRPr/>
                </a:pPr>
                <a:r>
                  <a:rPr lang="en-US" b="1" kern="0" dirty="0">
                    <a:solidFill>
                      <a:srgbClr val="00FFFF"/>
                    </a:solidFill>
                    <a:latin typeface="Calibri"/>
                  </a:rPr>
                  <a:t>Development of</a:t>
                </a:r>
                <a:br>
                  <a:rPr lang="en-US" b="1" kern="0" dirty="0">
                    <a:solidFill>
                      <a:srgbClr val="00FFFF"/>
                    </a:solidFill>
                    <a:latin typeface="Calibri"/>
                  </a:rPr>
                </a:br>
                <a:r>
                  <a:rPr lang="en-US" b="1" kern="0" dirty="0">
                    <a:solidFill>
                      <a:srgbClr val="00FFFF"/>
                    </a:solidFill>
                    <a:latin typeface="Calibri"/>
                  </a:rPr>
                  <a:t>Standard Neutrino </a:t>
                </a:r>
                <a:br>
                  <a:rPr lang="en-US" b="1" kern="0" dirty="0">
                    <a:solidFill>
                      <a:srgbClr val="00FFFF"/>
                    </a:solidFill>
                    <a:latin typeface="Calibri"/>
                  </a:rPr>
                </a:br>
                <a:r>
                  <a:rPr lang="en-US" b="1" kern="0" dirty="0">
                    <a:solidFill>
                      <a:srgbClr val="00FFFF"/>
                    </a:solidFill>
                    <a:latin typeface="Calibri"/>
                  </a:rPr>
                  <a:t>Model</a:t>
                </a:r>
              </a:p>
            </p:txBody>
          </p: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921ABF4-A7D7-3F40-A692-69C66F2F6246}"/>
                </a:ext>
              </a:extLst>
            </p:cNvPr>
            <p:cNvSpPr txBox="1"/>
            <p:nvPr/>
          </p:nvSpPr>
          <p:spPr>
            <a:xfrm>
              <a:off x="7399227" y="1145615"/>
              <a:ext cx="1686680" cy="1200329"/>
            </a:xfrm>
            <a:prstGeom prst="rect">
              <a:avLst/>
            </a:prstGeom>
            <a:noFill/>
            <a:ln>
              <a:solidFill>
                <a:sysClr val="window" lastClr="FFFFFF"/>
              </a:solidFill>
            </a:ln>
          </p:spPr>
          <p:txBody>
            <a:bodyPr wrap="none" rtlCol="0">
              <a:spAutoFit/>
            </a:bodyPr>
            <a:lstStyle/>
            <a:p>
              <a:pPr algn="ctr" defTabSz="914378">
                <a:defRPr/>
              </a:pPr>
              <a:r>
                <a:rPr lang="en-US" b="1" kern="0" dirty="0">
                  <a:solidFill>
                    <a:prstClr val="white"/>
                  </a:solidFill>
                  <a:latin typeface="Calibri"/>
                </a:rPr>
                <a:t>Global neutrino</a:t>
              </a:r>
              <a:br>
                <a:rPr lang="en-US" b="1" kern="0" dirty="0">
                  <a:solidFill>
                    <a:prstClr val="white"/>
                  </a:solidFill>
                  <a:latin typeface="Calibri"/>
                </a:rPr>
              </a:br>
              <a:r>
                <a:rPr lang="en-US" b="1" kern="0" dirty="0" err="1">
                  <a:solidFill>
                    <a:prstClr val="white"/>
                  </a:solidFill>
                  <a:latin typeface="Calibri"/>
                </a:rPr>
                <a:t>progamme</a:t>
              </a:r>
              <a:endParaRPr lang="en-US" b="1" kern="0" dirty="0">
                <a:solidFill>
                  <a:prstClr val="white"/>
                </a:solidFill>
                <a:latin typeface="Calibri"/>
              </a:endParaRPr>
            </a:p>
            <a:p>
              <a:pPr algn="ctr" defTabSz="914378">
                <a:defRPr/>
              </a:pPr>
              <a:r>
                <a:rPr lang="en-US" sz="1200" i="1" kern="0" dirty="0">
                  <a:solidFill>
                    <a:prstClr val="white"/>
                  </a:solidFill>
                  <a:latin typeface="Calibri"/>
                </a:rPr>
                <a:t>Hyper-K</a:t>
              </a:r>
            </a:p>
            <a:p>
              <a:pPr algn="ctr" defTabSz="914378">
                <a:defRPr/>
              </a:pPr>
              <a:r>
                <a:rPr lang="en-US" sz="1200" i="1" kern="0" dirty="0">
                  <a:solidFill>
                    <a:prstClr val="white"/>
                  </a:solidFill>
                  <a:latin typeface="Calibri"/>
                </a:rPr>
                <a:t>LBNF/DUNE</a:t>
              </a:r>
            </a:p>
            <a:p>
              <a:pPr algn="ctr" defTabSz="914378">
                <a:defRPr/>
              </a:pPr>
              <a:r>
                <a:rPr lang="en-US" sz="1200" i="1" kern="0" dirty="0">
                  <a:solidFill>
                    <a:prstClr val="white"/>
                  </a:solidFill>
                  <a:latin typeface="Calibri"/>
                </a:rPr>
                <a:t>CERN Neutrino Platform</a:t>
              </a:r>
            </a:p>
          </p:txBody>
        </p:sp>
        <p:sp>
          <p:nvSpPr>
            <p:cNvPr id="9" name="Left Brace 8">
              <a:extLst>
                <a:ext uri="{FF2B5EF4-FFF2-40B4-BE49-F238E27FC236}">
                  <a16:creationId xmlns:a16="http://schemas.microsoft.com/office/drawing/2014/main" id="{F97CFCB6-DC57-904E-B439-2411D576D68E}"/>
                </a:ext>
              </a:extLst>
            </p:cNvPr>
            <p:cNvSpPr/>
            <p:nvPr/>
          </p:nvSpPr>
          <p:spPr>
            <a:xfrm rot="5400000">
              <a:off x="8249809" y="1264813"/>
              <a:ext cx="182684" cy="2484259"/>
            </a:xfrm>
            <a:prstGeom prst="leftBrace">
              <a:avLst>
                <a:gd name="adj1" fmla="val 77620"/>
                <a:gd name="adj2" fmla="val 50896"/>
              </a:avLst>
            </a:prstGeom>
            <a:noFill/>
            <a:ln w="19050" cap="flat" cmpd="sng" algn="ctr">
              <a:solidFill>
                <a:sysClr val="window" lastClr="FFFFFF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algn="ctr" defTabSz="914378">
                <a:defRPr/>
              </a:pPr>
              <a:endParaRPr lang="en-US" ker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E07E7F3-5AB3-384D-94A0-8ED79768C657}"/>
                </a:ext>
              </a:extLst>
            </p:cNvPr>
            <p:cNvSpPr txBox="1"/>
            <p:nvPr/>
          </p:nvSpPr>
          <p:spPr>
            <a:xfrm>
              <a:off x="6501506" y="4026934"/>
              <a:ext cx="247753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defTabSz="457189">
                <a:defRPr/>
              </a:pPr>
              <a:r>
                <a:rPr lang="en-US" b="1" dirty="0">
                  <a:solidFill>
                    <a:srgbClr val="00FFFF"/>
                  </a:solidFill>
                  <a:latin typeface="Calibri"/>
                </a:rPr>
                <a:t>Discovery of</a:t>
              </a:r>
              <a:br>
                <a:rPr lang="en-US" b="1" dirty="0">
                  <a:solidFill>
                    <a:srgbClr val="00FFFF"/>
                  </a:solidFill>
                  <a:latin typeface="Calibri"/>
                </a:rPr>
              </a:br>
              <a:r>
                <a:rPr lang="en-US" b="1" dirty="0">
                  <a:solidFill>
                    <a:srgbClr val="00FFFF"/>
                  </a:solidFill>
                  <a:latin typeface="Calibri"/>
                </a:rPr>
                <a:t>CP-invariance violation?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8CE5CEF3-A7EE-3844-8FE1-67371A5D4E6A}"/>
                </a:ext>
              </a:extLst>
            </p:cNvPr>
            <p:cNvCxnSpPr/>
            <p:nvPr/>
          </p:nvCxnSpPr>
          <p:spPr>
            <a:xfrm flipV="1">
              <a:off x="8917784" y="3162982"/>
              <a:ext cx="1" cy="927556"/>
            </a:xfrm>
            <a:prstGeom prst="straightConnector1">
              <a:avLst/>
            </a:prstGeom>
            <a:noFill/>
            <a:ln w="12700" cap="flat" cmpd="sng" algn="ctr">
              <a:solidFill>
                <a:srgbClr val="00FFFF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pic>
        <p:nvPicPr>
          <p:cNvPr id="58" name="Picture 57">
            <a:extLst>
              <a:ext uri="{FF2B5EF4-FFF2-40B4-BE49-F238E27FC236}">
                <a16:creationId xmlns:a16="http://schemas.microsoft.com/office/drawing/2014/main" id="{91D1DDFB-5EA9-CE4F-8D74-059FE3554E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608" y="3527481"/>
            <a:ext cx="1118132" cy="1246185"/>
          </a:xfrm>
          <a:prstGeom prst="rect">
            <a:avLst/>
          </a:prstGeom>
          <a:ln w="28575" cmpd="sng">
            <a:solidFill>
              <a:srgbClr val="00FF00"/>
            </a:solidFill>
          </a:ln>
        </p:spPr>
      </p:pic>
      <p:sp>
        <p:nvSpPr>
          <p:cNvPr id="59" name="TextBox 58">
            <a:extLst>
              <a:ext uri="{FF2B5EF4-FFF2-40B4-BE49-F238E27FC236}">
                <a16:creationId xmlns:a16="http://schemas.microsoft.com/office/drawing/2014/main" id="{E53AEDCE-24F0-FE40-984F-45324F53AB0A}"/>
              </a:ext>
            </a:extLst>
          </p:cNvPr>
          <p:cNvSpPr txBox="1"/>
          <p:nvPr/>
        </p:nvSpPr>
        <p:spPr>
          <a:xfrm>
            <a:off x="2692144" y="3612710"/>
            <a:ext cx="3419411" cy="1169551"/>
          </a:xfrm>
          <a:prstGeom prst="rect">
            <a:avLst/>
          </a:prstGeom>
          <a:noFill/>
          <a:ln w="19050" cmpd="sng">
            <a:solidFill>
              <a:srgbClr val="F79646">
                <a:lumMod val="20000"/>
                <a:lumOff val="80000"/>
              </a:srgbClr>
            </a:solidFill>
          </a:ln>
        </p:spPr>
        <p:txBody>
          <a:bodyPr wrap="square" rtlCol="0">
            <a:spAutoFit/>
          </a:bodyPr>
          <a:lstStyle/>
          <a:p>
            <a:pPr defTabSz="914378">
              <a:defRPr/>
            </a:pPr>
            <a:r>
              <a:rPr lang="en-US" sz="1400" b="1" kern="0" dirty="0">
                <a:solidFill>
                  <a:srgbClr val="F79646">
                    <a:lumMod val="20000"/>
                    <a:lumOff val="80000"/>
                  </a:srgbClr>
                </a:solidFill>
              </a:rPr>
              <a:t>Innovation in detectors to provide:</a:t>
            </a:r>
          </a:p>
          <a:p>
            <a:pPr defTabSz="914378">
              <a:defRPr/>
            </a:pPr>
            <a:r>
              <a:rPr lang="en-US" sz="1400" b="1" kern="0" dirty="0">
                <a:solidFill>
                  <a:srgbClr val="F79646">
                    <a:lumMod val="20000"/>
                    <a:lumOff val="80000"/>
                  </a:srgbClr>
                </a:solidFill>
              </a:rPr>
              <a:t>   </a:t>
            </a:r>
            <a:r>
              <a:rPr lang="en-US" sz="1400" b="1" kern="0" dirty="0">
                <a:solidFill>
                  <a:srgbClr val="FFD202"/>
                </a:solidFill>
              </a:rPr>
              <a:t>— High-precision</a:t>
            </a:r>
          </a:p>
          <a:p>
            <a:pPr defTabSz="914378">
              <a:defRPr/>
            </a:pPr>
            <a:r>
              <a:rPr lang="en-US" sz="1400" b="1" kern="0" dirty="0">
                <a:solidFill>
                  <a:srgbClr val="F79646">
                    <a:lumMod val="20000"/>
                    <a:lumOff val="80000"/>
                  </a:srgbClr>
                </a:solidFill>
              </a:rPr>
              <a:t>   </a:t>
            </a:r>
            <a:r>
              <a:rPr lang="en-US" sz="1400" b="1" kern="0" dirty="0">
                <a:solidFill>
                  <a:srgbClr val="00FF00"/>
                </a:solidFill>
              </a:rPr>
              <a:t>     — Large data sets</a:t>
            </a:r>
          </a:p>
          <a:p>
            <a:pPr defTabSz="914378">
              <a:defRPr/>
            </a:pPr>
            <a:r>
              <a:rPr lang="en-US" sz="1400" b="1" kern="0" dirty="0">
                <a:solidFill>
                  <a:srgbClr val="00FF00"/>
                </a:solidFill>
              </a:rPr>
              <a:t>        — Control of systematics</a:t>
            </a:r>
          </a:p>
          <a:p>
            <a:pPr defTabSz="914378">
              <a:defRPr/>
            </a:pPr>
            <a:r>
              <a:rPr lang="en-US" sz="1400" b="1" kern="0" dirty="0">
                <a:solidFill>
                  <a:srgbClr val="FFFFFF"/>
                </a:solidFill>
              </a:rPr>
              <a:t>Innovation in accelerators to go beyond</a:t>
            </a: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71BFAF2D-0632-D54D-B235-05DC04384465}"/>
              </a:ext>
            </a:extLst>
          </p:cNvPr>
          <p:cNvCxnSpPr>
            <a:cxnSpLocks/>
          </p:cNvCxnSpPr>
          <p:nvPr/>
        </p:nvCxnSpPr>
        <p:spPr>
          <a:xfrm flipV="1">
            <a:off x="6111555" y="2295112"/>
            <a:ext cx="3000506" cy="1523126"/>
          </a:xfrm>
          <a:prstGeom prst="straightConnector1">
            <a:avLst/>
          </a:prstGeom>
          <a:noFill/>
          <a:ln w="25400" cap="flat" cmpd="sng" algn="ctr">
            <a:solidFill>
              <a:srgbClr val="FDEADA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3F1142-F795-FF63-0D82-7911464E12B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7 July, 2022, ICHEP 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59DD8A-E20B-B8EA-4D43-165026359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Long &amp; Lu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1623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4E1CF6-AA9A-656F-09F7-049B1EDFA1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20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1B8487F-6F9D-64ED-FC79-70B58DCBCF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962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88EAAE-297B-001B-F56A-290C11EEC8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nuSTORM</a:t>
            </a:r>
            <a:r>
              <a:rPr lang="en-US" dirty="0"/>
              <a:t>-PRISM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1295EC-FA0D-2589-02C0-79B8C1A7F5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63098"/>
            <a:ext cx="9144000" cy="4580402"/>
          </a:xfrm>
        </p:spPr>
        <p:txBody>
          <a:bodyPr/>
          <a:lstStyle/>
          <a:p>
            <a:r>
              <a:rPr lang="en-US" dirty="0"/>
              <a:t>Just starting, so indicative study:</a:t>
            </a:r>
          </a:p>
          <a:p>
            <a:pPr lvl="1"/>
            <a:r>
              <a:rPr lang="en-US" dirty="0"/>
              <a:t>Take 6 data sets that are available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CE67A2-D111-315B-253D-213D303CF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21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1BFA54C-0800-D769-C397-545712625395}"/>
              </a:ext>
            </a:extLst>
          </p:cNvPr>
          <p:cNvSpPr txBox="1"/>
          <p:nvPr/>
        </p:nvSpPr>
        <p:spPr>
          <a:xfrm>
            <a:off x="0" y="0"/>
            <a:ext cx="1169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R. Kamath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7728B38-C5CE-FE16-0737-D0593C7184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311" y="1596622"/>
            <a:ext cx="3084071" cy="2513353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9E7C744-9376-A456-BE9A-39A258369F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6693" y="1596622"/>
            <a:ext cx="3391806" cy="2513353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8FFF634-CF57-6288-E6D7-BB8DC45D6C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7132" y="2268196"/>
            <a:ext cx="3670300" cy="2768600"/>
          </a:xfrm>
          <a:prstGeom prst="rect">
            <a:avLst/>
          </a:prstGeom>
          <a:ln>
            <a:solidFill>
              <a:srgbClr val="00B050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2CA6DCF-C1D0-3869-167F-AEE64A448AC7}"/>
              </a:ext>
            </a:extLst>
          </p:cNvPr>
          <p:cNvSpPr txBox="1"/>
          <p:nvPr/>
        </p:nvSpPr>
        <p:spPr>
          <a:xfrm>
            <a:off x="5331731" y="2007260"/>
            <a:ext cx="13067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8000"/>
                </a:solidFill>
              </a:rPr>
              <a:t>Target function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050D590-A0C4-806A-DDBC-A98DD13C8499}"/>
              </a:ext>
            </a:extLst>
          </p:cNvPr>
          <p:cNvCxnSpPr>
            <a:cxnSpLocks/>
          </p:cNvCxnSpPr>
          <p:nvPr/>
        </p:nvCxnSpPr>
        <p:spPr>
          <a:xfrm flipH="1" flipV="1">
            <a:off x="4850674" y="2161148"/>
            <a:ext cx="557349" cy="7286"/>
          </a:xfrm>
          <a:prstGeom prst="straightConnector1">
            <a:avLst/>
          </a:prstGeom>
          <a:ln w="9525">
            <a:solidFill>
              <a:srgbClr val="FF8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9EECE56D-B837-B0FC-CA39-1F984F108D95}"/>
              </a:ext>
            </a:extLst>
          </p:cNvPr>
          <p:cNvSpPr txBox="1"/>
          <p:nvPr/>
        </p:nvSpPr>
        <p:spPr>
          <a:xfrm>
            <a:off x="4188345" y="3468841"/>
            <a:ext cx="1255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Weighted sum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26B72D2-FE76-21B5-0985-6205EA8D5359}"/>
              </a:ext>
            </a:extLst>
          </p:cNvPr>
          <p:cNvCxnSpPr>
            <a:cxnSpLocks/>
          </p:cNvCxnSpPr>
          <p:nvPr/>
        </p:nvCxnSpPr>
        <p:spPr>
          <a:xfrm flipH="1" flipV="1">
            <a:off x="3677849" y="3595158"/>
            <a:ext cx="557349" cy="7286"/>
          </a:xfrm>
          <a:prstGeom prst="straightConnector1">
            <a:avLst/>
          </a:prstGeom>
          <a:ln w="9525"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8A4D4463-8CF4-9CB2-3B49-8804AEED6588}"/>
              </a:ext>
            </a:extLst>
          </p:cNvPr>
          <p:cNvSpPr txBox="1"/>
          <p:nvPr/>
        </p:nvSpPr>
        <p:spPr>
          <a:xfrm>
            <a:off x="222641" y="4321997"/>
            <a:ext cx="5057923" cy="70788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>
                    <a:lumMod val="95000"/>
                  </a:schemeClr>
                </a:solidFill>
              </a:rPr>
              <a:t>60 stored muon energies:</a:t>
            </a:r>
          </a:p>
          <a:p>
            <a:r>
              <a:rPr lang="en-US" sz="2000" b="1" dirty="0">
                <a:solidFill>
                  <a:schemeClr val="bg1">
                    <a:lumMod val="95000"/>
                  </a:schemeClr>
                </a:solidFill>
              </a:rPr>
              <a:t>    Created using (spline) interpolation for now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415B586-4EAD-1E21-D186-6EAFB18F1AB1}"/>
              </a:ext>
            </a:extLst>
          </p:cNvPr>
          <p:cNvSpPr txBox="1"/>
          <p:nvPr/>
        </p:nvSpPr>
        <p:spPr>
          <a:xfrm>
            <a:off x="7478747" y="2592706"/>
            <a:ext cx="13067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8000"/>
                </a:solidFill>
              </a:rPr>
              <a:t>Target function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285C1019-AFF9-8F65-D0AF-F43FA90E6FBC}"/>
              </a:ext>
            </a:extLst>
          </p:cNvPr>
          <p:cNvCxnSpPr>
            <a:cxnSpLocks/>
          </p:cNvCxnSpPr>
          <p:nvPr/>
        </p:nvCxnSpPr>
        <p:spPr>
          <a:xfrm flipH="1" flipV="1">
            <a:off x="6997690" y="2746594"/>
            <a:ext cx="557349" cy="7286"/>
          </a:xfrm>
          <a:prstGeom prst="straightConnector1">
            <a:avLst/>
          </a:prstGeom>
          <a:ln w="9525">
            <a:solidFill>
              <a:srgbClr val="FF8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986415E7-7232-1B91-2FCB-45961C33B457}"/>
              </a:ext>
            </a:extLst>
          </p:cNvPr>
          <p:cNvSpPr txBox="1"/>
          <p:nvPr/>
        </p:nvSpPr>
        <p:spPr>
          <a:xfrm>
            <a:off x="6594954" y="4419497"/>
            <a:ext cx="1255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Weighted sum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1A63C689-2106-C6B7-1DF8-3965796E0176}"/>
              </a:ext>
            </a:extLst>
          </p:cNvPr>
          <p:cNvCxnSpPr>
            <a:cxnSpLocks/>
          </p:cNvCxnSpPr>
          <p:nvPr/>
        </p:nvCxnSpPr>
        <p:spPr>
          <a:xfrm flipH="1" flipV="1">
            <a:off x="6084458" y="4545814"/>
            <a:ext cx="557349" cy="7286"/>
          </a:xfrm>
          <a:prstGeom prst="straightConnector1">
            <a:avLst/>
          </a:prstGeom>
          <a:ln w="9525"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8021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3" grpId="0"/>
      <p:bldP spid="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37E7530-12B6-70F1-317E-715838C8D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Case study: strangeness production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D00947D-99BB-4BA8-321D-B1581F9E56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63098"/>
            <a:ext cx="9144000" cy="201930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Improve nuclear, final-state interaction models:</a:t>
            </a:r>
          </a:p>
          <a:p>
            <a:pPr lvl="1"/>
            <a:r>
              <a:rPr lang="en-US" dirty="0"/>
              <a:t>Presently, data is “sparce”</a:t>
            </a:r>
          </a:p>
          <a:p>
            <a:r>
              <a:rPr lang="en-US" dirty="0"/>
              <a:t>Use </a:t>
            </a:r>
            <a:r>
              <a:rPr lang="en-US" dirty="0" err="1"/>
              <a:t>nuSTORM</a:t>
            </a:r>
            <a:r>
              <a:rPr lang="en-US" dirty="0"/>
              <a:t> flux to look at event rates:</a:t>
            </a:r>
          </a:p>
          <a:p>
            <a:pPr lvl="1"/>
            <a:r>
              <a:rPr lang="en-US" dirty="0" err="1"/>
              <a:t>NuWro</a:t>
            </a:r>
            <a:r>
              <a:rPr lang="en-US" dirty="0"/>
              <a:t> used to simulate scattering</a:t>
            </a:r>
          </a:p>
          <a:p>
            <a:pPr lvl="1"/>
            <a:r>
              <a:rPr lang="en-US" dirty="0"/>
              <a:t>Assume energy threshold of 0.3 GeV, typical of </a:t>
            </a:r>
            <a:r>
              <a:rPr lang="en-US" dirty="0" err="1"/>
              <a:t>LAr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4EACA00-C9CD-EEB7-2FFE-0C189E516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22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B260114-008E-A58D-B9C7-DA8CE5AB9F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09" y="2727544"/>
            <a:ext cx="2821230" cy="2296679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47E434A-DE23-1FF7-B776-B955852282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7359" y="2721195"/>
            <a:ext cx="3119232" cy="229227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8EC4A34-FC8D-0936-CBEE-C533AC873A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6682" y="2721194"/>
            <a:ext cx="3012767" cy="2303029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56D7681-AFBF-DC0B-5FEF-59BB0A0C2AA0}"/>
              </a:ext>
            </a:extLst>
          </p:cNvPr>
          <p:cNvSpPr txBox="1"/>
          <p:nvPr/>
        </p:nvSpPr>
        <p:spPr>
          <a:xfrm>
            <a:off x="0" y="0"/>
            <a:ext cx="1091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C. Thorpe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715856-AA74-B8D2-E6A6-05E32706E6CA}"/>
              </a:ext>
            </a:extLst>
          </p:cNvPr>
          <p:cNvSpPr txBox="1"/>
          <p:nvPr/>
        </p:nvSpPr>
        <p:spPr>
          <a:xfrm>
            <a:off x="1511085" y="3332136"/>
            <a:ext cx="609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Rate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0000CD3-6BF6-4C66-1EF3-EAC23A9F53DF}"/>
              </a:ext>
            </a:extLst>
          </p:cNvPr>
          <p:cNvSpPr txBox="1"/>
          <p:nvPr/>
        </p:nvSpPr>
        <p:spPr>
          <a:xfrm>
            <a:off x="4894882" y="3332136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Symbol" pitchFamily="2" charset="2"/>
              </a:rPr>
              <a:t>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B16EE4A-7CEA-B3D3-A55B-B1065AEE9D18}"/>
                  </a:ext>
                </a:extLst>
              </p:cNvPr>
              <p:cNvSpPr txBox="1"/>
              <p:nvPr/>
            </p:nvSpPr>
            <p:spPr>
              <a:xfrm>
                <a:off x="8273965" y="3332136"/>
                <a:ext cx="363048" cy="2803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B16EE4A-7CEA-B3D3-A55B-B1065AEE9D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3965" y="3332136"/>
                <a:ext cx="363048" cy="280398"/>
              </a:xfrm>
              <a:prstGeom prst="rect">
                <a:avLst/>
              </a:prstGeom>
              <a:blipFill>
                <a:blip r:embed="rId5"/>
                <a:stretch>
                  <a:fillRect l="-13333" t="-4348" r="-6667" b="-4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806642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0AFF7D8-F71B-ED57-FA85-DDDF1BA24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BSM opportunities </a:t>
            </a:r>
            <a:r>
              <a:rPr lang="en-US" sz="2700" dirty="0">
                <a:solidFill>
                  <a:schemeClr val="bg1">
                    <a:lumMod val="75000"/>
                  </a:schemeClr>
                </a:solidFill>
              </a:rPr>
              <a:t>(“beyond </a:t>
            </a:r>
            <a:r>
              <a:rPr lang="en-US" sz="2700" dirty="0" err="1">
                <a:solidFill>
                  <a:schemeClr val="bg1">
                    <a:lumMod val="75000"/>
                  </a:schemeClr>
                </a:solidFill>
              </a:rPr>
              <a:t>steriles</a:t>
            </a:r>
            <a:r>
              <a:rPr lang="en-US" sz="2700" dirty="0">
                <a:solidFill>
                  <a:schemeClr val="bg1">
                    <a:lumMod val="75000"/>
                  </a:schemeClr>
                </a:solidFill>
              </a:rPr>
              <a:t>”)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AF50509-4D8D-F0CF-B5D1-B9F06F4D7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23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6AE3FFC-886B-AC8E-6325-BBA5BF02CE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681" y="591731"/>
            <a:ext cx="4563699" cy="2656043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0341274-B08B-F7F9-7B97-2F3E2A3E00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6108" y="591731"/>
            <a:ext cx="3548584" cy="266143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B60C1F4-8548-1AF8-F28C-A938538FAF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8408" y="3386215"/>
            <a:ext cx="6327184" cy="1701481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76B032F-7C9C-6F7E-0516-CE9430920021}"/>
              </a:ext>
            </a:extLst>
          </p:cNvPr>
          <p:cNvSpPr txBox="1"/>
          <p:nvPr/>
        </p:nvSpPr>
        <p:spPr>
          <a:xfrm>
            <a:off x="0" y="0"/>
            <a:ext cx="1991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Y.F. Perez-Gonzalez</a:t>
            </a:r>
          </a:p>
        </p:txBody>
      </p:sp>
    </p:spTree>
    <p:extLst>
      <p:ext uri="{BB962C8B-B14F-4D97-AF65-F5344CB8AC3E}">
        <p14:creationId xmlns:p14="http://schemas.microsoft.com/office/powerpoint/2010/main" val="6624462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486078D-BD9D-0D2C-BC06-FA42A181E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833" y="2099467"/>
            <a:ext cx="7670800" cy="2937329"/>
          </a:xfrm>
          <a:ln>
            <a:solidFill>
              <a:srgbClr val="FF0000"/>
            </a:solidFill>
          </a:ln>
        </p:spPr>
        <p:txBody>
          <a:bodyPr>
            <a:normAutofit fontScale="70000" lnSpcReduction="20000"/>
          </a:bodyPr>
          <a:lstStyle/>
          <a:p>
            <a:r>
              <a:rPr lang="en-US" dirty="0"/>
              <a:t>Review landscape were </a:t>
            </a:r>
            <a:r>
              <a:rPr lang="en-US" dirty="0" err="1"/>
              <a:t>nuSTORM</a:t>
            </a:r>
            <a:r>
              <a:rPr lang="en-US" dirty="0"/>
              <a:t> will contribute</a:t>
            </a:r>
          </a:p>
          <a:p>
            <a:r>
              <a:rPr lang="en-US" dirty="0"/>
              <a:t>Seek to identify key topics and directions</a:t>
            </a:r>
          </a:p>
          <a:p>
            <a:r>
              <a:rPr lang="en-US" dirty="0"/>
              <a:t>Plot a course towards follow-up workshop:</a:t>
            </a:r>
          </a:p>
          <a:p>
            <a:pPr lvl="1"/>
            <a:r>
              <a:rPr lang="en-US" dirty="0"/>
              <a:t>In around 9 to 12 months</a:t>
            </a:r>
          </a:p>
          <a:p>
            <a:pPr lvl="1"/>
            <a:r>
              <a:rPr lang="en-US" dirty="0"/>
              <a:t>Which quantifies cross section, BSM, … opportunities</a:t>
            </a:r>
          </a:p>
          <a:p>
            <a:r>
              <a:rPr lang="en-US" dirty="0"/>
              <a:t>Ideally:</a:t>
            </a:r>
          </a:p>
          <a:p>
            <a:pPr lvl="1"/>
            <a:r>
              <a:rPr lang="en-US" dirty="0"/>
              <a:t>“Proceedings” of follow-up workshop:</a:t>
            </a:r>
          </a:p>
          <a:p>
            <a:pPr lvl="2"/>
            <a:r>
              <a:rPr lang="en-US" dirty="0"/>
              <a:t>Document science case for </a:t>
            </a:r>
            <a:r>
              <a:rPr lang="en-US" dirty="0" err="1"/>
              <a:t>nuSTORM</a:t>
            </a:r>
            <a:r>
              <a:rPr lang="en-US" dirty="0"/>
              <a:t> in peer-reviewed publication </a:t>
            </a:r>
          </a:p>
          <a:p>
            <a:pPr lvl="2"/>
            <a:r>
              <a:rPr lang="en-US" dirty="0"/>
              <a:t>Provide evidence to support submission to ESPPU27</a:t>
            </a:r>
          </a:p>
          <a:p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F2C3AA3-129A-7C51-8004-69CFA0C72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24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75B5A5A-6A50-F528-255B-60E77ACF89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"/>
            <a:ext cx="9138627" cy="197394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A0AE756-0896-6569-3F4C-CC9A514C1B29}"/>
              </a:ext>
            </a:extLst>
          </p:cNvPr>
          <p:cNvSpPr txBox="1"/>
          <p:nvPr/>
        </p:nvSpPr>
        <p:spPr>
          <a:xfrm>
            <a:off x="5929659" y="776514"/>
            <a:ext cx="32143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https://</a:t>
            </a:r>
            <a:r>
              <a:rPr lang="en-US" sz="1200" b="1" dirty="0" err="1"/>
              <a:t>conference.ippp.dur.ac.uk</a:t>
            </a:r>
            <a:r>
              <a:rPr lang="en-US" sz="1200" b="1" dirty="0"/>
              <a:t>/event/1169/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C8FEC6-EC89-5872-D259-AA6475B10670}"/>
              </a:ext>
            </a:extLst>
          </p:cNvPr>
          <p:cNvSpPr txBox="1"/>
          <p:nvPr/>
        </p:nvSpPr>
        <p:spPr>
          <a:xfrm>
            <a:off x="968644" y="2039257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FF00"/>
                </a:solidFill>
              </a:rPr>
              <a:t>✓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FCE85E8-E390-09B3-4C01-D616D1F66D3F}"/>
              </a:ext>
            </a:extLst>
          </p:cNvPr>
          <p:cNvSpPr txBox="1"/>
          <p:nvPr/>
        </p:nvSpPr>
        <p:spPr>
          <a:xfrm>
            <a:off x="968644" y="2387084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</a:rPr>
              <a:t>✓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BAA1A25-6A79-CF22-B432-A48454FDF2D5}"/>
              </a:ext>
            </a:extLst>
          </p:cNvPr>
          <p:cNvSpPr txBox="1"/>
          <p:nvPr/>
        </p:nvSpPr>
        <p:spPr>
          <a:xfrm>
            <a:off x="968644" y="2710736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FF00"/>
                </a:solidFill>
              </a:rPr>
              <a:t>✓</a:t>
            </a:r>
          </a:p>
        </p:txBody>
      </p:sp>
    </p:spTree>
    <p:extLst>
      <p:ext uri="{BB962C8B-B14F-4D97-AF65-F5344CB8AC3E}">
        <p14:creationId xmlns:p14="http://schemas.microsoft.com/office/powerpoint/2010/main" val="4264806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1B961FC-6090-EC47-7F81-6624CB205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25</a:t>
            </a:fld>
            <a:endParaRPr lang="en-US" dirty="0"/>
          </a:p>
        </p:txBody>
      </p:sp>
      <p:pic>
        <p:nvPicPr>
          <p:cNvPr id="3" name="Picture 2" descr="p0.pdf">
            <a:extLst>
              <a:ext uri="{FF2B5EF4-FFF2-40B4-BE49-F238E27FC236}">
                <a16:creationId xmlns:a16="http://schemas.microsoft.com/office/drawing/2014/main" id="{7716EBE6-E3BE-529D-8946-E2A06D27A3D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067" t="8738" r="4729" b="3773"/>
          <a:stretch/>
        </p:blipFill>
        <p:spPr>
          <a:xfrm>
            <a:off x="898902" y="51846"/>
            <a:ext cx="7346196" cy="5039808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939426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2B437C3-FCF8-1F23-C567-03EDFA9FDF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26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EB5C17B-BB3F-2C58-85D5-DFF712D92E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8652" y="0"/>
            <a:ext cx="6858000" cy="51435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FE07E0F-3D13-A9B7-4E97-61A48C5F4C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770681" cy="132801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037A0C8-8088-54A2-3B67-E424CB2247D1}"/>
              </a:ext>
            </a:extLst>
          </p:cNvPr>
          <p:cNvSpPr txBox="1"/>
          <p:nvPr/>
        </p:nvSpPr>
        <p:spPr>
          <a:xfrm>
            <a:off x="92992" y="1968285"/>
            <a:ext cx="180831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</a:rPr>
              <a:t>Recruitment:</a:t>
            </a:r>
          </a:p>
          <a:p>
            <a:r>
              <a:rPr lang="en-US" b="1" dirty="0">
                <a:solidFill>
                  <a:srgbClr val="FFC000"/>
                </a:solidFill>
              </a:rPr>
              <a:t>  </a:t>
            </a:r>
            <a:r>
              <a:rPr lang="en-US" b="1" dirty="0">
                <a:solidFill>
                  <a:srgbClr val="FF0000"/>
                </a:solidFill>
              </a:rPr>
              <a:t>P. </a:t>
            </a:r>
            <a:r>
              <a:rPr lang="en-US" b="1" dirty="0" err="1">
                <a:solidFill>
                  <a:srgbClr val="FF0000"/>
                </a:solidFill>
              </a:rPr>
              <a:t>Jurj</a:t>
            </a:r>
            <a:r>
              <a:rPr lang="en-US" b="1" dirty="0">
                <a:solidFill>
                  <a:srgbClr val="FF0000"/>
                </a:solidFill>
              </a:rPr>
              <a:t> (ex MICE)</a:t>
            </a:r>
          </a:p>
          <a:p>
            <a:r>
              <a:rPr lang="en-US" b="1" dirty="0">
                <a:solidFill>
                  <a:srgbClr val="FFC000"/>
                </a:solidFill>
              </a:rPr>
              <a:t>    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Hope in post </a:t>
            </a:r>
          </a:p>
          <a:p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     “next week”</a:t>
            </a:r>
          </a:p>
        </p:txBody>
      </p:sp>
    </p:spTree>
    <p:extLst>
      <p:ext uri="{BB962C8B-B14F-4D97-AF65-F5344CB8AC3E}">
        <p14:creationId xmlns:p14="http://schemas.microsoft.com/office/powerpoint/2010/main" val="3455377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B053083-CF5B-0639-CAF3-114A6FE49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27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A87AEDF-0E02-F493-C3BC-C7207DED0B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5663" y="0"/>
            <a:ext cx="6858000" cy="51435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6FEEED8-1253-6828-E0A9-5CB4E3282525}"/>
              </a:ext>
            </a:extLst>
          </p:cNvPr>
          <p:cNvSpPr txBox="1"/>
          <p:nvPr/>
        </p:nvSpPr>
        <p:spPr>
          <a:xfrm>
            <a:off x="69745" y="1968285"/>
            <a:ext cx="178766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P. </a:t>
            </a:r>
            <a:r>
              <a:rPr lang="en-US" b="1" dirty="0" err="1">
                <a:solidFill>
                  <a:srgbClr val="FF0000"/>
                </a:solidFill>
              </a:rPr>
              <a:t>Jurj</a:t>
            </a:r>
            <a:r>
              <a:rPr lang="en-US" b="1" dirty="0">
                <a:solidFill>
                  <a:srgbClr val="FF0000"/>
                </a:solidFill>
              </a:rPr>
              <a:t>, </a:t>
            </a:r>
          </a:p>
          <a:p>
            <a:r>
              <a:rPr lang="en-US" b="1" dirty="0">
                <a:solidFill>
                  <a:srgbClr val="FF0000"/>
                </a:solidFill>
              </a:rPr>
              <a:t>R. Kamath</a:t>
            </a:r>
          </a:p>
          <a:p>
            <a:r>
              <a:rPr lang="en-US" b="1" dirty="0">
                <a:solidFill>
                  <a:srgbClr val="FF8000"/>
                </a:solidFill>
              </a:rPr>
              <a:t>     Demonstrator</a:t>
            </a:r>
            <a:br>
              <a:rPr lang="en-US" b="1" dirty="0">
                <a:solidFill>
                  <a:srgbClr val="FF8000"/>
                </a:solidFill>
              </a:rPr>
            </a:br>
            <a:r>
              <a:rPr lang="en-US" b="1" dirty="0">
                <a:solidFill>
                  <a:srgbClr val="FF8000"/>
                </a:solidFill>
              </a:rPr>
              <a:t>     development</a:t>
            </a:r>
          </a:p>
        </p:txBody>
      </p:sp>
    </p:spTree>
    <p:extLst>
      <p:ext uri="{BB962C8B-B14F-4D97-AF65-F5344CB8AC3E}">
        <p14:creationId xmlns:p14="http://schemas.microsoft.com/office/powerpoint/2010/main" val="108918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4235471-E8B1-97BC-2088-CCD0995B6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28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DA113C7-CFB4-AAD5-5520-304D614FEB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2896" y="-7749"/>
            <a:ext cx="6858000" cy="51435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AD26F25-CD07-DD65-C179-EF15A81C0231}"/>
              </a:ext>
            </a:extLst>
          </p:cNvPr>
          <p:cNvSpPr txBox="1"/>
          <p:nvPr/>
        </p:nvSpPr>
        <p:spPr>
          <a:xfrm>
            <a:off x="116239" y="1968285"/>
            <a:ext cx="178766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P. </a:t>
            </a:r>
            <a:r>
              <a:rPr lang="en-US" b="1" dirty="0" err="1">
                <a:solidFill>
                  <a:srgbClr val="FF0000"/>
                </a:solidFill>
              </a:rPr>
              <a:t>Jurj</a:t>
            </a:r>
            <a:r>
              <a:rPr lang="en-US" b="1" dirty="0">
                <a:solidFill>
                  <a:srgbClr val="FF0000"/>
                </a:solidFill>
              </a:rPr>
              <a:t>, </a:t>
            </a:r>
          </a:p>
          <a:p>
            <a:r>
              <a:rPr lang="en-US" b="1" dirty="0">
                <a:solidFill>
                  <a:srgbClr val="FF0000"/>
                </a:solidFill>
              </a:rPr>
              <a:t>R. Kamath</a:t>
            </a:r>
          </a:p>
          <a:p>
            <a:r>
              <a:rPr lang="en-US" b="1" dirty="0">
                <a:solidFill>
                  <a:srgbClr val="FF8000"/>
                </a:solidFill>
              </a:rPr>
              <a:t>     Demonstrator</a:t>
            </a:r>
            <a:br>
              <a:rPr lang="en-US" b="1" dirty="0">
                <a:solidFill>
                  <a:srgbClr val="FF8000"/>
                </a:solidFill>
              </a:rPr>
            </a:br>
            <a:r>
              <a:rPr lang="en-US" b="1" dirty="0">
                <a:solidFill>
                  <a:srgbClr val="FF8000"/>
                </a:solidFill>
              </a:rPr>
              <a:t>     development</a:t>
            </a:r>
          </a:p>
        </p:txBody>
      </p:sp>
    </p:spTree>
    <p:extLst>
      <p:ext uri="{BB962C8B-B14F-4D97-AF65-F5344CB8AC3E}">
        <p14:creationId xmlns:p14="http://schemas.microsoft.com/office/powerpoint/2010/main" val="3121805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F88D29C-EEB5-9DF1-C66D-715DA5F82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29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1C2213C-A95B-784A-0FA1-2D88B68327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2593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Neutrinos from stored muons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/>
          </a:p>
        </p:txBody>
      </p:sp>
      <p:sp>
        <p:nvSpPr>
          <p:cNvPr id="7" name="Content Placeholder 3"/>
          <p:cNvSpPr>
            <a:spLocks noGrp="1"/>
          </p:cNvSpPr>
          <p:nvPr>
            <p:ph sz="half" idx="1"/>
          </p:nvPr>
        </p:nvSpPr>
        <p:spPr>
          <a:xfrm>
            <a:off x="10669" y="2821114"/>
            <a:ext cx="5081451" cy="2322385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Scientific objectives:</a:t>
            </a:r>
          </a:p>
          <a:p>
            <a:pPr lvl="4"/>
            <a:endParaRPr lang="en-US" sz="700" dirty="0"/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%-level (</a:t>
            </a:r>
            <a:r>
              <a:rPr lang="en-US" sz="2200" dirty="0"/>
              <a:t> </a:t>
            </a:r>
            <a:r>
              <a:rPr lang="en-US" dirty="0" err="1"/>
              <a:t>ν</a:t>
            </a:r>
            <a:r>
              <a:rPr lang="en-US" baseline="-25000" dirty="0" err="1"/>
              <a:t>e</a:t>
            </a:r>
            <a:r>
              <a:rPr lang="en-US" i="1" dirty="0" err="1"/>
              <a:t>N</a:t>
            </a:r>
            <a:r>
              <a:rPr lang="en-US" sz="2200" i="1" dirty="0">
                <a:solidFill>
                  <a:schemeClr val="accent6"/>
                </a:solidFill>
              </a:rPr>
              <a:t> </a:t>
            </a:r>
            <a:r>
              <a:rPr lang="en-US" dirty="0"/>
              <a:t>) cross sections</a:t>
            </a:r>
          </a:p>
          <a:p>
            <a:pPr lvl="2"/>
            <a:r>
              <a:rPr lang="en-US" dirty="0"/>
              <a:t>Multi differential / </a:t>
            </a:r>
            <a:r>
              <a:rPr lang="en-US" i="1" dirty="0" err="1"/>
              <a:t>E</a:t>
            </a:r>
            <a:r>
              <a:rPr lang="en-US" baseline="-25000" dirty="0" err="1">
                <a:latin typeface="Symbol" pitchFamily="2" charset="2"/>
              </a:rPr>
              <a:t>n</a:t>
            </a:r>
            <a:r>
              <a:rPr lang="en-US" dirty="0"/>
              <a:t> scan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BSM searches</a:t>
            </a:r>
          </a:p>
          <a:p>
            <a:pPr lvl="2"/>
            <a:r>
              <a:rPr lang="en-US" dirty="0"/>
              <a:t>E.g. </a:t>
            </a:r>
            <a:r>
              <a:rPr lang="en-US" dirty="0" err="1"/>
              <a:t>steriles</a:t>
            </a:r>
            <a:r>
              <a:rPr lang="en-US" dirty="0"/>
              <a:t> beyond FNAL SBN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Muon collider demonstrator</a:t>
            </a:r>
          </a:p>
        </p:txBody>
      </p:sp>
      <p:sp>
        <p:nvSpPr>
          <p:cNvPr id="9" name="Content Placeholder 4"/>
          <p:cNvSpPr txBox="1">
            <a:spLocks/>
          </p:cNvSpPr>
          <p:nvPr/>
        </p:nvSpPr>
        <p:spPr>
          <a:xfrm>
            <a:off x="5157435" y="2965719"/>
            <a:ext cx="3879822" cy="2029688"/>
          </a:xfrm>
          <a:prstGeom prst="rect">
            <a:avLst/>
          </a:prstGeom>
          <a:ln w="12700" cmpd="sng">
            <a:solidFill>
              <a:srgbClr val="FF0000"/>
            </a:solidFill>
          </a:ln>
        </p:spPr>
        <p:txBody>
          <a:bodyPr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b="1" kern="1200">
                <a:solidFill>
                  <a:srgbClr val="FF8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>
                <a:solidFill>
                  <a:srgbClr val="00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rgbClr val="00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Precise neutrino flux:</a:t>
            </a:r>
          </a:p>
          <a:p>
            <a:pPr lvl="1"/>
            <a:r>
              <a:rPr lang="en-US" dirty="0" err="1"/>
              <a:t>Normalisation</a:t>
            </a:r>
            <a:r>
              <a:rPr lang="en-US" dirty="0"/>
              <a:t>: &lt; 1%</a:t>
            </a:r>
          </a:p>
          <a:p>
            <a:pPr lvl="1"/>
            <a:r>
              <a:rPr lang="en-US" dirty="0"/>
              <a:t>Energy (and </a:t>
            </a:r>
            <a:r>
              <a:rPr lang="en-US" dirty="0" err="1"/>
              <a:t>flavour</a:t>
            </a:r>
            <a:r>
              <a:rPr lang="en-US" dirty="0"/>
              <a:t>) precise</a:t>
            </a:r>
          </a:p>
          <a:p>
            <a:pPr lvl="3"/>
            <a:endParaRPr lang="en-US" dirty="0"/>
          </a:p>
          <a:p>
            <a:r>
              <a:rPr lang="en-US" dirty="0">
                <a:latin typeface="Symbol" pitchFamily="2" charset="2"/>
              </a:rPr>
              <a:t>p ⇢ m </a:t>
            </a:r>
            <a:r>
              <a:rPr lang="en-US" dirty="0">
                <a:ea typeface="Wingdings"/>
                <a:cs typeface="Wingdings"/>
                <a:sym typeface="Wingdings"/>
              </a:rPr>
              <a:t>injection pass:</a:t>
            </a:r>
          </a:p>
          <a:p>
            <a:pPr lvl="1"/>
            <a:r>
              <a:rPr lang="en-US" dirty="0"/>
              <a:t>“Flash” of muon neutrinos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98E2D6D-BCB1-2EE6-9FF6-E017D396B3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273" y="591898"/>
            <a:ext cx="8415454" cy="228554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7435" y="1438670"/>
            <a:ext cx="1963681" cy="831677"/>
          </a:xfrm>
          <a:prstGeom prst="rect">
            <a:avLst/>
          </a:prstGeom>
          <a:ln w="9525" cmpd="sng">
            <a:solidFill>
              <a:srgbClr val="00FF00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BF354B3-9BE5-0832-53D0-5E8250BCF55C}"/>
              </a:ext>
            </a:extLst>
          </p:cNvPr>
          <p:cNvSpPr txBox="1"/>
          <p:nvPr/>
        </p:nvSpPr>
        <p:spPr>
          <a:xfrm>
            <a:off x="1984920" y="3204277"/>
            <a:ext cx="4587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6"/>
                </a:solidFill>
              </a:rPr>
              <a:t>(—)</a:t>
            </a:r>
          </a:p>
        </p:txBody>
      </p:sp>
    </p:spTree>
    <p:extLst>
      <p:ext uri="{BB962C8B-B14F-4D97-AF65-F5344CB8AC3E}">
        <p14:creationId xmlns:p14="http://schemas.microsoft.com/office/powerpoint/2010/main" val="2108752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73F8B96-D2F3-423A-3634-C32268E97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30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AEE8B07-54D8-676E-ADA3-2A5033D9E4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4901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A78F1FC-820F-9944-A9C7-818FD74CF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Conclusions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7C39FDE-F203-D14C-9941-150193A149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54596"/>
            <a:ext cx="9144000" cy="4416334"/>
          </a:xfrm>
        </p:spPr>
        <p:txBody>
          <a:bodyPr>
            <a:normAutofit fontScale="77500" lnSpcReduction="20000"/>
          </a:bodyPr>
          <a:lstStyle/>
          <a:p>
            <a:r>
              <a:rPr lang="en-US" dirty="0" err="1"/>
              <a:t>nuSTORM</a:t>
            </a:r>
            <a:r>
              <a:rPr lang="en-US" dirty="0"/>
              <a:t> will be a unique facility:</a:t>
            </a:r>
          </a:p>
          <a:p>
            <a:pPr lvl="1"/>
            <a:r>
              <a:rPr lang="en-US" dirty="0"/>
              <a:t>%-level </a:t>
            </a:r>
            <a:r>
              <a:rPr lang="en-US" i="1" dirty="0"/>
              <a:t>electron </a:t>
            </a:r>
            <a:r>
              <a:rPr lang="en-US" dirty="0"/>
              <a:t>and muon neutrino cross-sections</a:t>
            </a:r>
          </a:p>
          <a:p>
            <a:pPr lvl="2"/>
            <a:r>
              <a:rPr lang="en-US" dirty="0"/>
              <a:t>Neutrino energy scan; spectrum at each point precisely known</a:t>
            </a:r>
          </a:p>
          <a:p>
            <a:pPr lvl="1"/>
            <a:r>
              <a:rPr lang="en-US" dirty="0"/>
              <a:t>Exquisitely sensitive BSM &amp; sterile neutrino searches</a:t>
            </a:r>
          </a:p>
          <a:p>
            <a:pPr lvl="1"/>
            <a:r>
              <a:rPr lang="en-US" dirty="0"/>
              <a:t>Serve as muon accelerator test bed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pPr lvl="2"/>
            <a:endParaRPr lang="en-US" dirty="0"/>
          </a:p>
          <a:p>
            <a:r>
              <a:rPr lang="en-US" dirty="0"/>
              <a:t>Feasibility of executing </a:t>
            </a:r>
            <a:r>
              <a:rPr lang="en-US" dirty="0" err="1"/>
              <a:t>nuSTORM</a:t>
            </a:r>
            <a:r>
              <a:rPr lang="en-US" dirty="0"/>
              <a:t> at CERN:</a:t>
            </a:r>
          </a:p>
          <a:p>
            <a:pPr lvl="1"/>
            <a:r>
              <a:rPr lang="en-US" dirty="0"/>
              <a:t>Established through Physics Beyond Colliders study</a:t>
            </a:r>
          </a:p>
          <a:p>
            <a:pPr lvl="2"/>
            <a:endParaRPr lang="en-US" dirty="0"/>
          </a:p>
          <a:p>
            <a:r>
              <a:rPr lang="en-US" dirty="0" err="1"/>
              <a:t>nuSTORM</a:t>
            </a:r>
            <a:r>
              <a:rPr lang="en-US" dirty="0"/>
              <a:t>: a step towards the muon collider:</a:t>
            </a:r>
          </a:p>
          <a:p>
            <a:pPr lvl="1"/>
            <a:r>
              <a:rPr lang="en-US" dirty="0"/>
              <a:t>Proof-of-principle of high brightness stored muons beams</a:t>
            </a:r>
          </a:p>
          <a:p>
            <a:pPr lvl="2"/>
            <a:endParaRPr lang="en-US" dirty="0"/>
          </a:p>
          <a:p>
            <a:r>
              <a:rPr lang="en-US" dirty="0"/>
              <a:t>5-year goal: prepare robust case and “pre-CDR” for </a:t>
            </a:r>
            <a:r>
              <a:rPr lang="en-US" dirty="0" err="1"/>
              <a:t>nuSTORM</a:t>
            </a:r>
            <a:r>
              <a:rPr lang="en-US" dirty="0"/>
              <a:t>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828B6F9-D12A-F34F-A2DB-FB6FCC127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716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7B1FE7A-AD73-9061-4F9A-3494A39BB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Historical interlude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800BA518-27E0-5B89-9FCB-67FE9CD537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63098"/>
            <a:ext cx="4741730" cy="4580402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20</a:t>
            </a:r>
            <a:r>
              <a:rPr lang="en-US" baseline="30000" dirty="0"/>
              <a:t>th</a:t>
            </a:r>
            <a:r>
              <a:rPr lang="en-US" dirty="0"/>
              <a:t> century:</a:t>
            </a:r>
          </a:p>
          <a:p>
            <a:pPr lvl="1"/>
            <a:r>
              <a:rPr lang="en-US" dirty="0"/>
              <a:t>‘70s </a:t>
            </a:r>
            <a:r>
              <a:rPr lang="en-US" dirty="0" err="1"/>
              <a:t>Budker</a:t>
            </a:r>
            <a:r>
              <a:rPr lang="en-US" dirty="0"/>
              <a:t>, </a:t>
            </a:r>
            <a:r>
              <a:rPr lang="en-US" dirty="0" err="1"/>
              <a:t>Skrinskii</a:t>
            </a:r>
            <a:endParaRPr lang="en-US" dirty="0"/>
          </a:p>
          <a:p>
            <a:pPr lvl="1"/>
            <a:r>
              <a:rPr lang="en-US" dirty="0"/>
              <a:t>‘90s Palmer, </a:t>
            </a:r>
            <a:r>
              <a:rPr lang="en-US" dirty="0" err="1"/>
              <a:t>Tollestrup</a:t>
            </a:r>
            <a:r>
              <a:rPr lang="en-US" dirty="0"/>
              <a:t>, Sessler:</a:t>
            </a:r>
          </a:p>
          <a:p>
            <a:pPr lvl="2"/>
            <a:r>
              <a:rPr lang="en-US" dirty="0"/>
              <a:t>MCC, MCNFC, NFMCC</a:t>
            </a:r>
          </a:p>
          <a:p>
            <a:pPr lvl="1"/>
            <a:r>
              <a:rPr lang="en-US" dirty="0"/>
              <a:t>‘99 </a:t>
            </a:r>
            <a:r>
              <a:rPr lang="en-US" dirty="0" err="1"/>
              <a:t>Autin</a:t>
            </a:r>
            <a:r>
              <a:rPr lang="en-US" dirty="0"/>
              <a:t>, Blondel, Ellis</a:t>
            </a:r>
          </a:p>
          <a:p>
            <a:pPr lvl="2"/>
            <a:r>
              <a:rPr lang="en-US" dirty="0"/>
              <a:t>…</a:t>
            </a:r>
          </a:p>
          <a:p>
            <a:endParaRPr lang="en-US" dirty="0"/>
          </a:p>
          <a:p>
            <a:r>
              <a:rPr lang="en-US" dirty="0"/>
              <a:t>21</a:t>
            </a:r>
            <a:r>
              <a:rPr lang="en-US" baseline="30000" dirty="0"/>
              <a:t>st</a:t>
            </a:r>
            <a:r>
              <a:rPr lang="en-US" dirty="0"/>
              <a:t> century:</a:t>
            </a:r>
          </a:p>
          <a:p>
            <a:pPr lvl="1"/>
            <a:r>
              <a:rPr lang="en-US" dirty="0"/>
              <a:t>CERN MC/NF study</a:t>
            </a:r>
          </a:p>
          <a:p>
            <a:pPr lvl="1"/>
            <a:r>
              <a:rPr lang="en-US" dirty="0"/>
              <a:t>BENE, </a:t>
            </a:r>
            <a:r>
              <a:rPr lang="en-US" dirty="0" err="1"/>
              <a:t>EUROnu</a:t>
            </a:r>
            <a:endParaRPr lang="en-US" dirty="0"/>
          </a:p>
          <a:p>
            <a:pPr lvl="1"/>
            <a:r>
              <a:rPr lang="en-US" dirty="0"/>
              <a:t>NFMCC </a:t>
            </a:r>
            <a:r>
              <a:rPr lang="en-US" sz="1700" dirty="0">
                <a:sym typeface="Wingdings" pitchFamily="2" charset="2"/>
              </a:rPr>
              <a:t></a:t>
            </a:r>
            <a:r>
              <a:rPr lang="en-US" dirty="0">
                <a:sym typeface="Wingdings" pitchFamily="2" charset="2"/>
              </a:rPr>
              <a:t> MAP</a:t>
            </a:r>
          </a:p>
          <a:p>
            <a:pPr lvl="1"/>
            <a:r>
              <a:rPr lang="en-US" dirty="0">
                <a:sym typeface="Wingdings" pitchFamily="2" charset="2"/>
              </a:rPr>
              <a:t>MICE</a:t>
            </a:r>
          </a:p>
          <a:p>
            <a:pPr lvl="1"/>
            <a:r>
              <a:rPr lang="en-US" dirty="0">
                <a:sym typeface="Wingdings" pitchFamily="2" charset="2"/>
              </a:rPr>
              <a:t>P5 (2013) …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F423833-6BDB-0A14-F985-66F3446A0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32</a:t>
            </a:fld>
            <a:endParaRPr lang="en-US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0B22E2E-37D2-A2AD-65B8-011B2D1B34DC}"/>
              </a:ext>
            </a:extLst>
          </p:cNvPr>
          <p:cNvGrpSpPr/>
          <p:nvPr/>
        </p:nvGrpSpPr>
        <p:grpSpPr>
          <a:xfrm>
            <a:off x="3091161" y="3067826"/>
            <a:ext cx="1650569" cy="1967140"/>
            <a:chOff x="3091161" y="3067826"/>
            <a:chExt cx="1650569" cy="196714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5173486-D2E5-09D5-3EEA-7A64F3BEB0E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6958" r="33060" b="38948"/>
            <a:stretch/>
          </p:blipFill>
          <p:spPr>
            <a:xfrm>
              <a:off x="3091161" y="3771697"/>
              <a:ext cx="1650569" cy="1263269"/>
            </a:xfrm>
            <a:prstGeom prst="rect">
              <a:avLst/>
            </a:prstGeom>
          </p:spPr>
        </p:pic>
        <p:pic>
          <p:nvPicPr>
            <p:cNvPr id="1026" name="Picture 2" descr="Bruno Autin">
              <a:extLst>
                <a:ext uri="{FF2B5EF4-FFF2-40B4-BE49-F238E27FC236}">
                  <a16:creationId xmlns:a16="http://schemas.microsoft.com/office/drawing/2014/main" id="{425FFE3F-813E-D404-8CC0-F37CA32F59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97085" y="3067826"/>
              <a:ext cx="844645" cy="8446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B3A256C-70D4-3A2C-1E1E-06FB0CA9700C}"/>
              </a:ext>
            </a:extLst>
          </p:cNvPr>
          <p:cNvGrpSpPr/>
          <p:nvPr/>
        </p:nvGrpSpPr>
        <p:grpSpPr>
          <a:xfrm>
            <a:off x="4795003" y="547553"/>
            <a:ext cx="4304343" cy="4544841"/>
            <a:chOff x="4795003" y="547553"/>
            <a:chExt cx="4304343" cy="4544841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AC4533E3-2358-A4DC-0792-0639D3A068C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95003" y="547553"/>
              <a:ext cx="2836190" cy="795083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D21ED47-E4E3-E473-32DE-15E1B493ED7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36067" y="641239"/>
              <a:ext cx="1830361" cy="2324854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B191373-1510-0DA3-DA5C-AA735D5E53A0}"/>
                </a:ext>
              </a:extLst>
            </p:cNvPr>
            <p:cNvSpPr txBox="1"/>
            <p:nvPr/>
          </p:nvSpPr>
          <p:spPr>
            <a:xfrm>
              <a:off x="5694106" y="1318153"/>
              <a:ext cx="15419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Snowmass ‘96</a:t>
              </a: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9B22A51-2E6D-C8FA-711B-6E72030EBC0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795003" y="2427274"/>
              <a:ext cx="2325317" cy="260952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DC2463D3-4C14-734A-AAFB-D50496B96ED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267635" y="4214768"/>
              <a:ext cx="2831711" cy="201034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7FCBB72C-C421-182A-4A24-C73B967813E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537142" y="4418654"/>
              <a:ext cx="1555919" cy="330786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81266AA3-B5D1-2A9B-FA12-4EB3563048C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767744" y="3970876"/>
              <a:ext cx="2325317" cy="249918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7BFBB85D-6E93-C6D1-0440-15DE032AA7A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8521562" y="4736794"/>
              <a:ext cx="571500" cy="3556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8450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uiExpand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CB37213E-A4E9-1DCB-E0C5-C2118F93BB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8753" y="53585"/>
            <a:ext cx="4595247" cy="1644139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Science case remains fantastic</a:t>
            </a:r>
          </a:p>
          <a:p>
            <a:pPr lvl="6"/>
            <a:endParaRPr lang="en-US" sz="400" dirty="0"/>
          </a:p>
          <a:p>
            <a:r>
              <a:rPr lang="en-US" dirty="0"/>
              <a:t>Technological R&amp;D still ground-breaking</a:t>
            </a:r>
          </a:p>
          <a:p>
            <a:pPr lvl="5"/>
            <a:endParaRPr lang="en-US" sz="500" dirty="0"/>
          </a:p>
          <a:p>
            <a:r>
              <a:rPr lang="en-US" i="1" u="sng" dirty="0"/>
              <a:t>Risks</a:t>
            </a:r>
            <a:r>
              <a:rPr lang="en-US" dirty="0"/>
              <a:t> to </a:t>
            </a:r>
            <a:r>
              <a:rPr lang="en-US" dirty="0" err="1"/>
              <a:t>programme</a:t>
            </a:r>
            <a:r>
              <a:rPr lang="en-US" dirty="0"/>
              <a:t> </a:t>
            </a:r>
            <a:r>
              <a:rPr lang="en-US" i="1" u="sng" dirty="0"/>
              <a:t>remain too</a:t>
            </a:r>
          </a:p>
          <a:p>
            <a:pPr lvl="4"/>
            <a:endParaRPr lang="en-US" sz="1600" dirty="0"/>
          </a:p>
          <a:p>
            <a:r>
              <a:rPr lang="en-US" dirty="0"/>
              <a:t>Demonstrator is critical to the </a:t>
            </a:r>
            <a:r>
              <a:rPr lang="en-US" dirty="0" err="1"/>
              <a:t>programme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6D cooling </a:t>
            </a:r>
            <a:r>
              <a:rPr lang="en-US" i="1" u="sng" dirty="0"/>
              <a:t>and</a:t>
            </a:r>
            <a:r>
              <a:rPr lang="en-US" dirty="0"/>
              <a:t> world-leading particle physics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0C65865-B13D-62AE-E432-89CB6DCF9A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33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F2B23F5-5222-5A2C-E802-E901CB2470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865" y="34009"/>
            <a:ext cx="4417209" cy="179230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AA45FC5-2533-A58E-2C84-02A1E7E8371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608" t="11902" r="14938" b="5838"/>
          <a:stretch/>
        </p:blipFill>
        <p:spPr>
          <a:xfrm>
            <a:off x="105259" y="1841813"/>
            <a:ext cx="4383579" cy="3283176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BAA9D09-DC67-9E62-6C20-35BAE1E8195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3436" t="37327" r="5778" b="8806"/>
          <a:stretch/>
        </p:blipFill>
        <p:spPr>
          <a:xfrm>
            <a:off x="4562810" y="1751309"/>
            <a:ext cx="4484326" cy="3338606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C95774B-5193-3012-913B-B743FA763EF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59" t="2712" r="87119" b="77251"/>
          <a:stretch/>
        </p:blipFill>
        <p:spPr>
          <a:xfrm>
            <a:off x="7861516" y="4006159"/>
            <a:ext cx="1081006" cy="1030637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89771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BE3FFE2-336C-BE46-8820-E9AF13754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34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CBC009-ACFC-A34F-BF22-7AB3433DD9CC}"/>
              </a:ext>
            </a:extLst>
          </p:cNvPr>
          <p:cNvSpPr txBox="1"/>
          <p:nvPr/>
        </p:nvSpPr>
        <p:spPr>
          <a:xfrm>
            <a:off x="2440920" y="2017726"/>
            <a:ext cx="415819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>
                <a:solidFill>
                  <a:schemeClr val="bg1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32692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1825BA-EC22-42CC-EABA-E1BA120C44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𝝂</a:t>
            </a:r>
            <a:r>
              <a:rPr lang="en-US" baseline="-25000" dirty="0"/>
              <a:t>𝒆</a:t>
            </a:r>
            <a:r>
              <a:rPr lang="en-US" dirty="0"/>
              <a:t>/𝝂̅</a:t>
            </a:r>
            <a:r>
              <a:rPr lang="en-US" baseline="-25000" dirty="0"/>
              <a:t>𝒆</a:t>
            </a:r>
            <a:r>
              <a:rPr lang="en-US" dirty="0"/>
              <a:t> interactions for oscillations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CD848C0-99B9-92B3-E088-E3688024664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0" y="907231"/>
                <a:ext cx="5330283" cy="3956864"/>
              </a:xfrm>
            </p:spPr>
            <p:txBody>
              <a:bodyPr>
                <a:normAutofit fontScale="62500" lnSpcReduction="20000"/>
              </a:bodyPr>
              <a:lstStyle/>
              <a:p>
                <a:r>
                  <a:rPr lang="en-GB" dirty="0"/>
                  <a:t>𝛿</a:t>
                </a:r>
                <a:r>
                  <a:rPr lang="en-GB" baseline="-25000" dirty="0"/>
                  <a:t>CP</a:t>
                </a:r>
                <a:r>
                  <a:rPr lang="en-GB" dirty="0"/>
                  <a:t> requires 𝜈</a:t>
                </a:r>
                <a:r>
                  <a:rPr lang="en-GB" baseline="-25000" dirty="0"/>
                  <a:t>𝑒</a:t>
                </a:r>
                <a:r>
                  <a:rPr lang="en-GB" dirty="0"/>
                  <a:t> and 𝜈</a:t>
                </a:r>
                <a:r>
                  <a:rPr lang="en-GB" baseline="-25000" dirty="0"/>
                  <a:t>𝑒</a:t>
                </a:r>
                <a:r>
                  <a:rPr lang="en-GB" dirty="0"/>
                  <a:t> appearance   </a:t>
                </a:r>
              </a:p>
              <a:p>
                <a:pPr lvl="1"/>
                <a:r>
                  <a:rPr lang="en-GB" dirty="0"/>
                  <a:t>Suppress 𝜈</a:t>
                </a:r>
                <a:r>
                  <a:rPr lang="en-GB" baseline="-25000" dirty="0"/>
                  <a:t>𝑒</a:t>
                </a:r>
                <a:r>
                  <a:rPr lang="en-GB" dirty="0"/>
                  <a:t> and</a:t>
                </a:r>
                <a:r>
                  <a:rPr lang="en-GB" dirty="0">
                    <a:solidFill>
                      <a:schemeClr val="accent6"/>
                    </a:solidFill>
                  </a:rPr>
                  <a:t> </a:t>
                </a:r>
                <a:r>
                  <a:rPr lang="en-GB" dirty="0"/>
                  <a:t>𝜈</a:t>
                </a:r>
                <a:r>
                  <a:rPr lang="en-GB" baseline="-25000" dirty="0"/>
                  <a:t>𝑒</a:t>
                </a:r>
                <a:r>
                  <a:rPr lang="en-GB" dirty="0"/>
                  <a:t> background in beams</a:t>
                </a:r>
              </a:p>
              <a:p>
                <a:endParaRPr lang="en-GB" dirty="0"/>
              </a:p>
              <a:p>
                <a:r>
                  <a:rPr lang="en-GB" dirty="0"/>
                  <a:t>Need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GB" i="1" baseline="-25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GB" dirty="0"/>
                  <a:t>/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</m:acc>
                    <m:r>
                      <a:rPr lang="en-GB" i="1" baseline="-25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GB" baseline="-25000" dirty="0"/>
                  <a:t> </a:t>
                </a:r>
                <a:r>
                  <a:rPr lang="en-GB" dirty="0"/>
                  <a:t>interaction data  </a:t>
                </a:r>
              </a:p>
              <a:p>
                <a:endParaRPr lang="en-GB" dirty="0">
                  <a:ea typeface="Cambria Math" panose="02040503050406030204" pitchFamily="18" charset="0"/>
                </a:endParaRPr>
              </a:p>
              <a:p>
                <a:r>
                  <a:rPr lang="en-GB" dirty="0">
                    <a:ea typeface="Cambria Math" panose="02040503050406030204" pitchFamily="18" charset="0"/>
                  </a:rPr>
                  <a:t>At 1</a:t>
                </a:r>
                <a:r>
                  <a:rPr lang="en-GB" baseline="30000" dirty="0">
                    <a:ea typeface="Cambria Math" panose="02040503050406030204" pitchFamily="18" charset="0"/>
                  </a:rPr>
                  <a:t>st</a:t>
                </a:r>
                <a:r>
                  <a:rPr lang="en-GB" dirty="0">
                    <a:ea typeface="Cambria Math" panose="02040503050406030204" pitchFamily="18" charset="0"/>
                  </a:rPr>
                  <a:t> order precision: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GB" i="1" baseline="-25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GB" sz="2000" dirty="0"/>
                  <a:t>—</a:t>
                </a:r>
                <a:r>
                  <a:rPr lang="en-GB" dirty="0"/>
                  <a:t>A + lepton universality constrains</a:t>
                </a:r>
                <a:r>
                  <a:rPr lang="en-GB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GB" i="1" baseline="-25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GB" sz="2000" dirty="0"/>
                  <a:t>—</a:t>
                </a:r>
                <a:r>
                  <a:rPr lang="en-GB" dirty="0"/>
                  <a:t>A</a:t>
                </a:r>
              </a:p>
              <a:p>
                <a:endParaRPr lang="en-GB" dirty="0"/>
              </a:p>
              <a:p>
                <a:r>
                  <a:rPr lang="en-GB" dirty="0"/>
                  <a:t>𝛿</a:t>
                </a:r>
                <a:r>
                  <a:rPr lang="en-GB" baseline="-25000" dirty="0"/>
                  <a:t>CP</a:t>
                </a:r>
                <a:r>
                  <a:rPr lang="en-GB" dirty="0"/>
                  <a:t> requires </a:t>
                </a:r>
                <a:r>
                  <a:rPr lang="en-US" dirty="0"/>
                  <a:t>requires 2nd order precision!</a:t>
                </a:r>
              </a:p>
              <a:p>
                <a:pPr lvl="1"/>
                <a:r>
                  <a:rPr lang="en-US" dirty="0"/>
                  <a:t>Large data sets &amp; better-understood fluxes</a:t>
                </a:r>
              </a:p>
              <a:p>
                <a:endParaRPr lang="en-US" dirty="0"/>
              </a:p>
              <a:p>
                <a:r>
                  <a:rPr lang="en-US" dirty="0"/>
                  <a:t>High-specification detector:</a:t>
                </a:r>
              </a:p>
              <a:p>
                <a:pPr lvl="1"/>
                <a:r>
                  <a:rPr lang="en-US" dirty="0"/>
                  <a:t>Measure lepton &amp; hadronic final state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CD848C0-99B9-92B3-E088-E3688024664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907231"/>
                <a:ext cx="5330283" cy="3956864"/>
              </a:xfrm>
              <a:blipFill>
                <a:blip r:embed="rId2"/>
                <a:stretch>
                  <a:fillRect l="-952" t="-2556" b="-3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D7869F-17EB-E113-7CAF-D10DD6DD6F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294865F-4951-704E-662B-CEA42EAE26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6915" y="643672"/>
            <a:ext cx="3903007" cy="253238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22A1C39-7A17-B7C4-2447-D321C2D967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5400" y="3299594"/>
            <a:ext cx="3968390" cy="1460180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207E500-E72E-1ACC-0CF3-9BA1973A8F94}"/>
              </a:ext>
            </a:extLst>
          </p:cNvPr>
          <p:cNvCxnSpPr>
            <a:cxnSpLocks/>
          </p:cNvCxnSpPr>
          <p:nvPr/>
        </p:nvCxnSpPr>
        <p:spPr>
          <a:xfrm>
            <a:off x="2467429" y="816436"/>
            <a:ext cx="13788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EE0BFCC-D578-2198-FA15-FA42F5449E33}"/>
              </a:ext>
            </a:extLst>
          </p:cNvPr>
          <p:cNvCxnSpPr/>
          <p:nvPr/>
        </p:nvCxnSpPr>
        <p:spPr>
          <a:xfrm>
            <a:off x="5571641" y="1813302"/>
            <a:ext cx="338637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0450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5BD7EEC-22F2-3673-07B6-91C2A30820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471" y="3735306"/>
            <a:ext cx="4276581" cy="61094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B41852B-B034-4F1D-6CC1-37FB9314FB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Strategic mid-term goal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2AEAD5-D69B-7F1C-ACC9-4541BFA2C5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37876" y="3685436"/>
            <a:ext cx="5998944" cy="1286860"/>
          </a:xfrm>
          <a:solidFill>
            <a:schemeClr val="tx1"/>
          </a:solidFill>
          <a:ln>
            <a:solidFill>
              <a:srgbClr val="FF0000"/>
            </a:solidFill>
          </a:ln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i="1" u="sng" dirty="0">
                <a:solidFill>
                  <a:srgbClr val="FF0000"/>
                </a:solidFill>
              </a:rPr>
              <a:t>Goal:</a:t>
            </a:r>
            <a:r>
              <a:rPr lang="en-US" dirty="0"/>
              <a:t> </a:t>
            </a:r>
            <a:r>
              <a:rPr lang="en-US" i="1" dirty="0">
                <a:solidFill>
                  <a:srgbClr val="00B0F0"/>
                </a:solidFill>
              </a:rPr>
              <a:t>over next ~3 years, prepare for next ESPPU:</a:t>
            </a:r>
          </a:p>
          <a:p>
            <a:r>
              <a:rPr lang="en-US" dirty="0"/>
              <a:t>Study and document the science case:</a:t>
            </a:r>
          </a:p>
          <a:p>
            <a:pPr lvl="1"/>
            <a:r>
              <a:rPr lang="en-US" dirty="0"/>
              <a:t>Cross sections, BSM, and MC demonstrator</a:t>
            </a:r>
          </a:p>
          <a:p>
            <a:r>
              <a:rPr lang="en-US" dirty="0"/>
              <a:t>Prepare “pre-CDR” as input to the Strategy Update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96730C-EA7F-8521-D9E5-AFC7B9D82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0051B46-4D31-4F16-B239-0E0CE22BC5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5897" y="690041"/>
            <a:ext cx="7765562" cy="2918322"/>
          </a:xfrm>
          <a:prstGeom prst="rect">
            <a:avLst/>
          </a:prstGeom>
          <a:ln>
            <a:solidFill>
              <a:srgbClr val="00FF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C91932A-0DFD-7D6C-D674-D558E73E5713}"/>
              </a:ext>
            </a:extLst>
          </p:cNvPr>
          <p:cNvSpPr txBox="1"/>
          <p:nvPr/>
        </p:nvSpPr>
        <p:spPr>
          <a:xfrm>
            <a:off x="6283972" y="1172391"/>
            <a:ext cx="199928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2020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960A2C2-5D15-CA8F-42EE-3B1CEA87D79E}"/>
              </a:ext>
            </a:extLst>
          </p:cNvPr>
          <p:cNvSpPr/>
          <p:nvPr/>
        </p:nvSpPr>
        <p:spPr>
          <a:xfrm>
            <a:off x="-180926" y="4346246"/>
            <a:ext cx="204931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arXiv:2203.07545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DA1F5E0-BFF5-7F30-B3BA-8571DA8E4776}"/>
              </a:ext>
            </a:extLst>
          </p:cNvPr>
          <p:cNvSpPr txBox="1"/>
          <p:nvPr/>
        </p:nvSpPr>
        <p:spPr>
          <a:xfrm>
            <a:off x="2180167" y="4427035"/>
            <a:ext cx="892545" cy="646331"/>
          </a:xfrm>
          <a:prstGeom prst="rect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ESPPU</a:t>
            </a:r>
            <a:br>
              <a:rPr lang="en-US" b="1" dirty="0">
                <a:solidFill>
                  <a:srgbClr val="FF0000"/>
                </a:solidFill>
              </a:rPr>
            </a:br>
            <a:r>
              <a:rPr lang="en-US" b="1" dirty="0">
                <a:solidFill>
                  <a:srgbClr val="FF0000"/>
                </a:solidFill>
              </a:rPr>
              <a:t>202x</a:t>
            </a:r>
          </a:p>
        </p:txBody>
      </p:sp>
    </p:spTree>
    <p:extLst>
      <p:ext uri="{BB962C8B-B14F-4D97-AF65-F5344CB8AC3E}">
        <p14:creationId xmlns:p14="http://schemas.microsoft.com/office/powerpoint/2010/main" val="4236366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03A46F1-CB0E-4F4D-8304-4C43B1988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Overview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FA6862F-75A7-8642-86FC-296C186C00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868916"/>
            <a:ext cx="9144000" cy="2274584"/>
          </a:xfrm>
        </p:spPr>
        <p:txBody>
          <a:bodyPr/>
          <a:lstStyle/>
          <a:p>
            <a:r>
              <a:rPr lang="en-US" dirty="0"/>
              <a:t>Extraction from SPS through existing tunnel</a:t>
            </a:r>
          </a:p>
          <a:p>
            <a:r>
              <a:rPr lang="en-US" dirty="0"/>
              <a:t>Siting of storage ring:</a:t>
            </a:r>
          </a:p>
          <a:p>
            <a:pPr lvl="1"/>
            <a:r>
              <a:rPr lang="en-US" dirty="0"/>
              <a:t>Allows measurements to be made ‘</a:t>
            </a:r>
            <a:r>
              <a:rPr lang="en-US"/>
              <a:t>on or off </a:t>
            </a:r>
            <a:r>
              <a:rPr lang="en-US" dirty="0"/>
              <a:t>axis’</a:t>
            </a:r>
          </a:p>
          <a:p>
            <a:pPr lvl="1"/>
            <a:r>
              <a:rPr lang="en-US" dirty="0"/>
              <a:t>Preserves sterile-neutrino search option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6779E-F560-AA47-81D9-39CEA7739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54C8F2-370D-814D-9678-2ACAAB1D7B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945" y="759678"/>
            <a:ext cx="8898110" cy="210923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68FA188-F8D5-CA41-86B9-4E6F72EEA12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7996" y="795364"/>
            <a:ext cx="4264639" cy="905922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AAFE39D-98AA-F0E3-26B8-1EB9688826C3}"/>
              </a:ext>
            </a:extLst>
          </p:cNvPr>
          <p:cNvSpPr txBox="1"/>
          <p:nvPr/>
        </p:nvSpPr>
        <p:spPr>
          <a:xfrm>
            <a:off x="58057" y="330740"/>
            <a:ext cx="22785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CERN-PBC-REPORT-2019-003</a:t>
            </a:r>
            <a:br>
              <a:rPr lang="en-US" sz="1200" b="1" dirty="0">
                <a:solidFill>
                  <a:schemeClr val="bg1"/>
                </a:solidFill>
              </a:rPr>
            </a:br>
            <a:r>
              <a:rPr lang="en-US" sz="1200" b="1" dirty="0">
                <a:solidFill>
                  <a:schemeClr val="bg1"/>
                </a:solidFill>
              </a:rPr>
              <a:t>DOI:</a:t>
            </a:r>
            <a:r>
              <a:rPr lang="en-GB" sz="1200" b="1" dirty="0">
                <a:solidFill>
                  <a:schemeClr val="bg1"/>
                </a:solidFill>
              </a:rPr>
              <a:t>10.17181/CERN.FQTB.O8QN</a:t>
            </a:r>
            <a:endParaRPr lang="en-US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8344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50" dirty="0" err="1"/>
              <a:t>nuSTORM</a:t>
            </a:r>
            <a:r>
              <a:rPr lang="en-US" sz="2850" dirty="0"/>
              <a:t> for </a:t>
            </a:r>
            <a:r>
              <a:rPr lang="en-US" sz="2850" dirty="0" err="1">
                <a:latin typeface="Symbol" pitchFamily="2" charset="2"/>
              </a:rPr>
              <a:t>n</a:t>
            </a:r>
            <a:r>
              <a:rPr lang="en-US" sz="2850" i="1" dirty="0" err="1"/>
              <a:t>N</a:t>
            </a:r>
            <a:r>
              <a:rPr lang="en-US" sz="2850" dirty="0"/>
              <a:t> scattering @ CERN — parameters</a:t>
            </a:r>
            <a:endParaRPr lang="en-GB" sz="2850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z="1350"/>
              <a:pPr/>
              <a:t>7</a:t>
            </a:fld>
            <a:endParaRPr lang="en-US" sz="135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B9E8F28-323D-C14C-BD65-7E91BF89DAED}"/>
              </a:ext>
            </a:extLst>
          </p:cNvPr>
          <p:cNvSpPr txBox="1"/>
          <p:nvPr/>
        </p:nvSpPr>
        <p:spPr>
          <a:xfrm>
            <a:off x="5904854" y="8369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FAA03A6-B5B7-2347-8BF1-E4C3AA64DC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7150" y="660116"/>
            <a:ext cx="4745812" cy="437071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EB3B624-B4E9-8733-AA46-9D391222D3B7}"/>
              </a:ext>
            </a:extLst>
          </p:cNvPr>
          <p:cNvSpPr txBox="1"/>
          <p:nvPr/>
        </p:nvSpPr>
        <p:spPr>
          <a:xfrm>
            <a:off x="0" y="4699259"/>
            <a:ext cx="22785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CERN-PBC-REPORT-2019-003</a:t>
            </a:r>
            <a:br>
              <a:rPr lang="en-US" sz="1200" b="1" dirty="0">
                <a:solidFill>
                  <a:schemeClr val="bg1"/>
                </a:solidFill>
              </a:rPr>
            </a:br>
            <a:r>
              <a:rPr lang="en-US" sz="1200" b="1" dirty="0">
                <a:solidFill>
                  <a:schemeClr val="bg1"/>
                </a:solidFill>
              </a:rPr>
              <a:t>DOI:</a:t>
            </a:r>
            <a:r>
              <a:rPr lang="en-GB" sz="1200" b="1" dirty="0">
                <a:solidFill>
                  <a:schemeClr val="bg1"/>
                </a:solidFill>
              </a:rPr>
              <a:t>10.17181/CERN.FQTB.O8QN</a:t>
            </a:r>
            <a:endParaRPr lang="en-US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008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D7798A-3EEC-444E-BDCF-6A1E394DE2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/>
              <a:t>Accelerator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8A5179-8860-5B47-9B57-6E185006A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8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31599EB-8B70-9045-8D2C-6B29F6AF96F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2131" b="5892"/>
          <a:stretch/>
        </p:blipFill>
        <p:spPr>
          <a:xfrm>
            <a:off x="75501" y="1156422"/>
            <a:ext cx="8439325" cy="3922869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155948E-8F53-3D40-B5D7-046C144735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5871" y="45342"/>
            <a:ext cx="4733142" cy="3634929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3C6CDA9-1494-EB4A-AC7B-8B83DA242B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632" y="3411901"/>
            <a:ext cx="4903118" cy="166739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AB92BA9-26CB-6F97-25A8-65F5115A467E}"/>
              </a:ext>
            </a:extLst>
          </p:cNvPr>
          <p:cNvSpPr txBox="1"/>
          <p:nvPr/>
        </p:nvSpPr>
        <p:spPr>
          <a:xfrm>
            <a:off x="-7256" y="715365"/>
            <a:ext cx="22785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CERN-PBC-REPORT-2019-003</a:t>
            </a:r>
            <a:br>
              <a:rPr lang="en-US" sz="1200" b="1" dirty="0">
                <a:solidFill>
                  <a:schemeClr val="bg1"/>
                </a:solidFill>
              </a:rPr>
            </a:br>
            <a:r>
              <a:rPr lang="en-US" sz="1200" b="1" dirty="0">
                <a:solidFill>
                  <a:schemeClr val="bg1"/>
                </a:solidFill>
              </a:rPr>
              <a:t>DOI:</a:t>
            </a:r>
            <a:r>
              <a:rPr lang="en-GB" sz="1200" b="1" dirty="0">
                <a:solidFill>
                  <a:schemeClr val="bg1"/>
                </a:solidFill>
              </a:rPr>
              <a:t>10.17181/CERN.FQTB.O8QN</a:t>
            </a:r>
            <a:endParaRPr lang="en-US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2198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703C3E-9D36-954A-A594-34C8ACA84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EE43AC4-9BA4-2D49-AB70-4C6464EEC3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514350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8454F99-5BBF-7045-8544-95992AF916E5}"/>
              </a:ext>
            </a:extLst>
          </p:cNvPr>
          <p:cNvSpPr txBox="1"/>
          <p:nvPr/>
        </p:nvSpPr>
        <p:spPr>
          <a:xfrm rot="20605597">
            <a:off x="1960179" y="4699214"/>
            <a:ext cx="1357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Under study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5000853-176D-214E-B10C-139424E0414B}"/>
              </a:ext>
            </a:extLst>
          </p:cNvPr>
          <p:cNvSpPr txBox="1"/>
          <p:nvPr/>
        </p:nvSpPr>
        <p:spPr>
          <a:xfrm rot="1998213">
            <a:off x="6300038" y="773957"/>
            <a:ext cx="28360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8000"/>
                </a:solidFill>
              </a:rPr>
              <a:t>Under discussion!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1FFD751-A0A4-AD4E-B8AD-2049793680DB}"/>
              </a:ext>
            </a:extLst>
          </p:cNvPr>
          <p:cNvSpPr txBox="1"/>
          <p:nvPr/>
        </p:nvSpPr>
        <p:spPr>
          <a:xfrm>
            <a:off x="5538270" y="2829207"/>
            <a:ext cx="7761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rgbClr val="FFFF00"/>
                </a:solidFill>
              </a:rPr>
              <a:t>6D cooling</a:t>
            </a:r>
            <a:br>
              <a:rPr lang="en-US" sz="1000" b="1" dirty="0">
                <a:solidFill>
                  <a:srgbClr val="FFFF00"/>
                </a:solidFill>
              </a:rPr>
            </a:br>
            <a:r>
              <a:rPr lang="en-US" sz="1000" b="1" dirty="0">
                <a:solidFill>
                  <a:srgbClr val="FFFF00"/>
                </a:solidFill>
              </a:rPr>
              <a:t>test facility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AC2E315-772C-354D-B6E5-4F29CF0B7C4B}"/>
              </a:ext>
            </a:extLst>
          </p:cNvPr>
          <p:cNvSpPr txBox="1"/>
          <p:nvPr/>
        </p:nvSpPr>
        <p:spPr>
          <a:xfrm>
            <a:off x="6206191" y="2692252"/>
            <a:ext cx="6142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rgbClr val="FFFF00"/>
                </a:solidFill>
              </a:rPr>
              <a:t>ENUBET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9EC5A1F-F194-884E-B050-D194CA5CCE6F}"/>
              </a:ext>
            </a:extLst>
          </p:cNvPr>
          <p:cNvSpPr txBox="1"/>
          <p:nvPr/>
        </p:nvSpPr>
        <p:spPr>
          <a:xfrm>
            <a:off x="7216570" y="2998400"/>
            <a:ext cx="7184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err="1">
                <a:solidFill>
                  <a:srgbClr val="FFFF00"/>
                </a:solidFill>
              </a:rPr>
              <a:t>nuSTORM</a:t>
            </a:r>
            <a:endParaRPr lang="en-US" sz="1000" b="1" dirty="0">
              <a:solidFill>
                <a:srgbClr val="FFFF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FFEB87-17BE-4583-10E8-27877EB7ADCD}"/>
              </a:ext>
            </a:extLst>
          </p:cNvPr>
          <p:cNvSpPr txBox="1"/>
          <p:nvPr/>
        </p:nvSpPr>
        <p:spPr>
          <a:xfrm>
            <a:off x="1139371" y="38323"/>
            <a:ext cx="10070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/>
              <a:t>Ximines</a:t>
            </a:r>
            <a:r>
              <a:rPr lang="en-US" sz="1200" b="1" dirty="0"/>
              <a:t> et al</a:t>
            </a:r>
          </a:p>
        </p:txBody>
      </p:sp>
    </p:spTree>
    <p:extLst>
      <p:ext uri="{BB962C8B-B14F-4D97-AF65-F5344CB8AC3E}">
        <p14:creationId xmlns:p14="http://schemas.microsoft.com/office/powerpoint/2010/main" val="204310782"/>
      </p:ext>
    </p:extLst>
  </p:cSld>
  <p:clrMapOvr>
    <a:masterClrMapping/>
  </p:clrMapOvr>
</p:sld>
</file>

<file path=ppt/theme/theme1.xml><?xml version="1.0" encoding="utf-8"?>
<a:theme xmlns:a="http://schemas.openxmlformats.org/drawingml/2006/main" name="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2022-06-Slides-4-Panos.pptx" id="{8DF5C5B6-16FF-2D47-8407-61FA34EE9F84}" vid="{D4DDA227-394A-4B40-9CBB-EDE79696677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KL-standard-black</Template>
  <TotalTime>304</TotalTime>
  <Words>1300</Words>
  <Application>Microsoft Macintosh PowerPoint</Application>
  <PresentationFormat>On-screen Show (16:9)</PresentationFormat>
  <Paragraphs>305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9" baseType="lpstr">
      <vt:lpstr>Arial</vt:lpstr>
      <vt:lpstr>Calibri</vt:lpstr>
      <vt:lpstr>Cambria Math</vt:lpstr>
      <vt:lpstr>Symbol</vt:lpstr>
      <vt:lpstr>KL-standard-black</vt:lpstr>
      <vt:lpstr>nuSTORM and the Muon Collider</vt:lpstr>
      <vt:lpstr>PowerPoint Presentation</vt:lpstr>
      <vt:lpstr>Neutrinos from stored muons</vt:lpstr>
      <vt:lpstr>𝝂𝒆/𝝂̅𝒆 interactions for oscillations</vt:lpstr>
      <vt:lpstr>Strategic mid-term goal</vt:lpstr>
      <vt:lpstr>Overview</vt:lpstr>
      <vt:lpstr>nuSTORM for nN scattering @ CERN — parameters</vt:lpstr>
      <vt:lpstr>Accelerator</vt:lpstr>
      <vt:lpstr>PowerPoint Presentation</vt:lpstr>
      <vt:lpstr>End-to-end simulation for (re)optimisation </vt:lpstr>
      <vt:lpstr>PowerPoint Presentation</vt:lpstr>
      <vt:lpstr>PowerPoint Presentation</vt:lpstr>
      <vt:lpstr>nuSTORM specification: energy range</vt:lpstr>
      <vt:lpstr>nuSTORM@CERN: flux estimation</vt:lpstr>
      <vt:lpstr>nuSTORM@CERN: working towards a detector concept</vt:lpstr>
      <vt:lpstr>nuSTORM@CERN: 𝑬𝝂-scan measurements</vt:lpstr>
      <vt:lpstr>nuSTORM@CERN: 𝑬𝝂-scan measurements</vt:lpstr>
      <vt:lpstr>PowerPoint Presentation</vt:lpstr>
      <vt:lpstr>PowerPoint Presentation</vt:lpstr>
      <vt:lpstr>PowerPoint Presentation</vt:lpstr>
      <vt:lpstr>nuSTORM-PRISM</vt:lpstr>
      <vt:lpstr>Case study: strangeness production</vt:lpstr>
      <vt:lpstr>BSM opportunities (“beyond steriles”)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Conclusions</vt:lpstr>
      <vt:lpstr>Historical interlude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Synergies with nuSTORM</dc:title>
  <dc:creator>Long, Kenneth R</dc:creator>
  <cp:lastModifiedBy>Long, Kenneth R</cp:lastModifiedBy>
  <cp:revision>15</cp:revision>
  <dcterms:created xsi:type="dcterms:W3CDTF">2022-10-13T06:48:59Z</dcterms:created>
  <dcterms:modified xsi:type="dcterms:W3CDTF">2023-06-22T12:51:08Z</dcterms:modified>
</cp:coreProperties>
</file>