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83" r:id="rId2"/>
  </p:sldMasterIdLst>
  <p:notesMasterIdLst>
    <p:notesMasterId r:id="rId19"/>
  </p:notesMasterIdLst>
  <p:sldIdLst>
    <p:sldId id="256" r:id="rId3"/>
    <p:sldId id="707" r:id="rId4"/>
    <p:sldId id="706" r:id="rId5"/>
    <p:sldId id="708" r:id="rId6"/>
    <p:sldId id="710" r:id="rId7"/>
    <p:sldId id="709" r:id="rId8"/>
    <p:sldId id="711" r:id="rId9"/>
    <p:sldId id="713" r:id="rId10"/>
    <p:sldId id="714" r:id="rId11"/>
    <p:sldId id="712" r:id="rId12"/>
    <p:sldId id="715" r:id="rId13"/>
    <p:sldId id="717" r:id="rId14"/>
    <p:sldId id="721" r:id="rId15"/>
    <p:sldId id="720" r:id="rId16"/>
    <p:sldId id="718" r:id="rId17"/>
    <p:sldId id="716" r:id="rId18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903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USER" initials="U" lastIdx="1" clrIdx="0">
    <p:extLst>
      <p:ext uri="{19B8F6BF-5375-455C-9EA6-DF929625EA0E}">
        <p15:presenceInfo xmlns:p15="http://schemas.microsoft.com/office/powerpoint/2012/main" userId="USER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0099"/>
    <a:srgbClr val="D1D4DB"/>
    <a:srgbClr val="0000FF"/>
    <a:srgbClr val="C0504D"/>
    <a:srgbClr val="17375E"/>
    <a:srgbClr val="604A7B"/>
    <a:srgbClr val="4F81BD"/>
    <a:srgbClr val="0051A3"/>
    <a:srgbClr val="4BACC6"/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无样式，网格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72833802-FEF1-4C79-8D5D-14CF1EAF98D9}" styleName="浅色样式 2 - 强调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21E4AEA4-8DFA-4A89-87EB-49C32662AFE0}" styleName="中度样式 2 - 强调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DCAF9ED-07DC-4A11-8D7F-57B35C25682E}" styleName="中度样式 1 - 强调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B301B821-A1FF-4177-AEE7-76D212191A09}" styleName="中度样式 1 - 强调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69CF1AB2-1976-4502-BF36-3FF5EA218861}" styleName="中度样式 4 - 强调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37CE84F3-28C3-443E-9E96-99CF82512B78}" styleName="深色样式 1 - 强调 2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wholeTbl>
    <a:band1H>
      <a:tcStyle>
        <a:tcBdr/>
        <a:fill>
          <a:solidFill>
            <a:schemeClr val="accent2">
              <a:shade val="60000"/>
            </a:schemeClr>
          </a:solidFill>
        </a:fill>
      </a:tcStyle>
    </a:band1H>
    <a:band1V>
      <a:tcStyle>
        <a:tcBdr/>
        <a:fill>
          <a:solidFill>
            <a:schemeClr val="accent2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2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2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2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0660B408-B3CF-4A94-85FC-2B1E0A45F4A2}" styleName="深色样式 2 - 强调 1/强调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000" autoAdjust="0"/>
    <p:restoredTop sz="94363" autoAdjust="0"/>
  </p:normalViewPr>
  <p:slideViewPr>
    <p:cSldViewPr>
      <p:cViewPr>
        <p:scale>
          <a:sx n="66" d="100"/>
          <a:sy n="66" d="100"/>
        </p:scale>
        <p:origin x="720" y="116"/>
      </p:cViewPr>
      <p:guideLst>
        <p:guide orient="horz" pos="2160"/>
        <p:guide pos="2903"/>
      </p:guideLst>
    </p:cSldViewPr>
  </p:slideViewPr>
  <p:outlineViewPr>
    <p:cViewPr>
      <p:scale>
        <a:sx n="33" d="100"/>
        <a:sy n="33" d="100"/>
      </p:scale>
      <p:origin x="0" y="-8500"/>
    </p:cViewPr>
    <p:sldLst>
      <p:sld r:id="rId1" collapse="1"/>
      <p:sld r:id="rId2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6" d="100"/>
          <a:sy n="86" d="100"/>
        </p:scale>
        <p:origin x="3138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viewProps" Target="viewProps.xml"/></Relationships>
</file>

<file path=ppt/_rels/viewProps.xml.rels><?xml version="1.0" encoding="UTF-8" standalone="yes"?>
<Relationships xmlns="http://schemas.openxmlformats.org/package/2006/relationships"><Relationship Id="rId2" Type="http://schemas.openxmlformats.org/officeDocument/2006/relationships/slide" Target="slides/slide8.xml"/><Relationship Id="rId1" Type="http://schemas.openxmlformats.org/officeDocument/2006/relationships/slide" Target="slides/slide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7966502C-29F9-4B8F-8D56-69F110C2505E}" type="datetimeFigureOut">
              <a:rPr lang="zh-CN" altLang="en-US"/>
              <a:pPr>
                <a:defRPr/>
              </a:pPr>
              <a:t>2023/6/23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>
            <a:lvl1pPr algn="r">
              <a:defRPr sz="1200"/>
            </a:lvl1pPr>
          </a:lstStyle>
          <a:p>
            <a:fld id="{F86394FA-5BAA-43A8-9EE5-E1A28874704C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4098522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6394FA-5BAA-43A8-9EE5-E1A28874704C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842177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22DBB-2521-45CA-9D4C-40D008852823}" type="datetimeFigureOut">
              <a:rPr lang="zh-CN" altLang="en-US" smtClean="0"/>
              <a:pPr/>
              <a:t>2023/6/23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9586C7-5DC5-42A9-9669-8BE61125A880}" type="slidenum">
              <a:rPr lang="zh-CN" altLang="en-US" smtClean="0"/>
              <a:pPr/>
              <a:t>‹#›</a:t>
            </a:fld>
            <a:endParaRPr lang="zh-CN" altLang="en-US"/>
          </a:p>
        </p:txBody>
      </p:sp>
      <p:cxnSp>
        <p:nvCxnSpPr>
          <p:cNvPr id="8" name="直接连接符 7"/>
          <p:cNvCxnSpPr/>
          <p:nvPr userDrawn="1"/>
        </p:nvCxnSpPr>
        <p:spPr>
          <a:xfrm>
            <a:off x="467544" y="764704"/>
            <a:ext cx="2664296" cy="0"/>
          </a:xfrm>
          <a:prstGeom prst="line">
            <a:avLst/>
          </a:prstGeom>
          <a:ln w="28575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22DBB-2521-45CA-9D4C-40D008852823}" type="datetimeFigureOut">
              <a:rPr lang="zh-CN" altLang="en-US" smtClean="0"/>
              <a:pPr/>
              <a:t>2023/6/23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9586C7-5DC5-42A9-9669-8BE61125A88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762625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22DBB-2521-45CA-9D4C-40D008852823}" type="datetimeFigureOut">
              <a:rPr lang="zh-CN" altLang="en-US" smtClean="0"/>
              <a:pPr/>
              <a:t>2023/6/23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9586C7-5DC5-42A9-9669-8BE61125A88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</p:cSld>
  <p:clrMapOvr>
    <a:masterClrMapping/>
  </p:clrMapOvr>
  <p:transition spd="med">
    <p:random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</p:cSld>
  <p:clrMapOvr>
    <a:masterClrMapping/>
  </p:clrMapOvr>
  <p:transition spd="med">
    <p:random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3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</p:cSld>
  <p:clrMapOvr>
    <a:masterClrMapping/>
  </p:clrMapOvr>
  <p:transition spd="med">
    <p:random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3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</p:cSld>
  <p:clrMapOvr>
    <a:masterClrMapping/>
  </p:clrMapOvr>
  <p:transition spd="med">
    <p:random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  <p:extLst>
      <p:ext uri="{BB962C8B-B14F-4D97-AF65-F5344CB8AC3E}">
        <p14:creationId xmlns:p14="http://schemas.microsoft.com/office/powerpoint/2010/main" val="3017845543"/>
      </p:ext>
    </p:extLst>
  </p:cSld>
  <p:clrMapOvr>
    <a:masterClrMapping/>
  </p:clrMapOvr>
  <p:transition spd="med">
    <p:random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  <p:extLst>
      <p:ext uri="{BB962C8B-B14F-4D97-AF65-F5344CB8AC3E}">
        <p14:creationId xmlns:p14="http://schemas.microsoft.com/office/powerpoint/2010/main" val="1130312043"/>
      </p:ext>
    </p:extLst>
  </p:cSld>
  <p:clrMapOvr>
    <a:masterClrMapping/>
  </p:clrMapOvr>
  <p:transition spd="med">
    <p:random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angle 3"/>
          <p:cNvSpPr>
            <a:spLocks noGrp="1" noChangeArrowheads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</p:spPr>
        <p:txBody>
          <a:bodyPr/>
          <a:lstStyle>
            <a:lvl1pPr>
              <a:defRPr sz="3600"/>
            </a:lvl1pPr>
          </a:lstStyle>
          <a:p>
            <a:pPr lvl="0"/>
            <a:r>
              <a:rPr lang="zh-CN" altLang="en-US" noProof="0"/>
              <a:t>单击此处编辑母版标题样式</a:t>
            </a:r>
            <a:endParaRPr lang="zh-CN" altLang="zh-CN" noProof="0"/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>
                <a:ea typeface="华文楷体" panose="02010600040101010101" pitchFamily="2" charset="-122"/>
              </a:defRPr>
            </a:lvl1pPr>
          </a:lstStyle>
          <a:p>
            <a:pPr lvl="0"/>
            <a:r>
              <a:rPr lang="zh-CN" altLang="en-US" noProof="0"/>
              <a:t>单击此处编辑母版副标题样式</a:t>
            </a:r>
            <a:endParaRPr lang="zh-CN" altLang="zh-CN" noProof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Gulim" pitchFamily="34" charset="-127"/>
              </a:defRPr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Gulim" pitchFamily="34" charset="-127"/>
              </a:defRPr>
            </a:lvl1pPr>
          </a:lstStyle>
          <a:p>
            <a:fld id="{671FF932-4E59-47F4-AE00-A33A3B75DC22}" type="slidenum">
              <a:rPr lang="zh-CN" altLang="en-US"/>
              <a:pPr/>
              <a:t>‹#›</a:t>
            </a:fld>
            <a:endParaRPr lang="en-US" altLang="zh-CN" dirty="0">
              <a:ea typeface="华文细黑" pitchFamily="2" charset="-122"/>
            </a:endParaRPr>
          </a:p>
        </p:txBody>
      </p:sp>
      <p:pic>
        <p:nvPicPr>
          <p:cNvPr id="8" name="Picture 10" descr="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9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</a:lstStyle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8" name="标题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1C6007F-D1CC-43FD-B279-21CCC08D9E7E}" type="slidenum">
              <a:rPr lang="zh-CN" altLang="en-US"/>
              <a:pPr/>
              <a:t>‹#›</a:t>
            </a:fld>
            <a:endParaRPr lang="en-US" altLang="zh-CN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22DBB-2521-45CA-9D4C-40D008852823}" type="datetimeFigureOut">
              <a:rPr lang="zh-CN" altLang="en-US" smtClean="0"/>
              <a:pPr/>
              <a:t>2023/6/23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9586C7-5DC5-42A9-9669-8BE61125A88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noProof="1"/>
              <a:t>单击此处编辑母版文本样式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BE38F99-A15F-4252-A708-454255FEAA7A}" type="slidenum">
              <a:rPr lang="zh-CN" altLang="en-US"/>
              <a:pPr/>
              <a:t>‹#›</a:t>
            </a:fld>
            <a:endParaRPr lang="en-US" altLang="zh-CN" dirty="0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0A59B69-C296-44A7-95E1-50FFEEB57061}" type="slidenum">
              <a:rPr lang="zh-CN" altLang="en-US"/>
              <a:pPr/>
              <a:t>‹#›</a:t>
            </a:fld>
            <a:endParaRPr lang="en-US" altLang="zh-CN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9A3FB3D-1DB1-4CF6-924F-FAB8B84DF6DF}" type="slidenum">
              <a:rPr lang="zh-CN" altLang="en-US"/>
              <a:pPr/>
              <a:t>‹#›</a:t>
            </a:fld>
            <a:endParaRPr lang="en-US" altLang="zh-CN" dirty="0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02F4795-2839-4477-A428-55AA4E991B66}" type="slidenum">
              <a:rPr lang="zh-CN" altLang="en-US"/>
              <a:pPr/>
              <a:t>‹#›</a:t>
            </a:fld>
            <a:endParaRPr lang="en-US" altLang="zh-CN" dirty="0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28308A9-1927-43AC-B379-19473607960F}" type="slidenum">
              <a:rPr lang="zh-CN" altLang="en-US"/>
              <a:pPr/>
              <a:t>‹#›</a:t>
            </a:fld>
            <a:endParaRPr lang="en-US" altLang="zh-CN" dirty="0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1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noProof="1"/>
              <a:t>单击此处编辑母版文本样式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BD0DCA7-0001-4414-9BFD-2FF8BC44C2F5}" type="slidenum">
              <a:rPr lang="zh-CN" altLang="en-US"/>
              <a:pPr/>
              <a:t>‹#›</a:t>
            </a:fld>
            <a:endParaRPr lang="en-US" altLang="zh-CN" dirty="0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zh-CN" altLang="en-US" noProof="0"/>
              <a:t>单击图标添加图片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noProof="1"/>
              <a:t>单击此处编辑母版文本样式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3380CA5-AB87-4007-A9E7-FA7F2C6A7AB7}" type="slidenum">
              <a:rPr lang="zh-CN" altLang="en-US"/>
              <a:pPr/>
              <a:t>‹#›</a:t>
            </a:fld>
            <a:endParaRPr lang="en-US" altLang="zh-CN" dirty="0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657BB72-A4F8-4D3A-8617-45ADDF3D2FF4}" type="slidenum">
              <a:rPr lang="zh-CN" altLang="en-US"/>
              <a:pPr/>
              <a:t>‹#›</a:t>
            </a:fld>
            <a:endParaRPr lang="en-US" altLang="zh-CN" dirty="0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1" y="228602"/>
            <a:ext cx="2057400" cy="5897563"/>
          </a:xfrm>
        </p:spPr>
        <p:txBody>
          <a:bodyPr vert="eaVert"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28602"/>
            <a:ext cx="6019800" cy="5897563"/>
          </a:xfrm>
        </p:spPr>
        <p:txBody>
          <a:bodyPr vert="eaVert"/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96F0E47-1976-40F8-A3DB-CB9C938FB34D}" type="slidenum">
              <a:rPr lang="zh-CN" altLang="en-US"/>
              <a:pPr/>
              <a:t>‹#›</a:t>
            </a:fld>
            <a:endParaRPr lang="en-US" altLang="zh-CN" dirty="0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标题和表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692150"/>
            <a:ext cx="8229600" cy="649288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表格占位符 2"/>
          <p:cNvSpPr>
            <a:spLocks noGrp="1"/>
          </p:cNvSpPr>
          <p:nvPr>
            <p:ph type="tbl"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Gulim" pitchFamily="34" charset="-127"/>
              </a:defRPr>
            </a:lvl1pPr>
          </a:lstStyle>
          <a:p>
            <a:fld id="{EFAAC15A-A157-4232-AF4E-6B33B49031B9}" type="slidenum">
              <a:rPr lang="en-US" altLang="zh-CN"/>
              <a:pPr/>
              <a:t>‹#›</a:t>
            </a:fld>
            <a:endParaRPr lang="en-US" altLang="zh-CN" dirty="0">
              <a:ea typeface="华文细黑" pitchFamily="2" charset="-122"/>
            </a:endParaRPr>
          </a:p>
        </p:txBody>
      </p:sp>
    </p:spTree>
  </p:cSld>
  <p:clrMapOvr>
    <a:masterClrMapping/>
  </p:clrMapOvr>
  <p:transition spd="med">
    <p:zoom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22DBB-2521-45CA-9D4C-40D008852823}" type="datetimeFigureOut">
              <a:rPr lang="zh-CN" altLang="en-US" smtClean="0"/>
              <a:pPr/>
              <a:t>2023/6/23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9586C7-5DC5-42A9-9669-8BE61125A88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1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4026" y="1612902"/>
            <a:ext cx="8220075" cy="4088075"/>
          </a:xfrm>
          <a:prstGeom prst="rect">
            <a:avLst/>
          </a:prstGeom>
        </p:spPr>
        <p:txBody>
          <a:bodyPr/>
          <a:lstStyle>
            <a:lvl1pPr>
              <a:spcBef>
                <a:spcPts val="1200"/>
              </a:spcBef>
              <a:buClr>
                <a:schemeClr val="accent4"/>
              </a:buClr>
              <a:defRPr sz="2000">
                <a:solidFill>
                  <a:schemeClr val="bg2">
                    <a:lumMod val="25000"/>
                  </a:schemeClr>
                </a:solidFill>
              </a:defRPr>
            </a:lvl1pPr>
            <a:lvl2pPr>
              <a:spcBef>
                <a:spcPts val="900"/>
              </a:spcBef>
              <a:buClr>
                <a:schemeClr val="accent1"/>
              </a:buClr>
              <a:buFont typeface="Arial" panose="020B0604020202020204"/>
              <a:buChar char="•"/>
              <a:defRPr sz="2000">
                <a:solidFill>
                  <a:schemeClr val="bg2">
                    <a:lumMod val="25000"/>
                  </a:schemeClr>
                </a:solidFill>
              </a:defRPr>
            </a:lvl2pPr>
            <a:lvl3pPr marL="459105" indent="-177800">
              <a:spcBef>
                <a:spcPts val="500"/>
              </a:spcBef>
              <a:buClr>
                <a:schemeClr val="accent1"/>
              </a:buClr>
              <a:defRPr sz="2000">
                <a:solidFill>
                  <a:schemeClr val="bg2">
                    <a:lumMod val="25000"/>
                  </a:schemeClr>
                </a:solidFill>
              </a:defRPr>
            </a:lvl3pPr>
            <a:lvl4pPr marL="687705" indent="-177800">
              <a:spcBef>
                <a:spcPts val="400"/>
              </a:spcBef>
              <a:buClr>
                <a:schemeClr val="accent1"/>
              </a:buClr>
              <a:buSzPct val="50000"/>
              <a:buFont typeface="Arial" panose="020B0604020202020204"/>
              <a:buChar char="•"/>
              <a:defRPr sz="2000">
                <a:solidFill>
                  <a:schemeClr val="bg2">
                    <a:lumMod val="25000"/>
                  </a:schemeClr>
                </a:solidFill>
              </a:defRPr>
            </a:lvl4pPr>
          </a:lstStyle>
          <a:p>
            <a:pPr lvl="0"/>
            <a:r>
              <a:rPr lang="en-US" noProof="1"/>
              <a:t>Click to edit Master text styles</a:t>
            </a:r>
          </a:p>
          <a:p>
            <a:pPr lvl="1"/>
            <a:r>
              <a:rPr lang="en-US" noProof="1"/>
              <a:t>Second level</a:t>
            </a:r>
          </a:p>
          <a:p>
            <a:pPr lvl="2"/>
            <a:r>
              <a:rPr lang="en-US" noProof="1"/>
              <a:t>Third level</a:t>
            </a:r>
          </a:p>
          <a:p>
            <a:pPr lvl="3"/>
            <a:r>
              <a:rPr lang="en-US" noProof="1"/>
              <a:t>Fourth level</a:t>
            </a:r>
          </a:p>
        </p:txBody>
      </p:sp>
      <p:sp>
        <p:nvSpPr>
          <p:cNvPr id="8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454025" y="5891475"/>
            <a:ext cx="7747000" cy="190500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accent2"/>
                </a:solidFill>
              </a:defRPr>
            </a:lvl1pPr>
          </a:lstStyle>
          <a:p>
            <a:pPr lvl="0"/>
            <a:r>
              <a:rPr lang="en-US" noProof="1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3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4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5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1F2CCB3-5012-4465-A52D-BC5503573D42}" type="slidenum">
              <a:rPr lang="zh-CN" altLang="en-US"/>
              <a:pPr/>
              <a:t>‹#›</a:t>
            </a:fld>
            <a:endParaRPr lang="en-US" altLang="zh-CN" dirty="0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  <p:extLst>
      <p:ext uri="{BB962C8B-B14F-4D97-AF65-F5344CB8AC3E}">
        <p14:creationId xmlns:p14="http://schemas.microsoft.com/office/powerpoint/2010/main" val="1117818497"/>
      </p:ext>
    </p:extLst>
  </p:cSld>
  <p:clrMapOvr>
    <a:masterClrMapping/>
  </p:clrMapOvr>
  <p:transition spd="med">
    <p:random/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4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  <p:extLst>
      <p:ext uri="{BB962C8B-B14F-4D97-AF65-F5344CB8AC3E}">
        <p14:creationId xmlns:p14="http://schemas.microsoft.com/office/powerpoint/2010/main" val="1630986861"/>
      </p:ext>
    </p:extLst>
  </p:cSld>
  <p:clrMapOvr>
    <a:masterClrMapping/>
  </p:clrMapOvr>
  <p:transition spd="med">
    <p:random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5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  <p:extLst>
      <p:ext uri="{BB962C8B-B14F-4D97-AF65-F5344CB8AC3E}">
        <p14:creationId xmlns:p14="http://schemas.microsoft.com/office/powerpoint/2010/main" val="1441716081"/>
      </p:ext>
    </p:extLst>
  </p:cSld>
  <p:clrMapOvr>
    <a:masterClrMapping/>
  </p:clrMapOvr>
  <p:transition spd="med">
    <p:random/>
  </p:transition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6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  <p:extLst>
      <p:ext uri="{BB962C8B-B14F-4D97-AF65-F5344CB8AC3E}">
        <p14:creationId xmlns:p14="http://schemas.microsoft.com/office/powerpoint/2010/main" val="3384684040"/>
      </p:ext>
    </p:extLst>
  </p:cSld>
  <p:clrMapOvr>
    <a:masterClrMapping/>
  </p:clrMapOvr>
  <p:transition spd="med">
    <p:random/>
  </p:transition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7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  <p:extLst>
      <p:ext uri="{BB962C8B-B14F-4D97-AF65-F5344CB8AC3E}">
        <p14:creationId xmlns:p14="http://schemas.microsoft.com/office/powerpoint/2010/main" val="623407502"/>
      </p:ext>
    </p:extLst>
  </p:cSld>
  <p:clrMapOvr>
    <a:masterClrMapping/>
  </p:clrMapOvr>
  <p:transition spd="med">
    <p:random/>
  </p:transition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4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  <p:extLst>
      <p:ext uri="{BB962C8B-B14F-4D97-AF65-F5344CB8AC3E}">
        <p14:creationId xmlns:p14="http://schemas.microsoft.com/office/powerpoint/2010/main" val="3757293295"/>
      </p:ext>
    </p:extLst>
  </p:cSld>
  <p:clrMapOvr>
    <a:masterClrMapping/>
  </p:clrMapOvr>
  <p:transition spd="med">
    <p:random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22DBB-2521-45CA-9D4C-40D008852823}" type="datetimeFigureOut">
              <a:rPr lang="zh-CN" altLang="en-US" smtClean="0"/>
              <a:pPr/>
              <a:t>2023/6/23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9586C7-5DC5-42A9-9669-8BE61125A88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22DBB-2521-45CA-9D4C-40D008852823}" type="datetimeFigureOut">
              <a:rPr lang="zh-CN" altLang="en-US" smtClean="0"/>
              <a:pPr/>
              <a:t>2023/6/23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9586C7-5DC5-42A9-9669-8BE61125A88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22DBB-2521-45CA-9D4C-40D008852823}" type="datetimeFigureOut">
              <a:rPr lang="zh-CN" altLang="en-US" smtClean="0"/>
              <a:pPr/>
              <a:t>2023/6/23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9586C7-5DC5-42A9-9669-8BE61125A88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22DBB-2521-45CA-9D4C-40D008852823}" type="datetimeFigureOut">
              <a:rPr lang="zh-CN" altLang="en-US" smtClean="0"/>
              <a:pPr/>
              <a:t>2023/6/23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9586C7-5DC5-42A9-9669-8BE61125A88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22DBB-2521-45CA-9D4C-40D008852823}" type="datetimeFigureOut">
              <a:rPr lang="zh-CN" altLang="en-US" smtClean="0"/>
              <a:pPr/>
              <a:t>2023/6/23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9586C7-5DC5-42A9-9669-8BE61125A88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22DBB-2521-45CA-9D4C-40D008852823}" type="datetimeFigureOut">
              <a:rPr lang="zh-CN" altLang="en-US" smtClean="0"/>
              <a:pPr/>
              <a:t>2023/6/23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9586C7-5DC5-42A9-9669-8BE61125A88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13" Type="http://schemas.openxmlformats.org/officeDocument/2006/relationships/slideLayout" Target="../slideLayouts/slideLayout30.xml"/><Relationship Id="rId18" Type="http://schemas.openxmlformats.org/officeDocument/2006/relationships/slideLayout" Target="../slideLayouts/slideLayout35.xml"/><Relationship Id="rId3" Type="http://schemas.openxmlformats.org/officeDocument/2006/relationships/slideLayout" Target="../slideLayouts/slideLayout20.xml"/><Relationship Id="rId21" Type="http://schemas.openxmlformats.org/officeDocument/2006/relationships/image" Target="../media/image1.jpeg"/><Relationship Id="rId7" Type="http://schemas.openxmlformats.org/officeDocument/2006/relationships/slideLayout" Target="../slideLayouts/slideLayout24.xml"/><Relationship Id="rId12" Type="http://schemas.openxmlformats.org/officeDocument/2006/relationships/slideLayout" Target="../slideLayouts/slideLayout29.xml"/><Relationship Id="rId17" Type="http://schemas.openxmlformats.org/officeDocument/2006/relationships/slideLayout" Target="../slideLayouts/slideLayout34.xml"/><Relationship Id="rId2" Type="http://schemas.openxmlformats.org/officeDocument/2006/relationships/slideLayout" Target="../slideLayouts/slideLayout19.xml"/><Relationship Id="rId16" Type="http://schemas.openxmlformats.org/officeDocument/2006/relationships/slideLayout" Target="../slideLayouts/slideLayout33.xml"/><Relationship Id="rId20" Type="http://schemas.openxmlformats.org/officeDocument/2006/relationships/theme" Target="../theme/theme2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5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27.xml"/><Relationship Id="rId19" Type="http://schemas.openxmlformats.org/officeDocument/2006/relationships/slideLayout" Target="../slideLayouts/slideLayout36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Relationship Id="rId14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E22DBB-2521-45CA-9D4C-40D008852823}" type="datetimeFigureOut">
              <a:rPr lang="zh-CN" altLang="en-US" smtClean="0"/>
              <a:pPr/>
              <a:t>2023/6/23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9586C7-5DC5-42A9-9669-8BE61125A88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6" r:id="rId13"/>
    <p:sldLayoutId id="2147483669" r:id="rId14"/>
    <p:sldLayoutId id="2147483671" r:id="rId15"/>
    <p:sldLayoutId id="2147483680" r:id="rId16"/>
    <p:sldLayoutId id="2147483681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ciki\Desktop\ustc2_副本副本.jpgustc2_副本副本"/>
          <p:cNvPicPr>
            <a:picLocks noChangeAspect="1" noChangeArrowheads="1"/>
          </p:cNvPicPr>
          <p:nvPr/>
        </p:nvPicPr>
        <p:blipFill>
          <a:blip r:embed="rId21" cstate="print"/>
          <a:srcRect/>
          <a:stretch>
            <a:fillRect/>
          </a:stretch>
        </p:blipFill>
        <p:spPr bwMode="auto">
          <a:xfrm>
            <a:off x="0" y="-1588"/>
            <a:ext cx="9141120" cy="685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3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990721" y="228601"/>
            <a:ext cx="7164000" cy="563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4294967295"/>
          </p:nvPr>
        </p:nvSpPr>
        <p:spPr bwMode="auto">
          <a:xfrm>
            <a:off x="456480" y="1600201"/>
            <a:ext cx="823104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zh-CN"/>
          </a:p>
          <a:p>
            <a:pPr lvl="1"/>
            <a:r>
              <a:rPr lang="zh-CN" altLang="en-US"/>
              <a:t>第二级</a:t>
            </a:r>
            <a:endParaRPr lang="zh-CN" altLang="zh-CN"/>
          </a:p>
          <a:p>
            <a:pPr lvl="2"/>
            <a:r>
              <a:rPr lang="zh-CN" altLang="en-US"/>
              <a:t>第三级</a:t>
            </a:r>
            <a:endParaRPr lang="zh-CN" altLang="zh-CN"/>
          </a:p>
          <a:p>
            <a:pPr lvl="3"/>
            <a:r>
              <a:rPr lang="zh-CN" altLang="en-US"/>
              <a:t>第四级</a:t>
            </a:r>
            <a:endParaRPr lang="zh-CN" altLang="zh-CN"/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6481" y="6245225"/>
            <a:ext cx="2134080" cy="47625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buFont typeface="Arial" panose="020B0604020202020204" pitchFamily="34" charset="0"/>
              <a:buNone/>
              <a:defRPr sz="1400" noProof="1">
                <a:solidFill>
                  <a:srgbClr val="000000"/>
                </a:solidFill>
                <a:latin typeface="Arial" pitchFamily="34" charset="0"/>
                <a:ea typeface="华文细黑" pitchFamily="2" charset="-122"/>
              </a:defRPr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800" y="6245225"/>
            <a:ext cx="2894400" cy="47625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ctr" eaLnBrk="1" hangingPunct="1">
              <a:buFont typeface="Arial" panose="020B0604020202020204" pitchFamily="34" charset="0"/>
              <a:buNone/>
              <a:defRPr sz="1400" baseline="0" noProof="1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031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441" y="6245225"/>
            <a:ext cx="2134080" cy="47625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buFont typeface="Arial" pitchFamily="34" charset="0"/>
              <a:buNone/>
              <a:defRPr sz="1400">
                <a:solidFill>
                  <a:srgbClr val="000000"/>
                </a:solidFill>
                <a:latin typeface="Arial" pitchFamily="34" charset="0"/>
              </a:defRPr>
            </a:lvl1pPr>
          </a:lstStyle>
          <a:p>
            <a:fld id="{227C740D-9013-48B0-80A5-1413588EA2A7}" type="slidenum">
              <a:rPr lang="zh-CN" altLang="en-US" smtClean="0"/>
              <a:pPr/>
              <a:t>‹#›</a:t>
            </a:fld>
            <a:endParaRPr lang="en-US" altLang="zh-CN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85" r:id="rId2"/>
    <p:sldLayoutId id="2147483686" r:id="rId3"/>
    <p:sldLayoutId id="2147483687" r:id="rId4"/>
    <p:sldLayoutId id="2147483688" r:id="rId5"/>
    <p:sldLayoutId id="2147483689" r:id="rId6"/>
    <p:sldLayoutId id="2147483690" r:id="rId7"/>
    <p:sldLayoutId id="2147483691" r:id="rId8"/>
    <p:sldLayoutId id="2147483692" r:id="rId9"/>
    <p:sldLayoutId id="2147483693" r:id="rId10"/>
    <p:sldLayoutId id="2147483694" r:id="rId11"/>
    <p:sldLayoutId id="2147483695" r:id="rId12"/>
    <p:sldLayoutId id="2147483697" r:id="rId13"/>
    <p:sldLayoutId id="2147483716" r:id="rId14"/>
    <p:sldLayoutId id="2147483717" r:id="rId15"/>
    <p:sldLayoutId id="2147483718" r:id="rId16"/>
    <p:sldLayoutId id="2147483719" r:id="rId17"/>
    <p:sldLayoutId id="2147483720" r:id="rId18"/>
    <p:sldLayoutId id="2147483721" r:id="rId19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+mj-lt"/>
          <a:ea typeface="+mj-ea"/>
          <a:cs typeface="微软雅黑" panose="020B0503020204020204" pitchFamily="34" charset="-122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panose="020B0604020202020204" pitchFamily="34" charset="0"/>
          <a:ea typeface="微软雅黑" panose="020B0503020204020204" pitchFamily="34" charset="-122"/>
          <a:cs typeface="微软雅黑" panose="020B0503020204020204" pitchFamily="34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panose="020B0604020202020204" pitchFamily="34" charset="0"/>
          <a:ea typeface="微软雅黑" panose="020B0503020204020204" pitchFamily="34" charset="-122"/>
          <a:cs typeface="微软雅黑" panose="020B0503020204020204" pitchFamily="34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panose="020B0604020202020204" pitchFamily="34" charset="0"/>
          <a:ea typeface="微软雅黑" panose="020B0503020204020204" pitchFamily="34" charset="-122"/>
          <a:cs typeface="微软雅黑" panose="020B0503020204020204" pitchFamily="34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panose="020B0604020202020204" pitchFamily="34" charset="0"/>
          <a:ea typeface="微软雅黑" panose="020B0503020204020204" pitchFamily="34" charset="-122"/>
          <a:cs typeface="微软雅黑" panose="020B0503020204020204" pitchFamily="34" charset="-122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panose="020B0604020202020204" pitchFamily="34" charset="0"/>
          <a:ea typeface="微软雅黑" panose="020B0503020204020204" pitchFamily="34" charset="-122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panose="020B0604020202020204" pitchFamily="34" charset="0"/>
          <a:ea typeface="微软雅黑" panose="020B0503020204020204" pitchFamily="34" charset="-122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panose="020B0604020202020204" pitchFamily="34" charset="0"/>
          <a:ea typeface="微软雅黑" panose="020B0503020204020204" pitchFamily="34" charset="-122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panose="020B0604020202020204" pitchFamily="34" charset="0"/>
          <a:ea typeface="微软雅黑" panose="020B0503020204020204" pitchFamily="34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华文细黑" panose="02010600040101010101" pitchFamily="2" charset="-122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  <a:cs typeface="华文细黑" panose="02010600040101010101" pitchFamily="2" charset="-122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  <a:cs typeface="华文细黑" panose="02010600040101010101" pitchFamily="2" charset="-122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  <a:cs typeface="华文细黑" panose="02010600040101010101" pitchFamily="2" charset="-122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华文细黑" panose="02010600040101010101" pitchFamily="2" charset="-122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2078"/>
          <p:cNvSpPr txBox="1">
            <a:spLocks noChangeArrowheads="1"/>
          </p:cNvSpPr>
          <p:nvPr/>
        </p:nvSpPr>
        <p:spPr bwMode="auto">
          <a:xfrm>
            <a:off x="-108520" y="2060848"/>
            <a:ext cx="9144000" cy="16619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en-US" altLang="zh-CN" sz="3200" dirty="0" smtClean="0">
                <a:solidFill>
                  <a:schemeClr val="bg1"/>
                </a:solidFill>
                <a:latin typeface="+mj-ea"/>
                <a:ea typeface="+mj-ea"/>
              </a:rPr>
              <a:t>Moving forward</a:t>
            </a:r>
            <a:endParaRPr lang="zh-CN" altLang="en-US" sz="3200" dirty="0">
              <a:solidFill>
                <a:schemeClr val="bg1"/>
              </a:solidFill>
              <a:latin typeface="+mj-ea"/>
              <a:ea typeface="+mj-ea"/>
            </a:endParaRPr>
          </a:p>
          <a:p>
            <a:pPr algn="ctr">
              <a:lnSpc>
                <a:spcPct val="150000"/>
              </a:lnSpc>
            </a:pPr>
            <a:r>
              <a:rPr lang="en-US" altLang="zh-CN" sz="3600" b="1" dirty="0" smtClean="0">
                <a:solidFill>
                  <a:schemeClr val="bg1"/>
                </a:solidFill>
                <a:latin typeface="+mj-ea"/>
                <a:ea typeface="+mj-ea"/>
              </a:rPr>
              <a:t>Sites, Facilities and Infrastructures</a:t>
            </a:r>
            <a:endParaRPr lang="zh-CN" altLang="en-US" sz="3600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30425" y="5301209"/>
            <a:ext cx="9116285" cy="1250394"/>
          </a:xfrm>
        </p:spPr>
        <p:txBody>
          <a:bodyPr>
            <a:noAutofit/>
          </a:bodyPr>
          <a:lstStyle/>
          <a:p>
            <a:r>
              <a:rPr lang="en-US" altLang="zh-CN" sz="2000" dirty="0" smtClean="0">
                <a:latin typeface="+mj-ea"/>
                <a:ea typeface="+mj-ea"/>
              </a:rPr>
              <a:t>Jingyu Tang (USTC)</a:t>
            </a:r>
          </a:p>
          <a:p>
            <a:r>
              <a:rPr lang="en-US" altLang="zh-CN" sz="2000" dirty="0" smtClean="0">
                <a:latin typeface="+mj-ea"/>
                <a:ea typeface="+mj-ea"/>
              </a:rPr>
              <a:t>IMCC Annual Meeting 2023 – Synergies Workshop</a:t>
            </a:r>
          </a:p>
          <a:p>
            <a:r>
              <a:rPr lang="en-US" altLang="zh-CN" sz="2000" dirty="0" smtClean="0">
                <a:latin typeface="+mj-ea"/>
                <a:ea typeface="+mj-ea"/>
              </a:rPr>
              <a:t>2023.06.22-23, </a:t>
            </a:r>
            <a:r>
              <a:rPr lang="en-US" altLang="zh-CN" sz="2000" dirty="0" err="1" smtClean="0">
                <a:latin typeface="+mj-ea"/>
                <a:ea typeface="+mj-ea"/>
              </a:rPr>
              <a:t>IJCLab</a:t>
            </a:r>
            <a:r>
              <a:rPr lang="en-US" altLang="zh-CN" sz="2000" dirty="0" smtClean="0">
                <a:latin typeface="+mj-ea"/>
                <a:ea typeface="+mj-ea"/>
              </a:rPr>
              <a:t>, Paris</a:t>
            </a:r>
            <a:endParaRPr lang="zh-CN" altLang="en-US" sz="2000" dirty="0">
              <a:latin typeface="+mj-ea"/>
              <a:ea typeface="+mj-ea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8714"/>
    </mc:Choice>
    <mc:Fallback xmlns="">
      <p:transition spd="slow" advTm="8714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sz="2800" dirty="0" smtClean="0"/>
              <a:t>SNS accelerator complex</a:t>
            </a:r>
          </a:p>
          <a:p>
            <a:pPr lvl="1"/>
            <a:r>
              <a:rPr lang="en-US" altLang="zh-CN" sz="2400" dirty="0" smtClean="0">
                <a:solidFill>
                  <a:srgbClr val="0070C0"/>
                </a:solidFill>
              </a:rPr>
              <a:t>Current: 1 GeV linac, 1 GeV accumulator ring (1.4 MW)</a:t>
            </a:r>
          </a:p>
          <a:p>
            <a:pPr lvl="1"/>
            <a:r>
              <a:rPr lang="en-US" altLang="zh-CN" sz="2400" dirty="0" smtClean="0">
                <a:solidFill>
                  <a:srgbClr val="0070C0"/>
                </a:solidFill>
              </a:rPr>
              <a:t>Proton Power Upgrade: 1.3 GeV (2.8 MW)</a:t>
            </a:r>
          </a:p>
          <a:p>
            <a:pPr lvl="1"/>
            <a:r>
              <a:rPr lang="en-US" altLang="zh-CN" sz="2400" dirty="0" smtClean="0">
                <a:solidFill>
                  <a:srgbClr val="0070C0"/>
                </a:solidFill>
              </a:rPr>
              <a:t>Idle power: PPU, 0.8 MW to be defined (before 2nd TS, middle 2030)</a:t>
            </a:r>
          </a:p>
          <a:p>
            <a:r>
              <a:rPr lang="en-US" altLang="zh-CN" sz="2800" dirty="0"/>
              <a:t>Techniques</a:t>
            </a:r>
          </a:p>
          <a:p>
            <a:pPr lvl="1"/>
            <a:r>
              <a:rPr lang="en-US" altLang="zh-CN" sz="2400" dirty="0">
                <a:solidFill>
                  <a:srgbClr val="0070C0"/>
                </a:solidFill>
              </a:rPr>
              <a:t>Bunch compression, RF barrier</a:t>
            </a:r>
          </a:p>
          <a:p>
            <a:pPr lvl="1"/>
            <a:r>
              <a:rPr lang="en-US" altLang="zh-CN" sz="2400" dirty="0">
                <a:solidFill>
                  <a:srgbClr val="0070C0"/>
                </a:solidFill>
              </a:rPr>
              <a:t>Laser assistant stripping injection</a:t>
            </a:r>
          </a:p>
          <a:p>
            <a:pPr lvl="1"/>
            <a:endParaRPr lang="en-US" altLang="zh-CN" dirty="0" smtClean="0"/>
          </a:p>
          <a:p>
            <a:pPr lvl="1"/>
            <a:endParaRPr lang="zh-CN" altLang="en-US" dirty="0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Highlights - Proton </a:t>
            </a:r>
            <a:r>
              <a:rPr lang="en-US" altLang="zh-CN" dirty="0" smtClean="0"/>
              <a:t>source at SNS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159335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Diagram, engineering drawing&#10;&#10;Description automatically generated">
            <a:extLst>
              <a:ext uri="{FF2B5EF4-FFF2-40B4-BE49-F238E27FC236}">
                <a16:creationId xmlns:a16="http://schemas.microsoft.com/office/drawing/2014/main" id="{541CFED5-8982-3B29-A775-AA37BCC84A6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528" y="3212976"/>
            <a:ext cx="8760433" cy="3069721"/>
          </a:xfrm>
          <a:prstGeom prst="rect">
            <a:avLst/>
          </a:prstGeom>
        </p:spPr>
      </p:pic>
      <p:sp>
        <p:nvSpPr>
          <p:cNvPr id="3" name="TextBox 7">
            <a:extLst>
              <a:ext uri="{FF2B5EF4-FFF2-40B4-BE49-F238E27FC236}">
                <a16:creationId xmlns:a16="http://schemas.microsoft.com/office/drawing/2014/main" id="{A61F6000-1D05-5910-7FF6-B26145988A75}"/>
              </a:ext>
            </a:extLst>
          </p:cNvPr>
          <p:cNvSpPr txBox="1"/>
          <p:nvPr/>
        </p:nvSpPr>
        <p:spPr>
          <a:xfrm>
            <a:off x="7092280" y="3140968"/>
            <a:ext cx="1874231" cy="3416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 algn="l">
              <a:lnSpc>
                <a:spcPct val="90000"/>
              </a:lnSpc>
            </a:pPr>
            <a:r>
              <a:rPr lang="en-US" dirty="0">
                <a:latin typeface="+mn-lt"/>
              </a:rPr>
              <a:t>700 kW @ 15 Hz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323528" y="1988840"/>
            <a:ext cx="518457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smtClean="0"/>
              <a:t>Idle beam power after PPU:</a:t>
            </a:r>
          </a:p>
          <a:p>
            <a:r>
              <a:rPr lang="en-US" altLang="zh-CN" sz="2800" dirty="0" smtClean="0"/>
              <a:t>for MC proton driver R&amp;D?</a:t>
            </a:r>
            <a:endParaRPr lang="zh-CN" altLang="en-US" sz="2800" dirty="0"/>
          </a:p>
        </p:txBody>
      </p:sp>
    </p:spTree>
    <p:extLst>
      <p:ext uri="{BB962C8B-B14F-4D97-AF65-F5344CB8AC3E}">
        <p14:creationId xmlns:p14="http://schemas.microsoft.com/office/powerpoint/2010/main" val="454606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456480" y="1268761"/>
            <a:ext cx="8231040" cy="4857404"/>
          </a:xfrm>
        </p:spPr>
        <p:txBody>
          <a:bodyPr/>
          <a:lstStyle/>
          <a:p>
            <a:r>
              <a:rPr lang="en-US" altLang="zh-CN" sz="2800" dirty="0" err="1"/>
              <a:t>Fermilab</a:t>
            </a:r>
            <a:r>
              <a:rPr lang="en-US" altLang="zh-CN" sz="2800" dirty="0"/>
              <a:t> </a:t>
            </a:r>
            <a:r>
              <a:rPr lang="en-US" altLang="zh-CN" sz="2800" dirty="0" smtClean="0"/>
              <a:t>Accelerator </a:t>
            </a:r>
            <a:r>
              <a:rPr lang="en-US" altLang="zh-CN" sz="2800" dirty="0"/>
              <a:t>Complex Evolution (ACE) </a:t>
            </a:r>
            <a:r>
              <a:rPr lang="en-US" altLang="zh-CN" sz="2800" dirty="0" smtClean="0"/>
              <a:t>+ Booster Replacement plan</a:t>
            </a:r>
          </a:p>
          <a:p>
            <a:pPr lvl="1"/>
            <a:r>
              <a:rPr lang="en-US" altLang="zh-CN" sz="2400" dirty="0" smtClean="0">
                <a:solidFill>
                  <a:srgbClr val="0070C0"/>
                </a:solidFill>
              </a:rPr>
              <a:t>ACE: 2+ MW</a:t>
            </a:r>
          </a:p>
          <a:p>
            <a:pPr lvl="1"/>
            <a:r>
              <a:rPr lang="en-US" altLang="zh-CN" sz="2400" dirty="0" smtClean="0">
                <a:solidFill>
                  <a:srgbClr val="0070C0"/>
                </a:solidFill>
              </a:rPr>
              <a:t>Booster </a:t>
            </a:r>
            <a:r>
              <a:rPr lang="en-US" altLang="zh-CN" sz="2400" dirty="0">
                <a:solidFill>
                  <a:srgbClr val="0070C0"/>
                </a:solidFill>
              </a:rPr>
              <a:t>replacement </a:t>
            </a:r>
            <a:r>
              <a:rPr lang="en-US" altLang="zh-CN" sz="2400" dirty="0" smtClean="0">
                <a:solidFill>
                  <a:srgbClr val="0070C0"/>
                </a:solidFill>
              </a:rPr>
              <a:t>options: potential as MC proton driver</a:t>
            </a:r>
          </a:p>
          <a:p>
            <a:r>
              <a:rPr lang="en-US" altLang="zh-CN" sz="3200" dirty="0" err="1" smtClean="0"/>
              <a:t>Targetry</a:t>
            </a:r>
            <a:r>
              <a:rPr lang="en-US" altLang="zh-CN" sz="3200" dirty="0" smtClean="0"/>
              <a:t> R&amp;D</a:t>
            </a:r>
          </a:p>
          <a:p>
            <a:pPr lvl="1"/>
            <a:r>
              <a:rPr lang="en-US" altLang="zh-CN" sz="2400" dirty="0" smtClean="0">
                <a:solidFill>
                  <a:srgbClr val="0070C0"/>
                </a:solidFill>
                <a:sym typeface="Symbol" panose="05050102010706020507" pitchFamily="18" charset="2"/>
              </a:rPr>
              <a:t>Support LBNF/DUNE at 2.4 MW, Mu2e-II at 100 kW </a:t>
            </a:r>
          </a:p>
          <a:p>
            <a:pPr lvl="1"/>
            <a:r>
              <a:rPr lang="en-US" altLang="zh-CN" sz="2400" dirty="0" err="1" smtClean="0">
                <a:solidFill>
                  <a:srgbClr val="0070C0"/>
                </a:solidFill>
                <a:sym typeface="Symbol" panose="05050102010706020507" pitchFamily="18" charset="2"/>
              </a:rPr>
              <a:t>MuC</a:t>
            </a:r>
            <a:r>
              <a:rPr lang="en-US" altLang="zh-CN" sz="2400" dirty="0" smtClean="0">
                <a:solidFill>
                  <a:srgbClr val="0070C0"/>
                </a:solidFill>
                <a:sym typeface="Symbol" panose="05050102010706020507" pitchFamily="18" charset="2"/>
              </a:rPr>
              <a:t> </a:t>
            </a:r>
            <a:r>
              <a:rPr lang="en-US" altLang="zh-CN" sz="2400" dirty="0" err="1" smtClean="0">
                <a:solidFill>
                  <a:srgbClr val="0070C0"/>
                </a:solidFill>
                <a:sym typeface="Symbol" panose="05050102010706020507" pitchFamily="18" charset="2"/>
              </a:rPr>
              <a:t>targetry</a:t>
            </a:r>
            <a:r>
              <a:rPr lang="en-US" altLang="zh-CN" sz="2400" dirty="0" smtClean="0">
                <a:solidFill>
                  <a:srgbClr val="0070C0"/>
                </a:solidFill>
                <a:sym typeface="Symbol" panose="05050102010706020507" pitchFamily="18" charset="2"/>
              </a:rPr>
              <a:t> R&amp;D (GARD)</a:t>
            </a:r>
            <a:endParaRPr lang="en-US" altLang="zh-CN" sz="2400" dirty="0">
              <a:solidFill>
                <a:srgbClr val="0070C0"/>
              </a:solidFill>
            </a:endParaRPr>
          </a:p>
          <a:p>
            <a:pPr lvl="1"/>
            <a:endParaRPr lang="zh-CN" altLang="en-US" dirty="0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Highlights </a:t>
            </a:r>
            <a:r>
              <a:rPr lang="en-US" altLang="zh-CN" dirty="0" smtClean="0"/>
              <a:t>– </a:t>
            </a:r>
            <a:r>
              <a:rPr lang="en-US" altLang="zh-CN" dirty="0" err="1" smtClean="0"/>
              <a:t>Targetry</a:t>
            </a:r>
            <a:r>
              <a:rPr lang="en-US" altLang="zh-CN" dirty="0" smtClean="0"/>
              <a:t> R&amp;D in US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090389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>
            <a:extLst>
              <a:ext uri="{FF2B5EF4-FFF2-40B4-BE49-F238E27FC236}">
                <a16:creationId xmlns:a16="http://schemas.microsoft.com/office/drawing/2014/main" id="{E6569EA4-A323-9C35-7EC4-AA5A4E7B3A1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53" r="868"/>
          <a:stretch/>
        </p:blipFill>
        <p:spPr>
          <a:xfrm>
            <a:off x="611560" y="1368649"/>
            <a:ext cx="7663254" cy="5486400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1044824" y="404664"/>
            <a:ext cx="6911552" cy="584775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altLang="zh-CN" sz="3200" dirty="0"/>
              <a:t>Proposed Roadmap of </a:t>
            </a:r>
            <a:r>
              <a:rPr lang="en-US" altLang="zh-CN" sz="3200" dirty="0" err="1"/>
              <a:t>Targetry</a:t>
            </a:r>
            <a:r>
              <a:rPr lang="en-US" altLang="zh-CN" sz="3200" dirty="0"/>
              <a:t> R&amp;D </a:t>
            </a:r>
            <a:endParaRPr lang="zh-CN" altLang="en-US" sz="3200" dirty="0"/>
          </a:p>
        </p:txBody>
      </p:sp>
    </p:spTree>
    <p:extLst>
      <p:ext uri="{BB962C8B-B14F-4D97-AF65-F5344CB8AC3E}">
        <p14:creationId xmlns:p14="http://schemas.microsoft.com/office/powerpoint/2010/main" val="4008613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456480" y="1268761"/>
            <a:ext cx="8231040" cy="4857404"/>
          </a:xfrm>
        </p:spPr>
        <p:txBody>
          <a:bodyPr/>
          <a:lstStyle/>
          <a:p>
            <a:r>
              <a:rPr lang="en-US" altLang="zh-CN" sz="2800" dirty="0" smtClean="0"/>
              <a:t>Worldwide muon user facilities</a:t>
            </a:r>
          </a:p>
          <a:p>
            <a:pPr lvl="1"/>
            <a:r>
              <a:rPr lang="en-US" altLang="zh-CN" sz="2400" dirty="0">
                <a:solidFill>
                  <a:srgbClr val="0070C0"/>
                </a:solidFill>
              </a:rPr>
              <a:t>Existing and planned</a:t>
            </a:r>
          </a:p>
          <a:p>
            <a:r>
              <a:rPr lang="en-US" altLang="zh-CN" sz="2800" dirty="0" smtClean="0"/>
              <a:t>Wide fields</a:t>
            </a:r>
          </a:p>
          <a:p>
            <a:pPr lvl="1"/>
            <a:r>
              <a:rPr lang="en-US" altLang="zh-CN" sz="2400" dirty="0" smtClean="0">
                <a:solidFill>
                  <a:srgbClr val="0070C0"/>
                </a:solidFill>
                <a:sym typeface="Symbol" panose="05050102010706020507" pitchFamily="18" charset="2"/>
              </a:rPr>
              <a:t>Core: </a:t>
            </a:r>
            <a:r>
              <a:rPr lang="en-US" altLang="zh-CN" sz="2400" dirty="0">
                <a:solidFill>
                  <a:srgbClr val="0070C0"/>
                </a:solidFill>
                <a:sym typeface="Symbol" panose="05050102010706020507" pitchFamily="18" charset="2"/>
              </a:rPr>
              <a:t>condensed </a:t>
            </a:r>
            <a:r>
              <a:rPr lang="en-US" altLang="zh-CN" sz="2400" dirty="0" smtClean="0">
                <a:solidFill>
                  <a:srgbClr val="0070C0"/>
                </a:solidFill>
                <a:sym typeface="Symbol" panose="05050102010706020507" pitchFamily="18" charset="2"/>
              </a:rPr>
              <a:t>matter with </a:t>
            </a:r>
            <a:r>
              <a:rPr lang="en-US" altLang="zh-CN" sz="2400" dirty="0">
                <a:solidFill>
                  <a:srgbClr val="0070C0"/>
                </a:solidFill>
                <a:sym typeface="Symbol" panose="05050102010706020507" pitchFamily="18" charset="2"/>
              </a:rPr>
              <a:t>SR</a:t>
            </a:r>
            <a:r>
              <a:rPr lang="en-US" altLang="zh-CN" sz="2400" dirty="0" smtClean="0">
                <a:solidFill>
                  <a:srgbClr val="0070C0"/>
                </a:solidFill>
                <a:sym typeface="Symbol" panose="05050102010706020507" pitchFamily="18" charset="2"/>
              </a:rPr>
              <a:t>. </a:t>
            </a:r>
          </a:p>
          <a:p>
            <a:pPr lvl="1"/>
            <a:r>
              <a:rPr lang="en-US" altLang="zh-CN" sz="2400" dirty="0" smtClean="0">
                <a:solidFill>
                  <a:srgbClr val="0070C0"/>
                </a:solidFill>
                <a:sym typeface="Symbol" panose="05050102010706020507" pitchFamily="18" charset="2"/>
              </a:rPr>
              <a:t>Energy ranges: low </a:t>
            </a:r>
            <a:r>
              <a:rPr lang="en-US" altLang="zh-CN" sz="2400" dirty="0">
                <a:solidFill>
                  <a:srgbClr val="0070C0"/>
                </a:solidFill>
                <a:sym typeface="Symbol" panose="05050102010706020507" pitchFamily="18" charset="2"/>
              </a:rPr>
              <a:t>energy: (0.5 - 30</a:t>
            </a:r>
            <a:r>
              <a:rPr lang="en-US" altLang="zh-CN" sz="2400" dirty="0" smtClean="0">
                <a:solidFill>
                  <a:srgbClr val="0070C0"/>
                </a:solidFill>
                <a:sym typeface="Symbol" panose="05050102010706020507" pitchFamily="18" charset="2"/>
              </a:rPr>
              <a:t>) </a:t>
            </a:r>
            <a:r>
              <a:rPr lang="en-US" altLang="zh-CN" sz="2400" dirty="0" err="1" smtClean="0">
                <a:solidFill>
                  <a:srgbClr val="0070C0"/>
                </a:solidFill>
                <a:sym typeface="Symbol" panose="05050102010706020507" pitchFamily="18" charset="2"/>
              </a:rPr>
              <a:t>keV</a:t>
            </a:r>
            <a:r>
              <a:rPr lang="en-US" altLang="zh-CN" sz="2400" dirty="0">
                <a:solidFill>
                  <a:srgbClr val="0070C0"/>
                </a:solidFill>
                <a:sym typeface="Symbol" panose="05050102010706020507" pitchFamily="18" charset="2"/>
              </a:rPr>
              <a:t>, surface: ~</a:t>
            </a:r>
            <a:r>
              <a:rPr lang="en-US" altLang="zh-CN" sz="2400" dirty="0">
                <a:solidFill>
                  <a:srgbClr val="0070C0"/>
                </a:solidFill>
                <a:sym typeface="Symbol" panose="05050102010706020507" pitchFamily="18" charset="2"/>
              </a:rPr>
              <a:t>4MeV, and decay: (15 – 60</a:t>
            </a:r>
            <a:r>
              <a:rPr lang="en-US" altLang="zh-CN" sz="2400" dirty="0">
                <a:solidFill>
                  <a:srgbClr val="0070C0"/>
                </a:solidFill>
                <a:sym typeface="Symbol" panose="05050102010706020507" pitchFamily="18" charset="2"/>
              </a:rPr>
              <a:t>) MeV</a:t>
            </a:r>
            <a:endParaRPr lang="en-US" altLang="zh-CN" sz="2400" dirty="0">
              <a:solidFill>
                <a:srgbClr val="0070C0"/>
              </a:solidFill>
            </a:endParaRPr>
          </a:p>
          <a:p>
            <a:pPr lvl="1"/>
            <a:r>
              <a:rPr lang="en-US" altLang="zh-CN" sz="2400" dirty="0">
                <a:solidFill>
                  <a:srgbClr val="0070C0"/>
                </a:solidFill>
              </a:rPr>
              <a:t>Muon beam </a:t>
            </a:r>
            <a:r>
              <a:rPr lang="en-US" altLang="zh-CN" sz="2400" dirty="0" smtClean="0">
                <a:solidFill>
                  <a:srgbClr val="0070C0"/>
                </a:solidFill>
              </a:rPr>
              <a:t>types: Continuous beams and pulsed beams</a:t>
            </a:r>
            <a:endParaRPr lang="en-US" altLang="zh-CN" sz="2400" dirty="0">
              <a:solidFill>
                <a:srgbClr val="0070C0"/>
              </a:solidFill>
            </a:endParaRPr>
          </a:p>
          <a:p>
            <a:r>
              <a:rPr lang="en-US" altLang="zh-CN" sz="2800" dirty="0"/>
              <a:t>ISIS muon facility</a:t>
            </a:r>
            <a:endParaRPr lang="en-US" altLang="zh-CN" sz="2800" dirty="0"/>
          </a:p>
          <a:p>
            <a:pPr lvl="1"/>
            <a:r>
              <a:rPr lang="en-US" altLang="zh-CN" sz="2400" dirty="0">
                <a:solidFill>
                  <a:srgbClr val="0070C0"/>
                </a:solidFill>
              </a:rPr>
              <a:t>Techniques and science</a:t>
            </a:r>
          </a:p>
          <a:p>
            <a:pPr lvl="1"/>
            <a:r>
              <a:rPr lang="en-US" altLang="zh-CN" sz="2400" dirty="0">
                <a:solidFill>
                  <a:srgbClr val="0070C0"/>
                </a:solidFill>
              </a:rPr>
              <a:t>Future development</a:t>
            </a:r>
          </a:p>
          <a:p>
            <a:pPr lvl="1"/>
            <a:endParaRPr lang="zh-CN" altLang="en-US" dirty="0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Highlights </a:t>
            </a:r>
            <a:r>
              <a:rPr lang="en-US" altLang="zh-CN" dirty="0" smtClean="0"/>
              <a:t>– Multi-disciplinary App. of Muon Beams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67897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87824" y="188640"/>
            <a:ext cx="6096000" cy="34290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D7F3D06D-6AE8-8FD7-B17D-D9A6D4ACB73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88" t="1299" r="2047" b="2300"/>
          <a:stretch/>
        </p:blipFill>
        <p:spPr bwMode="auto">
          <a:xfrm>
            <a:off x="251521" y="3140968"/>
            <a:ext cx="5666432" cy="36841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矩形 4"/>
          <p:cNvSpPr/>
          <p:nvPr/>
        </p:nvSpPr>
        <p:spPr>
          <a:xfrm>
            <a:off x="395536" y="2060848"/>
            <a:ext cx="3528392" cy="8640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altLang="zh-CN" sz="2400" dirty="0">
                <a:cs typeface="Arial"/>
              </a:rPr>
              <a:t>Science highlights – science supported </a:t>
            </a:r>
            <a:endParaRPr lang="en-GB" altLang="zh-CN" sz="2400" dirty="0"/>
          </a:p>
        </p:txBody>
      </p:sp>
    </p:spTree>
    <p:extLst>
      <p:ext uri="{BB962C8B-B14F-4D97-AF65-F5344CB8AC3E}">
        <p14:creationId xmlns:p14="http://schemas.microsoft.com/office/powerpoint/2010/main" val="582069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456480" y="1600201"/>
            <a:ext cx="8231040" cy="2836911"/>
          </a:xfrm>
        </p:spPr>
        <p:txBody>
          <a:bodyPr/>
          <a:lstStyle/>
          <a:p>
            <a:r>
              <a:rPr lang="en-US" altLang="zh-CN" sz="2800" dirty="0" smtClean="0"/>
              <a:t>Welcome international partners to contribute the study and R&amp;D of Muon Collider</a:t>
            </a:r>
          </a:p>
          <a:p>
            <a:r>
              <a:rPr lang="en-US" altLang="zh-CN" sz="2800" dirty="0" smtClean="0"/>
              <a:t>Share the technologies, infrastructures</a:t>
            </a:r>
          </a:p>
          <a:p>
            <a:r>
              <a:rPr lang="en-US" altLang="zh-CN" sz="2800" dirty="0" smtClean="0"/>
              <a:t>Win-win synergy efforts   </a:t>
            </a:r>
            <a:endParaRPr lang="zh-CN" altLang="en-US" sz="2800" dirty="0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Next?</a:t>
            </a:r>
            <a:endParaRPr lang="zh-CN" altLang="en-US" dirty="0"/>
          </a:p>
        </p:txBody>
      </p:sp>
      <p:sp>
        <p:nvSpPr>
          <p:cNvPr id="4" name="文本框 3"/>
          <p:cNvSpPr txBox="1"/>
          <p:nvPr/>
        </p:nvSpPr>
        <p:spPr>
          <a:xfrm>
            <a:off x="395536" y="4851157"/>
            <a:ext cx="8424937" cy="17235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US" altLang="zh-CN" sz="3200" dirty="0" smtClean="0">
                <a:solidFill>
                  <a:srgbClr val="0070C0"/>
                </a:solidFill>
              </a:rPr>
              <a:t>Many thanks to all the speakers and the other conveners! </a:t>
            </a:r>
          </a:p>
          <a:p>
            <a:pPr>
              <a:spcAft>
                <a:spcPts val="1200"/>
              </a:spcAft>
            </a:pPr>
            <a:r>
              <a:rPr lang="en-US" altLang="zh-CN" sz="3200" dirty="0" smtClean="0">
                <a:solidFill>
                  <a:srgbClr val="0070C0"/>
                </a:solidFill>
              </a:rPr>
              <a:t>Thanks for attention!</a:t>
            </a:r>
            <a:endParaRPr lang="zh-CN" altLang="en-US" sz="32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1985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sz="2800" dirty="0" smtClean="0"/>
              <a:t>Try to bring world-wide existing or planned facilities which share similar technologies with MC, could be candidate sites for MC demonstrator, and provide useful infrastructures for potential MC R&amp;D</a:t>
            </a:r>
          </a:p>
          <a:p>
            <a:r>
              <a:rPr lang="en-US" altLang="zh-CN" sz="2800" dirty="0" smtClean="0"/>
              <a:t>High-power proton accelerators, muon sources or beams, neutrino beams, high-power targets, mainly in three continents (Europe, Asia, Nor-Am)</a:t>
            </a:r>
          </a:p>
          <a:p>
            <a:endParaRPr lang="zh-CN" altLang="en-US" sz="2800" dirty="0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Sites, Facilities and Infrastructures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267237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23528" y="1196752"/>
            <a:ext cx="8580016" cy="5040559"/>
          </a:xfrm>
        </p:spPr>
        <p:txBody>
          <a:bodyPr/>
          <a:lstStyle/>
          <a:p>
            <a:pPr>
              <a:spcBef>
                <a:spcPts val="800"/>
              </a:spcBef>
            </a:pPr>
            <a:r>
              <a:rPr lang="en-US" altLang="zh-CN" sz="2400" dirty="0">
                <a:solidFill>
                  <a:srgbClr val="00B0F0"/>
                </a:solidFill>
              </a:rPr>
              <a:t>Nicholas </a:t>
            </a:r>
            <a:r>
              <a:rPr lang="en-US" altLang="zh-CN" sz="2400" dirty="0" smtClean="0">
                <a:solidFill>
                  <a:srgbClr val="00B0F0"/>
                </a:solidFill>
              </a:rPr>
              <a:t>Evans (ORNL)</a:t>
            </a:r>
            <a:r>
              <a:rPr lang="en-US" altLang="zh-CN" sz="2400" dirty="0" smtClean="0"/>
              <a:t>: </a:t>
            </a:r>
            <a:r>
              <a:rPr lang="en-US" altLang="zh-CN" sz="2400" dirty="0"/>
              <a:t>SNS for Muon Collider Proton Driver R&amp;D</a:t>
            </a:r>
            <a:endParaRPr lang="zh-CN" altLang="en-US" sz="2400" dirty="0"/>
          </a:p>
          <a:p>
            <a:pPr>
              <a:spcBef>
                <a:spcPts val="800"/>
              </a:spcBef>
            </a:pPr>
            <a:r>
              <a:rPr lang="en-US" altLang="zh-CN" sz="2400" dirty="0">
                <a:solidFill>
                  <a:srgbClr val="00B0F0"/>
                </a:solidFill>
              </a:rPr>
              <a:t>Katsuya </a:t>
            </a:r>
            <a:r>
              <a:rPr lang="en-US" altLang="zh-CN" sz="2400" dirty="0" smtClean="0">
                <a:solidFill>
                  <a:srgbClr val="00B0F0"/>
                </a:solidFill>
              </a:rPr>
              <a:t>Yonehara (</a:t>
            </a:r>
            <a:r>
              <a:rPr lang="en-US" altLang="zh-CN" sz="2400" dirty="0" err="1" smtClean="0">
                <a:solidFill>
                  <a:srgbClr val="00B0F0"/>
                </a:solidFill>
              </a:rPr>
              <a:t>Fermilab</a:t>
            </a:r>
            <a:r>
              <a:rPr lang="en-US" altLang="zh-CN" sz="2400" dirty="0" smtClean="0">
                <a:solidFill>
                  <a:srgbClr val="00B0F0"/>
                </a:solidFill>
              </a:rPr>
              <a:t>)</a:t>
            </a:r>
            <a:r>
              <a:rPr lang="en-US" altLang="zh-CN" sz="2400" dirty="0"/>
              <a:t>: US Strategy for Muon Collider </a:t>
            </a:r>
            <a:r>
              <a:rPr lang="en-US" altLang="zh-CN" sz="2400" dirty="0" err="1"/>
              <a:t>Targetry</a:t>
            </a:r>
            <a:r>
              <a:rPr lang="en-US" altLang="zh-CN" sz="2400" dirty="0"/>
              <a:t> </a:t>
            </a:r>
            <a:r>
              <a:rPr lang="en-US" altLang="zh-CN" sz="2400" dirty="0" smtClean="0"/>
              <a:t>R&amp;D Based </a:t>
            </a:r>
            <a:r>
              <a:rPr lang="en-US" altLang="zh-CN" sz="2400" dirty="0"/>
              <a:t>on </a:t>
            </a:r>
            <a:r>
              <a:rPr lang="en-US" altLang="zh-CN" sz="2400" dirty="0" err="1"/>
              <a:t>Fermilab</a:t>
            </a:r>
            <a:r>
              <a:rPr lang="en-US" altLang="zh-CN" sz="2400" dirty="0"/>
              <a:t> Accelerator Complex Evolution </a:t>
            </a:r>
            <a:r>
              <a:rPr lang="en-US" altLang="zh-CN" sz="2400" dirty="0" smtClean="0"/>
              <a:t>Plan</a:t>
            </a:r>
          </a:p>
          <a:p>
            <a:pPr>
              <a:spcBef>
                <a:spcPts val="800"/>
              </a:spcBef>
            </a:pPr>
            <a:r>
              <a:rPr lang="en-US" altLang="zh-CN" sz="2400" dirty="0">
                <a:solidFill>
                  <a:srgbClr val="00B0F0"/>
                </a:solidFill>
              </a:rPr>
              <a:t>Rhea </a:t>
            </a:r>
            <a:r>
              <a:rPr lang="en-US" altLang="zh-CN" sz="2400" dirty="0" smtClean="0">
                <a:solidFill>
                  <a:srgbClr val="00B0F0"/>
                </a:solidFill>
              </a:rPr>
              <a:t>Stewart (UKRI)</a:t>
            </a:r>
            <a:r>
              <a:rPr lang="en-US" altLang="zh-CN" sz="2400" dirty="0" smtClean="0"/>
              <a:t>: </a:t>
            </a:r>
            <a:r>
              <a:rPr lang="fr-FR" altLang="zh-CN" sz="2400" dirty="0"/>
              <a:t>Muon Facilities Beyond Particle </a:t>
            </a:r>
            <a:r>
              <a:rPr lang="fr-FR" altLang="zh-CN" sz="2400" dirty="0" smtClean="0"/>
              <a:t>Physics</a:t>
            </a:r>
          </a:p>
          <a:p>
            <a:pPr>
              <a:spcBef>
                <a:spcPts val="800"/>
              </a:spcBef>
            </a:pPr>
            <a:r>
              <a:rPr lang="fr-FR" altLang="zh-CN" sz="2400" dirty="0">
                <a:solidFill>
                  <a:srgbClr val="00B0F0"/>
                </a:solidFill>
              </a:rPr>
              <a:t>Yuan </a:t>
            </a:r>
            <a:r>
              <a:rPr lang="fr-FR" altLang="zh-CN" sz="2400" dirty="0" smtClean="0">
                <a:solidFill>
                  <a:srgbClr val="00B0F0"/>
                </a:solidFill>
              </a:rPr>
              <a:t>He (IMP)</a:t>
            </a:r>
            <a:r>
              <a:rPr lang="fr-FR" altLang="zh-CN" sz="2400" dirty="0" smtClean="0"/>
              <a:t>: </a:t>
            </a:r>
            <a:r>
              <a:rPr lang="en-US" altLang="zh-CN" sz="2400" dirty="0"/>
              <a:t>Proton Facilities and Muon Plans in </a:t>
            </a:r>
            <a:r>
              <a:rPr lang="en-US" altLang="zh-CN" sz="2400" dirty="0" smtClean="0"/>
              <a:t>China</a:t>
            </a:r>
          </a:p>
          <a:p>
            <a:pPr>
              <a:spcBef>
                <a:spcPts val="800"/>
              </a:spcBef>
            </a:pPr>
            <a:r>
              <a:rPr lang="en-US" altLang="zh-CN" sz="2400" dirty="0">
                <a:solidFill>
                  <a:srgbClr val="00B0F0"/>
                </a:solidFill>
              </a:rPr>
              <a:t>Masashi </a:t>
            </a:r>
            <a:r>
              <a:rPr lang="en-US" altLang="zh-CN" sz="2400" dirty="0" err="1" smtClean="0">
                <a:solidFill>
                  <a:srgbClr val="00B0F0"/>
                </a:solidFill>
              </a:rPr>
              <a:t>Otani</a:t>
            </a:r>
            <a:r>
              <a:rPr lang="en-US" altLang="zh-CN" sz="2400" dirty="0" smtClean="0">
                <a:solidFill>
                  <a:srgbClr val="00B0F0"/>
                </a:solidFill>
              </a:rPr>
              <a:t> (KEK)</a:t>
            </a:r>
            <a:r>
              <a:rPr lang="en-US" altLang="zh-CN" sz="2400" dirty="0" smtClean="0"/>
              <a:t>: Proton </a:t>
            </a:r>
            <a:r>
              <a:rPr lang="en-US" altLang="zh-CN" sz="2400" dirty="0"/>
              <a:t>and Muon Applications in </a:t>
            </a:r>
            <a:r>
              <a:rPr lang="en-US" altLang="zh-CN" sz="2400" dirty="0" smtClean="0"/>
              <a:t>Japan</a:t>
            </a:r>
          </a:p>
          <a:p>
            <a:pPr>
              <a:spcBef>
                <a:spcPts val="800"/>
              </a:spcBef>
            </a:pPr>
            <a:r>
              <a:rPr lang="en-US" altLang="zh-CN" sz="2400" dirty="0">
                <a:solidFill>
                  <a:srgbClr val="00B0F0"/>
                </a:solidFill>
              </a:rPr>
              <a:t>Nikolaos </a:t>
            </a:r>
            <a:r>
              <a:rPr lang="en-US" altLang="zh-CN" sz="2400" dirty="0" err="1" smtClean="0">
                <a:solidFill>
                  <a:srgbClr val="00B0F0"/>
                </a:solidFill>
              </a:rPr>
              <a:t>Charitonidis</a:t>
            </a:r>
            <a:r>
              <a:rPr lang="en-US" altLang="zh-CN" sz="2400" dirty="0" smtClean="0">
                <a:solidFill>
                  <a:srgbClr val="00B0F0"/>
                </a:solidFill>
              </a:rPr>
              <a:t> (CERN)</a:t>
            </a:r>
            <a:r>
              <a:rPr lang="en-US" altLang="zh-CN" sz="2400" dirty="0" smtClean="0"/>
              <a:t>: Protons </a:t>
            </a:r>
            <a:r>
              <a:rPr lang="en-US" altLang="zh-CN" sz="2400" dirty="0"/>
              <a:t>in Europe : Possible synergies </a:t>
            </a:r>
            <a:r>
              <a:rPr lang="en-US" altLang="zh-CN" sz="2400" dirty="0" smtClean="0"/>
              <a:t>with </a:t>
            </a:r>
            <a:r>
              <a:rPr lang="en-US" altLang="zh-CN" sz="2400" dirty="0"/>
              <a:t>the Muon Collider</a:t>
            </a:r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Talks in the session</a:t>
            </a:r>
            <a:endParaRPr lang="zh-CN" altLang="en-US" dirty="0"/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" b="0" i="0" u="none" strike="noStrike" cap="none" normalizeH="0" baseline="0" smtClean="0">
                <a:ln>
                  <a:noFill/>
                </a:ln>
                <a:solidFill>
                  <a:srgbClr val="777777"/>
                </a:solidFill>
                <a:effectLst/>
                <a:latin typeface="Arial" panose="020B0604020202020204" pitchFamily="34" charset="0"/>
                <a:ea typeface="Liberation Sans"/>
              </a:rPr>
              <a:t> </a:t>
            </a:r>
          </a:p>
          <a:p>
            <a:pPr marL="457200" marR="0" lvl="1" indent="-457200" algn="l" defTabSz="914400" rtl="0" eaLnBrk="0" fontAlgn="t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" b="0" i="0" u="none" strike="noStrike" cap="none" normalizeH="0" baseline="0" smtClean="0">
                <a:ln>
                  <a:noFill/>
                </a:ln>
                <a:solidFill>
                  <a:srgbClr val="777777"/>
                </a:solidFill>
                <a:effectLst/>
                <a:latin typeface="Arial" panose="020B0604020202020204" pitchFamily="34" charset="0"/>
                <a:ea typeface="Liberation Sans"/>
              </a:rPr>
              <a:t>Nick Evans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152400" y="152400"/>
            <a:ext cx="9144000" cy="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" b="0" i="0" u="none" strike="noStrike" cap="none" normalizeH="0" baseline="0" smtClean="0">
                <a:ln>
                  <a:noFill/>
                </a:ln>
                <a:solidFill>
                  <a:srgbClr val="777777"/>
                </a:solidFill>
                <a:effectLst/>
                <a:latin typeface="Arial" panose="020B0604020202020204" pitchFamily="34" charset="0"/>
                <a:ea typeface="Liberation Sans"/>
              </a:rPr>
              <a:t> </a:t>
            </a:r>
          </a:p>
          <a:p>
            <a:pPr marL="457200" marR="0" lvl="1" indent="-457200" algn="l" defTabSz="914400" rtl="0" eaLnBrk="0" fontAlgn="t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" b="0" i="0" u="none" strike="noStrike" cap="none" normalizeH="0" baseline="0" smtClean="0">
                <a:ln>
                  <a:noFill/>
                </a:ln>
                <a:solidFill>
                  <a:srgbClr val="777777"/>
                </a:solidFill>
                <a:effectLst/>
                <a:latin typeface="Arial" panose="020B0604020202020204" pitchFamily="34" charset="0"/>
                <a:ea typeface="Liberation Sans"/>
              </a:rPr>
              <a:t>Nick Evans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1952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23528" y="1124744"/>
            <a:ext cx="8424936" cy="5400600"/>
          </a:xfrm>
        </p:spPr>
        <p:txBody>
          <a:bodyPr/>
          <a:lstStyle/>
          <a:p>
            <a:pPr>
              <a:spcBef>
                <a:spcPts val="400"/>
              </a:spcBef>
            </a:pPr>
            <a:r>
              <a:rPr lang="en-US" altLang="zh-CN" dirty="0" smtClean="0"/>
              <a:t>CERN: </a:t>
            </a:r>
          </a:p>
          <a:p>
            <a:pPr lvl="1">
              <a:spcBef>
                <a:spcPts val="400"/>
              </a:spcBef>
            </a:pPr>
            <a:r>
              <a:rPr lang="en-US" altLang="zh-CN" dirty="0" smtClean="0">
                <a:solidFill>
                  <a:srgbClr val="0070C0"/>
                </a:solidFill>
              </a:rPr>
              <a:t>PS: T08/09/10, n-TOF, ISOLDE</a:t>
            </a:r>
          </a:p>
          <a:p>
            <a:pPr lvl="2">
              <a:spcBef>
                <a:spcPts val="400"/>
              </a:spcBef>
            </a:pPr>
            <a:r>
              <a:rPr lang="en-US" altLang="zh-CN" dirty="0" smtClean="0">
                <a:solidFill>
                  <a:srgbClr val="0070C0"/>
                </a:solidFill>
              </a:rPr>
              <a:t>Possible for MC demonstrator</a:t>
            </a:r>
          </a:p>
          <a:p>
            <a:pPr lvl="1">
              <a:spcBef>
                <a:spcPts val="400"/>
              </a:spcBef>
            </a:pPr>
            <a:r>
              <a:rPr lang="en-US" altLang="zh-CN" dirty="0" smtClean="0">
                <a:solidFill>
                  <a:srgbClr val="0070C0"/>
                </a:solidFill>
              </a:rPr>
              <a:t>SPS: H2/H4/H6/H8, M2, </a:t>
            </a:r>
            <a:r>
              <a:rPr lang="en-US" altLang="zh-CN" dirty="0" err="1" smtClean="0">
                <a:solidFill>
                  <a:srgbClr val="0070C0"/>
                </a:solidFill>
              </a:rPr>
              <a:t>HiRadMat</a:t>
            </a:r>
            <a:endParaRPr lang="en-US" altLang="zh-CN" dirty="0" smtClean="0">
              <a:solidFill>
                <a:srgbClr val="0070C0"/>
              </a:solidFill>
            </a:endParaRPr>
          </a:p>
          <a:p>
            <a:pPr>
              <a:spcBef>
                <a:spcPts val="400"/>
              </a:spcBef>
            </a:pPr>
            <a:r>
              <a:rPr lang="en-US" altLang="zh-CN" dirty="0" smtClean="0"/>
              <a:t>PSI:</a:t>
            </a:r>
          </a:p>
          <a:p>
            <a:pPr lvl="1">
              <a:spcBef>
                <a:spcPts val="400"/>
              </a:spcBef>
            </a:pPr>
            <a:r>
              <a:rPr lang="en-US" altLang="zh-CN" dirty="0">
                <a:solidFill>
                  <a:srgbClr val="0070C0"/>
                </a:solidFill>
              </a:rPr>
              <a:t>S</a:t>
            </a:r>
            <a:r>
              <a:rPr lang="en-US" altLang="zh-CN" dirty="0">
                <a:solidFill>
                  <a:srgbClr val="0070C0"/>
                </a:solidFill>
                <a:sym typeface="Symbol" panose="05050102010706020507" pitchFamily="18" charset="2"/>
              </a:rPr>
              <a:t>S: </a:t>
            </a:r>
            <a:r>
              <a:rPr lang="en-US" altLang="zh-CN" dirty="0">
                <a:solidFill>
                  <a:srgbClr val="0070C0"/>
                </a:solidFill>
              </a:rPr>
              <a:t>Muon/pion beamlines</a:t>
            </a:r>
          </a:p>
          <a:p>
            <a:pPr lvl="1">
              <a:spcBef>
                <a:spcPts val="400"/>
              </a:spcBef>
            </a:pPr>
            <a:r>
              <a:rPr lang="en-US" altLang="zh-CN" dirty="0">
                <a:solidFill>
                  <a:srgbClr val="0070C0"/>
                </a:solidFill>
              </a:rPr>
              <a:t>SINQ: neutron beamlines</a:t>
            </a:r>
          </a:p>
          <a:p>
            <a:pPr>
              <a:spcBef>
                <a:spcPts val="400"/>
              </a:spcBef>
            </a:pPr>
            <a:r>
              <a:rPr lang="en-US" altLang="zh-CN" dirty="0" smtClean="0"/>
              <a:t>GSI:</a:t>
            </a:r>
          </a:p>
          <a:p>
            <a:pPr lvl="1">
              <a:spcBef>
                <a:spcPts val="400"/>
              </a:spcBef>
            </a:pPr>
            <a:r>
              <a:rPr lang="en-US" altLang="zh-CN" dirty="0">
                <a:solidFill>
                  <a:srgbClr val="0070C0"/>
                </a:solidFill>
              </a:rPr>
              <a:t>SIS18 Synchrotron &amp; HEST beam </a:t>
            </a:r>
            <a:r>
              <a:rPr lang="en-US" altLang="zh-CN" dirty="0">
                <a:solidFill>
                  <a:srgbClr val="0070C0"/>
                </a:solidFill>
              </a:rPr>
              <a:t>lines</a:t>
            </a:r>
          </a:p>
          <a:p>
            <a:pPr>
              <a:spcBef>
                <a:spcPts val="400"/>
              </a:spcBef>
            </a:pPr>
            <a:r>
              <a:rPr lang="en-US" altLang="zh-CN" dirty="0" smtClean="0"/>
              <a:t>ISIS:</a:t>
            </a:r>
          </a:p>
          <a:p>
            <a:pPr lvl="1">
              <a:spcBef>
                <a:spcPts val="400"/>
              </a:spcBef>
            </a:pPr>
            <a:r>
              <a:rPr lang="en-US" altLang="zh-CN" dirty="0">
                <a:solidFill>
                  <a:srgbClr val="0070C0"/>
                </a:solidFill>
              </a:rPr>
              <a:t>Muon beamlines, neutron beamlines </a:t>
            </a:r>
          </a:p>
          <a:p>
            <a:pPr>
              <a:spcBef>
                <a:spcPts val="400"/>
              </a:spcBef>
            </a:pPr>
            <a:r>
              <a:rPr lang="en-US" altLang="zh-CN" dirty="0" smtClean="0"/>
              <a:t>Future</a:t>
            </a:r>
          </a:p>
          <a:p>
            <a:pPr lvl="1">
              <a:spcBef>
                <a:spcPts val="400"/>
              </a:spcBef>
            </a:pPr>
            <a:r>
              <a:rPr lang="en-US" altLang="zh-CN" dirty="0">
                <a:solidFill>
                  <a:srgbClr val="0070C0"/>
                </a:solidFill>
              </a:rPr>
              <a:t>CERN HI ECN3, ESS (&amp;</a:t>
            </a:r>
            <a:r>
              <a:rPr lang="en-US" altLang="zh-CN" dirty="0" err="1">
                <a:solidFill>
                  <a:srgbClr val="0070C0"/>
                </a:solidFill>
              </a:rPr>
              <a:t>ESSnuSB</a:t>
            </a:r>
            <a:r>
              <a:rPr lang="en-US" altLang="zh-CN" dirty="0">
                <a:solidFill>
                  <a:srgbClr val="0070C0"/>
                </a:solidFill>
              </a:rPr>
              <a:t>), ENUBET &amp; </a:t>
            </a:r>
            <a:r>
              <a:rPr lang="en-US" altLang="zh-CN" dirty="0" err="1">
                <a:solidFill>
                  <a:srgbClr val="0070C0"/>
                </a:solidFill>
              </a:rPr>
              <a:t>NuSTORM</a:t>
            </a:r>
            <a:endParaRPr lang="zh-CN" altLang="en-US" dirty="0">
              <a:solidFill>
                <a:srgbClr val="0070C0"/>
              </a:solidFill>
            </a:endParaRPr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990720" y="228601"/>
            <a:ext cx="7901759" cy="563563"/>
          </a:xfrm>
        </p:spPr>
        <p:txBody>
          <a:bodyPr/>
          <a:lstStyle/>
          <a:p>
            <a:r>
              <a:rPr lang="en-US" altLang="zh-CN" dirty="0" smtClean="0"/>
              <a:t>Highlights - Proton </a:t>
            </a:r>
            <a:r>
              <a:rPr lang="en-US" altLang="zh-CN" dirty="0"/>
              <a:t>sources in </a:t>
            </a:r>
            <a:r>
              <a:rPr lang="en-US" altLang="zh-CN" dirty="0" smtClean="0"/>
              <a:t>Europe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307490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28932" y="45656"/>
            <a:ext cx="4815068" cy="3726611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924944"/>
            <a:ext cx="6961028" cy="39330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5434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23528" y="1268760"/>
            <a:ext cx="8424936" cy="5256584"/>
          </a:xfrm>
        </p:spPr>
        <p:txBody>
          <a:bodyPr/>
          <a:lstStyle/>
          <a:p>
            <a:r>
              <a:rPr lang="en-US" altLang="zh-CN" sz="2800" dirty="0" smtClean="0"/>
              <a:t>CSNS: </a:t>
            </a:r>
          </a:p>
          <a:p>
            <a:pPr lvl="1"/>
            <a:r>
              <a:rPr lang="en-US" altLang="zh-CN" sz="2400" dirty="0" smtClean="0">
                <a:solidFill>
                  <a:srgbClr val="0070C0"/>
                </a:solidFill>
              </a:rPr>
              <a:t>Proton beam: 1.6 GeV/140 kW, 25 Hz</a:t>
            </a:r>
          </a:p>
          <a:p>
            <a:pPr lvl="1"/>
            <a:r>
              <a:rPr lang="en-US" altLang="zh-CN" sz="2400" dirty="0" smtClean="0">
                <a:solidFill>
                  <a:srgbClr val="0070C0"/>
                </a:solidFill>
              </a:rPr>
              <a:t>CSNS-II (2023-2028): 500 kW</a:t>
            </a:r>
          </a:p>
          <a:p>
            <a:pPr lvl="1"/>
            <a:r>
              <a:rPr lang="en-US" altLang="zh-CN" sz="2400" dirty="0" smtClean="0">
                <a:solidFill>
                  <a:srgbClr val="0070C0"/>
                </a:solidFill>
              </a:rPr>
              <a:t>MELODY Muon beam</a:t>
            </a:r>
          </a:p>
          <a:p>
            <a:r>
              <a:rPr lang="en-US" altLang="zh-CN" sz="2800" dirty="0"/>
              <a:t>HIAF:</a:t>
            </a:r>
          </a:p>
          <a:p>
            <a:pPr lvl="1"/>
            <a:r>
              <a:rPr lang="en-US" altLang="zh-CN" sz="2400" dirty="0">
                <a:solidFill>
                  <a:srgbClr val="0070C0"/>
                </a:solidFill>
              </a:rPr>
              <a:t>High intensity heavy-ion beam and proton beam, 34 Tm</a:t>
            </a:r>
          </a:p>
          <a:p>
            <a:pPr lvl="1"/>
            <a:r>
              <a:rPr lang="en-US" altLang="zh-CN" sz="2400" dirty="0">
                <a:solidFill>
                  <a:srgbClr val="0070C0"/>
                </a:solidFill>
              </a:rPr>
              <a:t>Muon beam: muon applications, muon ionization cooling</a:t>
            </a:r>
            <a:endParaRPr lang="en-US" altLang="zh-CN" sz="2400" dirty="0">
              <a:solidFill>
                <a:srgbClr val="0070C0"/>
              </a:solidFill>
            </a:endParaRPr>
          </a:p>
          <a:p>
            <a:r>
              <a:rPr lang="en-US" altLang="zh-CN" sz="2800" dirty="0" err="1"/>
              <a:t>CiADS</a:t>
            </a:r>
            <a:r>
              <a:rPr lang="en-US" altLang="zh-CN" sz="2800" dirty="0"/>
              <a:t>:</a:t>
            </a:r>
          </a:p>
          <a:p>
            <a:pPr lvl="1"/>
            <a:r>
              <a:rPr lang="en-US" altLang="zh-CN" sz="2400" dirty="0">
                <a:solidFill>
                  <a:srgbClr val="0070C0"/>
                </a:solidFill>
              </a:rPr>
              <a:t>CW linac</a:t>
            </a:r>
            <a:r>
              <a:rPr lang="en-US" altLang="zh-CN" sz="2400" dirty="0">
                <a:solidFill>
                  <a:srgbClr val="0070C0"/>
                </a:solidFill>
                <a:sym typeface="Symbol" panose="05050102010706020507" pitchFamily="18" charset="2"/>
              </a:rPr>
              <a:t>: 500 MeV/2.5 MW, flexible time structure</a:t>
            </a:r>
            <a:endParaRPr lang="en-US" altLang="zh-CN" sz="2400" dirty="0">
              <a:solidFill>
                <a:srgbClr val="0070C0"/>
              </a:solidFill>
            </a:endParaRPr>
          </a:p>
          <a:p>
            <a:pPr lvl="1"/>
            <a:r>
              <a:rPr lang="en-US" altLang="zh-CN" sz="2400" dirty="0">
                <a:solidFill>
                  <a:srgbClr val="0070C0"/>
                </a:solidFill>
              </a:rPr>
              <a:t>Muon beam: muon applications</a:t>
            </a:r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990720" y="228601"/>
            <a:ext cx="7901759" cy="563563"/>
          </a:xfrm>
        </p:spPr>
        <p:txBody>
          <a:bodyPr/>
          <a:lstStyle/>
          <a:p>
            <a:r>
              <a:rPr lang="en-US" altLang="zh-CN" dirty="0" smtClean="0"/>
              <a:t>Highlights - Proton </a:t>
            </a:r>
            <a:r>
              <a:rPr lang="en-US" altLang="zh-CN" dirty="0"/>
              <a:t>sources in </a:t>
            </a:r>
            <a:r>
              <a:rPr lang="en-US" altLang="zh-CN" dirty="0" smtClean="0"/>
              <a:t>China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006562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504" y="3284984"/>
            <a:ext cx="6096000" cy="342900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8000" y="188640"/>
            <a:ext cx="6096000" cy="3429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1796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23528" y="1268760"/>
            <a:ext cx="8424936" cy="5256584"/>
          </a:xfrm>
        </p:spPr>
        <p:txBody>
          <a:bodyPr/>
          <a:lstStyle/>
          <a:p>
            <a:r>
              <a:rPr lang="en-US" altLang="zh-CN" sz="2800" dirty="0" smtClean="0"/>
              <a:t>J-PARC: </a:t>
            </a:r>
          </a:p>
          <a:p>
            <a:pPr lvl="1"/>
            <a:r>
              <a:rPr lang="en-US" altLang="zh-CN" sz="2400" dirty="0" smtClean="0">
                <a:solidFill>
                  <a:srgbClr val="0070C0"/>
                </a:solidFill>
              </a:rPr>
              <a:t>Current: 400 MeV linac, 3 GeV RCS (1 MW), 30 GeV MR (750 kW)</a:t>
            </a:r>
          </a:p>
          <a:p>
            <a:pPr lvl="1"/>
            <a:r>
              <a:rPr lang="en-US" altLang="zh-CN" sz="2400" dirty="0" smtClean="0">
                <a:solidFill>
                  <a:srgbClr val="0070C0"/>
                </a:solidFill>
              </a:rPr>
              <a:t>Muon beams: MUSE, COMET</a:t>
            </a:r>
          </a:p>
          <a:p>
            <a:r>
              <a:rPr lang="en-US" altLang="zh-CN" sz="2800" dirty="0"/>
              <a:t>KEK-Tsukuba:</a:t>
            </a:r>
          </a:p>
          <a:p>
            <a:pPr lvl="1"/>
            <a:r>
              <a:rPr lang="en-US" altLang="zh-CN" sz="2400" dirty="0">
                <a:solidFill>
                  <a:srgbClr val="0070C0"/>
                </a:solidFill>
              </a:rPr>
              <a:t>SC-linac based multi-MW proton driver</a:t>
            </a:r>
          </a:p>
          <a:p>
            <a:r>
              <a:rPr lang="en-US" altLang="zh-CN" sz="2800" dirty="0" smtClean="0"/>
              <a:t>Unique </a:t>
            </a:r>
            <a:r>
              <a:rPr lang="en-US" altLang="zh-CN" sz="2800" dirty="0"/>
              <a:t>technologies and scenario:</a:t>
            </a:r>
            <a:endParaRPr lang="en-US" altLang="zh-CN" sz="2800" dirty="0"/>
          </a:p>
          <a:p>
            <a:pPr lvl="1"/>
            <a:r>
              <a:rPr lang="en-US" altLang="zh-CN" sz="2400" dirty="0">
                <a:solidFill>
                  <a:srgbClr val="0070C0"/>
                </a:solidFill>
                <a:sym typeface="Symbol" panose="05050102010706020507" pitchFamily="18" charset="2"/>
              </a:rPr>
              <a:t>+ cooling and acceleration (MUSE)</a:t>
            </a:r>
            <a:endParaRPr lang="en-US" altLang="zh-CN" sz="2400" dirty="0">
              <a:solidFill>
                <a:srgbClr val="0070C0"/>
              </a:solidFill>
            </a:endParaRPr>
          </a:p>
          <a:p>
            <a:pPr lvl="1"/>
            <a:r>
              <a:rPr lang="en-US" altLang="zh-CN" sz="2400" dirty="0">
                <a:solidFill>
                  <a:srgbClr val="0070C0"/>
                </a:solidFill>
              </a:rPr>
              <a:t>Capture solenoid for </a:t>
            </a:r>
            <a:r>
              <a:rPr lang="en-US" altLang="zh-CN" sz="2400" dirty="0">
                <a:solidFill>
                  <a:srgbClr val="0070C0"/>
                </a:solidFill>
                <a:sym typeface="Symbol" panose="05050102010706020507" pitchFamily="18" charset="2"/>
              </a:rPr>
              <a:t>-e conversion (@</a:t>
            </a:r>
            <a:r>
              <a:rPr lang="en-US" altLang="zh-CN" sz="2400" dirty="0" err="1">
                <a:solidFill>
                  <a:srgbClr val="0070C0"/>
                </a:solidFill>
                <a:sym typeface="Symbol" panose="05050102010706020507" pitchFamily="18" charset="2"/>
              </a:rPr>
              <a:t>MuSIC</a:t>
            </a:r>
            <a:r>
              <a:rPr lang="en-US" altLang="zh-CN" sz="2400" dirty="0">
                <a:solidFill>
                  <a:srgbClr val="0070C0"/>
                </a:solidFill>
                <a:sym typeface="Symbol" panose="05050102010706020507" pitchFamily="18" charset="2"/>
              </a:rPr>
              <a:t>, COMET)</a:t>
            </a:r>
          </a:p>
          <a:p>
            <a:pPr lvl="1"/>
            <a:r>
              <a:rPr lang="en-US" altLang="zh-CN" sz="2400" dirty="0">
                <a:solidFill>
                  <a:srgbClr val="0070C0"/>
                </a:solidFill>
                <a:sym typeface="Symbol" panose="05050102010706020507" pitchFamily="18" charset="2"/>
              </a:rPr>
              <a:t>FFAG accelerators (KEK, Kyoto U, Osaka U)</a:t>
            </a:r>
            <a:endParaRPr lang="en-US" altLang="zh-CN" sz="2400" dirty="0">
              <a:solidFill>
                <a:srgbClr val="0070C0"/>
              </a:solidFill>
            </a:endParaRPr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990720" y="228601"/>
            <a:ext cx="7901759" cy="563563"/>
          </a:xfrm>
        </p:spPr>
        <p:txBody>
          <a:bodyPr/>
          <a:lstStyle/>
          <a:p>
            <a:r>
              <a:rPr lang="en-US" altLang="zh-CN" dirty="0" smtClean="0"/>
              <a:t>Highlights - Proton </a:t>
            </a:r>
            <a:r>
              <a:rPr lang="en-US" altLang="zh-CN" dirty="0"/>
              <a:t>sources in </a:t>
            </a:r>
            <a:r>
              <a:rPr lang="en-US" altLang="zh-CN" dirty="0" smtClean="0"/>
              <a:t>Japan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4680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7543" y="476672"/>
            <a:ext cx="8314551" cy="60486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2625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自定义设计方案">
  <a:themeElements>
    <a:clrScheme name="Office 2007-20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默认设计模板_2">
  <a:themeElements>
    <a:clrScheme name="Office 2007-20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默认设计模板_2">
      <a:majorFont>
        <a:latin typeface="Arial"/>
        <a:ea typeface="微软雅黑"/>
        <a:cs typeface=""/>
      </a:majorFont>
      <a:minorFont>
        <a:latin typeface="Arial"/>
        <a:ea typeface="华文细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altLang="zh-CN" sz="1800" b="0" i="0" u="none" strike="noStrike" cap="none" normalizeH="0" baseline="-2500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altLang="zh-CN" sz="1800" b="0" i="0" u="none" strike="noStrike" cap="none" normalizeH="0" baseline="-2500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默认设计模板_2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_2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_2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_2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_2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_2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_2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_2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_2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_2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_2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_2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12129</TotalTime>
  <Words>626</Words>
  <Application>Microsoft Office PowerPoint</Application>
  <PresentationFormat>全屏显示(4:3)</PresentationFormat>
  <Paragraphs>91</Paragraphs>
  <Slides>16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16</vt:i4>
      </vt:variant>
    </vt:vector>
  </HeadingPairs>
  <TitlesOfParts>
    <vt:vector size="28" baseType="lpstr">
      <vt:lpstr>Gulim</vt:lpstr>
      <vt:lpstr>Liberation Sans</vt:lpstr>
      <vt:lpstr>华文楷体</vt:lpstr>
      <vt:lpstr>华文细黑</vt:lpstr>
      <vt:lpstr>宋体</vt:lpstr>
      <vt:lpstr>微软雅黑</vt:lpstr>
      <vt:lpstr>Arial</vt:lpstr>
      <vt:lpstr>Calibri</vt:lpstr>
      <vt:lpstr>Calibri Light</vt:lpstr>
      <vt:lpstr>Symbol</vt:lpstr>
      <vt:lpstr>自定义设计方案</vt:lpstr>
      <vt:lpstr>1_默认设计模板_2</vt:lpstr>
      <vt:lpstr>PowerPoint 演示文稿</vt:lpstr>
      <vt:lpstr>Sites, Facilities and Infrastructures</vt:lpstr>
      <vt:lpstr>Talks in the session</vt:lpstr>
      <vt:lpstr>Highlights - Proton sources in Europe</vt:lpstr>
      <vt:lpstr>PowerPoint 演示文稿</vt:lpstr>
      <vt:lpstr>Highlights - Proton sources in China</vt:lpstr>
      <vt:lpstr>PowerPoint 演示文稿</vt:lpstr>
      <vt:lpstr>Highlights - Proton sources in Japan</vt:lpstr>
      <vt:lpstr>PowerPoint 演示文稿</vt:lpstr>
      <vt:lpstr>Highlights - Proton source at SNS</vt:lpstr>
      <vt:lpstr>PowerPoint 演示文稿</vt:lpstr>
      <vt:lpstr>Highlights – Targetry R&amp;D in US</vt:lpstr>
      <vt:lpstr>PowerPoint 演示文稿</vt:lpstr>
      <vt:lpstr>Highlights – Multi-disciplinary App. of Muon Beams</vt:lpstr>
      <vt:lpstr>PowerPoint 演示文稿</vt:lpstr>
      <vt:lpstr>Next?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Administrator</dc:creator>
  <cp:lastModifiedBy>J.Y.Tang</cp:lastModifiedBy>
  <cp:revision>1112</cp:revision>
  <dcterms:created xsi:type="dcterms:W3CDTF">2016-11-20T04:24:03Z</dcterms:created>
  <dcterms:modified xsi:type="dcterms:W3CDTF">2023-06-23T09:51:42Z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2052-10.1.0.6065</vt:lpwstr>
  </property>
</Properties>
</file>