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8"/>
  </p:notesMasterIdLst>
  <p:sldIdLst>
    <p:sldId id="938" r:id="rId5"/>
    <p:sldId id="939" r:id="rId6"/>
    <p:sldId id="952" r:id="rId7"/>
    <p:sldId id="977" r:id="rId8"/>
    <p:sldId id="957" r:id="rId9"/>
    <p:sldId id="956" r:id="rId10"/>
    <p:sldId id="974" r:id="rId11"/>
    <p:sldId id="967" r:id="rId12"/>
    <p:sldId id="978" r:id="rId13"/>
    <p:sldId id="968" r:id="rId14"/>
    <p:sldId id="976" r:id="rId15"/>
    <p:sldId id="969" r:id="rId16"/>
    <p:sldId id="975" r:id="rId17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>
    <p:extLst>
      <p:ext uri="{19B8F6BF-5375-455C-9EA6-DF929625EA0E}">
        <p15:presenceInfo xmlns:p15="http://schemas.microsoft.com/office/powerpoint/2012/main" userId="S::arnaud.devred@cern.ch::89679b2d-f959-4df6-ad80-948cf498df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D9D9D9"/>
    <a:srgbClr val="B8CCE4"/>
    <a:srgbClr val="FFFFFF"/>
    <a:srgbClr val="DCE6F1"/>
    <a:srgbClr val="B9DEFF"/>
    <a:srgbClr val="F09E18"/>
    <a:srgbClr val="0016A0"/>
    <a:srgbClr val="8E04FF"/>
    <a:srgbClr val="006D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24" autoAdjust="0"/>
    <p:restoredTop sz="96817" autoAdjust="0"/>
  </p:normalViewPr>
  <p:slideViewPr>
    <p:cSldViewPr snapToGrid="0" snapToObjects="1">
      <p:cViewPr varScale="1">
        <p:scale>
          <a:sx n="157" d="100"/>
          <a:sy n="157" d="100"/>
        </p:scale>
        <p:origin x="2084" y="76"/>
      </p:cViewPr>
      <p:guideLst>
        <p:guide orient="horz" pos="216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5/2/2023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053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1525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7561433E-798B-5F49-9757-E375052C7A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8" r="2888"/>
          <a:stretch/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22832"/>
            <a:ext cx="8226854" cy="4670196"/>
          </a:xfrm>
        </p:spPr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20.11.2022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WP2.5 – Ch. Barth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46216" y="744677"/>
            <a:ext cx="8265984" cy="2513191"/>
          </a:xfrm>
        </p:spPr>
        <p:txBody>
          <a:bodyPr tIns="0" bIns="0" anchor="t"/>
          <a:lstStyle>
            <a:lvl1pPr algn="r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082800" y="3461966"/>
            <a:ext cx="66294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78806" y="2243666"/>
            <a:ext cx="8219661" cy="1591733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46002"/>
            <a:ext cx="8229600" cy="936000"/>
          </a:xfrm>
        </p:spPr>
        <p:txBody>
          <a:bodyPr/>
          <a:lstStyle/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198" y="1172213"/>
            <a:ext cx="4068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96556" y="1172213"/>
            <a:ext cx="4068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317A68CD-A36D-445C-A70C-9B1A61DFC4F7}" type="datetime1">
              <a:rPr lang="en-US" smtClean="0"/>
              <a:pPr/>
              <a:t>5/2/2023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572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114181"/>
            <a:ext cx="4040188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121688"/>
            <a:ext cx="4041775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40A9FFC1-2A8B-4A54-B80A-74226F7668EB}" type="datetime1">
              <a:rPr lang="en-US" smtClean="0"/>
              <a:pPr/>
              <a:t>5/2/2023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EF2454A6-A51C-454D-8957-B55DF8AB894B}" type="datetime1">
              <a:rPr lang="en-US" smtClean="0"/>
              <a:pPr/>
              <a:t>5/2/2023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34"/>
            <a:ext cx="9144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9946" y="226754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9946" y="1335024"/>
            <a:ext cx="8226854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AE98F79E-FBDA-48F7-81CB-C46BD64DE615}" type="datetime1">
              <a:rPr lang="en-US" smtClean="0"/>
              <a:pPr/>
              <a:t>5/2/2023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WP2.5 – Ch. Barth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9"/>
          <a:srcRect b="36557"/>
          <a:stretch/>
        </p:blipFill>
        <p:spPr bwMode="auto">
          <a:xfrm>
            <a:off x="6332" y="6272584"/>
            <a:ext cx="743918" cy="542473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9"/>
          <a:srcRect t="62024"/>
          <a:stretch/>
        </p:blipFill>
        <p:spPr bwMode="auto">
          <a:xfrm>
            <a:off x="780685" y="6375399"/>
            <a:ext cx="743918" cy="324713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734831" y="6199322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6" r:id="rId4"/>
    <p:sldLayoutId id="2147483664" r:id="rId5"/>
    <p:sldLayoutId id="2147483665" r:id="rId6"/>
    <p:sldLayoutId id="2147483667" r:id="rId7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57115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8F497F-D131-E89E-97E8-D00E471441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249936"/>
            <a:ext cx="8778815" cy="940443"/>
          </a:xfrm>
        </p:spPr>
        <p:txBody>
          <a:bodyPr>
            <a:normAutofit/>
          </a:bodyPr>
          <a:lstStyle/>
          <a:p>
            <a:r>
              <a:rPr lang="en-US" dirty="0"/>
              <a:t>Cabling &amp; insulation capabilities #1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E91808-EA84-EBAF-B876-9E191CECCA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4BAF96-CF1B-B86E-E1CC-7BE071344F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22832"/>
            <a:ext cx="8226854" cy="4670196"/>
          </a:xfrm>
        </p:spPr>
        <p:txBody>
          <a:bodyPr/>
          <a:lstStyle/>
          <a:p>
            <a:r>
              <a:rPr lang="en-GB" dirty="0"/>
              <a:t>Round, insulated power transmission cables</a:t>
            </a:r>
          </a:p>
          <a:p>
            <a:pPr lvl="1"/>
            <a:r>
              <a:rPr lang="en-GB" dirty="0"/>
              <a:t>operational, used for HL-LHC</a:t>
            </a:r>
          </a:p>
          <a:p>
            <a:r>
              <a:rPr lang="en-GB" dirty="0"/>
              <a:t>‘Stack’ type cables</a:t>
            </a:r>
          </a:p>
          <a:p>
            <a:pPr lvl="1"/>
            <a:r>
              <a:rPr lang="en-GB" dirty="0"/>
              <a:t>14 tapes + insulation, torque control only: operational</a:t>
            </a:r>
          </a:p>
          <a:p>
            <a:pPr lvl="1"/>
            <a:r>
              <a:rPr lang="en-GB" dirty="0"/>
              <a:t>7 tapes, precise tension control:</a:t>
            </a:r>
            <a:br>
              <a:rPr lang="en-GB" dirty="0"/>
            </a:br>
            <a:r>
              <a:rPr lang="en-GB" dirty="0"/>
              <a:t>being upgraded to 15 tapes</a:t>
            </a:r>
            <a:br>
              <a:rPr lang="en-GB" dirty="0"/>
            </a:br>
            <a:r>
              <a:rPr lang="en-GB" dirty="0"/>
              <a:t>+ insulation</a:t>
            </a:r>
          </a:p>
        </p:txBody>
      </p:sp>
      <p:sp>
        <p:nvSpPr>
          <p:cNvPr id="14" name="Date Placeholder 1">
            <a:extLst>
              <a:ext uri="{FF2B5EF4-FFF2-40B4-BE49-F238E27FC236}">
                <a16:creationId xmlns:a16="http://schemas.microsoft.com/office/drawing/2014/main" id="{E1CAA049-EC21-11E8-8FBA-2DC795D134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fld id="{EF2454A6-A51C-454D-8957-B55DF8AB894B}" type="datetime1">
              <a:rPr lang="en-US" smtClean="0"/>
              <a:pPr/>
              <a:t>5/2/2023</a:t>
            </a:fld>
            <a:endParaRPr lang="en-US" dirty="0"/>
          </a:p>
        </p:txBody>
      </p:sp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B47EFAE3-B196-7009-6B72-3E4974B7B1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WP2.2 – Ch. Barth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FE711C5-C6D4-22E4-E8F6-4502C3A41AD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68" r="16098"/>
          <a:stretch/>
        </p:blipFill>
        <p:spPr>
          <a:xfrm rot="5400000">
            <a:off x="6337366" y="3416702"/>
            <a:ext cx="2726999" cy="2788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1230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8F497F-D131-E89E-97E8-D00E471441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249936"/>
            <a:ext cx="8778815" cy="940443"/>
          </a:xfrm>
        </p:spPr>
        <p:txBody>
          <a:bodyPr>
            <a:normAutofit/>
          </a:bodyPr>
          <a:lstStyle/>
          <a:p>
            <a:r>
              <a:rPr lang="en-US" dirty="0"/>
              <a:t>Cabling &amp; insulation capabilities #2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E91808-EA84-EBAF-B876-9E191CECCA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4BAF96-CF1B-B86E-E1CC-7BE071344F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22832"/>
            <a:ext cx="8226854" cy="4670196"/>
          </a:xfrm>
        </p:spPr>
        <p:txBody>
          <a:bodyPr/>
          <a:lstStyle/>
          <a:p>
            <a:r>
              <a:rPr lang="en-GB" dirty="0"/>
              <a:t>Kapton tape wrapping for round and ‘stack’ cables</a:t>
            </a:r>
          </a:p>
          <a:p>
            <a:pPr lvl="1"/>
            <a:r>
              <a:rPr lang="en-GB" dirty="0"/>
              <a:t>operational, long lengths possible</a:t>
            </a:r>
          </a:p>
          <a:p>
            <a:r>
              <a:rPr lang="en-GB" dirty="0"/>
              <a:t>‘c-shape’ Kapton tape insulation for ‘stack’ cables</a:t>
            </a:r>
          </a:p>
          <a:p>
            <a:pPr lvl="1"/>
            <a:r>
              <a:rPr lang="en-GB" dirty="0"/>
              <a:t>operational, long lengths possible</a:t>
            </a:r>
          </a:p>
          <a:p>
            <a:endParaRPr lang="en-GB" dirty="0"/>
          </a:p>
        </p:txBody>
      </p:sp>
      <p:sp>
        <p:nvSpPr>
          <p:cNvPr id="14" name="Date Placeholder 1">
            <a:extLst>
              <a:ext uri="{FF2B5EF4-FFF2-40B4-BE49-F238E27FC236}">
                <a16:creationId xmlns:a16="http://schemas.microsoft.com/office/drawing/2014/main" id="{E1CAA049-EC21-11E8-8FBA-2DC795D134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fld id="{EF2454A6-A51C-454D-8957-B55DF8AB894B}" type="datetime1">
              <a:rPr lang="en-US" smtClean="0"/>
              <a:pPr/>
              <a:t>5/2/2023</a:t>
            </a:fld>
            <a:endParaRPr lang="en-US" dirty="0"/>
          </a:p>
        </p:txBody>
      </p:sp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B47EFAE3-B196-7009-6B72-3E4974B7B1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WP2.2 – Ch. Barth</a:t>
            </a:r>
          </a:p>
        </p:txBody>
      </p:sp>
      <p:pic>
        <p:nvPicPr>
          <p:cNvPr id="8" name="Picture 7" descr="A picture containing text, floor, indoor, table&#10;&#10;Description automatically generated">
            <a:extLst>
              <a:ext uri="{FF2B5EF4-FFF2-40B4-BE49-F238E27FC236}">
                <a16:creationId xmlns:a16="http://schemas.microsoft.com/office/drawing/2014/main" id="{B0D5C42F-C740-B1D8-F5B4-A5C20E5B51B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1267" y="4272528"/>
            <a:ext cx="4284453" cy="179750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60C3598-E537-F1B6-C426-13BA9EC53CF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64" t="21986"/>
          <a:stretch/>
        </p:blipFill>
        <p:spPr>
          <a:xfrm>
            <a:off x="2025408" y="4260580"/>
            <a:ext cx="2545219" cy="1799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3451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8F497F-D131-E89E-97E8-D00E471441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249936"/>
            <a:ext cx="8778815" cy="940443"/>
          </a:xfrm>
        </p:spPr>
        <p:txBody>
          <a:bodyPr>
            <a:normAutofit/>
          </a:bodyPr>
          <a:lstStyle/>
          <a:p>
            <a:r>
              <a:rPr lang="en-US" dirty="0"/>
              <a:t>Characterization of cables #1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E91808-EA84-EBAF-B876-9E191CECCA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4BAF96-CF1B-B86E-E1CC-7BE071344F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22832"/>
            <a:ext cx="8226854" cy="4670196"/>
          </a:xfrm>
        </p:spPr>
        <p:txBody>
          <a:bodyPr/>
          <a:lstStyle/>
          <a:p>
            <a:r>
              <a:rPr lang="en-GB" dirty="0"/>
              <a:t>Intertape resistance measurement setup (77 K, self-field) developed</a:t>
            </a:r>
          </a:p>
          <a:p>
            <a:pPr lvl="1"/>
            <a:r>
              <a:rPr lang="en-GB" dirty="0"/>
              <a:t>in operation</a:t>
            </a:r>
          </a:p>
        </p:txBody>
      </p:sp>
      <p:sp>
        <p:nvSpPr>
          <p:cNvPr id="14" name="Date Placeholder 1">
            <a:extLst>
              <a:ext uri="{FF2B5EF4-FFF2-40B4-BE49-F238E27FC236}">
                <a16:creationId xmlns:a16="http://schemas.microsoft.com/office/drawing/2014/main" id="{E1CAA049-EC21-11E8-8FBA-2DC795D134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fld id="{EF2454A6-A51C-454D-8957-B55DF8AB894B}" type="datetime1">
              <a:rPr lang="en-US" smtClean="0"/>
              <a:pPr/>
              <a:t>5/2/2023</a:t>
            </a:fld>
            <a:endParaRPr lang="en-US" dirty="0"/>
          </a:p>
        </p:txBody>
      </p:sp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B47EFAE3-B196-7009-6B72-3E4974B7B1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WP2.2 – Ch. Barth</a:t>
            </a:r>
          </a:p>
        </p:txBody>
      </p:sp>
      <p:pic>
        <p:nvPicPr>
          <p:cNvPr id="5" name="Picture 4" descr="A picture containing floor, indoor, table, chair&#10;&#10;Description automatically generated">
            <a:extLst>
              <a:ext uri="{FF2B5EF4-FFF2-40B4-BE49-F238E27FC236}">
                <a16:creationId xmlns:a16="http://schemas.microsoft.com/office/drawing/2014/main" id="{56E51E3B-83F4-EB4F-0E17-34A016067C9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874"/>
          <a:stretch/>
        </p:blipFill>
        <p:spPr>
          <a:xfrm>
            <a:off x="3838832" y="2787394"/>
            <a:ext cx="5239265" cy="3384282"/>
          </a:xfrm>
          <a:prstGeom prst="rect">
            <a:avLst/>
          </a:prstGeom>
        </p:spPr>
      </p:pic>
      <p:pic>
        <p:nvPicPr>
          <p:cNvPr id="8" name="Picture 7" descr="A picture containing indoor&#10;&#10;Description automatically generated">
            <a:extLst>
              <a:ext uri="{FF2B5EF4-FFF2-40B4-BE49-F238E27FC236}">
                <a16:creationId xmlns:a16="http://schemas.microsoft.com/office/drawing/2014/main" id="{C897BB49-489D-62CD-5C18-5A8F4F0A0BC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37" b="10008"/>
          <a:stretch/>
        </p:blipFill>
        <p:spPr>
          <a:xfrm>
            <a:off x="1092803" y="2787394"/>
            <a:ext cx="2638937" cy="3384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8735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8F497F-D131-E89E-97E8-D00E471441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249936"/>
            <a:ext cx="8778815" cy="940443"/>
          </a:xfrm>
        </p:spPr>
        <p:txBody>
          <a:bodyPr>
            <a:normAutofit/>
          </a:bodyPr>
          <a:lstStyle/>
          <a:p>
            <a:r>
              <a:rPr lang="en-US" dirty="0"/>
              <a:t>Characterization of cables #2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E91808-EA84-EBAF-B876-9E191CECCA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4BAF96-CF1B-B86E-E1CC-7BE071344F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22832"/>
            <a:ext cx="8226854" cy="4670196"/>
          </a:xfrm>
        </p:spPr>
        <p:txBody>
          <a:bodyPr/>
          <a:lstStyle/>
          <a:p>
            <a:r>
              <a:rPr lang="en-GB" dirty="0"/>
              <a:t>In-field characterization of cables with the FRESCA &amp; FRESCA2 test stations</a:t>
            </a:r>
          </a:p>
          <a:p>
            <a:pPr lvl="1"/>
            <a:r>
              <a:rPr lang="en-GB" dirty="0"/>
              <a:t>FRESCA (9.6T, 1.9K &amp; 4.2K): in operation</a:t>
            </a:r>
          </a:p>
          <a:p>
            <a:pPr lvl="1"/>
            <a:r>
              <a:rPr lang="en-GB" dirty="0"/>
              <a:t>FRESCA2 (13T, 1.9K &amp; 4.2K &amp; gas-flow): being commissioned</a:t>
            </a:r>
          </a:p>
          <a:p>
            <a:r>
              <a:rPr lang="en-GB" dirty="0"/>
              <a:t>Dedicated test station</a:t>
            </a:r>
            <a:br>
              <a:rPr lang="en-GB" dirty="0"/>
            </a:br>
            <a:r>
              <a:rPr lang="en-GB" dirty="0"/>
              <a:t>for splice &amp; current lead</a:t>
            </a:r>
            <a:br>
              <a:rPr lang="en-GB" dirty="0"/>
            </a:br>
            <a:r>
              <a:rPr lang="en-GB" dirty="0"/>
              <a:t>characterization</a:t>
            </a:r>
          </a:p>
          <a:p>
            <a:pPr lvl="1"/>
            <a:r>
              <a:rPr lang="en-GB" dirty="0"/>
              <a:t>in development</a:t>
            </a:r>
          </a:p>
          <a:p>
            <a:pPr lvl="1"/>
            <a:endParaRPr lang="en-GB" dirty="0"/>
          </a:p>
        </p:txBody>
      </p:sp>
      <p:sp>
        <p:nvSpPr>
          <p:cNvPr id="14" name="Date Placeholder 1">
            <a:extLst>
              <a:ext uri="{FF2B5EF4-FFF2-40B4-BE49-F238E27FC236}">
                <a16:creationId xmlns:a16="http://schemas.microsoft.com/office/drawing/2014/main" id="{E1CAA049-EC21-11E8-8FBA-2DC795D134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fld id="{EF2454A6-A51C-454D-8957-B55DF8AB894B}" type="datetime1">
              <a:rPr lang="en-US" smtClean="0"/>
              <a:pPr/>
              <a:t>5/2/2023</a:t>
            </a:fld>
            <a:endParaRPr lang="en-US" dirty="0"/>
          </a:p>
        </p:txBody>
      </p:sp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B47EFAE3-B196-7009-6B72-3E4974B7B1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WP2.2 – Ch. Barth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47AA947-5919-C1C5-7B7D-E573B25646D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2757" y="3253456"/>
            <a:ext cx="3828786" cy="2872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387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0ABEC-A5AB-47E3-836E-713E97551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139" y="1333144"/>
            <a:ext cx="8219661" cy="3161944"/>
          </a:xfrm>
        </p:spPr>
        <p:txBody>
          <a:bodyPr>
            <a:normAutofit/>
          </a:bodyPr>
          <a:lstStyle/>
          <a:p>
            <a:pPr algn="ctr"/>
            <a:r>
              <a:rPr lang="en-GB" dirty="0"/>
              <a:t>Work Package WP2.2</a:t>
            </a:r>
            <a:br>
              <a:rPr lang="en-GB" dirty="0"/>
            </a:br>
            <a:r>
              <a:rPr lang="en-GB" sz="3200" dirty="0"/>
              <a:t>(HTS conductor, cables &amp; associated technologies)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CCBDE-2250-4D98-8841-07CBE3202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48B040-0874-FE41-8504-D4BF696DF7A6}"/>
              </a:ext>
            </a:extLst>
          </p:cNvPr>
          <p:cNvSpPr txBox="1"/>
          <p:nvPr/>
        </p:nvSpPr>
        <p:spPr>
          <a:xfrm>
            <a:off x="1312985" y="5158154"/>
            <a:ext cx="2018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Date:</a:t>
            </a:r>
            <a:r>
              <a:rPr lang="en-US" dirty="0"/>
              <a:t> 02.05.2023</a:t>
            </a:r>
            <a:r>
              <a:rPr lang="en-FR" dirty="0"/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9CC10B-9637-4445-8682-1F86FB51F6C4}"/>
              </a:ext>
            </a:extLst>
          </p:cNvPr>
          <p:cNvSpPr txBox="1"/>
          <p:nvPr/>
        </p:nvSpPr>
        <p:spPr>
          <a:xfrm>
            <a:off x="1312985" y="4641955"/>
            <a:ext cx="6477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Author: </a:t>
            </a:r>
            <a:r>
              <a:rPr lang="en-US" dirty="0"/>
              <a:t>Christian Barth on behalf of the TE-MSC-HSD section</a:t>
            </a:r>
            <a:endParaRPr lang="en-FR" dirty="0"/>
          </a:p>
        </p:txBody>
      </p:sp>
      <p:sp>
        <p:nvSpPr>
          <p:cNvPr id="8" name="Date Placeholder 1">
            <a:extLst>
              <a:ext uri="{FF2B5EF4-FFF2-40B4-BE49-F238E27FC236}">
                <a16:creationId xmlns:a16="http://schemas.microsoft.com/office/drawing/2014/main" id="{905EBA06-2519-B35F-BD1E-E590F9A39F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fld id="{EF2454A6-A51C-454D-8957-B55DF8AB894B}" type="datetime1">
              <a:rPr lang="en-US" smtClean="0"/>
              <a:pPr/>
              <a:t>5/2/2023</a:t>
            </a:fld>
            <a:endParaRPr lang="en-US" dirty="0"/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0DB5B414-9BCC-0E40-89F9-56F5F8FB0A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WP2.5 – Ch. Barth</a:t>
            </a:r>
          </a:p>
        </p:txBody>
      </p:sp>
    </p:spTree>
    <p:extLst>
      <p:ext uri="{BB962C8B-B14F-4D97-AF65-F5344CB8AC3E}">
        <p14:creationId xmlns:p14="http://schemas.microsoft.com/office/powerpoint/2010/main" val="1688350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4C5AF9-E12F-127D-7277-8F51E61254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Introduction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552499-9986-B7B5-14DF-6F9E90BA68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800" b="1" u="sng" dirty="0">
                <a:solidFill>
                  <a:srgbClr val="FF0000"/>
                </a:solidFill>
              </a:rPr>
              <a:t>Objective:</a:t>
            </a:r>
          </a:p>
          <a:p>
            <a:pPr marL="36576" indent="0">
              <a:buNone/>
            </a:pPr>
            <a:r>
              <a:rPr lang="en-US" sz="2800" dirty="0"/>
              <a:t>Demonstrator of </a:t>
            </a:r>
            <a:r>
              <a:rPr lang="en-US" sz="2800" b="1" dirty="0"/>
              <a:t>5 T</a:t>
            </a:r>
            <a:r>
              <a:rPr lang="en-US" sz="2800" dirty="0"/>
              <a:t> </a:t>
            </a:r>
            <a:r>
              <a:rPr lang="en-US" sz="2800" b="1" dirty="0"/>
              <a:t>in </a:t>
            </a:r>
            <a:r>
              <a:rPr lang="en-US" sz="2800" dirty="0"/>
              <a:t>a background field </a:t>
            </a:r>
            <a:r>
              <a:rPr lang="en-US" sz="2800" b="1" dirty="0"/>
              <a:t>of 15 T</a:t>
            </a:r>
          </a:p>
          <a:p>
            <a:pPr marL="36576" indent="0">
              <a:buNone/>
            </a:pPr>
            <a:endParaRPr lang="en-US" sz="2800" b="1" dirty="0"/>
          </a:p>
          <a:p>
            <a:pPr marL="36576" indent="0">
              <a:buNone/>
            </a:pPr>
            <a:r>
              <a:rPr lang="en-US" sz="2800" b="1" u="sng" dirty="0">
                <a:solidFill>
                  <a:srgbClr val="FF0000"/>
                </a:solidFill>
              </a:rPr>
              <a:t>Work Package 2.2:</a:t>
            </a:r>
          </a:p>
          <a:p>
            <a:r>
              <a:rPr lang="en-US" sz="2800" dirty="0"/>
              <a:t>Specification and procurement of tape.</a:t>
            </a:r>
          </a:p>
          <a:p>
            <a:r>
              <a:rPr lang="en-US" sz="2800" dirty="0"/>
              <a:t>Generate </a:t>
            </a:r>
            <a:r>
              <a:rPr lang="en-US" sz="2800" b="1" dirty="0"/>
              <a:t>material database</a:t>
            </a:r>
            <a:endParaRPr lang="en-US" sz="2800" dirty="0">
              <a:sym typeface="Wingdings" panose="05000000000000000000" pitchFamily="2" charset="2"/>
            </a:endParaRPr>
          </a:p>
          <a:p>
            <a:r>
              <a:rPr lang="en-US" sz="2800" dirty="0"/>
              <a:t>Development of </a:t>
            </a:r>
            <a:r>
              <a:rPr lang="en-US" sz="2800" b="1" dirty="0">
                <a:solidFill>
                  <a:srgbClr val="0055A0"/>
                </a:solidFill>
              </a:rPr>
              <a:t>electrically insulated</a:t>
            </a:r>
            <a:r>
              <a:rPr lang="en-US" sz="2800" dirty="0">
                <a:solidFill>
                  <a:srgbClr val="0055A0"/>
                </a:solidFill>
              </a:rPr>
              <a:t> </a:t>
            </a:r>
            <a:r>
              <a:rPr lang="en-US" sz="2800" dirty="0"/>
              <a:t>cables. </a:t>
            </a:r>
            <a:r>
              <a:rPr lang="en-US" sz="2800" b="1" dirty="0"/>
              <a:t>Target</a:t>
            </a:r>
            <a:r>
              <a:rPr lang="en-US" sz="2800" dirty="0"/>
              <a:t>: 10 kA @ 20 T, 5 kV .</a:t>
            </a:r>
          </a:p>
          <a:p>
            <a:pPr marL="36576" indent="0">
              <a:buNone/>
            </a:pPr>
            <a:endParaRPr lang="en-US" sz="2800" dirty="0"/>
          </a:p>
          <a:p>
            <a:endParaRPr lang="en-CH" dirty="0"/>
          </a:p>
          <a:p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DF498E-0E2D-1F0E-03E0-A64FC64584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8794BD0E-BCDF-BFEF-22D1-AEB2CA4C7F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fld id="{EF2454A6-A51C-454D-8957-B55DF8AB894B}" type="datetime1">
              <a:rPr lang="en-US" smtClean="0"/>
              <a:pPr/>
              <a:t>5/2/2023</a:t>
            </a:fld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59B2A2C7-8408-49F0-2F60-55B542F85E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WP2.2 – Ch. Barth</a:t>
            </a:r>
          </a:p>
        </p:txBody>
      </p:sp>
    </p:spTree>
    <p:extLst>
      <p:ext uri="{BB962C8B-B14F-4D97-AF65-F5344CB8AC3E}">
        <p14:creationId xmlns:p14="http://schemas.microsoft.com/office/powerpoint/2010/main" val="33365867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4C5AF9-E12F-127D-7277-8F51E61254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Scope of Work Package 2.2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552499-9986-B7B5-14DF-6F9E90BA68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Exploration of REBCO tapes for suitability for fields &gt; 16 T.</a:t>
            </a:r>
          </a:p>
          <a:p>
            <a:pPr marL="448056" lvl="1" indent="0">
              <a:buNone/>
            </a:pPr>
            <a:r>
              <a:rPr lang="en-US" dirty="0">
                <a:sym typeface="Wingdings" panose="05000000000000000000" pitchFamily="2" charset="2"/>
              </a:rPr>
              <a:t>	 Establish REBCO characterization capabilities</a:t>
            </a:r>
          </a:p>
          <a:p>
            <a:pPr marL="448056" lvl="1" indent="0">
              <a:buNone/>
            </a:pPr>
            <a:r>
              <a:rPr lang="en-US" dirty="0">
                <a:sym typeface="Wingdings" panose="05000000000000000000" pitchFamily="2" charset="2"/>
              </a:rPr>
              <a:t>	 Derive tape specifications, procure tape</a:t>
            </a:r>
            <a:endParaRPr lang="en-US" dirty="0"/>
          </a:p>
          <a:p>
            <a:r>
              <a:rPr lang="en-US" dirty="0"/>
              <a:t>Development of cables, cabling and other associated technologies including insulation</a:t>
            </a:r>
          </a:p>
          <a:p>
            <a:pPr marL="36576" indent="0">
              <a:buNone/>
            </a:pPr>
            <a:r>
              <a:rPr lang="en-US" dirty="0">
                <a:sym typeface="Wingdings" panose="05000000000000000000" pitchFamily="2" charset="2"/>
              </a:rPr>
              <a:t>	</a:t>
            </a:r>
            <a:r>
              <a:rPr lang="en-US" sz="2800" dirty="0">
                <a:sym typeface="Wingdings" panose="05000000000000000000" pitchFamily="2" charset="2"/>
              </a:rPr>
              <a:t>Establish cabling &amp; insulation capabilities</a:t>
            </a:r>
          </a:p>
          <a:p>
            <a:pPr marL="448056" lvl="1" indent="0">
              <a:buNone/>
            </a:pPr>
            <a:r>
              <a:rPr lang="en-US" sz="2800" dirty="0">
                <a:sym typeface="Wingdings" panose="05000000000000000000" pitchFamily="2" charset="2"/>
              </a:rPr>
              <a:t>	Establish cable characterization capabilities</a:t>
            </a:r>
            <a:endParaRPr lang="en-US" sz="2800" dirty="0"/>
          </a:p>
          <a:p>
            <a:pPr marL="36576" indent="0">
              <a:buNone/>
            </a:pPr>
            <a:endParaRPr lang="en-US" sz="2800" dirty="0">
              <a:sym typeface="Wingdings" panose="05000000000000000000" pitchFamily="2" charset="2"/>
            </a:endParaRPr>
          </a:p>
          <a:p>
            <a:pPr marL="36576" indent="0">
              <a:buNone/>
            </a:pPr>
            <a:endParaRPr lang="en-US" sz="2800" dirty="0"/>
          </a:p>
          <a:p>
            <a:endParaRPr lang="en-CH" dirty="0"/>
          </a:p>
          <a:p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DF498E-0E2D-1F0E-03E0-A64FC64584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8794BD0E-BCDF-BFEF-22D1-AEB2CA4C7F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fld id="{EF2454A6-A51C-454D-8957-B55DF8AB894B}" type="datetime1">
              <a:rPr lang="en-US" smtClean="0"/>
              <a:pPr/>
              <a:t>5/2/2023</a:t>
            </a:fld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59B2A2C7-8408-49F0-2F60-55B542F85E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WP2.2 – Ch. Barth</a:t>
            </a:r>
          </a:p>
        </p:txBody>
      </p:sp>
    </p:spTree>
    <p:extLst>
      <p:ext uri="{BB962C8B-B14F-4D97-AF65-F5344CB8AC3E}">
        <p14:creationId xmlns:p14="http://schemas.microsoft.com/office/powerpoint/2010/main" val="10508515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8F497F-D131-E89E-97E8-D00E471441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49936"/>
            <a:ext cx="9380220" cy="940443"/>
          </a:xfrm>
        </p:spPr>
        <p:txBody>
          <a:bodyPr>
            <a:normAutofit/>
          </a:bodyPr>
          <a:lstStyle/>
          <a:p>
            <a:r>
              <a:rPr lang="en-US" dirty="0"/>
              <a:t>Characterization of REBCO tapes #1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E91808-EA84-EBAF-B876-9E191CECCA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4BAF96-CF1B-B86E-E1CC-7BE071344F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322832"/>
            <a:ext cx="9509185" cy="4670196"/>
          </a:xfrm>
        </p:spPr>
        <p:txBody>
          <a:bodyPr/>
          <a:lstStyle/>
          <a:p>
            <a:r>
              <a:rPr lang="en-GB" dirty="0"/>
              <a:t>Automated 8-channel, 77 K, self-field, </a:t>
            </a:r>
            <a:r>
              <a:rPr lang="en-GB" dirty="0" err="1"/>
              <a:t>I</a:t>
            </a:r>
            <a:r>
              <a:rPr lang="en-GB" baseline="-25000" dirty="0" err="1"/>
              <a:t>c</a:t>
            </a:r>
            <a:r>
              <a:rPr lang="en-GB" dirty="0"/>
              <a:t> test station developed </a:t>
            </a:r>
          </a:p>
          <a:p>
            <a:pPr lvl="1"/>
            <a:r>
              <a:rPr lang="en-GB" dirty="0"/>
              <a:t>in operation, also used for HL-LHC</a:t>
            </a:r>
          </a:p>
          <a:p>
            <a:pPr lvl="1"/>
            <a:r>
              <a:rPr lang="en-GB" dirty="0"/>
              <a:t>for REBCO cable QC: extracted tapes </a:t>
            </a:r>
            <a:r>
              <a:rPr lang="en-GB" dirty="0" err="1"/>
              <a:t>I</a:t>
            </a:r>
            <a:r>
              <a:rPr lang="en-GB" baseline="-25000" dirty="0" err="1"/>
              <a:t>c</a:t>
            </a:r>
            <a:r>
              <a:rPr lang="en-GB" dirty="0"/>
              <a:t> measurements</a:t>
            </a:r>
          </a:p>
          <a:p>
            <a:r>
              <a:rPr lang="en-GB" dirty="0"/>
              <a:t>Reel-to-reel tape QC system in development</a:t>
            </a:r>
          </a:p>
          <a:p>
            <a:pPr lvl="1"/>
            <a:r>
              <a:rPr lang="en-GB" dirty="0"/>
              <a:t>will be used to precisely map </a:t>
            </a:r>
            <a:r>
              <a:rPr lang="en-GB" dirty="0" err="1"/>
              <a:t>I</a:t>
            </a:r>
            <a:r>
              <a:rPr lang="en-GB" baseline="-25000" dirty="0" err="1"/>
              <a:t>c</a:t>
            </a:r>
            <a:r>
              <a:rPr lang="en-GB" dirty="0"/>
              <a:t> along tape length</a:t>
            </a:r>
          </a:p>
        </p:txBody>
      </p:sp>
      <p:sp>
        <p:nvSpPr>
          <p:cNvPr id="11" name="Date Placeholder 1">
            <a:extLst>
              <a:ext uri="{FF2B5EF4-FFF2-40B4-BE49-F238E27FC236}">
                <a16:creationId xmlns:a16="http://schemas.microsoft.com/office/drawing/2014/main" id="{A870635F-075C-0DDA-8719-FB741A925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fld id="{EF2454A6-A51C-454D-8957-B55DF8AB894B}" type="datetime1">
              <a:rPr lang="en-US" smtClean="0"/>
              <a:pPr/>
              <a:t>5/2/2023</a:t>
            </a:fld>
            <a:endParaRPr lang="en-US" dirty="0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6694B914-4742-DD84-A7C1-13BB3BCD49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WP2.2 – Ch. Barth</a:t>
            </a:r>
          </a:p>
        </p:txBody>
      </p:sp>
      <p:pic>
        <p:nvPicPr>
          <p:cNvPr id="5" name="Picture 4" descr="A picture containing indoor, cluttered, equipment, miller&#10;&#10;Description automatically generated">
            <a:extLst>
              <a:ext uri="{FF2B5EF4-FFF2-40B4-BE49-F238E27FC236}">
                <a16:creationId xmlns:a16="http://schemas.microsoft.com/office/drawing/2014/main" id="{C03FE4EB-DDBD-D5E9-93E4-B53629BE7C0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09" t="13934" r="14594" b="29730"/>
          <a:stretch/>
        </p:blipFill>
        <p:spPr>
          <a:xfrm>
            <a:off x="5739442" y="4327418"/>
            <a:ext cx="3340052" cy="184727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03B5270-B99D-4C52-A2D2-5165D88590D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41" r="26297" b="1991"/>
          <a:stretch/>
        </p:blipFill>
        <p:spPr>
          <a:xfrm rot="5400000">
            <a:off x="2835730" y="3323767"/>
            <a:ext cx="1843994" cy="3857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5844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8F497F-D131-E89E-97E8-D00E471441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249936"/>
            <a:ext cx="8778815" cy="940443"/>
          </a:xfrm>
        </p:spPr>
        <p:txBody>
          <a:bodyPr>
            <a:normAutofit/>
          </a:bodyPr>
          <a:lstStyle/>
          <a:p>
            <a:r>
              <a:rPr lang="en-US" dirty="0"/>
              <a:t>Characterization of REBCO tapes #2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E91808-EA84-EBAF-B876-9E191CECCA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4BAF96-CF1B-B86E-E1CC-7BE071344F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22832"/>
            <a:ext cx="8226854" cy="4670196"/>
          </a:xfrm>
        </p:spPr>
        <p:txBody>
          <a:bodyPr/>
          <a:lstStyle/>
          <a:p>
            <a:r>
              <a:rPr lang="en-GB" dirty="0"/>
              <a:t>‘U’-shape adapter to characterize REBCO tapes in 15 T wire test station developed (B || c)</a:t>
            </a:r>
          </a:p>
          <a:p>
            <a:pPr lvl="1"/>
            <a:r>
              <a:rPr lang="en-GB" dirty="0"/>
              <a:t>in operation</a:t>
            </a:r>
          </a:p>
          <a:p>
            <a:r>
              <a:rPr lang="en-GB" dirty="0"/>
              <a:t>‘1-turn’ adapter to characterize REBCO tapes in 15 T wire test station developed (B || ab)</a:t>
            </a:r>
          </a:p>
          <a:p>
            <a:pPr lvl="1"/>
            <a:r>
              <a:rPr lang="en-GB" dirty="0"/>
              <a:t>in fabrication</a:t>
            </a:r>
          </a:p>
          <a:p>
            <a:endParaRPr lang="en-GB" dirty="0"/>
          </a:p>
        </p:txBody>
      </p:sp>
      <p:sp>
        <p:nvSpPr>
          <p:cNvPr id="14" name="Date Placeholder 1">
            <a:extLst>
              <a:ext uri="{FF2B5EF4-FFF2-40B4-BE49-F238E27FC236}">
                <a16:creationId xmlns:a16="http://schemas.microsoft.com/office/drawing/2014/main" id="{E1CAA049-EC21-11E8-8FBA-2DC795D134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fld id="{EF2454A6-A51C-454D-8957-B55DF8AB894B}" type="datetime1">
              <a:rPr lang="en-US" smtClean="0"/>
              <a:pPr/>
              <a:t>5/2/2023</a:t>
            </a:fld>
            <a:endParaRPr lang="en-US" dirty="0"/>
          </a:p>
        </p:txBody>
      </p:sp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B47EFAE3-B196-7009-6B72-3E4974B7B1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WP2.2 – Ch. Barth</a:t>
            </a:r>
          </a:p>
        </p:txBody>
      </p:sp>
      <p:pic>
        <p:nvPicPr>
          <p:cNvPr id="5" name="Picture 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3050818F-2EA0-35A9-C4BB-46CF39437BC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2" t="7994"/>
          <a:stretch/>
        </p:blipFill>
        <p:spPr>
          <a:xfrm>
            <a:off x="3457811" y="4329180"/>
            <a:ext cx="1860372" cy="1853927"/>
          </a:xfrm>
          <a:prstGeom prst="rect">
            <a:avLst/>
          </a:prstGeom>
        </p:spPr>
      </p:pic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159B475B-7EAB-674D-C403-86AC6AB339C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3654" y="4320761"/>
            <a:ext cx="3203146" cy="1853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9246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8F497F-D131-E89E-97E8-D00E471441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249936"/>
            <a:ext cx="8778815" cy="940443"/>
          </a:xfrm>
        </p:spPr>
        <p:txBody>
          <a:bodyPr>
            <a:normAutofit/>
          </a:bodyPr>
          <a:lstStyle/>
          <a:p>
            <a:r>
              <a:rPr lang="en-US" dirty="0"/>
              <a:t>Characterization of REBCO tapes #3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E91808-EA84-EBAF-B876-9E191CECCA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4BAF96-CF1B-B86E-E1CC-7BE071344F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22832"/>
            <a:ext cx="8226854" cy="4670196"/>
          </a:xfrm>
        </p:spPr>
        <p:txBody>
          <a:bodyPr>
            <a:normAutofit/>
          </a:bodyPr>
          <a:lstStyle/>
          <a:p>
            <a:r>
              <a:rPr lang="en-GB" dirty="0"/>
              <a:t>‘Compact sample holder for high-field tests (LNCMI) developed (B || c, or B ||ab)</a:t>
            </a:r>
          </a:p>
          <a:p>
            <a:pPr lvl="1"/>
            <a:r>
              <a:rPr lang="en-GB" dirty="0"/>
              <a:t>being assembled</a:t>
            </a:r>
          </a:p>
          <a:p>
            <a:r>
              <a:rPr lang="en-GB" dirty="0"/>
              <a:t>Large-bore, 20 T test station with VTI will be installed at CERN for high field characterizations</a:t>
            </a:r>
          </a:p>
          <a:p>
            <a:pPr lvl="1"/>
            <a:r>
              <a:rPr lang="en-GB" dirty="0"/>
              <a:t>~100 mm Ø targeted</a:t>
            </a:r>
          </a:p>
          <a:p>
            <a:r>
              <a:rPr lang="en-GB" dirty="0"/>
              <a:t>Split-coil test station with VTI will be installed at CERN for variable angle characterizations</a:t>
            </a:r>
          </a:p>
          <a:p>
            <a:pPr lvl="1"/>
            <a:r>
              <a:rPr lang="en-GB" dirty="0"/>
              <a:t>~10 T targeted, feasibility study with suppliers</a:t>
            </a:r>
          </a:p>
          <a:p>
            <a:endParaRPr lang="en-GB" dirty="0"/>
          </a:p>
        </p:txBody>
      </p:sp>
      <p:sp>
        <p:nvSpPr>
          <p:cNvPr id="14" name="Date Placeholder 1">
            <a:extLst>
              <a:ext uri="{FF2B5EF4-FFF2-40B4-BE49-F238E27FC236}">
                <a16:creationId xmlns:a16="http://schemas.microsoft.com/office/drawing/2014/main" id="{E1CAA049-EC21-11E8-8FBA-2DC795D134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fld id="{EF2454A6-A51C-454D-8957-B55DF8AB894B}" type="datetime1">
              <a:rPr lang="en-US" smtClean="0"/>
              <a:pPr/>
              <a:t>5/2/2023</a:t>
            </a:fld>
            <a:endParaRPr lang="en-US" dirty="0"/>
          </a:p>
        </p:txBody>
      </p:sp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B47EFAE3-B196-7009-6B72-3E4974B7B1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WP2.2 – Ch. Barth</a:t>
            </a:r>
          </a:p>
        </p:txBody>
      </p:sp>
    </p:spTree>
    <p:extLst>
      <p:ext uri="{BB962C8B-B14F-4D97-AF65-F5344CB8AC3E}">
        <p14:creationId xmlns:p14="http://schemas.microsoft.com/office/powerpoint/2010/main" val="24178399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8F497F-D131-E89E-97E8-D00E471441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49936"/>
            <a:ext cx="9003030" cy="940443"/>
          </a:xfrm>
        </p:spPr>
        <p:txBody>
          <a:bodyPr>
            <a:normAutofit/>
          </a:bodyPr>
          <a:lstStyle/>
          <a:p>
            <a:r>
              <a:rPr lang="en-US" dirty="0"/>
              <a:t>Characterization of REBCO tapes #4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E91808-EA84-EBAF-B876-9E191CECCA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4BAF96-CF1B-B86E-E1CC-7BE071344F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22832"/>
            <a:ext cx="8226854" cy="4670196"/>
          </a:xfrm>
        </p:spPr>
        <p:txBody>
          <a:bodyPr/>
          <a:lstStyle/>
          <a:p>
            <a:r>
              <a:rPr lang="en-GB" dirty="0"/>
              <a:t>Field, angle &amp; temperature scaling relations for REBCO tape of different industrial suppliers</a:t>
            </a:r>
          </a:p>
          <a:p>
            <a:pPr lvl="1"/>
            <a:r>
              <a:rPr lang="en-GB" dirty="0"/>
              <a:t>SuperPower, Fujikura, SST, </a:t>
            </a:r>
            <a:r>
              <a:rPr lang="en-GB" dirty="0" err="1"/>
              <a:t>SuperOx</a:t>
            </a:r>
            <a:r>
              <a:rPr lang="en-GB" dirty="0"/>
              <a:t>, </a:t>
            </a:r>
            <a:r>
              <a:rPr lang="en-GB" dirty="0" err="1"/>
              <a:t>Theva</a:t>
            </a:r>
            <a:endParaRPr lang="en-GB" dirty="0"/>
          </a:p>
          <a:p>
            <a:pPr lvl="1"/>
            <a:r>
              <a:rPr lang="en-GB" dirty="0"/>
              <a:t>Released as internal note (EDMS: 2747837)</a:t>
            </a:r>
          </a:p>
          <a:p>
            <a:endParaRPr lang="en-GB" dirty="0"/>
          </a:p>
        </p:txBody>
      </p:sp>
      <p:sp>
        <p:nvSpPr>
          <p:cNvPr id="11" name="Date Placeholder 1">
            <a:extLst>
              <a:ext uri="{FF2B5EF4-FFF2-40B4-BE49-F238E27FC236}">
                <a16:creationId xmlns:a16="http://schemas.microsoft.com/office/drawing/2014/main" id="{511D24A3-E8AA-B084-B219-F1B30947C3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fld id="{EF2454A6-A51C-454D-8957-B55DF8AB894B}" type="datetime1">
              <a:rPr lang="en-US" smtClean="0"/>
              <a:pPr/>
              <a:t>5/2/2023</a:t>
            </a:fld>
            <a:endParaRPr lang="en-US" dirty="0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AEB5EA8C-3D3F-05B9-D598-6AF1DF71F6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WP2.2 – Ch. Barth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6D785A9-20AA-7CEC-F212-C54CBB8CE5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7770" y="3359625"/>
            <a:ext cx="4019550" cy="284949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D40F4B4-146F-D30C-41CB-E064B453452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807"/>
          <a:stretch/>
        </p:blipFill>
        <p:spPr>
          <a:xfrm>
            <a:off x="1165860" y="3318602"/>
            <a:ext cx="4145280" cy="292480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5C24352-C53F-44EE-DA78-F2B176A390F0}"/>
              </a:ext>
            </a:extLst>
          </p:cNvPr>
          <p:cNvSpPr txBox="1"/>
          <p:nvPr/>
        </p:nvSpPr>
        <p:spPr>
          <a:xfrm rot="16200000">
            <a:off x="240030" y="4596338"/>
            <a:ext cx="1261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Examples: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0411634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8F497F-D131-E89E-97E8-D00E471441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49936"/>
            <a:ext cx="9003030" cy="940443"/>
          </a:xfrm>
        </p:spPr>
        <p:txBody>
          <a:bodyPr>
            <a:normAutofit/>
          </a:bodyPr>
          <a:lstStyle/>
          <a:p>
            <a:r>
              <a:rPr lang="en-US" dirty="0"/>
              <a:t>Other superconductors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E91808-EA84-EBAF-B876-9E191CECCA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4BAF96-CF1B-B86E-E1CC-7BE071344F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22832"/>
            <a:ext cx="8226854" cy="4670196"/>
          </a:xfrm>
        </p:spPr>
        <p:txBody>
          <a:bodyPr/>
          <a:lstStyle/>
          <a:p>
            <a:r>
              <a:rPr lang="en-US" sz="2800" dirty="0"/>
              <a:t>Future collaboration CERN/CNR-SPIN – Iron Based Superconductors</a:t>
            </a:r>
            <a:endParaRPr lang="en-GB" sz="2800" dirty="0"/>
          </a:p>
          <a:p>
            <a:pPr marL="754380" lvl="1" indent="-342900"/>
            <a:r>
              <a:rPr lang="en-US" sz="2400" dirty="0"/>
              <a:t>drawing machines</a:t>
            </a:r>
          </a:p>
          <a:p>
            <a:pPr marL="754380" lvl="1" indent="-342900"/>
            <a:r>
              <a:rPr lang="en-US" sz="2400" dirty="0"/>
              <a:t>groove rolling machines</a:t>
            </a:r>
          </a:p>
          <a:p>
            <a:pPr marL="754380" lvl="1" indent="-342900"/>
            <a:r>
              <a:rPr lang="en-US" sz="2400" dirty="0"/>
              <a:t>flat rolling machine </a:t>
            </a:r>
            <a:endParaRPr lang="en-GB" sz="2400" dirty="0"/>
          </a:p>
          <a:p>
            <a:endParaRPr lang="en-GB" dirty="0"/>
          </a:p>
        </p:txBody>
      </p:sp>
      <p:sp>
        <p:nvSpPr>
          <p:cNvPr id="11" name="Date Placeholder 1">
            <a:extLst>
              <a:ext uri="{FF2B5EF4-FFF2-40B4-BE49-F238E27FC236}">
                <a16:creationId xmlns:a16="http://schemas.microsoft.com/office/drawing/2014/main" id="{511D24A3-E8AA-B084-B219-F1B30947C3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fld id="{EF2454A6-A51C-454D-8957-B55DF8AB894B}" type="datetime1">
              <a:rPr lang="en-US" smtClean="0"/>
              <a:pPr/>
              <a:t>5/2/2023</a:t>
            </a:fld>
            <a:endParaRPr lang="en-US" dirty="0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AEB5EA8C-3D3F-05B9-D598-6AF1DF71F6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WP2.2 – Ch. Barth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E3D885-0410-2DFA-222A-93B83E4A13D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404"/>
          <a:stretch/>
        </p:blipFill>
        <p:spPr>
          <a:xfrm>
            <a:off x="5980014" y="1841518"/>
            <a:ext cx="3097786" cy="433317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AFF78F3-5969-F5CD-73B6-69CC17867FB4}"/>
              </a:ext>
            </a:extLst>
          </p:cNvPr>
          <p:cNvSpPr txBox="1"/>
          <p:nvPr/>
        </p:nvSpPr>
        <p:spPr>
          <a:xfrm>
            <a:off x="6984988" y="5815888"/>
            <a:ext cx="21226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CNR- SPIN, Genova 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2AB2199-824E-4FAC-6750-840C376E1D24}"/>
              </a:ext>
            </a:extLst>
          </p:cNvPr>
          <p:cNvSpPr txBox="1"/>
          <p:nvPr/>
        </p:nvSpPr>
        <p:spPr>
          <a:xfrm>
            <a:off x="6984987" y="5537107"/>
            <a:ext cx="1701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Courtesy A. Malagoli</a:t>
            </a:r>
            <a:endParaRPr lang="en-GB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876736"/>
      </p:ext>
    </p:extLst>
  </p:cSld>
  <p:clrMapOvr>
    <a:masterClrMapping/>
  </p:clrMapOvr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89F0E30D083A4AB955022337D3B6BD" ma:contentTypeVersion="0" ma:contentTypeDescription="Create a new document." ma:contentTypeScope="" ma:versionID="483d1c13589ab83bb89458917d75226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49F46D0-D22B-4A79-B6E1-793E4DA25814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2C740A48-C731-484B-97BA-4B1A00B8F2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59151</TotalTime>
  <Words>607</Words>
  <Application>Microsoft Office PowerPoint</Application>
  <PresentationFormat>On-screen Show (4:3)</PresentationFormat>
  <Paragraphs>109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HFM(4-3)</vt:lpstr>
      <vt:lpstr>PowerPoint Presentation</vt:lpstr>
      <vt:lpstr>Work Package WP2.2 (HTS conductor, cables &amp; associated technologies)</vt:lpstr>
      <vt:lpstr>Introduction</vt:lpstr>
      <vt:lpstr>Scope of Work Package 2.2</vt:lpstr>
      <vt:lpstr>Characterization of REBCO tapes #1</vt:lpstr>
      <vt:lpstr>Characterization of REBCO tapes #2</vt:lpstr>
      <vt:lpstr>Characterization of REBCO tapes #3</vt:lpstr>
      <vt:lpstr>Characterization of REBCO tapes #4</vt:lpstr>
      <vt:lpstr>Other superconductors</vt:lpstr>
      <vt:lpstr>Cabling &amp; insulation capabilities #1</vt:lpstr>
      <vt:lpstr>Cabling &amp; insulation capabilities #2</vt:lpstr>
      <vt:lpstr>Characterization of cables #1</vt:lpstr>
      <vt:lpstr>Characterization of cables #2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CERN User</dc:creator>
  <cp:keywords/>
  <dc:description/>
  <cp:lastModifiedBy>Christian Barth</cp:lastModifiedBy>
  <cp:revision>968</cp:revision>
  <cp:lastPrinted>2022-04-29T08:24:36Z</cp:lastPrinted>
  <dcterms:created xsi:type="dcterms:W3CDTF">2012-11-30T11:04:26Z</dcterms:created>
  <dcterms:modified xsi:type="dcterms:W3CDTF">2023-05-02T08:28:24Z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0x0101006389F0E30D083A4AB955022337D3B6BD</vt:lpwstr>
  </property>
</Properties>
</file>