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7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8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5225" r:id="rId3"/>
    <p:sldMasterId id="2147487052" r:id="rId4"/>
    <p:sldMasterId id="2147487779" r:id="rId5"/>
    <p:sldMasterId id="2147492097" r:id="rId6"/>
    <p:sldMasterId id="2147492148" r:id="rId7"/>
    <p:sldMasterId id="2147492161" r:id="rId8"/>
    <p:sldMasterId id="2147492178" r:id="rId9"/>
    <p:sldMasterId id="2147492183" r:id="rId10"/>
    <p:sldMasterId id="2147492191" r:id="rId11"/>
  </p:sldMasterIdLst>
  <p:notesMasterIdLst>
    <p:notesMasterId r:id="rId21"/>
  </p:notesMasterIdLst>
  <p:handoutMasterIdLst>
    <p:handoutMasterId r:id="rId22"/>
  </p:handoutMasterIdLst>
  <p:sldIdLst>
    <p:sldId id="4166" r:id="rId12"/>
    <p:sldId id="4167" r:id="rId13"/>
    <p:sldId id="4171" r:id="rId14"/>
    <p:sldId id="4168" r:id="rId15"/>
    <p:sldId id="4172" r:id="rId16"/>
    <p:sldId id="4173" r:id="rId17"/>
    <p:sldId id="4174" r:id="rId18"/>
    <p:sldId id="4169" r:id="rId19"/>
    <p:sldId id="4170" r:id="rId20"/>
  </p:sldIdLst>
  <p:sldSz cx="12192000" cy="6858000"/>
  <p:notesSz cx="6796088" cy="9928225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la Gianotti" initials="" lastIdx="1" clrIdx="0"/>
  <p:cmAuthor id="2" name="Unbekannter Benutzer1" initials="Unbekannter Benutzer1" lastIdx="1" clrIdx="1"/>
  <p:cmAuthor id="3" name="Unbekannter Benutzer2" initials="Unbekannter Benutzer2" lastIdx="1" clrIdx="2"/>
  <p:cmAuthor id="4" name="Unbekannter Benutzer3" initials="Unbekannter Benutzer3" lastIdx="1" clrIdx="3"/>
  <p:cmAuthor id="5" name="Unbekannter Benutzer4" initials="Unbekannter Benutzer4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8A4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68" autoAdjust="0"/>
    <p:restoredTop sz="78281" autoAdjust="0"/>
  </p:normalViewPr>
  <p:slideViewPr>
    <p:cSldViewPr>
      <p:cViewPr varScale="1">
        <p:scale>
          <a:sx n="95" d="100"/>
          <a:sy n="95" d="100"/>
        </p:scale>
        <p:origin x="200" y="560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-21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119" d="100"/>
          <a:sy n="119" d="100"/>
        </p:scale>
        <p:origin x="2808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6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5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slideMaster" Target="slideMasters/slideMaster9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3.xml"/><Relationship Id="rId15" Type="http://schemas.openxmlformats.org/officeDocument/2006/relationships/slide" Target="slides/slide4.xml"/><Relationship Id="rId23" Type="http://schemas.openxmlformats.org/officeDocument/2006/relationships/commentAuthors" Target="commentAuthors.xml"/><Relationship Id="rId10" Type="http://schemas.openxmlformats.org/officeDocument/2006/relationships/slideMaster" Target="slideMasters/slideMaster8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14" Type="http://schemas.openxmlformats.org/officeDocument/2006/relationships/slide" Target="slides/slide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7E3D31-FBCB-4D81-A67E-760AB052DC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8CB62B-F326-46C1-8F57-632CED3788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4812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Droid Sans Fallback" charset="0"/>
              </a:defRPr>
            </a:lvl1pPr>
          </a:lstStyle>
          <a:p>
            <a:pPr>
              <a:defRPr/>
            </a:pPr>
            <a:fld id="{5CE6FF71-3E88-4820-A5B6-231683D6D796}" type="datetimeFigureOut">
              <a:rPr lang="en-US" altLang="en-US"/>
              <a:pPr>
                <a:defRPr/>
              </a:pPr>
              <a:t>6/20/23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E1B0E7-D5F1-49BF-8844-8677F3A28F8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4813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9F2198-C02A-4878-A470-1FB6FB1768D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4812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94A8D0E-A6F3-4BF2-9C3E-14DBB302DD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1">
            <a:extLst>
              <a:ext uri="{FF2B5EF4-FFF2-40B4-BE49-F238E27FC236}">
                <a16:creationId xmlns:a16="http://schemas.microsoft.com/office/drawing/2014/main" id="{13AB8640-06AB-4AB2-A946-0047E2C7E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27" name="AutoShape 2">
            <a:extLst>
              <a:ext uri="{FF2B5EF4-FFF2-40B4-BE49-F238E27FC236}">
                <a16:creationId xmlns:a16="http://schemas.microsoft.com/office/drawing/2014/main" id="{AC63BF55-A5EA-43F2-91F5-D1769B7A9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28" name="AutoShape 3">
            <a:extLst>
              <a:ext uri="{FF2B5EF4-FFF2-40B4-BE49-F238E27FC236}">
                <a16:creationId xmlns:a16="http://schemas.microsoft.com/office/drawing/2014/main" id="{A059ADBE-7B5C-4E80-BC5C-61F8CFD8F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29" name="AutoShape 4">
            <a:extLst>
              <a:ext uri="{FF2B5EF4-FFF2-40B4-BE49-F238E27FC236}">
                <a16:creationId xmlns:a16="http://schemas.microsoft.com/office/drawing/2014/main" id="{E375866C-715C-4368-9CAB-A8F45F0D5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30" name="Text Box 5">
            <a:extLst>
              <a:ext uri="{FF2B5EF4-FFF2-40B4-BE49-F238E27FC236}">
                <a16:creationId xmlns:a16="http://schemas.microsoft.com/office/drawing/2014/main" id="{970B9F8C-C72B-4DE6-9D6C-A16B0BD344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31" name="Text Box 6">
            <a:extLst>
              <a:ext uri="{FF2B5EF4-FFF2-40B4-BE49-F238E27FC236}">
                <a16:creationId xmlns:a16="http://schemas.microsoft.com/office/drawing/2014/main" id="{B784CA08-8540-4277-977A-820318034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32" name="Rectangle 7">
            <a:extLst>
              <a:ext uri="{FF2B5EF4-FFF2-40B4-BE49-F238E27FC236}">
                <a16:creationId xmlns:a16="http://schemas.microsoft.com/office/drawing/2014/main" id="{B66B6114-4848-43A4-B80B-DD1EBD1D9DA0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075" y="742950"/>
            <a:ext cx="6607175" cy="371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Rectangle 8">
            <a:extLst>
              <a:ext uri="{FF2B5EF4-FFF2-40B4-BE49-F238E27FC236}">
                <a16:creationId xmlns:a16="http://schemas.microsoft.com/office/drawing/2014/main" id="{6BC4AB82-40A5-4FC8-8088-64BA034D691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2425" cy="446246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</p:txBody>
      </p:sp>
      <p:sp>
        <p:nvSpPr>
          <p:cNvPr id="26634" name="Text Box 9">
            <a:extLst>
              <a:ext uri="{FF2B5EF4-FFF2-40B4-BE49-F238E27FC236}">
                <a16:creationId xmlns:a16="http://schemas.microsoft.com/office/drawing/2014/main" id="{F40C607A-64AA-4929-9C26-8F65AC707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A15586C3-3770-4F7F-A4BB-69790A92193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429750"/>
            <a:ext cx="2940050" cy="490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160" tIns="46080" rIns="92160" bIns="4608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cs typeface="DejaVu Sans" charset="0"/>
              </a:defRPr>
            </a:lvl1pPr>
          </a:lstStyle>
          <a:p>
            <a:pPr>
              <a:defRPr/>
            </a:pPr>
            <a:fld id="{6A12A38D-8EC9-4302-BD09-EB2DA5085C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1390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u="none" strike="noStrike" dirty="0">
                <a:effectLst/>
                <a:latin typeface="-apple-system"/>
              </a:rPr>
              <a:t>Executive Director of National Laboratories and Director of Particle Physics STFC, Leader of the LDG </a:t>
            </a:r>
          </a:p>
          <a:p>
            <a:r>
              <a:rPr lang="en-US" b="1" i="0" u="none" strike="noStrike" dirty="0">
                <a:effectLst/>
                <a:latin typeface="-apple-system"/>
              </a:rPr>
              <a:t>ESS Head of Accelerator Division and Accelerator sub-project</a:t>
            </a:r>
          </a:p>
          <a:p>
            <a:r>
              <a:rPr lang="en-US" b="1" i="0" u="none" strike="noStrike" dirty="0">
                <a:effectLst/>
                <a:latin typeface="-apple-system"/>
              </a:rPr>
              <a:t>Head of </a:t>
            </a:r>
            <a:r>
              <a:rPr lang="en-US" b="1" i="0" u="none" strike="noStrike" dirty="0">
                <a:solidFill>
                  <a:srgbClr val="212529"/>
                </a:solidFill>
                <a:effectLst/>
                <a:latin typeface="Source Sans Pro" panose="020B0503030403020204" pitchFamily="34" charset="0"/>
              </a:rPr>
              <a:t>Accelerators, Cryogenics and Magnetism Division (DACM)</a:t>
            </a:r>
            <a:r>
              <a:rPr lang="en-US" b="1" i="0" u="none" strike="noStrike" dirty="0">
                <a:solidFill>
                  <a:srgbClr val="212529"/>
                </a:solidFill>
                <a:effectLst/>
                <a:latin typeface="-apple-system"/>
              </a:rPr>
              <a:t>, CEA – IRFU 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206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6927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8524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1421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6590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26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9272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>
            <a:extLst>
              <a:ext uri="{FF2B5EF4-FFF2-40B4-BE49-F238E27FC236}">
                <a16:creationId xmlns:a16="http://schemas.microsoft.com/office/drawing/2014/main" id="{0DE60ED4-FD85-4BD9-958B-8E1B6E74B7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5367" y="2181225"/>
            <a:ext cx="3120793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05306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9746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6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7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4843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b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08517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5327915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5327915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1735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29"/>
          </p:nvPr>
        </p:nvSpPr>
        <p:spPr>
          <a:xfrm>
            <a:off x="5327915" y="83671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5327915" y="227687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1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32"/>
          </p:nvPr>
        </p:nvSpPr>
        <p:spPr>
          <a:xfrm>
            <a:off x="5327915" y="184482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9" name="Picture Placeholder 7"/>
          <p:cNvSpPr>
            <a:spLocks noGrp="1"/>
          </p:cNvSpPr>
          <p:nvPr>
            <p:ph type="pic" sz="quarter" idx="33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4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1592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231904" y="83671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231904" y="371703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231904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231904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8555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832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6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7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50962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b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20218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5327915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5327915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19865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 bleu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792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29"/>
          </p:nvPr>
        </p:nvSpPr>
        <p:spPr>
          <a:xfrm>
            <a:off x="5327915" y="83671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5327915" y="227687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1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32"/>
          </p:nvPr>
        </p:nvSpPr>
        <p:spPr>
          <a:xfrm>
            <a:off x="5327915" y="184482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9" name="Picture Placeholder 7"/>
          <p:cNvSpPr>
            <a:spLocks noGrp="1"/>
          </p:cNvSpPr>
          <p:nvPr>
            <p:ph type="pic" sz="quarter" idx="33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4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6709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257175" indent="-257175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1pPr>
            <a:lvl2pPr marL="471488" indent="-214313" algn="l">
              <a:buFont typeface="Arial" charset="0"/>
              <a:buChar char="•"/>
              <a:defRPr sz="1500" b="0" i="0">
                <a:latin typeface="Avenir Book" charset="0"/>
                <a:ea typeface="Avenir Book" charset="0"/>
                <a:cs typeface="Avenir Book" charset="0"/>
              </a:defRPr>
            </a:lvl2pPr>
            <a:lvl3pPr marL="728663" indent="-214313" algn="l">
              <a:buFont typeface="Arial" charset="0"/>
              <a:buChar char="•"/>
              <a:defRPr sz="1350" b="0" i="0">
                <a:latin typeface="Avenir Book" charset="0"/>
                <a:ea typeface="Avenir Book" charset="0"/>
                <a:cs typeface="Avenir Book" charset="0"/>
              </a:defRPr>
            </a:lvl3pPr>
            <a:lvl4pPr marL="985838" indent="-214313" algn="l">
              <a:buFont typeface="Arial" charset="0"/>
              <a:buChar char="•"/>
              <a:defRPr sz="1200" b="0" i="0">
                <a:latin typeface="Avenir Book" charset="0"/>
                <a:ea typeface="Avenir Book" charset="0"/>
                <a:cs typeface="Avenir Book" charset="0"/>
              </a:defRPr>
            </a:lvl4pPr>
            <a:lvl5pPr marL="1243013" indent="-214313" algn="l">
              <a:buFont typeface="Arial" charset="0"/>
              <a:buChar char="•"/>
              <a:defRPr sz="105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5043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71650"/>
            <a:ext cx="10972800" cy="5441572"/>
          </a:xfrm>
          <a:prstGeom prst="rect">
            <a:avLst/>
          </a:prstGeom>
        </p:spPr>
        <p:txBody>
          <a:bodyPr lIns="121917" tIns="60958" rIns="121917" bIns="60958"/>
          <a:lstStyle/>
          <a:p>
            <a:pPr lvl="0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17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7522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626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077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729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1348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347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1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+ text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>
            <a:extLst>
              <a:ext uri="{FF2B5EF4-FFF2-40B4-BE49-F238E27FC236}">
                <a16:creationId xmlns:a16="http://schemas.microsoft.com/office/drawing/2014/main" id="{989EA90C-335E-4E1D-96FB-5369453F484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3151" y="1636714"/>
            <a:ext cx="2292969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4795413"/>
            <a:ext cx="10969139" cy="9404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0595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4014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319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698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549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00B188-573B-438A-8008-D3FCB513CF84}" type="slidenum">
              <a:rPr kumimoji="0" lang="sv-SE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11008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24275-C0E6-475C-B149-5F65C1130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22C53-E314-4568-AB4A-FA10E9CC9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520A67-3611-405C-B375-26F9AE472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9B394D-BAC2-4D8D-97D3-04A9B0BE1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0895F4-1E1F-4DBB-AD3D-655666BD427B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023407D-8E3A-4294-976D-EB79131011B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963" y="881063"/>
            <a:ext cx="11522075" cy="54546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30545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IDT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08422" y="6551048"/>
            <a:ext cx="2743200" cy="365125"/>
          </a:xfrm>
        </p:spPr>
        <p:txBody>
          <a:bodyPr/>
          <a:lstStyle/>
          <a:p>
            <a:fld id="{C3068167-21C7-DD42-BEFE-70D4C2639CF0}" type="datetime3">
              <a:rPr lang="en-US" smtClean="0"/>
              <a:t>20 June 2023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Arial" charset="0"/>
              <a:buChar char="•"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628650" indent="-285750" algn="l">
              <a:buFont typeface="Arial" charset="0"/>
              <a:buChar char="•"/>
              <a:defRPr sz="2000" b="0" i="0">
                <a:latin typeface="Avenir Book" charset="0"/>
                <a:ea typeface="Avenir Book" charset="0"/>
                <a:cs typeface="Avenir Book" charset="0"/>
              </a:defRPr>
            </a:lvl2pPr>
            <a:lvl3pPr marL="971550" indent="-285750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3pPr>
            <a:lvl4pPr marL="1314450" indent="-285750" algn="l">
              <a:buFont typeface="Arial" charset="0"/>
              <a:buChar char="•"/>
              <a:defRPr sz="1600" b="0" i="0">
                <a:latin typeface="Avenir Book" charset="0"/>
                <a:ea typeface="Avenir Book" charset="0"/>
                <a:cs typeface="Avenir Book" charset="0"/>
              </a:defRPr>
            </a:lvl4pPr>
            <a:lvl5pPr marL="1657350" indent="-285750" algn="l">
              <a:buFont typeface="Arial" charset="0"/>
              <a:buChar char="•"/>
              <a:defRPr sz="14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303119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844550" y="-21110"/>
            <a:ext cx="10502900" cy="760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i="1"/>
            </a:lvl1pPr>
          </a:lstStyle>
          <a:p>
            <a:r>
              <a:rPr lang="en-GB" noProof="0" dirty="0"/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342613" y="767460"/>
            <a:ext cx="11642747" cy="554366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spcBef>
                <a:spcPts val="600"/>
              </a:spcBef>
              <a:defRPr sz="3000"/>
            </a:lvl1pPr>
            <a:lvl2pPr>
              <a:spcBef>
                <a:spcPts val="250"/>
              </a:spcBef>
              <a:buChar char="-"/>
              <a:defRPr sz="3000"/>
            </a:lvl2pPr>
            <a:lvl3pPr>
              <a:spcBef>
                <a:spcPts val="0"/>
              </a:spcBef>
              <a:buClr>
                <a:srgbClr val="000000"/>
              </a:buClr>
              <a:buChar char="‣"/>
              <a:defRPr sz="3000"/>
            </a:lvl3pPr>
            <a:lvl4pPr>
              <a:spcBef>
                <a:spcPts val="0"/>
              </a:spcBef>
              <a:defRPr sz="3000"/>
            </a:lvl4pPr>
            <a:lvl5pPr>
              <a:spcBef>
                <a:spcPts val="0"/>
              </a:spcBef>
              <a:defRPr sz="3000"/>
            </a:lvl5pPr>
          </a:lstStyle>
          <a:p>
            <a:r>
              <a:rPr lang="en-GB" noProof="0"/>
              <a:t>Body Level One</a:t>
            </a:r>
          </a:p>
          <a:p>
            <a:pPr lvl="1"/>
            <a:r>
              <a:rPr lang="en-GB" noProof="0"/>
              <a:t>Body Level Two</a:t>
            </a:r>
          </a:p>
          <a:p>
            <a:pPr lvl="2"/>
            <a:r>
              <a:rPr lang="en-GB" noProof="0"/>
              <a:t>Body Level Three</a:t>
            </a:r>
          </a:p>
          <a:p>
            <a:pPr lvl="3"/>
            <a:r>
              <a:rPr lang="en-GB" noProof="0"/>
              <a:t>Body Level Four</a:t>
            </a:r>
          </a:p>
          <a:p>
            <a:pPr lvl="4"/>
            <a:r>
              <a:rPr lang="en-GB" noProof="0"/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84541" y="6540500"/>
            <a:ext cx="216568" cy="23596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936509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1">
            <a:extLst>
              <a:ext uri="{FF2B5EF4-FFF2-40B4-BE49-F238E27FC236}">
                <a16:creationId xmlns:a16="http://schemas.microsoft.com/office/drawing/2014/main" id="{0A03E3CB-6A69-45E8-9666-98F61D90D4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508317" y="6519864"/>
            <a:ext cx="2844800" cy="365125"/>
          </a:xfrm>
        </p:spPr>
        <p:txBody>
          <a:bodyPr/>
          <a:lstStyle>
            <a:lvl1pPr>
              <a:defRPr sz="11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5E6125F-E9C1-411B-8DD5-7660B66BAC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9230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IDT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08422" y="6551048"/>
            <a:ext cx="2743200" cy="365125"/>
          </a:xfrm>
        </p:spPr>
        <p:txBody>
          <a:bodyPr/>
          <a:lstStyle/>
          <a:p>
            <a:fld id="{C3068167-21C7-DD42-BEFE-70D4C2639CF0}" type="datetime3">
              <a:rPr lang="en-US" smtClean="0"/>
              <a:t>20 June 2023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Arial" charset="0"/>
              <a:buChar char="•"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628650" indent="-285750" algn="l">
              <a:buFont typeface="Arial" charset="0"/>
              <a:buChar char="•"/>
              <a:defRPr sz="2000" b="0" i="0">
                <a:latin typeface="Avenir Book" charset="0"/>
                <a:ea typeface="Avenir Book" charset="0"/>
                <a:cs typeface="Avenir Book" charset="0"/>
              </a:defRPr>
            </a:lvl2pPr>
            <a:lvl3pPr marL="971550" indent="-285750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3pPr>
            <a:lvl4pPr marL="1314450" indent="-285750" algn="l">
              <a:buFont typeface="Arial" charset="0"/>
              <a:buChar char="•"/>
              <a:defRPr sz="1600" b="0" i="0">
                <a:latin typeface="Avenir Book" charset="0"/>
                <a:ea typeface="Avenir Book" charset="0"/>
                <a:cs typeface="Avenir Book" charset="0"/>
              </a:defRPr>
            </a:lvl4pPr>
            <a:lvl5pPr marL="1657350" indent="-285750" algn="l">
              <a:buFont typeface="Arial" charset="0"/>
              <a:buChar char="•"/>
              <a:defRPr sz="14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382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563671" y="1127987"/>
            <a:ext cx="11018729" cy="4967287"/>
          </a:xfrm>
        </p:spPr>
        <p:txBody>
          <a:bodyPr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8779913A-0EA4-4202-B376-7BE0064FAB2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4E843F2-C92B-4677-A501-7A34213FE62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84CA1A48-680E-414C-97A5-2072CA0912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19958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F5071-ED05-4944-80F9-6D12E6F81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191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844550" y="-21110"/>
            <a:ext cx="10502900" cy="760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i="1"/>
            </a:lvl1pPr>
          </a:lstStyle>
          <a:p>
            <a:r>
              <a:rPr lang="en-GB" noProof="0" dirty="0"/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342613" y="767460"/>
            <a:ext cx="11642747" cy="554366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spcBef>
                <a:spcPts val="600"/>
              </a:spcBef>
              <a:defRPr sz="3000"/>
            </a:lvl1pPr>
            <a:lvl2pPr>
              <a:spcBef>
                <a:spcPts val="250"/>
              </a:spcBef>
              <a:buChar char="-"/>
              <a:defRPr sz="3000"/>
            </a:lvl2pPr>
            <a:lvl3pPr>
              <a:spcBef>
                <a:spcPts val="0"/>
              </a:spcBef>
              <a:buClr>
                <a:srgbClr val="000000"/>
              </a:buClr>
              <a:buChar char="‣"/>
              <a:defRPr sz="3000"/>
            </a:lvl3pPr>
            <a:lvl4pPr>
              <a:spcBef>
                <a:spcPts val="0"/>
              </a:spcBef>
              <a:defRPr sz="3000"/>
            </a:lvl4pPr>
            <a:lvl5pPr>
              <a:spcBef>
                <a:spcPts val="0"/>
              </a:spcBef>
              <a:defRPr sz="3000"/>
            </a:lvl5pPr>
          </a:lstStyle>
          <a:p>
            <a:r>
              <a:rPr lang="en-GB" noProof="0"/>
              <a:t>Body Level One</a:t>
            </a:r>
          </a:p>
          <a:p>
            <a:pPr lvl="1"/>
            <a:r>
              <a:rPr lang="en-GB" noProof="0"/>
              <a:t>Body Level Two</a:t>
            </a:r>
          </a:p>
          <a:p>
            <a:pPr lvl="2"/>
            <a:r>
              <a:rPr lang="en-GB" noProof="0"/>
              <a:t>Body Level Three</a:t>
            </a:r>
          </a:p>
          <a:p>
            <a:pPr lvl="3"/>
            <a:r>
              <a:rPr lang="en-GB" noProof="0"/>
              <a:t>Body Level Four</a:t>
            </a:r>
          </a:p>
          <a:p>
            <a:pPr lvl="4"/>
            <a:r>
              <a:rPr lang="en-GB" noProof="0"/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84541" y="6540500"/>
            <a:ext cx="216568" cy="23596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339770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DD32B3E-8D88-4A8D-9D17-C8834D2DC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0C1B-DC2C-8C42-A1C8-7B5900D49439}" type="datetime3">
              <a:rPr lang="en-US" smtClean="0"/>
              <a:t>20 June 2023</a:t>
            </a:fld>
            <a:endParaRPr 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DB3760D-D1D3-445F-9997-B17F3E279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IDT 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E1CC052-DF32-4A4E-9213-B71BABD1F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789E-7054-435C-86B5-CBB11BB2C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796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27381" y="6597352"/>
            <a:ext cx="9889099" cy="32755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5147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/>
          <a:lstStyle>
            <a:lvl1pPr marL="457189" indent="-457189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1pPr>
            <a:lvl2pPr marL="990575" indent="-380990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2pPr>
            <a:lvl3pPr marL="1523962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3pPr>
            <a:lvl4pPr marL="2133547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4pPr>
            <a:lvl5pPr marL="2743131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9349" y="6597353"/>
            <a:ext cx="10022251" cy="30668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753567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4800" b="0"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19446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2853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4978400" cy="43688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4888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6932" y="6273802"/>
            <a:ext cx="12192000" cy="677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9"/>
            <a:ext cx="10972800" cy="1143000"/>
          </a:xfrm>
          <a:prstGeom prst="rect">
            <a:avLst/>
          </a:prstGeom>
        </p:spPr>
        <p:txBody>
          <a:bodyPr lIns="74258" tIns="37129" rIns="74258" bIns="37129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600205"/>
            <a:ext cx="10972800" cy="4525963"/>
          </a:xfrm>
          <a:prstGeom prst="rect">
            <a:avLst/>
          </a:prstGeom>
        </p:spPr>
        <p:txBody>
          <a:bodyPr lIns="74258" tIns="37129" rIns="74258" bIns="37129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2"/>
            <a:ext cx="1694723" cy="266700"/>
          </a:xfrm>
          <a:prstGeom prst="rect">
            <a:avLst/>
          </a:prstGeom>
        </p:spPr>
        <p:txBody>
          <a:bodyPr lIns="74258" tIns="37129" rIns="74258" bIns="37129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0273" y="6562731"/>
            <a:ext cx="5588001" cy="257176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34141" y="6562731"/>
            <a:ext cx="541865" cy="257176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991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183" y="0"/>
            <a:ext cx="10483849" cy="771525"/>
          </a:xfrm>
        </p:spPr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551384" y="1152526"/>
            <a:ext cx="11250083" cy="4967287"/>
          </a:xfrm>
        </p:spPr>
        <p:txBody>
          <a:bodyPr>
            <a:normAutofit/>
          </a:bodyPr>
          <a:lstStyle>
            <a:lvl1pPr marL="36576" indent="0">
              <a:buFontTx/>
              <a:buNone/>
              <a:defRPr sz="2000"/>
            </a:lvl1pPr>
            <a:lvl2pPr marL="448056" indent="0">
              <a:buFontTx/>
              <a:buNone/>
              <a:defRPr/>
            </a:lvl2pPr>
            <a:lvl3pPr marL="749808" indent="0">
              <a:buFontTx/>
              <a:buNone/>
              <a:defRPr/>
            </a:lvl3pPr>
            <a:lvl4pPr marL="1042416" indent="0">
              <a:buFontTx/>
              <a:buNone/>
              <a:defRPr/>
            </a:lvl4pPr>
            <a:lvl5pPr marL="1307592" indent="0">
              <a:buFontTx/>
              <a:buNone/>
              <a:defRPr/>
            </a:lvl5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06012DC1-AEA4-4527-AA2C-F3C5F310638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2821C00-7BDA-4FC5-B55F-2287924835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5CB5AED3-26AD-487A-87EB-C04A4C3C22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3392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7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  <p:sp>
        <p:nvSpPr>
          <p:cNvPr id="8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9745E43B-DF96-4B2E-B622-A1DF47E92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79D9ACF9-BA53-425A-AEF6-1CAAD1CA94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C01DE9B5-CCB1-4FDB-9459-87D8EC42C9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560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9E7B05DF-4324-4B57-A1D3-433E9EB3DE9D}"/>
              </a:ext>
            </a:extLst>
          </p:cNvPr>
          <p:cNvSpPr txBox="1">
            <a:spLocks/>
          </p:cNvSpPr>
          <p:nvPr userDrawn="1"/>
        </p:nvSpPr>
        <p:spPr>
          <a:xfrm>
            <a:off x="7408333" y="1835151"/>
            <a:ext cx="4072467" cy="1254125"/>
          </a:xfrm>
          <a:prstGeom prst="rect">
            <a:avLst/>
          </a:prstGeom>
        </p:spPr>
        <p:txBody>
          <a:bodyPr lIns="45720" rIns="45720" anchor="b">
            <a:norm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defTabSz="914400" eaLnBrk="1" hangingPunct="1">
              <a:defRPr/>
            </a:pPr>
            <a:r>
              <a:rPr lang="fr-CH" altLang="en-US" sz="2200" b="1">
                <a:solidFill>
                  <a:srgbClr val="0055A0"/>
                </a:solidFill>
              </a:rPr>
              <a:t>Click to edit Master title style</a:t>
            </a:r>
            <a:endParaRPr lang="en-US" altLang="en-US" sz="2200" b="1">
              <a:solidFill>
                <a:srgbClr val="0055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143291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CH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31283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6E0EBA54-3513-4A7C-AE7E-59791746C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49C433D6-E29C-483B-881D-F9D44424AC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1C07ACDA-D9B6-4CDB-AD38-5DE80E83E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6A6C4AB8-D3EF-4FD6-B2A1-246ED2CB8BA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5185" y="2663825"/>
            <a:ext cx="2061633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689341F4-57DE-4373-A0E0-F4A4789174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637367" y="5230813"/>
            <a:ext cx="6900333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altLang="en-US" sz="2400">
                <a:solidFill>
                  <a:srgbClr val="FFFFFF"/>
                </a:solidFill>
              </a:rPr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334925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231904" y="83671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231904" y="371703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231904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231904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11801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.png"/><Relationship Id="rId5" Type="http://schemas.openxmlformats.org/officeDocument/2006/relationships/image" Target="../media/image3.jpe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3.jpe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4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45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10">
            <a:extLst>
              <a:ext uri="{FF2B5EF4-FFF2-40B4-BE49-F238E27FC236}">
                <a16:creationId xmlns:a16="http://schemas.microsoft.com/office/drawing/2014/main" id="{E670347F-8862-4E07-B94B-DA052D0182EF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21920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Espace réservé du texte 29">
            <a:extLst>
              <a:ext uri="{FF2B5EF4-FFF2-40B4-BE49-F238E27FC236}">
                <a16:creationId xmlns:a16="http://schemas.microsoft.com/office/drawing/2014/main" id="{001AD3EE-70A4-4B57-8BF1-E43E1BA5599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1" y="1325563"/>
            <a:ext cx="10968567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pour modifier les styles du texte du masque</a:t>
            </a:r>
          </a:p>
          <a:p>
            <a:pPr lvl="1"/>
            <a:r>
              <a:rPr lang="fr-CH" altLang="en-US" dirty="0"/>
              <a:t>Deuxième niveau</a:t>
            </a:r>
          </a:p>
          <a:p>
            <a:pPr lvl="2"/>
            <a:r>
              <a:rPr lang="fr-CH" altLang="en-US" dirty="0"/>
              <a:t>Troisième niveau</a:t>
            </a:r>
          </a:p>
          <a:p>
            <a:pPr lvl="3"/>
            <a:r>
              <a:rPr lang="fr-CH" altLang="en-US" dirty="0"/>
              <a:t>Quatrième niveau</a:t>
            </a:r>
          </a:p>
          <a:p>
            <a:pPr lvl="4"/>
            <a:r>
              <a:rPr lang="fr-CH" altLang="en-US" dirty="0"/>
              <a:t>Cinquième niveau</a:t>
            </a:r>
            <a:endParaRPr lang="en-US" alt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D6AF68-DCC6-42F3-AE75-78D4E4F891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76833" y="6500814"/>
            <a:ext cx="1416051" cy="358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800">
                <a:solidFill>
                  <a:srgbClr val="0055A0"/>
                </a:solidFill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9F91CE-EF98-436B-B1A1-A64471410A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533" y="6494464"/>
            <a:ext cx="66886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800"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fld id="{08A5172A-EE10-4025-82AD-CE3C8BAD5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Espace réservé du titre 8">
            <a:extLst>
              <a:ext uri="{FF2B5EF4-FFF2-40B4-BE49-F238E27FC236}">
                <a16:creationId xmlns:a16="http://schemas.microsoft.com/office/drawing/2014/main" id="{38955676-60A9-406E-9049-2A44EA337D3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059089" y="-27384"/>
            <a:ext cx="10077471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et modifiez le titre</a:t>
            </a:r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74" r:id="rId1"/>
    <p:sldLayoutId id="2147492075" r:id="rId2"/>
    <p:sldLayoutId id="2147492076" r:id="rId3"/>
    <p:sldLayoutId id="2147492077" r:id="rId4"/>
    <p:sldLayoutId id="2147492078" r:id="rId5"/>
    <p:sldLayoutId id="2147492079" r:id="rId6"/>
    <p:sldLayoutId id="2147492080" r:id="rId7"/>
    <p:sldLayoutId id="2147492081" r:id="rId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493713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8">
            <a:extLst>
              <a:ext uri="{FF2B5EF4-FFF2-40B4-BE49-F238E27FC236}">
                <a16:creationId xmlns:a16="http://schemas.microsoft.com/office/drawing/2014/main" id="{3F6C1190-E1DC-4C22-B9CC-F016DB26E4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260351"/>
            <a:ext cx="1094316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et modifiez le titre</a:t>
            </a:r>
            <a:endParaRPr lang="en-US" altLang="en-US"/>
          </a:p>
        </p:txBody>
      </p:sp>
      <p:sp>
        <p:nvSpPr>
          <p:cNvPr id="2051" name="Espace réservé du texte 29">
            <a:extLst>
              <a:ext uri="{FF2B5EF4-FFF2-40B4-BE49-F238E27FC236}">
                <a16:creationId xmlns:a16="http://schemas.microsoft.com/office/drawing/2014/main" id="{6D39BDE7-2663-4C33-AF24-FFFAE9CABC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325563"/>
            <a:ext cx="10943167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pour modifier les styles du texte du masque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84" r:id="rId1"/>
    <p:sldLayoutId id="2147492085" r:id="rId2"/>
    <p:sldLayoutId id="2147492086" r:id="rId3"/>
    <p:sldLayoutId id="2147492087" r:id="rId4"/>
    <p:sldLayoutId id="2147492088" r:id="rId5"/>
    <p:sldLayoutId id="2147492089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6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8">
            <a:extLst>
              <a:ext uri="{FF2B5EF4-FFF2-40B4-BE49-F238E27FC236}">
                <a16:creationId xmlns:a16="http://schemas.microsoft.com/office/drawing/2014/main" id="{50A1CB23-AA1A-4866-8836-7692F417ED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260351"/>
            <a:ext cx="1094316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et modifiez le titre</a:t>
            </a:r>
            <a:endParaRPr lang="en-US" altLang="en-US"/>
          </a:p>
        </p:txBody>
      </p:sp>
      <p:sp>
        <p:nvSpPr>
          <p:cNvPr id="3075" name="Espace réservé du texte 29">
            <a:extLst>
              <a:ext uri="{FF2B5EF4-FFF2-40B4-BE49-F238E27FC236}">
                <a16:creationId xmlns:a16="http://schemas.microsoft.com/office/drawing/2014/main" id="{3497035D-168B-4374-98E7-B49F2E309C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325563"/>
            <a:ext cx="10943167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pour modifier les styles du texte du masque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90" r:id="rId1"/>
    <p:sldLayoutId id="2147492091" r:id="rId2"/>
    <p:sldLayoutId id="2147492092" r:id="rId3"/>
    <p:sldLayoutId id="2147492093" r:id="rId4"/>
    <p:sldLayoutId id="2147492094" r:id="rId5"/>
    <p:sldLayoutId id="2147492095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6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3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50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9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020" y="234946"/>
            <a:ext cx="721947" cy="72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820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098" r:id="rId1"/>
    <p:sldLayoutId id="2147492099" r:id="rId2"/>
  </p:sldLayoutIdLst>
  <p:hf hdr="0" ftr="0" dt="0"/>
  <p:txStyles>
    <p:titleStyle>
      <a:lvl1pPr algn="ctr" defTabSz="514350" rtl="0" eaLnBrk="1" latinLnBrk="0" hangingPunct="1">
        <a:lnSpc>
          <a:spcPct val="90000"/>
        </a:lnSpc>
        <a:spcBef>
          <a:spcPct val="0"/>
        </a:spcBef>
        <a:buNone/>
        <a:defRPr sz="3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514350" rtl="0" eaLnBrk="1" latinLnBrk="0" hangingPunct="1">
        <a:lnSpc>
          <a:spcPct val="90000"/>
        </a:lnSpc>
        <a:spcBef>
          <a:spcPts val="563"/>
        </a:spcBef>
        <a:buFont typeface="Arial"/>
        <a:buNone/>
        <a:defRPr sz="1406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257175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99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49" r:id="rId1"/>
    <p:sldLayoutId id="2147492150" r:id="rId2"/>
    <p:sldLayoutId id="2147492151" r:id="rId3"/>
    <p:sldLayoutId id="2147492152" r:id="rId4"/>
    <p:sldLayoutId id="2147492153" r:id="rId5"/>
    <p:sldLayoutId id="2147492154" r:id="rId6"/>
    <p:sldLayoutId id="2147492155" r:id="rId7"/>
    <p:sldLayoutId id="2147492156" r:id="rId8"/>
    <p:sldLayoutId id="2147492157" r:id="rId9"/>
    <p:sldLayoutId id="2147492158" r:id="rId10"/>
    <p:sldLayoutId id="21474921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188914"/>
            <a:ext cx="1129241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5"/>
            <a:ext cx="11523133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4434" y="6453188"/>
            <a:ext cx="1289829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2547" y="6453188"/>
            <a:ext cx="9068804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91851" y="6453188"/>
            <a:ext cx="865716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0895F4-1E1F-4DBB-AD3D-655666BD427B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703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62" r:id="rId1"/>
    <p:sldLayoutId id="214749216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176213" indent="-176213" algn="l" rtl="0" eaLnBrk="0" fontAlgn="base" hangingPunct="0">
        <a:spcBef>
          <a:spcPct val="3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79388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2pPr>
      <a:lvl3pPr marL="534988" indent="-1778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720725" indent="-185738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898525" indent="-177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1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4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IDT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F7BE4347-7A6E-3646-9958-E71351AB9577}" type="datetime3">
              <a:rPr lang="en-US" smtClean="0"/>
              <a:t>20 June 2023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020" y="234946"/>
            <a:ext cx="721946" cy="721946"/>
          </a:xfrm>
          <a:prstGeom prst="rect">
            <a:avLst/>
          </a:prstGeom>
        </p:spPr>
      </p:pic>
      <p:pic>
        <p:nvPicPr>
          <p:cNvPr id="1025" name="Picture 1" descr="page4image2766581152">
            <a:extLst>
              <a:ext uri="{FF2B5EF4-FFF2-40B4-BE49-F238E27FC236}">
                <a16:creationId xmlns:a16="http://schemas.microsoft.com/office/drawing/2014/main" id="{EED8DA56-D733-6E4A-86A9-E5D0667970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" y="245739"/>
            <a:ext cx="816864" cy="74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09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79" r:id="rId1"/>
    <p:sldLayoutId id="2147492181" r:id="rId2"/>
    <p:sldLayoutId id="2147492182" r:id="rId3"/>
  </p:sldLayoutIdLst>
  <p:hf hdr="0" ft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1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4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IDT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F7BE4347-7A6E-3646-9958-E71351AB9577}" type="datetime3">
              <a:rPr lang="en-US" smtClean="0"/>
              <a:t>20 June 2023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020" y="234946"/>
            <a:ext cx="721946" cy="721946"/>
          </a:xfrm>
          <a:prstGeom prst="rect">
            <a:avLst/>
          </a:prstGeom>
        </p:spPr>
      </p:pic>
      <p:pic>
        <p:nvPicPr>
          <p:cNvPr id="1025" name="Picture 1" descr="page4image2766581152">
            <a:extLst>
              <a:ext uri="{FF2B5EF4-FFF2-40B4-BE49-F238E27FC236}">
                <a16:creationId xmlns:a16="http://schemas.microsoft.com/office/drawing/2014/main" id="{EED8DA56-D733-6E4A-86A9-E5D0667970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" y="245739"/>
            <a:ext cx="816864" cy="74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01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84" r:id="rId1"/>
    <p:sldLayoutId id="2147492185" r:id="rId2"/>
    <p:sldLayoutId id="2147492187" r:id="rId3"/>
    <p:sldLayoutId id="2147492188" r:id="rId4"/>
  </p:sldLayoutIdLst>
  <p:hf hdr="0" ft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6597352"/>
            <a:ext cx="12192000" cy="353781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814401" y="48001"/>
            <a:ext cx="1351732" cy="1351732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63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92" r:id="rId1"/>
    <p:sldLayoutId id="2147492193" r:id="rId2"/>
    <p:sldLayoutId id="2147492194" r:id="rId3"/>
    <p:sldLayoutId id="2147492195" r:id="rId4"/>
    <p:sldLayoutId id="2147492196" r:id="rId5"/>
  </p:sldLayoutIdLst>
  <p:hf sldNum="0"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733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overnance_final_new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11973" r="10930" b="11596"/>
          <a:stretch/>
        </p:blipFill>
        <p:spPr>
          <a:xfrm rot="16200000">
            <a:off x="8070554" y="-886786"/>
            <a:ext cx="2206604" cy="5797616"/>
          </a:xfrm>
          <a:prstGeom prst="rect">
            <a:avLst/>
          </a:prstGeom>
        </p:spPr>
      </p:pic>
      <p:pic>
        <p:nvPicPr>
          <p:cNvPr id="6" name="Picture 5" descr="CoordinationCommittee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1" t="12479" r="12835" b="10585"/>
          <a:stretch/>
        </p:blipFill>
        <p:spPr>
          <a:xfrm rot="16200000">
            <a:off x="7518355" y="2053674"/>
            <a:ext cx="3266004" cy="5200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0911" y="980728"/>
            <a:ext cx="5899105" cy="5947732"/>
          </a:xfrm>
          <a:prstGeom prst="rect">
            <a:avLst/>
          </a:prstGeom>
          <a:noFill/>
        </p:spPr>
        <p:txBody>
          <a:bodyPr wrap="square" lIns="99011" tIns="49505" rIns="99011" bIns="49505" rtlCol="0">
            <a:spAutoFit/>
          </a:bodyPr>
          <a:lstStyle/>
          <a:p>
            <a:pPr defTabSz="60958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prstClr val="black"/>
                </a:solidFill>
                <a:latin typeface="Avenir Light" panose="020B0402020203020204" pitchFamily="34" charset="77"/>
                <a:cs typeface="Calibri"/>
              </a:rPr>
              <a:t>Formal organization</a:t>
            </a:r>
          </a:p>
          <a:p>
            <a:pPr defTabSz="609585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prstClr val="black"/>
              </a:solidFill>
              <a:latin typeface="Avenir Light" panose="020B0402020203020204" pitchFamily="34" charset="77"/>
              <a:cs typeface="Calibri"/>
            </a:endParaRPr>
          </a:p>
          <a:p>
            <a:pPr marL="380990" indent="-38099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Avenir Light" panose="020B0402020203020204" pitchFamily="34" charset="77"/>
                <a:cs typeface="Calibri"/>
              </a:rPr>
              <a:t>International Collaboration Board (ICB)</a:t>
            </a:r>
            <a:endParaRPr lang="en-US" sz="2000" dirty="0">
              <a:solidFill>
                <a:prstClr val="black"/>
              </a:solidFill>
              <a:highlight>
                <a:srgbClr val="00FF00"/>
              </a:highlight>
              <a:latin typeface="Avenir Light" panose="020B0402020203020204" pitchFamily="34" charset="77"/>
              <a:cs typeface="Calibri"/>
            </a:endParaRPr>
          </a:p>
          <a:p>
            <a:pPr marL="990575" lvl="1" indent="-38099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Operational, chair elected in October, Nadia </a:t>
            </a:r>
            <a:r>
              <a:rPr lang="en-US" sz="2000" dirty="0" err="1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Pastrone</a:t>
            </a:r>
            <a:r>
              <a:rPr lang="en-US" sz="2000" dirty="0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 </a:t>
            </a:r>
          </a:p>
          <a:p>
            <a:pPr marL="990575" lvl="1" indent="-38099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lang="en-US" sz="2000" dirty="0">
              <a:solidFill>
                <a:prstClr val="black"/>
              </a:solidFill>
              <a:latin typeface="Avenir Light" panose="020B0402020203020204" pitchFamily="34" charset="77"/>
              <a:cs typeface="Calibri"/>
            </a:endParaRPr>
          </a:p>
          <a:p>
            <a:pPr marL="380990" indent="-38099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Avenir Light" panose="020B0402020203020204" pitchFamily="34" charset="77"/>
                <a:cs typeface="Calibri"/>
              </a:rPr>
              <a:t>Steering Board (SB) (links to LDG, CERN Council, major FAs, strategy … )</a:t>
            </a:r>
          </a:p>
          <a:p>
            <a:pPr marL="990575" lvl="1" indent="-38099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Avenir Light" panose="020B0402020203020204" pitchFamily="34" charset="77"/>
                <a:cs typeface="Calibri"/>
              </a:rPr>
              <a:t>Chair Steinar Stapnes, </a:t>
            </a:r>
            <a:r>
              <a:rPr lang="en-US" sz="2000" dirty="0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now operational with 6 members plus IMCC reps. </a:t>
            </a:r>
          </a:p>
          <a:p>
            <a:pPr marL="609585" lvl="1" indent="0" defTabSz="609585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prstClr val="black"/>
              </a:solidFill>
              <a:latin typeface="Avenir Light" panose="020B0402020203020204" pitchFamily="34" charset="77"/>
              <a:cs typeface="Calibri"/>
            </a:endParaRPr>
          </a:p>
          <a:p>
            <a:pPr marL="380990" indent="-38099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Avenir Light" panose="020B0402020203020204" pitchFamily="34" charset="77"/>
                <a:cs typeface="Calibri"/>
              </a:rPr>
              <a:t>Coordination committee (CC)</a:t>
            </a:r>
          </a:p>
          <a:p>
            <a:pPr marL="990575" lvl="1" indent="-38099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Study Leader Daniel Schulte, deputies: Andrea </a:t>
            </a:r>
            <a:r>
              <a:rPr lang="en-US" sz="2000" dirty="0" err="1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Wulzer</a:t>
            </a:r>
            <a:r>
              <a:rPr lang="en-US" sz="2000" dirty="0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, Donatella </a:t>
            </a:r>
            <a:r>
              <a:rPr lang="en-US" sz="2000" dirty="0" err="1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Lucchesi</a:t>
            </a:r>
            <a:r>
              <a:rPr lang="en-US" sz="2000" dirty="0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, Chris Rogers,</a:t>
            </a:r>
            <a:r>
              <a:rPr lang="en-US" sz="2000" dirty="0">
                <a:solidFill>
                  <a:schemeClr val="tx1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 endorsed by the ICB</a:t>
            </a:r>
          </a:p>
          <a:p>
            <a:pPr marL="990575" lvl="1" indent="-38099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highlight>
                  <a:srgbClr val="00FF00"/>
                </a:highlight>
                <a:latin typeface="Avenir Light" panose="020B0402020203020204" pitchFamily="34" charset="77"/>
                <a:cs typeface="Calibri"/>
              </a:rPr>
              <a:t>The members are already working</a:t>
            </a:r>
          </a:p>
          <a:p>
            <a:pPr marL="609585" lvl="1" indent="0" defTabSz="609585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prstClr val="black"/>
              </a:solidFill>
              <a:latin typeface="Avenir Light" panose="020B0402020203020204" pitchFamily="34" charset="77"/>
              <a:cs typeface="Calibri"/>
            </a:endParaRPr>
          </a:p>
          <a:p>
            <a:pPr marL="209535" indent="-342900" defTabSz="609585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venir Light" panose="020B0402020203020204" pitchFamily="34" charset="77"/>
                <a:cs typeface="Calibri"/>
              </a:rPr>
              <a:t>International Advisory Committee (IAC) – </a:t>
            </a:r>
            <a:r>
              <a:rPr lang="en-US" sz="2000" dirty="0">
                <a:solidFill>
                  <a:prstClr val="black"/>
                </a:solidFill>
                <a:highlight>
                  <a:srgbClr val="FFFF00"/>
                </a:highlight>
                <a:latin typeface="Avenir Light" panose="020B0402020203020204" pitchFamily="34" charset="77"/>
                <a:cs typeface="Calibri"/>
              </a:rPr>
              <a:t>later</a:t>
            </a:r>
            <a:r>
              <a:rPr lang="en-US" sz="2000" dirty="0">
                <a:solidFill>
                  <a:prstClr val="black"/>
                </a:solidFill>
                <a:latin typeface="Avenir Light" panose="020B0402020203020204" pitchFamily="34" charset="77"/>
                <a:cs typeface="Calibri"/>
              </a:rPr>
              <a:t> </a:t>
            </a:r>
          </a:p>
          <a:p>
            <a:pPr defTabSz="609585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prstClr val="black"/>
              </a:solidFill>
              <a:latin typeface="Avenir Book" panose="02000503020000020003" pitchFamily="2" charset="0"/>
              <a:cs typeface="Calibri"/>
            </a:endParaRP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-168696" y="188640"/>
            <a:ext cx="10873208" cy="576064"/>
          </a:xfrm>
        </p:spPr>
        <p:txBody>
          <a:bodyPr/>
          <a:lstStyle/>
          <a:p>
            <a:r>
              <a:rPr lang="en-GB" sz="3200" dirty="0">
                <a:latin typeface="Avenir Book" panose="02000503020000020003" pitchFamily="2" charset="0"/>
                <a:cs typeface="Calibri"/>
              </a:rPr>
              <a:t>ICB meetings 2022-23 and the governance structure</a:t>
            </a:r>
          </a:p>
        </p:txBody>
      </p:sp>
    </p:spTree>
    <p:extLst>
      <p:ext uri="{BB962C8B-B14F-4D97-AF65-F5344CB8AC3E}">
        <p14:creationId xmlns:p14="http://schemas.microsoft.com/office/powerpoint/2010/main" val="1407547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0E918-23FB-7354-BAA3-551843F06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9"/>
            <a:ext cx="10972800" cy="562073"/>
          </a:xfrm>
        </p:spPr>
        <p:txBody>
          <a:bodyPr/>
          <a:lstStyle/>
          <a:p>
            <a:r>
              <a:rPr lang="en-GB" sz="3200" dirty="0">
                <a:latin typeface="Avenir Book" panose="02000503020000020003" pitchFamily="2" charset="0"/>
              </a:rPr>
              <a:t>The Steering Board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6691A-4403-3512-6BF3-487E29835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301953"/>
            <a:ext cx="7416824" cy="452596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The SB is composed of: </a:t>
            </a:r>
            <a:endParaRPr lang="en-US" sz="1800" dirty="0"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800" dirty="0">
                <a:latin typeface="Avenir Book" panose="02000503020000020003" pitchFamily="2" charset="0"/>
                <a:cs typeface="Calibri" panose="020F0502020204030204" pitchFamily="34" charset="0"/>
              </a:rPr>
              <a:t>T</a:t>
            </a:r>
            <a:r>
              <a:rPr lang="en-US" sz="18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he lead representative of the Host </a:t>
            </a:r>
            <a:r>
              <a:rPr lang="en-US" sz="1800" dirty="0" err="1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Organisation</a:t>
            </a:r>
            <a:r>
              <a:rPr lang="en-US" sz="18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 (for CERN the ATS director </a:t>
            </a:r>
            <a:r>
              <a:rPr lang="en-US" sz="1800" dirty="0">
                <a:solidFill>
                  <a:srgbClr val="FF000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Mike Lamont</a:t>
            </a:r>
            <a:r>
              <a:rPr lang="en-US" sz="18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)  </a:t>
            </a: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800" dirty="0">
                <a:latin typeface="Avenir Book" panose="02000503020000020003" pitchFamily="2" charset="0"/>
                <a:cs typeface="Calibri" panose="020F0502020204030204" pitchFamily="34" charset="0"/>
              </a:rPr>
              <a:t>U</a:t>
            </a:r>
            <a:r>
              <a:rPr lang="en-US" sz="18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p to two additional members appointed by the Host </a:t>
            </a:r>
            <a:r>
              <a:rPr lang="en-US" sz="1800" dirty="0" err="1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Organisation</a:t>
            </a:r>
            <a:r>
              <a:rPr lang="en-US" sz="1800" dirty="0">
                <a:latin typeface="Avenir Book" panose="02000503020000020003" pitchFamily="2" charset="0"/>
                <a:cs typeface="Calibri" panose="020F0502020204030204" pitchFamily="34" charset="0"/>
              </a:rPr>
              <a:t>, </a:t>
            </a:r>
            <a:r>
              <a:rPr lang="en-US" sz="1800" dirty="0">
                <a:solidFill>
                  <a:srgbClr val="FF000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Gian</a:t>
            </a:r>
            <a:r>
              <a:rPr lang="en-US" sz="1800" dirty="0">
                <a:solidFill>
                  <a:srgbClr val="FF000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l</a:t>
            </a:r>
            <a:r>
              <a:rPr lang="en-US" sz="1800" dirty="0">
                <a:solidFill>
                  <a:srgbClr val="FF000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uigi </a:t>
            </a:r>
            <a:r>
              <a:rPr lang="en-US" sz="1800" dirty="0" err="1">
                <a:solidFill>
                  <a:srgbClr val="FF000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Arduini</a:t>
            </a:r>
            <a:r>
              <a:rPr lang="en-US" sz="1800" dirty="0">
                <a:solidFill>
                  <a:srgbClr val="FF000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, Steinar Stapnes </a:t>
            </a:r>
            <a:r>
              <a:rPr lang="en-US" sz="1800" dirty="0">
                <a:latin typeface="Avenir Book" panose="02000503020000020003" pitchFamily="2" charset="0"/>
                <a:cs typeface="Calibri" panose="020F0502020204030204" pitchFamily="34" charset="0"/>
              </a:rPr>
              <a:t>(Chair)</a:t>
            </a:r>
            <a:endParaRPr lang="en-US" sz="1800" dirty="0">
              <a:effectLst/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800" dirty="0">
                <a:latin typeface="Avenir Book" panose="02000503020000020003" pitchFamily="2" charset="0"/>
                <a:cs typeface="Calibri" panose="020F0502020204030204" pitchFamily="34" charset="0"/>
              </a:rPr>
              <a:t>U</a:t>
            </a:r>
            <a:r>
              <a:rPr lang="en-US" sz="18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p to three members appointed by the ICB </a:t>
            </a:r>
          </a:p>
          <a:p>
            <a:pPr marL="455613" indent="-400050">
              <a:buNone/>
            </a:pPr>
            <a:r>
              <a:rPr lang="en-US" sz="1800" dirty="0">
                <a:solidFill>
                  <a:srgbClr val="FF000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	Dave Newbold (STFC), Mats </a:t>
            </a:r>
            <a:r>
              <a:rPr lang="en-US" sz="1800" dirty="0" err="1">
                <a:solidFill>
                  <a:srgbClr val="FF000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Lindroos</a:t>
            </a:r>
            <a:r>
              <a:rPr lang="en-US" sz="1800" dirty="0">
                <a:solidFill>
                  <a:srgbClr val="FF000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 (ESS), Pierre Vedrine (CEA)</a:t>
            </a:r>
          </a:p>
          <a:p>
            <a:pPr lvl="1"/>
            <a:r>
              <a:rPr lang="en-US" sz="1800" i="0" u="none" strike="noStrike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Director of Particle Physics STFC and Leader of the LDG </a:t>
            </a:r>
          </a:p>
          <a:p>
            <a:pPr lvl="1"/>
            <a:r>
              <a:rPr lang="en-US" sz="1800" i="0" u="none" strike="noStrike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ESS Head of Accelerator Division and Accelerator sub-project</a:t>
            </a:r>
          </a:p>
          <a:p>
            <a:pPr lvl="1"/>
            <a:r>
              <a:rPr lang="en-US" sz="1800" i="0" u="none" strike="noStrike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Head of </a:t>
            </a:r>
            <a:r>
              <a:rPr lang="en-US" sz="1800" i="0" u="none" strike="noStrike" dirty="0">
                <a:solidFill>
                  <a:srgbClr val="212529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Accelerators, Cryogenics and Magnetism Division (DACM), CEA – IRFU </a:t>
            </a:r>
            <a:endParaRPr lang="en-US" sz="1800" dirty="0">
              <a:solidFill>
                <a:srgbClr val="FF0000"/>
              </a:solidFill>
              <a:effectLst/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800" dirty="0">
                <a:latin typeface="Avenir Book" panose="02000503020000020003" pitchFamily="2" charset="0"/>
                <a:cs typeface="Calibri" panose="020F0502020204030204" pitchFamily="34" charset="0"/>
              </a:rPr>
              <a:t>T</a:t>
            </a:r>
            <a:r>
              <a:rPr lang="en-US" sz="18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he Study Leader and Deputies </a:t>
            </a: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GB" sz="1800" dirty="0">
                <a:latin typeface="Avenir Book" panose="02000503020000020003" pitchFamily="2" charset="0"/>
                <a:cs typeface="Calibri" panose="020F0502020204030204" pitchFamily="34" charset="0"/>
              </a:rPr>
              <a:t>The ICB chair is invited.</a:t>
            </a:r>
          </a:p>
          <a:p>
            <a:pPr marL="55563" indent="0">
              <a:buNone/>
            </a:pPr>
            <a:endParaRPr lang="en-GB" sz="1800" dirty="0"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800" dirty="0">
                <a:latin typeface="Avenir Book" panose="02000503020000020003" pitchFamily="2" charset="0"/>
                <a:cs typeface="Calibri" panose="020F0502020204030204" pitchFamily="34" charset="0"/>
              </a:rPr>
              <a:t>In the longer term include representation from both Americas and Asia.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CC25-C8D0-0F08-716E-65B8D6F4F672}"/>
              </a:ext>
            </a:extLst>
          </p:cNvPr>
          <p:cNvSpPr txBox="1"/>
          <p:nvPr/>
        </p:nvSpPr>
        <p:spPr>
          <a:xfrm>
            <a:off x="7968208" y="2780928"/>
            <a:ext cx="41044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highlight>
                  <a:srgbClr val="FFFF00"/>
                </a:highlight>
                <a:latin typeface="Avenir Book" panose="02000503020000020003" pitchFamily="2" charset="0"/>
                <a:cs typeface="Calibri" panose="020F0502020204030204" pitchFamily="34" charset="0"/>
              </a:rPr>
              <a:t>Need to strengthen Physics and Detectors, improve diversity -&gt; 1-2 more members  </a:t>
            </a:r>
          </a:p>
          <a:p>
            <a:endParaRPr lang="en-GB" sz="16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endParaRPr lang="en-GB" sz="16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endParaRPr lang="en-GB" sz="16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endParaRPr lang="en-GB" sz="16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endParaRPr lang="en-GB" sz="1600" dirty="0">
              <a:solidFill>
                <a:schemeClr val="tx1"/>
              </a:solidFill>
              <a:latin typeface="Avenir Book" panose="02000503020000020003" pitchFamily="2" charset="0"/>
            </a:endParaRPr>
          </a:p>
          <a:p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For June meeting:</a:t>
            </a:r>
          </a:p>
          <a:p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Invited from the US:</a:t>
            </a:r>
          </a:p>
          <a:p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Mark Palmer (BNL), </a:t>
            </a:r>
            <a:r>
              <a:rPr lang="en-GB" sz="1600" dirty="0" err="1">
                <a:solidFill>
                  <a:schemeClr val="tx1"/>
                </a:solidFill>
                <a:latin typeface="Avenir Book" panose="02000503020000020003" pitchFamily="2" charset="0"/>
              </a:rPr>
              <a:t>Sergo</a:t>
            </a:r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venir Book" panose="02000503020000020003" pitchFamily="2" charset="0"/>
              </a:rPr>
              <a:t>Jindariani</a:t>
            </a:r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 (FNAL), </a:t>
            </a:r>
            <a:r>
              <a:rPr lang="en-GB" sz="1600" dirty="0" err="1">
                <a:solidFill>
                  <a:schemeClr val="tx1"/>
                </a:solidFill>
                <a:latin typeface="Avenir Book" panose="02000503020000020003" pitchFamily="2" charset="0"/>
              </a:rPr>
              <a:t>Sridhara</a:t>
            </a:r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venir Book" panose="02000503020000020003" pitchFamily="2" charset="0"/>
              </a:rPr>
              <a:t>Dasu</a:t>
            </a:r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 (</a:t>
            </a:r>
            <a:r>
              <a:rPr lang="en-GB" sz="1600" dirty="0" err="1">
                <a:solidFill>
                  <a:schemeClr val="tx1"/>
                </a:solidFill>
                <a:latin typeface="Avenir Book" panose="02000503020000020003" pitchFamily="2" charset="0"/>
              </a:rPr>
              <a:t>Wisc</a:t>
            </a:r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), </a:t>
            </a:r>
            <a:r>
              <a:rPr lang="en-GB" sz="1600" dirty="0" err="1">
                <a:solidFill>
                  <a:schemeClr val="tx1"/>
                </a:solidFill>
                <a:latin typeface="Avenir Book" panose="02000503020000020003" pitchFamily="2" charset="0"/>
              </a:rPr>
              <a:t>Diktys</a:t>
            </a:r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venir Book" panose="02000503020000020003" pitchFamily="2" charset="0"/>
              </a:rPr>
              <a:t>Stratakis</a:t>
            </a:r>
            <a:r>
              <a:rPr lang="en-GB" sz="1600" dirty="0">
                <a:solidFill>
                  <a:schemeClr val="tx1"/>
                </a:solidFill>
                <a:latin typeface="Avenir Book" panose="02000503020000020003" pitchFamily="2" charset="0"/>
              </a:rPr>
              <a:t> (FNAL</a:t>
            </a:r>
            <a:r>
              <a:rPr lang="en-GB" sz="1400" dirty="0">
                <a:solidFill>
                  <a:schemeClr val="tx1"/>
                </a:solidFill>
                <a:latin typeface="Avenir Book" panose="02000503020000020003" pitchFamily="2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740144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2B37151-B61B-FBBD-33F0-ABA456C19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57899"/>
            <a:ext cx="7772400" cy="676536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80340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AD4FA-2F37-404D-45CF-7413E22D0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venir Book" panose="02000503020000020003" pitchFamily="2" charset="0"/>
                <a:cs typeface="Calibri" panose="020F0502020204030204" pitchFamily="34" charset="0"/>
              </a:rPr>
              <a:t>SB meeting in June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A937D-612F-B6DD-358F-854141FD3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052736"/>
            <a:ext cx="10972800" cy="4525963"/>
          </a:xfrm>
        </p:spPr>
        <p:txBody>
          <a:bodyPr/>
          <a:lstStyle/>
          <a:p>
            <a:r>
              <a:rPr lang="en-GB" sz="2000" dirty="0">
                <a:latin typeface="Avenir Light" panose="020B0402020203020204" pitchFamily="34" charset="77"/>
                <a:cs typeface="Calibri" panose="020F0502020204030204" pitchFamily="34" charset="0"/>
              </a:rPr>
              <a:t>Discussed the role of the SB and overlaps/complementarity to the actual collaboration – main SB focus points: </a:t>
            </a:r>
          </a:p>
          <a:p>
            <a:pPr lvl="1"/>
            <a:r>
              <a:rPr lang="en-GB" sz="2000" dirty="0">
                <a:highlight>
                  <a:srgbClr val="FFFF00"/>
                </a:highlight>
                <a:latin typeface="Avenir Light" panose="020B0402020203020204" pitchFamily="34" charset="77"/>
                <a:cs typeface="Calibri" panose="020F0502020204030204" pitchFamily="34" charset="0"/>
              </a:rPr>
              <a:t>Strategies for project development in 1-5 year timeframe (e.g. demonstrators, test-facilities, synergetic studies - and ”implementation planning” for these) </a:t>
            </a:r>
          </a:p>
          <a:p>
            <a:pPr lvl="1"/>
            <a:r>
              <a:rPr lang="en-GB" sz="2000" dirty="0">
                <a:latin typeface="Avenir Light" panose="020B0402020203020204" pitchFamily="34" charset="77"/>
                <a:cs typeface="Calibri" panose="020F0502020204030204" pitchFamily="34" charset="0"/>
              </a:rPr>
              <a:t>Interfaces to various bodies (e.g. the SB is set up by the European LDG and reports regularly to it), and processes (roadmaps, funding opportunities and parallel projects (e.g. magnet developments)) </a:t>
            </a:r>
          </a:p>
          <a:p>
            <a:pPr lvl="1"/>
            <a:r>
              <a:rPr lang="en-GB" sz="2000" dirty="0">
                <a:highlight>
                  <a:srgbClr val="FFFF00"/>
                </a:highlight>
                <a:latin typeface="Avenir Light" panose="020B0402020203020204" pitchFamily="34" charset="77"/>
                <a:cs typeface="Calibri" panose="020F0502020204030204" pitchFamily="34" charset="0"/>
              </a:rPr>
              <a:t>International collaboration development – remain open and inclusive, while operative</a:t>
            </a:r>
          </a:p>
          <a:p>
            <a:pPr lvl="1"/>
            <a:r>
              <a:rPr lang="en-GB" sz="2000" dirty="0">
                <a:latin typeface="Avenir Light" panose="020B0402020203020204" pitchFamily="34" charset="77"/>
                <a:cs typeface="Calibri" panose="020F0502020204030204" pitchFamily="34" charset="0"/>
              </a:rPr>
              <a:t>Follow the collaboration towards the 2025 goals</a:t>
            </a:r>
          </a:p>
          <a:p>
            <a:pPr lvl="1"/>
            <a:endParaRPr lang="en-GB" sz="1467" dirty="0">
              <a:latin typeface="Avenir Light" panose="020B0402020203020204" pitchFamily="34" charset="77"/>
              <a:cs typeface="Calibri" panose="020F0502020204030204" pitchFamily="34" charset="0"/>
            </a:endParaRPr>
          </a:p>
          <a:p>
            <a:r>
              <a:rPr lang="en-GB" sz="2000" dirty="0">
                <a:latin typeface="Avenir Light" panose="020B0402020203020204" pitchFamily="34" charset="77"/>
                <a:cs typeface="Calibri" panose="020F0502020204030204" pitchFamily="34" charset="0"/>
              </a:rPr>
              <a:t>Presented the goals for 2025-26 – </a:t>
            </a:r>
            <a:r>
              <a:rPr lang="en-US" sz="2000" dirty="0">
                <a:effectLst/>
                <a:latin typeface="Avenir Light" panose="020B0402020203020204" pitchFamily="34" charset="77"/>
              </a:rPr>
              <a:t>Project Evaluation Report </a:t>
            </a:r>
            <a:r>
              <a:rPr lang="en-US" sz="2000" dirty="0">
                <a:latin typeface="Avenir Light" panose="020B0402020203020204" pitchFamily="34" charset="77"/>
              </a:rPr>
              <a:t>and </a:t>
            </a:r>
            <a:r>
              <a:rPr lang="en-US" sz="2000" dirty="0">
                <a:effectLst/>
                <a:latin typeface="Avenir Light" panose="020B0402020203020204" pitchFamily="34" charset="77"/>
              </a:rPr>
              <a:t>R&amp;D Plan, </a:t>
            </a:r>
            <a:r>
              <a:rPr lang="en-GB" sz="2000" dirty="0">
                <a:latin typeface="Avenir Light" panose="020B0402020203020204" pitchFamily="34" charset="77"/>
                <a:cs typeface="Calibri" panose="020F0502020204030204" pitchFamily="34" charset="0"/>
              </a:rPr>
              <a:t>including interim report end 2023 </a:t>
            </a:r>
          </a:p>
          <a:p>
            <a:pPr lvl="1"/>
            <a:r>
              <a:rPr lang="en-GB" sz="2000" dirty="0">
                <a:highlight>
                  <a:srgbClr val="FFFF00"/>
                </a:highlight>
                <a:latin typeface="Avenir Light" panose="020B0402020203020204" pitchFamily="34" charset="77"/>
                <a:cs typeface="Calibri" panose="020F0502020204030204" pitchFamily="34" charset="0"/>
              </a:rPr>
              <a:t>Focus on interim report – content overview next, review early next year (IAC)  </a:t>
            </a:r>
          </a:p>
          <a:p>
            <a:pPr lvl="1"/>
            <a:endParaRPr lang="en-GB" sz="2000" dirty="0">
              <a:highlight>
                <a:srgbClr val="FFFF00"/>
              </a:highlight>
              <a:latin typeface="Avenir Light" panose="020B0402020203020204" pitchFamily="34" charset="77"/>
              <a:cs typeface="Calibri" panose="020F0502020204030204" pitchFamily="34" charset="0"/>
            </a:endParaRPr>
          </a:p>
          <a:p>
            <a:r>
              <a:rPr lang="en-GB" sz="2000" dirty="0">
                <a:latin typeface="Avenir Light" panose="020B0402020203020204" pitchFamily="34" charset="77"/>
                <a:cs typeface="Calibri" panose="020F0502020204030204" pitchFamily="34" charset="0"/>
              </a:rPr>
              <a:t>Links to the ECFA detector roadmap process – ongoing </a:t>
            </a:r>
          </a:p>
          <a:p>
            <a:r>
              <a:rPr lang="en-GB" sz="2000" dirty="0">
                <a:latin typeface="Avenir Light" panose="020B0402020203020204" pitchFamily="34" charset="77"/>
                <a:cs typeface="Calibri" panose="020F0502020204030204" pitchFamily="34" charset="0"/>
              </a:rPr>
              <a:t>US planning related to the P5 process   </a:t>
            </a:r>
          </a:p>
          <a:p>
            <a:pPr marL="0" indent="0">
              <a:buNone/>
            </a:pPr>
            <a:endParaRPr lang="en-GB" dirty="0"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endParaRPr lang="en-GB" dirty="0"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endParaRPr lang="en-GB" dirty="0">
              <a:latin typeface="Avenir Book" panose="02000503020000020003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272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4F45F7-4126-025E-256B-6220795B6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1628800"/>
            <a:ext cx="5760640" cy="45070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7456F0-F0E8-A076-1B54-B698205707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542" y="22121"/>
            <a:ext cx="6698953" cy="36229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AA43C5-83DB-2EE8-F7FF-83C9111B19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5315" y="4682981"/>
            <a:ext cx="6182180" cy="22920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6F5D8C0-F53A-6F6E-66C3-09303F03C93B}"/>
              </a:ext>
            </a:extLst>
          </p:cNvPr>
          <p:cNvSpPr txBox="1"/>
          <p:nvPr/>
        </p:nvSpPr>
        <p:spPr>
          <a:xfrm>
            <a:off x="201852" y="245117"/>
            <a:ext cx="589414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-404813"/>
            <a:r>
              <a:rPr lang="en-GB" sz="2000" dirty="0">
                <a:solidFill>
                  <a:schemeClr val="tx1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LDG interactions, reporting, following up: </a:t>
            </a:r>
          </a:p>
          <a:p>
            <a:pPr marL="12700" lvl="2" indent="-12700"/>
            <a:r>
              <a:rPr lang="en-GB" dirty="0">
                <a:solidFill>
                  <a:schemeClr val="tx1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Meeting in Nov 22, review in Nov 22, input to report to Council March 2023, meeting in Frascati 12-12 July </a:t>
            </a:r>
          </a:p>
        </p:txBody>
      </p:sp>
    </p:spTree>
    <p:extLst>
      <p:ext uri="{BB962C8B-B14F-4D97-AF65-F5344CB8AC3E}">
        <p14:creationId xmlns:p14="http://schemas.microsoft.com/office/powerpoint/2010/main" val="248543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4271A-0D45-14FA-34C0-BCBBD06CA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venir Book" panose="02000503020000020003" pitchFamily="2" charset="0"/>
              </a:rPr>
              <a:t>Next SB meeting in ~October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62FBC-548E-8986-DBED-8BE9D4743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142" y="1052736"/>
            <a:ext cx="11305257" cy="4525963"/>
          </a:xfrm>
          <a:solidFill>
            <a:schemeClr val="bg1"/>
          </a:solidFill>
        </p:spPr>
        <p:txBody>
          <a:bodyPr/>
          <a:lstStyle/>
          <a:p>
            <a:r>
              <a:rPr lang="en-US" sz="1800" i="0" u="none" strike="noStrike" dirty="0">
                <a:effectLst/>
                <a:latin typeface="Avenir Book" panose="02000503020000020003" pitchFamily="2" charset="0"/>
              </a:rPr>
              <a:t>Suggest</a:t>
            </a:r>
            <a:r>
              <a:rPr lang="en-US" sz="1800" dirty="0">
                <a:latin typeface="Avenir Book" panose="02000503020000020003" pitchFamily="2" charset="0"/>
              </a:rPr>
              <a:t> to complement the committee with </a:t>
            </a:r>
            <a:r>
              <a:rPr lang="en-US" sz="1800" dirty="0" err="1">
                <a:latin typeface="Avenir Book" panose="02000503020000020003" pitchFamily="2" charset="0"/>
              </a:rPr>
              <a:t>Beate</a:t>
            </a:r>
            <a:r>
              <a:rPr lang="en-US" sz="1800" dirty="0">
                <a:latin typeface="Avenir Book" panose="02000503020000020003" pitchFamily="2" charset="0"/>
              </a:rPr>
              <a:t> Heinemann, Director of Particle Physics DESY. Would like a general endorsement of this. The ICB chair (Nadia </a:t>
            </a:r>
            <a:r>
              <a:rPr lang="en-US" sz="1800" dirty="0" err="1">
                <a:latin typeface="Avenir Book" panose="02000503020000020003" pitchFamily="2" charset="0"/>
              </a:rPr>
              <a:t>Pastrone</a:t>
            </a:r>
            <a:r>
              <a:rPr lang="en-US" sz="1800" dirty="0">
                <a:latin typeface="Avenir Book" panose="02000503020000020003" pitchFamily="2" charset="0"/>
              </a:rPr>
              <a:t>) and myself will also talk to her about DESY joining the collaboration (already in </a:t>
            </a:r>
            <a:r>
              <a:rPr lang="en-US" sz="1800" dirty="0" err="1">
                <a:latin typeface="Avenir Book" panose="02000503020000020003" pitchFamily="2" charset="0"/>
              </a:rPr>
              <a:t>MuCol</a:t>
            </a:r>
            <a:r>
              <a:rPr lang="en-US" sz="1800" dirty="0">
                <a:latin typeface="Avenir Book" panose="02000503020000020003" pitchFamily="2" charset="0"/>
              </a:rPr>
              <a:t>). </a:t>
            </a:r>
          </a:p>
          <a:p>
            <a:pPr lvl="1"/>
            <a:r>
              <a:rPr lang="en-US" sz="1800" dirty="0">
                <a:latin typeface="Avenir Book" panose="02000503020000020003" pitchFamily="2" charset="0"/>
              </a:rPr>
              <a:t>Also suggest to continue working with the four invited US representatives and one invited from Asia. </a:t>
            </a:r>
          </a:p>
          <a:p>
            <a:pPr marL="0" indent="0">
              <a:buNone/>
            </a:pPr>
            <a:endParaRPr lang="en-US" sz="800" b="1" dirty="0">
              <a:latin typeface="Avenir Book" panose="02000503020000020003" pitchFamily="2" charset="0"/>
            </a:endParaRPr>
          </a:p>
          <a:p>
            <a:r>
              <a:rPr lang="en-GB" sz="1800" dirty="0">
                <a:latin typeface="Avenir Book" panose="02000503020000020003" pitchFamily="2" charset="0"/>
              </a:rPr>
              <a:t>Collaboration organisation in more detail </a:t>
            </a:r>
          </a:p>
          <a:p>
            <a:pPr lvl="1"/>
            <a:r>
              <a:rPr lang="en-GB" sz="1800" dirty="0">
                <a:latin typeface="Avenir Book" panose="02000503020000020003" pitchFamily="2" charset="0"/>
                <a:cs typeface="Calibri" panose="020F0502020204030204" pitchFamily="34" charset="0"/>
              </a:rPr>
              <a:t>Structure of scientific and technical studies and tasks/duties, interfaces, coordinators (in some cases more than one person) -&gt; offer new members opportunities and welcome new initiatives. </a:t>
            </a:r>
          </a:p>
          <a:p>
            <a:pPr marL="0" indent="0">
              <a:buNone/>
            </a:pPr>
            <a:endParaRPr lang="en-US" sz="800" b="1" dirty="0">
              <a:latin typeface="Avenir Book" panose="02000503020000020003" pitchFamily="2" charset="0"/>
            </a:endParaRPr>
          </a:p>
          <a:p>
            <a:r>
              <a:rPr lang="en-GB" sz="1800" dirty="0">
                <a:latin typeface="Avenir Book" panose="02000503020000020003" pitchFamily="2" charset="0"/>
              </a:rPr>
              <a:t>Towards the interim report</a:t>
            </a:r>
          </a:p>
          <a:p>
            <a:pPr lvl="1"/>
            <a:r>
              <a:rPr lang="en-GB" sz="1800" dirty="0">
                <a:latin typeface="Avenir Book" panose="02000503020000020003" pitchFamily="2" charset="0"/>
              </a:rPr>
              <a:t>A detail description and status </a:t>
            </a:r>
          </a:p>
          <a:p>
            <a:pPr lvl="1"/>
            <a:r>
              <a:rPr lang="en-GB" sz="1800" dirty="0">
                <a:latin typeface="Avenir Book" panose="02000503020000020003" pitchFamily="2" charset="0"/>
              </a:rPr>
              <a:t>More on the demonstrator ideas and planning  </a:t>
            </a:r>
          </a:p>
          <a:p>
            <a:endParaRPr lang="en-US" sz="800" dirty="0">
              <a:latin typeface="Avenir Book" panose="02000503020000020003" pitchFamily="2" charset="0"/>
            </a:endParaRPr>
          </a:p>
          <a:p>
            <a:r>
              <a:rPr lang="en-US" sz="1800" i="0" u="none" strike="noStrike" dirty="0">
                <a:effectLst/>
                <a:latin typeface="Avenir Book" panose="02000503020000020003" pitchFamily="2" charset="0"/>
              </a:rPr>
              <a:t>International Advisory Committee</a:t>
            </a:r>
          </a:p>
          <a:p>
            <a:pPr lvl="1"/>
            <a:r>
              <a:rPr lang="en-US" sz="1800" i="0" u="none" strike="noStrike" dirty="0">
                <a:effectLst/>
                <a:latin typeface="Avenir Book" panose="02000503020000020003" pitchFamily="2" charset="0"/>
              </a:rPr>
              <a:t>Review interim report early 2024</a:t>
            </a:r>
          </a:p>
          <a:p>
            <a:pPr lvl="1"/>
            <a:r>
              <a:rPr lang="en-US" sz="1800" dirty="0">
                <a:latin typeface="Avenir Book" panose="02000503020000020003" pitchFamily="2" charset="0"/>
              </a:rPr>
              <a:t>P</a:t>
            </a:r>
            <a:r>
              <a:rPr lang="en-US" sz="1800" i="0" u="none" strike="noStrike" dirty="0">
                <a:effectLst/>
                <a:latin typeface="Avenir Book" panose="02000503020000020003" pitchFamily="2" charset="0"/>
              </a:rPr>
              <a:t>roposal </a:t>
            </a:r>
            <a:r>
              <a:rPr lang="en-US" sz="1800">
                <a:latin typeface="Avenir Book" panose="02000503020000020003" pitchFamily="2" charset="0"/>
              </a:rPr>
              <a:t>in this </a:t>
            </a:r>
            <a:r>
              <a:rPr lang="en-US" sz="1800" i="0" u="none" strike="noStrike">
                <a:effectLst/>
                <a:latin typeface="Avenir Book" panose="02000503020000020003" pitchFamily="2" charset="0"/>
              </a:rPr>
              <a:t>meeting </a:t>
            </a:r>
            <a:r>
              <a:rPr lang="en-US" sz="1800" i="0" u="none" strike="noStrike" dirty="0">
                <a:effectLst/>
                <a:latin typeface="Avenir Book" panose="02000503020000020003" pitchFamily="2" charset="0"/>
              </a:rPr>
              <a:t>- with mandate. Small number of fixed members, one or two SB members ex-officio, specialists review by review ?</a:t>
            </a:r>
          </a:p>
          <a:p>
            <a:pPr lvl="1"/>
            <a:endParaRPr lang="en-GB" sz="800" dirty="0">
              <a:latin typeface="Avenir Book" panose="02000503020000020003" pitchFamily="2" charset="0"/>
            </a:endParaRPr>
          </a:p>
          <a:p>
            <a:r>
              <a:rPr lang="en-GB" sz="1800" dirty="0">
                <a:latin typeface="Avenir Book" panose="02000503020000020003" pitchFamily="2" charset="0"/>
              </a:rPr>
              <a:t>More from the US and other regions</a:t>
            </a:r>
          </a:p>
          <a:p>
            <a:pPr marL="0" indent="0">
              <a:buNone/>
            </a:pPr>
            <a:endParaRPr lang="en-GB" sz="1800" dirty="0">
              <a:latin typeface="Avenir Book" panose="02000503020000020003" pitchFamily="2" charset="0"/>
            </a:endParaRPr>
          </a:p>
          <a:p>
            <a:endParaRPr lang="en-GB" sz="1800" dirty="0">
              <a:latin typeface="Avenir Book" panose="02000503020000020003" pitchFamily="2" charset="0"/>
            </a:endParaRPr>
          </a:p>
          <a:p>
            <a:pPr marL="0" indent="0">
              <a:buNone/>
            </a:pPr>
            <a:endParaRPr lang="en-GB" sz="1800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660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00755-5304-5819-60DA-7C0ECDB0F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C94FE-4A20-D7DE-A948-832F64280A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482754-4BD9-2A3C-F772-1868AF8BB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D. Schulte                         Muon Collider, IMCC Meeting, October 2022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356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C3B11-7CAF-25EB-8582-A73A6CDE7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the LDG-I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1BF816-5C6E-CA8B-BD95-7EA35F52B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09" y="1268760"/>
            <a:ext cx="10367544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013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C3B11-7CAF-25EB-8582-A73A6CDE7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the LDG-II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A5AAA0-FF9D-51CD-D6C0-1015A17170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15" y="1006300"/>
            <a:ext cx="9681919" cy="573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490442"/>
      </p:ext>
    </p:extLst>
  </p:cSld>
  <p:clrMapOvr>
    <a:masterClrMapping/>
  </p:clrMapOvr>
</p:sld>
</file>

<file path=ppt/theme/theme1.xml><?xml version="1.0" encoding="utf-8"?>
<a:theme xmlns:a="http://schemas.openxmlformats.org/drawingml/2006/main" name="1_CERN-logo-badge">
  <a:themeElements>
    <a:clrScheme name="CERN - DG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C642D"/>
      </a:accent1>
      <a:accent2>
        <a:srgbClr val="405B6D"/>
      </a:accent2>
      <a:accent3>
        <a:srgbClr val="45AED4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ong legend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long legend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5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RR004-UUgrabard-ESS">
  <a:themeElements>
    <a:clrScheme name="Custom 3">
      <a:dk1>
        <a:srgbClr val="000000"/>
      </a:dk1>
      <a:lt1>
        <a:srgbClr val="FFFFFF"/>
      </a:lt1>
      <a:dk2>
        <a:srgbClr val="666666"/>
      </a:dk2>
      <a:lt2>
        <a:srgbClr val="B3B3B3"/>
      </a:lt2>
      <a:accent1>
        <a:srgbClr val="C7D6EA"/>
      </a:accent1>
      <a:accent2>
        <a:srgbClr val="F9E7C9"/>
      </a:accent2>
      <a:accent3>
        <a:srgbClr val="FFFFFF"/>
      </a:accent3>
      <a:accent4>
        <a:srgbClr val="000000"/>
      </a:accent4>
      <a:accent5>
        <a:srgbClr val="E0E8F3"/>
      </a:accent5>
      <a:accent6>
        <a:srgbClr val="E2D1B6"/>
      </a:accent6>
      <a:hlink>
        <a:srgbClr val="416CA8"/>
      </a:hlink>
      <a:folHlink>
        <a:srgbClr val="990000"/>
      </a:folHlink>
    </a:clrScheme>
    <a:fontScheme name="Tom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8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9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4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C22D58-738F-4CFB-9F2D-4D8EFC1C23D6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1F3A491-B979-46E1-A8B2-18F499C7B7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22958</TotalTime>
  <Words>682</Words>
  <Application>Microsoft Macintosh PowerPoint</Application>
  <PresentationFormat>Widescreen</PresentationFormat>
  <Paragraphs>82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9</vt:i4>
      </vt:variant>
    </vt:vector>
  </HeadingPairs>
  <TitlesOfParts>
    <vt:vector size="27" baseType="lpstr">
      <vt:lpstr>-apple-system</vt:lpstr>
      <vt:lpstr>Arial</vt:lpstr>
      <vt:lpstr>Arial Narrow</vt:lpstr>
      <vt:lpstr>Avenir Book</vt:lpstr>
      <vt:lpstr>Avenir Light</vt:lpstr>
      <vt:lpstr>Calibri</vt:lpstr>
      <vt:lpstr>Source Sans Pro</vt:lpstr>
      <vt:lpstr>Times New Roman</vt:lpstr>
      <vt:lpstr>Wingdings</vt:lpstr>
      <vt:lpstr>1_CERN-logo-badge</vt:lpstr>
      <vt:lpstr>long legend</vt:lpstr>
      <vt:lpstr>1_long legend</vt:lpstr>
      <vt:lpstr>2_Office Theme</vt:lpstr>
      <vt:lpstr>Font and logo master</vt:lpstr>
      <vt:lpstr>1_RR004-UUgrabard-ESS</vt:lpstr>
      <vt:lpstr>3_Office Theme</vt:lpstr>
      <vt:lpstr>4_Office Theme</vt:lpstr>
      <vt:lpstr>IMCC - 1</vt:lpstr>
      <vt:lpstr>ICB meetings 2022-23 and the governance structure</vt:lpstr>
      <vt:lpstr>The Steering Board </vt:lpstr>
      <vt:lpstr>PowerPoint Presentation</vt:lpstr>
      <vt:lpstr>SB meeting in June </vt:lpstr>
      <vt:lpstr>PowerPoint Presentation</vt:lpstr>
      <vt:lpstr>Next SB meeting in ~October </vt:lpstr>
      <vt:lpstr>PowerPoint Presentation</vt:lpstr>
      <vt:lpstr>From the LDG-I </vt:lpstr>
      <vt:lpstr>From the LDG-II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Fabiola Gianotti</dc:creator>
  <cp:keywords/>
  <dc:description/>
  <cp:lastModifiedBy>Steinar Stapnes</cp:lastModifiedBy>
  <cp:revision>1416</cp:revision>
  <cp:lastPrinted>2020-12-14T09:27:20Z</cp:lastPrinted>
  <dcterms:created xsi:type="dcterms:W3CDTF">2018-09-09T16:37:43Z</dcterms:created>
  <dcterms:modified xsi:type="dcterms:W3CDTF">2023-06-21T14:00:35Z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r8>0</vt:r8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r8>0</vt:r8>
  </property>
  <property fmtid="{D5CDD505-2E9C-101B-9397-08002B2CF9AE}" pid="7" name="Notes">
    <vt:r8>14</vt:r8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r8>37</vt:r8>
  </property>
  <property fmtid="{D5CDD505-2E9C-101B-9397-08002B2CF9AE}" pid="12" name="Version">
    <vt:r8>1</vt:r8>
  </property>
</Properties>
</file>