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52" r:id="rId5"/>
  </p:sldMasterIdLst>
  <p:notesMasterIdLst>
    <p:notesMasterId r:id="rId31"/>
  </p:notesMasterIdLst>
  <p:handoutMasterIdLst>
    <p:handoutMasterId r:id="rId32"/>
  </p:handoutMasterIdLst>
  <p:sldIdLst>
    <p:sldId id="264" r:id="rId6"/>
    <p:sldId id="335" r:id="rId7"/>
    <p:sldId id="349" r:id="rId8"/>
    <p:sldId id="261" r:id="rId9"/>
    <p:sldId id="337" r:id="rId10"/>
    <p:sldId id="336" r:id="rId11"/>
    <p:sldId id="350" r:id="rId12"/>
    <p:sldId id="351" r:id="rId13"/>
    <p:sldId id="354" r:id="rId14"/>
    <p:sldId id="352" r:id="rId15"/>
    <p:sldId id="345" r:id="rId16"/>
    <p:sldId id="346" r:id="rId17"/>
    <p:sldId id="362" r:id="rId18"/>
    <p:sldId id="363" r:id="rId19"/>
    <p:sldId id="364" r:id="rId20"/>
    <p:sldId id="267" r:id="rId21"/>
    <p:sldId id="344" r:id="rId22"/>
    <p:sldId id="353" r:id="rId23"/>
    <p:sldId id="355" r:id="rId24"/>
    <p:sldId id="356" r:id="rId25"/>
    <p:sldId id="357" r:id="rId26"/>
    <p:sldId id="358" r:id="rId27"/>
    <p:sldId id="359" r:id="rId28"/>
    <p:sldId id="360" r:id="rId29"/>
    <p:sldId id="361" r:id="rId30"/>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AEEC76D-DE2E-C2DA-FE98-FE66F8FFFFA5}" name="Lucchesi Donatella" initials="LD" userId="S::donatella.lucchesi@unipd.it::538be0e9-7439-430f-bf26-6b11b13e761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851" autoAdjust="0"/>
    <p:restoredTop sz="94523" autoAdjust="0"/>
  </p:normalViewPr>
  <p:slideViewPr>
    <p:cSldViewPr snapToObjects="1" showGuides="1">
      <p:cViewPr varScale="1">
        <p:scale>
          <a:sx n="80" d="100"/>
          <a:sy n="80" d="100"/>
        </p:scale>
        <p:origin x="1100" y="4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37"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21/06/2023</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21/06/2023</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5</a:t>
            </a:fld>
            <a:endParaRPr lang="en-GB"/>
          </a:p>
        </p:txBody>
      </p:sp>
    </p:spTree>
    <p:extLst>
      <p:ext uri="{BB962C8B-B14F-4D97-AF65-F5344CB8AC3E}">
        <p14:creationId xmlns:p14="http://schemas.microsoft.com/office/powerpoint/2010/main" val="2800503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showMasterPhAnim="0"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3829598" y="532588"/>
            <a:ext cx="1492818" cy="1477815"/>
          </a:xfrm>
          <a:prstGeom prst="rect">
            <a:avLst/>
          </a:prstGeom>
        </p:spPr>
      </p:pic>
      <p:sp>
        <p:nvSpPr>
          <p:cNvPr id="5" name="Title 1"/>
          <p:cNvSpPr>
            <a:spLocks noGrp="1"/>
          </p:cNvSpPr>
          <p:nvPr>
            <p:ph type="ctrTitle" hasCustomPrompt="1"/>
          </p:nvPr>
        </p:nvSpPr>
        <p:spPr bwMode="auto">
          <a:xfrm>
            <a:off x="305991" y="2571750"/>
            <a:ext cx="8532019" cy="1614949"/>
          </a:xfrm>
        </p:spPr>
        <p:txBody>
          <a:bodyPr anchor="t" anchorCtr="0"/>
          <a:lstStyle>
            <a:lvl1pPr algn="l">
              <a:defRPr sz="375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305991" y="4275189"/>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US"/>
              <a:t>Click to edit Master subtitle style</a:t>
            </a:r>
          </a:p>
        </p:txBody>
      </p:sp>
    </p:spTree>
    <p:extLst>
      <p:ext uri="{BB962C8B-B14F-4D97-AF65-F5344CB8AC3E}">
        <p14:creationId xmlns:p14="http://schemas.microsoft.com/office/powerpoint/2010/main" val="2362081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userDrawn="1">
  <p:cSld name="Content  ">
    <p:bg>
      <p:bgRef idx="1003">
        <a:schemeClr val="bg2"/>
      </p:bgRef>
    </p:bg>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23793A62-AA7E-5A4D-A43E-DF1B3593C4E5}" type="datetime1">
              <a:rPr lang="en-US"/>
              <a:t>6/21/2023</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10223393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blank" userDrawn="1">
  <p:cSld name="Last slide">
    <p:bg>
      <p:bgRef idx="1003">
        <a:schemeClr val="bg2"/>
      </p:bgRef>
    </p:bg>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305991" y="4647304"/>
            <a:ext cx="8532019" cy="300082"/>
          </a:xfrm>
          <a:prstGeom prst="rect">
            <a:avLst/>
          </a:prstGeom>
          <a:noFill/>
        </p:spPr>
        <p:txBody>
          <a:bodyPr wrap="square" rtlCol="0">
            <a:spAutoFit/>
          </a:bodyPr>
          <a:lstStyle/>
          <a:p>
            <a:pPr algn="ctr">
              <a:defRPr/>
            </a:pPr>
            <a:r>
              <a:rPr lang="fr-CH" sz="1350"/>
              <a:t>home.cern</a:t>
            </a:r>
            <a:endParaRPr lang="en-US" sz="1350"/>
          </a:p>
        </p:txBody>
      </p:sp>
      <p:pic>
        <p:nvPicPr>
          <p:cNvPr id="5" name="Picture 4"/>
          <p:cNvPicPr>
            <a:picLocks noChangeAspect="1"/>
          </p:cNvPicPr>
          <p:nvPr userDrawn="1"/>
        </p:nvPicPr>
        <p:blipFill>
          <a:blip r:embed="rId2"/>
          <a:stretch/>
        </p:blipFill>
        <p:spPr bwMode="auto">
          <a:xfrm>
            <a:off x="3923928" y="1683648"/>
            <a:ext cx="1296144" cy="1296144"/>
          </a:xfrm>
          <a:prstGeom prst="rect">
            <a:avLst/>
          </a:prstGeom>
        </p:spPr>
      </p:pic>
    </p:spTree>
    <p:extLst>
      <p:ext uri="{BB962C8B-B14F-4D97-AF65-F5344CB8AC3E}">
        <p14:creationId xmlns:p14="http://schemas.microsoft.com/office/powerpoint/2010/main" val="403420774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76350"/>
            <a:ext cx="8305800" cy="3536156"/>
          </a:xfrm>
          <a:prstGeom prst="rect">
            <a:avLst/>
          </a:prstGeom>
        </p:spPr>
        <p:txBody>
          <a:bodyPr wrap="square" tIns="45720">
            <a:normAutofit/>
          </a:bodyPr>
          <a:lstStyle>
            <a:lvl1pPr>
              <a:spcAft>
                <a:spcPts val="600"/>
              </a:spcAft>
              <a:defRPr>
                <a:latin typeface="+mj-lt"/>
              </a:defRPr>
            </a:lvl1pPr>
            <a:lvl2pPr>
              <a:spcAft>
                <a:spcPts val="600"/>
              </a:spcAft>
              <a:defRPr>
                <a:latin typeface="+mj-lt"/>
              </a:defRPr>
            </a:lvl2pPr>
            <a:lvl3pPr>
              <a:spcAft>
                <a:spcPts val="600"/>
              </a:spcAft>
              <a:defRPr>
                <a:latin typeface="+mj-lt"/>
              </a:defRPr>
            </a:lvl3pPr>
            <a:lvl4pPr>
              <a:spcAft>
                <a:spcPts val="600"/>
              </a:spcAft>
              <a:defRPr>
                <a:latin typeface="+mj-lt"/>
              </a:defRPr>
            </a:lvl4pPr>
            <a:lvl5pPr>
              <a:spcAft>
                <a:spcPts val="600"/>
              </a:spcAft>
              <a:defRPr>
                <a:latin typeface="+mj-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5"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600"/>
              </a:spcAft>
              <a:defRPr>
                <a:latin typeface="+mn-lt"/>
              </a:defRPr>
            </a:lvl1pPr>
            <a:lvl2pPr>
              <a:spcAft>
                <a:spcPts val="600"/>
              </a:spcAft>
              <a:defRPr>
                <a:latin typeface="+mn-lt"/>
              </a:defRPr>
            </a:lvl2pPr>
            <a:lvl3pPr>
              <a:spcAft>
                <a:spcPts val="600"/>
              </a:spcAft>
              <a:defRPr>
                <a:latin typeface="+mn-lt"/>
              </a:defRPr>
            </a:lvl3pPr>
            <a:lvl4pPr>
              <a:spcAft>
                <a:spcPts val="600"/>
              </a:spcAft>
              <a:defRPr>
                <a:latin typeface="+mn-lt"/>
              </a:defRPr>
            </a:lvl4pPr>
            <a:lvl5pPr>
              <a:spcAft>
                <a:spcPts val="6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2051720" y="206375"/>
            <a:ext cx="6025480"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hasCustomPrompt="1"/>
          </p:nvPr>
        </p:nvSpPr>
        <p:spPr>
          <a:xfrm>
            <a:off x="457200" y="1203598"/>
            <a:ext cx="8305800" cy="3608908"/>
          </a:xfrm>
          <a:prstGeom prst="rect">
            <a:avLst/>
          </a:prstGeom>
        </p:spPr>
        <p:txBody>
          <a:bodyPr>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10"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lvl1pPr>
              <a:defRPr>
                <a:latin typeface="+mn-lt"/>
              </a:defRPr>
            </a:lvl1pPr>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4" name="Espace réservé du texte 11"/>
          <p:cNvSpPr>
            <a:spLocks noGrp="1"/>
          </p:cNvSpPr>
          <p:nvPr>
            <p:ph type="body" sz="quarter" idx="11" hasCustomPrompt="1"/>
          </p:nvPr>
        </p:nvSpPr>
        <p:spPr>
          <a:xfrm>
            <a:off x="4705443"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
        <p:nvSpPr>
          <p:cNvPr id="2" name="Espace réservé du texte 11">
            <a:extLst>
              <a:ext uri="{FF2B5EF4-FFF2-40B4-BE49-F238E27FC236}">
                <a16:creationId xmlns:a16="http://schemas.microsoft.com/office/drawing/2014/main" id="{9FF70856-52BD-E6DE-7908-D9F08E6E3203}"/>
              </a:ext>
            </a:extLst>
          </p:cNvPr>
          <p:cNvSpPr>
            <a:spLocks noGrp="1"/>
          </p:cNvSpPr>
          <p:nvPr>
            <p:ph type="body" sz="quarter" idx="12" hasCustomPrompt="1"/>
          </p:nvPr>
        </p:nvSpPr>
        <p:spPr>
          <a:xfrm>
            <a:off x="150540" y="1276350"/>
            <a:ext cx="4288015"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lvl1pPr>
              <a:defRPr>
                <a:latin typeface="+mn-lt"/>
              </a:defRPr>
            </a:lvl1pPr>
          </a:lstStyle>
          <a:p>
            <a:endParaRPr lang="en-GB" dirty="0"/>
          </a:p>
        </p:txBody>
      </p:sp>
      <p:sp>
        <p:nvSpPr>
          <p:cNvPr id="4" name="Espace réservé du texte 11"/>
          <p:cNvSpPr>
            <a:spLocks noGrp="1"/>
          </p:cNvSpPr>
          <p:nvPr>
            <p:ph type="body" sz="quarter" idx="11" hasCustomPrompt="1"/>
          </p:nvPr>
        </p:nvSpPr>
        <p:spPr>
          <a:xfrm>
            <a:off x="4343400" y="1276350"/>
            <a:ext cx="4419600" cy="3276600"/>
          </a:xfrm>
          <a:prstGeom prst="rect">
            <a:avLst/>
          </a:prstGeom>
        </p:spPr>
        <p:txBody>
          <a:bodyPr vert="horz">
            <a:normAutofit/>
          </a:bodyPr>
          <a:lstStyle>
            <a:lvl1pPr>
              <a:spcAft>
                <a:spcPts val="900"/>
              </a:spcAft>
              <a:defRPr>
                <a:latin typeface="+mn-lt"/>
              </a:defRPr>
            </a:lvl1pPr>
            <a:lvl2pPr>
              <a:spcAft>
                <a:spcPts val="900"/>
              </a:spcAft>
              <a:defRPr>
                <a:latin typeface="+mn-lt"/>
              </a:defRPr>
            </a:lvl2pPr>
            <a:lvl3pPr>
              <a:spcAft>
                <a:spcPts val="900"/>
              </a:spcAft>
              <a:defRPr>
                <a:latin typeface="+mn-lt"/>
              </a:defRPr>
            </a:lvl3pPr>
            <a:lvl4pPr>
              <a:spcAft>
                <a:spcPts val="900"/>
              </a:spcAft>
              <a:defRPr>
                <a:latin typeface="+mn-lt"/>
              </a:defRPr>
            </a:lvl4pPr>
            <a:lvl5pPr>
              <a:spcAft>
                <a:spcPts val="900"/>
              </a:spcAft>
              <a:defRPr>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8" name="Titre 6"/>
          <p:cNvSpPr>
            <a:spLocks noGrp="1"/>
          </p:cNvSpPr>
          <p:nvPr>
            <p:ph type="title"/>
          </p:nvPr>
        </p:nvSpPr>
        <p:spPr>
          <a:xfrm>
            <a:off x="1979712" y="206375"/>
            <a:ext cx="6097488" cy="857250"/>
          </a:xfrm>
          <a:prstGeom prst="rect">
            <a:avLst/>
          </a:prstGeom>
        </p:spPr>
        <p:txBody>
          <a:bodyPr vert="horz" lIns="0" tIns="0" rIns="0" bIns="0"/>
          <a:lstStyle>
            <a:lvl1pPr>
              <a:defRPr>
                <a:latin typeface="+mj-lt"/>
              </a:defRPr>
            </a:lvl1pPr>
          </a:lstStyle>
          <a:p>
            <a:r>
              <a:rPr lang="fr-FR" dirty="0"/>
              <a:t>Cliquez et modifiez le titre</a:t>
            </a:r>
            <a:endParaRPr lang="en-GB" dirty="0"/>
          </a:p>
        </p:txBody>
      </p:sp>
    </p:spTree>
    <p:extLst>
      <p:ext uri="{BB962C8B-B14F-4D97-AF65-F5344CB8AC3E}">
        <p14:creationId xmlns:p14="http://schemas.microsoft.com/office/powerpoint/2010/main" val="1758234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3.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image" Target="../media/image4.jpe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image" Target="../media/image2.png"/><Relationship Id="rId5" Type="http://schemas.openxmlformats.org/officeDocument/2006/relationships/slideLayout" Target="../slideLayouts/slideLayout9.xml"/><Relationship Id="rId10" Type="http://schemas.openxmlformats.org/officeDocument/2006/relationships/image" Target="../media/image1.jpeg"/><Relationship Id="rId4" Type="http://schemas.openxmlformats.org/officeDocument/2006/relationships/slideLayout" Target="../slideLayouts/slideLayout8.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2" name="Picture 1">
            <a:extLst>
              <a:ext uri="{FF2B5EF4-FFF2-40B4-BE49-F238E27FC236}">
                <a16:creationId xmlns:a16="http://schemas.microsoft.com/office/drawing/2014/main" id="{9B7AC5E2-530A-9BE7-7ACB-6883603E6036}"/>
              </a:ext>
            </a:extLst>
          </p:cNvPr>
          <p:cNvPicPr>
            <a:picLocks noChangeAspect="1"/>
          </p:cNvPicPr>
          <p:nvPr userDrawn="1"/>
        </p:nvPicPr>
        <p:blipFill>
          <a:blip r:embed="rId8"/>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10"/>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11"/>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12"/>
          <a:stretch>
            <a:fillRect/>
          </a:stretch>
        </p:blipFill>
        <p:spPr>
          <a:xfrm>
            <a:off x="8305800" y="209550"/>
            <a:ext cx="609600" cy="609600"/>
          </a:xfrm>
          <a:prstGeom prst="rect">
            <a:avLst/>
          </a:prstGeom>
        </p:spPr>
      </p:pic>
      <p:pic>
        <p:nvPicPr>
          <p:cNvPr id="2" name="Picture 1">
            <a:extLst>
              <a:ext uri="{FF2B5EF4-FFF2-40B4-BE49-F238E27FC236}">
                <a16:creationId xmlns:a16="http://schemas.microsoft.com/office/drawing/2014/main" id="{47F4E66E-7708-54C2-309D-D537C8DBC8A2}"/>
              </a:ext>
            </a:extLst>
          </p:cNvPr>
          <p:cNvPicPr>
            <a:picLocks noChangeAspect="1"/>
          </p:cNvPicPr>
          <p:nvPr userDrawn="1"/>
        </p:nvPicPr>
        <p:blipFill>
          <a:blip r:embed="rId13"/>
          <a:stretch>
            <a:fillRect/>
          </a:stretch>
        </p:blipFill>
        <p:spPr>
          <a:xfrm>
            <a:off x="1144570" y="182159"/>
            <a:ext cx="835142" cy="96653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 id="2147483677" r:id="rId5"/>
    <p:sldLayoutId id="2147483674" r:id="rId6"/>
    <p:sldLayoutId id="2147483675" r:id="rId7"/>
    <p:sldLayoutId id="2147483676" r:id="rId8"/>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2.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hyperlink" Target="https://mucol.web.cern.ch/"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9697" y="3423"/>
            <a:ext cx="9144000" cy="5140960"/>
          </a:xfrm>
          <a:prstGeom prst="rect">
            <a:avLst/>
          </a:prstGeom>
        </p:spPr>
      </p:pic>
      <p:sp>
        <p:nvSpPr>
          <p:cNvPr id="82" name="Titre 81"/>
          <p:cNvSpPr>
            <a:spLocks noGrp="1"/>
          </p:cNvSpPr>
          <p:nvPr>
            <p:ph type="title"/>
          </p:nvPr>
        </p:nvSpPr>
        <p:spPr>
          <a:xfrm>
            <a:off x="9696" y="4067872"/>
            <a:ext cx="7269763" cy="857250"/>
          </a:xfrm>
        </p:spPr>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solidFill>
                  <a:srgbClr val="FFFEEE"/>
                </a:solidFill>
                <a:effectLst/>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kumimoji="0" lang="en-US" altLang="en-US" sz="2000" i="0" u="none" strike="noStrike" cap="none" normalizeH="0" baseline="0" dirty="0">
              <a:ln>
                <a:noFill/>
              </a:ln>
              <a:solidFill>
                <a:schemeClr val="tx1"/>
              </a:solidFill>
              <a:effectLst/>
              <a:latin typeface="Arial" panose="020B0604020202020204" pitchFamily="34" charset="0"/>
            </a:endParaRPr>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87" name="ZoneTexte 86"/>
          <p:cNvSpPr txBox="1"/>
          <p:nvPr/>
        </p:nvSpPr>
        <p:spPr>
          <a:xfrm>
            <a:off x="3059832" y="3065815"/>
            <a:ext cx="2971800" cy="584775"/>
          </a:xfrm>
          <a:prstGeom prst="rect">
            <a:avLst/>
          </a:prstGeom>
          <a:noFill/>
        </p:spPr>
        <p:txBody>
          <a:bodyPr wrap="square" rtlCol="0">
            <a:spAutoFit/>
          </a:bodyPr>
          <a:lstStyle/>
          <a:p>
            <a:pPr algn="ctr"/>
            <a:r>
              <a:rPr lang="en-US" sz="1600" b="1" dirty="0">
                <a:solidFill>
                  <a:srgbClr val="C00000"/>
                </a:solidFill>
                <a:latin typeface="Arial" panose="020B0604020202020204" pitchFamily="34" charset="0"/>
                <a:cs typeface="Arial" panose="020B0604020202020204" pitchFamily="34" charset="0"/>
              </a:rPr>
              <a:t>R. Losito</a:t>
            </a:r>
          </a:p>
          <a:p>
            <a:pPr algn="ctr"/>
            <a:r>
              <a:rPr lang="en-US" sz="1600" b="1" dirty="0">
                <a:solidFill>
                  <a:srgbClr val="C00000"/>
                </a:solidFill>
                <a:latin typeface="Arial Narrow"/>
              </a:rPr>
              <a:t>CERN</a:t>
            </a:r>
          </a:p>
        </p:txBody>
      </p:sp>
      <p:sp>
        <p:nvSpPr>
          <p:cNvPr id="11" name="ZoneTexte 10"/>
          <p:cNvSpPr txBox="1"/>
          <p:nvPr/>
        </p:nvSpPr>
        <p:spPr>
          <a:xfrm>
            <a:off x="2535766" y="2027121"/>
            <a:ext cx="4377267" cy="1077218"/>
          </a:xfrm>
          <a:prstGeom prst="rect">
            <a:avLst/>
          </a:prstGeom>
          <a:noFill/>
        </p:spPr>
        <p:txBody>
          <a:bodyPr wrap="square" rtlCol="0">
            <a:spAutoFit/>
          </a:bodyPr>
          <a:lstStyle/>
          <a:p>
            <a:pPr algn="ctr"/>
            <a:r>
              <a:rPr lang="en-US" sz="3200" b="1" i="1" dirty="0">
                <a:latin typeface="+mj-lt"/>
                <a:cs typeface="Arial Narrow"/>
              </a:rPr>
              <a:t>EU Project </a:t>
            </a:r>
            <a:r>
              <a:rPr lang="en-US" sz="3200" b="1" i="1" dirty="0" err="1">
                <a:latin typeface="+mj-lt"/>
                <a:cs typeface="Arial Narrow"/>
              </a:rPr>
              <a:t>MuCol</a:t>
            </a:r>
            <a:r>
              <a:rPr lang="en-US" sz="3200" b="1" i="1" dirty="0">
                <a:latin typeface="+mj-lt"/>
                <a:cs typeface="Arial Narrow"/>
              </a:rPr>
              <a:t> </a:t>
            </a:r>
          </a:p>
          <a:p>
            <a:pPr algn="ctr"/>
            <a:r>
              <a:rPr lang="en-US" sz="3200" b="1" i="1" dirty="0">
                <a:latin typeface="+mj-lt"/>
                <a:cs typeface="Arial Narrow"/>
              </a:rPr>
              <a:t>Status and Plans</a:t>
            </a:r>
            <a:endParaRPr lang="en-GB" sz="3200" b="1" i="1" dirty="0">
              <a:latin typeface="+mj-lt"/>
            </a:endParaRPr>
          </a:p>
        </p:txBody>
      </p:sp>
      <p:sp>
        <p:nvSpPr>
          <p:cNvPr id="2" name="Rectangle 1">
            <a:extLst>
              <a:ext uri="{FF2B5EF4-FFF2-40B4-BE49-F238E27FC236}">
                <a16:creationId xmlns:a16="http://schemas.microsoft.com/office/drawing/2014/main" id="{A8773B95-A0ED-29AA-53E5-160AC4237AE7}"/>
              </a:ext>
            </a:extLst>
          </p:cNvPr>
          <p:cNvSpPr>
            <a:spLocks noChangeArrowheads="1"/>
          </p:cNvSpPr>
          <p:nvPr/>
        </p:nvSpPr>
        <p:spPr bwMode="auto">
          <a:xfrm>
            <a:off x="0" y="-446276"/>
            <a:ext cx="1614545"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r>
              <a:rPr kumimoji="0" lang="en-US" altLang="en-US" sz="5200" b="0" i="0" u="none" strike="noStrike" cap="none" normalizeH="0" baseline="0" dirty="0">
                <a:ln>
                  <a:noFill/>
                </a:ln>
                <a:solidFill>
                  <a:schemeClr val="tx1"/>
                </a:solidFill>
                <a:effectLst/>
                <a:latin typeface="Arial" panose="020B0604020202020204" pitchFamily="34" charset="0"/>
              </a:rPr>
              <a:t>       </a:t>
            </a:r>
          </a:p>
        </p:txBody>
      </p:sp>
      <p:pic>
        <p:nvPicPr>
          <p:cNvPr id="2050" name="Picture 2" descr="Drapeau-europe">
            <a:extLst>
              <a:ext uri="{FF2B5EF4-FFF2-40B4-BE49-F238E27FC236}">
                <a16:creationId xmlns:a16="http://schemas.microsoft.com/office/drawing/2014/main" id="{936DA691-FB29-50B0-3EBF-E958EA469FF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51129" y="3987344"/>
            <a:ext cx="1792871" cy="119068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965A64A8-5595-ABEC-56FE-B734C626D7E4}"/>
              </a:ext>
            </a:extLst>
          </p:cNvPr>
          <p:cNvPicPr>
            <a:picLocks noChangeAspect="1"/>
          </p:cNvPicPr>
          <p:nvPr/>
        </p:nvPicPr>
        <p:blipFill>
          <a:blip r:embed="rId7"/>
          <a:stretch>
            <a:fillRect/>
          </a:stretch>
        </p:blipFill>
        <p:spPr>
          <a:xfrm>
            <a:off x="1533697" y="203434"/>
            <a:ext cx="1103784" cy="127743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E77D9A-A29A-1F58-DCC4-04A883D59547}"/>
              </a:ext>
            </a:extLst>
          </p:cNvPr>
          <p:cNvSpPr>
            <a:spLocks noGrp="1"/>
          </p:cNvSpPr>
          <p:nvPr>
            <p:ph sz="quarter" idx="12"/>
          </p:nvPr>
        </p:nvSpPr>
        <p:spPr/>
        <p:txBody>
          <a:bodyPr>
            <a:normAutofit fontScale="92500" lnSpcReduction="20000"/>
          </a:bodyPr>
          <a:lstStyle/>
          <a:p>
            <a:r>
              <a:rPr lang="en-US" dirty="0"/>
              <a:t>All along the duration of the project we will animate a table of parameters, covering both the accelerator layout and the main technologies (magnets, </a:t>
            </a:r>
            <a:r>
              <a:rPr lang="en-GB" dirty="0"/>
              <a:t>RF, beam diagnostics…)</a:t>
            </a:r>
          </a:p>
          <a:p>
            <a:r>
              <a:rPr lang="en-GB" dirty="0"/>
              <a:t>Overleaf document being edited, during the project we will publish</a:t>
            </a:r>
          </a:p>
          <a:p>
            <a:pPr lvl="1"/>
            <a:r>
              <a:rPr lang="en-GB" dirty="0"/>
              <a:t>M6: Tentative Parameters</a:t>
            </a:r>
          </a:p>
          <a:p>
            <a:pPr lvl="1"/>
            <a:r>
              <a:rPr lang="en-GB" dirty="0"/>
              <a:t>M18: Preliminary Parameters</a:t>
            </a:r>
          </a:p>
          <a:p>
            <a:pPr lvl="1"/>
            <a:r>
              <a:rPr lang="en-GB" dirty="0"/>
              <a:t>M30: </a:t>
            </a:r>
            <a:r>
              <a:rPr lang="en-GB"/>
              <a:t>Consolidated Parameters</a:t>
            </a:r>
            <a:endParaRPr lang="en-US" dirty="0"/>
          </a:p>
        </p:txBody>
      </p:sp>
      <p:sp>
        <p:nvSpPr>
          <p:cNvPr id="3" name="Slide Number Placeholder 2">
            <a:extLst>
              <a:ext uri="{FF2B5EF4-FFF2-40B4-BE49-F238E27FC236}">
                <a16:creationId xmlns:a16="http://schemas.microsoft.com/office/drawing/2014/main" id="{62961F4A-0AC5-EFB1-9139-4ADDC7AEC91E}"/>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itle 3">
            <a:extLst>
              <a:ext uri="{FF2B5EF4-FFF2-40B4-BE49-F238E27FC236}">
                <a16:creationId xmlns:a16="http://schemas.microsoft.com/office/drawing/2014/main" id="{F32BD5C0-7184-F4E7-FFB4-CB3C495AD456}"/>
              </a:ext>
            </a:extLst>
          </p:cNvPr>
          <p:cNvSpPr>
            <a:spLocks noGrp="1"/>
          </p:cNvSpPr>
          <p:nvPr>
            <p:ph type="title"/>
          </p:nvPr>
        </p:nvSpPr>
        <p:spPr/>
        <p:txBody>
          <a:bodyPr/>
          <a:lstStyle/>
          <a:p>
            <a:r>
              <a:rPr lang="en-US" dirty="0"/>
              <a:t>Scientific and technical organization of the project</a:t>
            </a:r>
            <a:endParaRPr lang="en-GB" dirty="0"/>
          </a:p>
        </p:txBody>
      </p:sp>
    </p:spTree>
    <p:extLst>
      <p:ext uri="{BB962C8B-B14F-4D97-AF65-F5344CB8AC3E}">
        <p14:creationId xmlns:p14="http://schemas.microsoft.com/office/powerpoint/2010/main" val="6693824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fontScale="85000" lnSpcReduction="20000"/>
          </a:bodyPr>
          <a:lstStyle/>
          <a:p>
            <a:r>
              <a:rPr lang="en-US" b="1" dirty="0"/>
              <a:t>Deliverables for year 1</a:t>
            </a:r>
            <a:r>
              <a:rPr lang="en-US" dirty="0"/>
              <a:t>:</a:t>
            </a:r>
          </a:p>
          <a:p>
            <a:pPr lvl="1"/>
            <a:r>
              <a:rPr lang="en-US" i="1" dirty="0"/>
              <a:t>Data Management Plan</a:t>
            </a:r>
            <a:r>
              <a:rPr lang="en-US" dirty="0"/>
              <a:t>, M5: </a:t>
            </a:r>
            <a:r>
              <a:rPr lang="en-US" b="1" dirty="0"/>
              <a:t>WP1 (CERN)  + all</a:t>
            </a:r>
          </a:p>
          <a:p>
            <a:pPr lvl="2"/>
            <a:r>
              <a:rPr lang="en-US" dirty="0"/>
              <a:t>CERN is working on a “standard” data management plan, that can be customized for our needs</a:t>
            </a:r>
          </a:p>
          <a:p>
            <a:pPr lvl="1"/>
            <a:r>
              <a:rPr lang="en-US" i="1" dirty="0"/>
              <a:t>Preliminary ESPPU report No. 1 </a:t>
            </a:r>
            <a:r>
              <a:rPr lang="en-US" dirty="0"/>
              <a:t>: WP1 </a:t>
            </a:r>
            <a:r>
              <a:rPr lang="en-US" b="1" dirty="0"/>
              <a:t>(CERN) + all</a:t>
            </a:r>
          </a:p>
          <a:p>
            <a:pPr lvl="1"/>
            <a:endParaRPr lang="en-US" b="1" dirty="0"/>
          </a:p>
          <a:p>
            <a:pPr lvl="1"/>
            <a:r>
              <a:rPr lang="en-US" b="1" dirty="0">
                <a:solidFill>
                  <a:srgbClr val="FF0000"/>
                </a:solidFill>
              </a:rPr>
              <a:t>Both to be approved by the Governing Board of </a:t>
            </a:r>
            <a:r>
              <a:rPr lang="en-US" b="1" dirty="0" err="1">
                <a:solidFill>
                  <a:srgbClr val="FF0000"/>
                </a:solidFill>
              </a:rPr>
              <a:t>Mucol</a:t>
            </a:r>
            <a:endParaRPr lang="en-US" b="1" dirty="0">
              <a:solidFill>
                <a:srgbClr val="FF0000"/>
              </a:solidFill>
            </a:endParaRPr>
          </a:p>
          <a:p>
            <a:pPr lvl="2"/>
            <a:r>
              <a:rPr lang="en-US" b="1" dirty="0">
                <a:solidFill>
                  <a:srgbClr val="FF0000"/>
                </a:solidFill>
              </a:rPr>
              <a:t>Approval of the first report will provide the green light to CERN’s administration to proceed </a:t>
            </a:r>
            <a:r>
              <a:rPr lang="en-US" b="1">
                <a:solidFill>
                  <a:srgbClr val="FF0000"/>
                </a:solidFill>
              </a:rPr>
              <a:t>with the </a:t>
            </a:r>
            <a:r>
              <a:rPr lang="en-US" b="1" dirty="0">
                <a:solidFill>
                  <a:srgbClr val="FF0000"/>
                </a:solidFill>
              </a:rPr>
              <a:t>second payment (about 15% of total). </a:t>
            </a:r>
            <a:endParaRPr lang="en-US" b="1" dirty="0"/>
          </a:p>
          <a:p>
            <a:endParaRPr lang="en-GB" dirty="0"/>
          </a:p>
        </p:txBody>
      </p:sp>
      <p:sp>
        <p:nvSpPr>
          <p:cNvPr id="3" name="Slide Number Placeholder 2"/>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itle 3"/>
          <p:cNvSpPr>
            <a:spLocks noGrp="1"/>
          </p:cNvSpPr>
          <p:nvPr>
            <p:ph type="title"/>
          </p:nvPr>
        </p:nvSpPr>
        <p:spPr/>
        <p:txBody>
          <a:bodyPr/>
          <a:lstStyle/>
          <a:p>
            <a:r>
              <a:rPr lang="en-US" dirty="0"/>
              <a:t>Milestones &amp; Deliverables</a:t>
            </a:r>
            <a:endParaRPr lang="en-GB" dirty="0"/>
          </a:p>
        </p:txBody>
      </p:sp>
    </p:spTree>
    <p:extLst>
      <p:ext uri="{BB962C8B-B14F-4D97-AF65-F5344CB8AC3E}">
        <p14:creationId xmlns:p14="http://schemas.microsoft.com/office/powerpoint/2010/main" val="2690500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2"/>
          </p:nvPr>
        </p:nvSpPr>
        <p:spPr/>
        <p:txBody>
          <a:bodyPr>
            <a:normAutofit/>
          </a:bodyPr>
          <a:lstStyle/>
          <a:p>
            <a:r>
              <a:rPr lang="en-US" b="1" dirty="0"/>
              <a:t>Milestones for year 1</a:t>
            </a:r>
            <a:r>
              <a:rPr lang="en-US" dirty="0"/>
              <a:t>:</a:t>
            </a:r>
          </a:p>
          <a:p>
            <a:pPr lvl="1"/>
            <a:r>
              <a:rPr lang="en-US" i="1" dirty="0"/>
              <a:t>Website online</a:t>
            </a:r>
            <a:r>
              <a:rPr lang="en-US" dirty="0"/>
              <a:t>, M2: </a:t>
            </a:r>
            <a:r>
              <a:rPr lang="en-US" b="1" dirty="0"/>
              <a:t>WP1 (CERN)</a:t>
            </a:r>
          </a:p>
          <a:p>
            <a:pPr lvl="1"/>
            <a:r>
              <a:rPr lang="en-US" i="1" dirty="0"/>
              <a:t>Kick-off meeting</a:t>
            </a:r>
            <a:r>
              <a:rPr lang="en-US" dirty="0"/>
              <a:t>, by M3: M2</a:t>
            </a:r>
          </a:p>
          <a:p>
            <a:pPr lvl="1"/>
            <a:r>
              <a:rPr lang="en-US" i="1" dirty="0"/>
              <a:t>Tentative Parameters available</a:t>
            </a:r>
            <a:r>
              <a:rPr lang="en-US" dirty="0"/>
              <a:t>, M6: </a:t>
            </a:r>
            <a:r>
              <a:rPr lang="en-US" b="1" dirty="0"/>
              <a:t>WP1 (SL) + all</a:t>
            </a:r>
          </a:p>
          <a:p>
            <a:pPr lvl="1"/>
            <a:r>
              <a:rPr lang="en-GB" i="1" dirty="0"/>
              <a:t>Training on detector design and physics performance tools</a:t>
            </a:r>
            <a:r>
              <a:rPr lang="en-GB" dirty="0"/>
              <a:t>, M6, </a:t>
            </a:r>
            <a:r>
              <a:rPr lang="en-GB" b="1" dirty="0"/>
              <a:t>WP2</a:t>
            </a:r>
            <a:endParaRPr lang="en-US" dirty="0"/>
          </a:p>
          <a:p>
            <a:pPr lvl="1"/>
            <a:endParaRPr lang="en-US" b="1" dirty="0">
              <a:solidFill>
                <a:srgbClr val="7030A0"/>
              </a:solidFill>
            </a:endParaRPr>
          </a:p>
          <a:p>
            <a:endParaRPr lang="en-GB" dirty="0"/>
          </a:p>
        </p:txBody>
      </p:sp>
      <p:sp>
        <p:nvSpPr>
          <p:cNvPr id="3" name="Slide Number Placeholder 2"/>
          <p:cNvSpPr>
            <a:spLocks noGrp="1"/>
          </p:cNvSpPr>
          <p:nvPr>
            <p:ph type="sldNum" sz="quarter" idx="4"/>
          </p:nvPr>
        </p:nvSpPr>
        <p:spPr/>
        <p:txBody>
          <a:bodyPr/>
          <a:lstStyle/>
          <a:p>
            <a:fld id="{974172A1-1CBF-0B40-9234-7D4D80EC19EA}" type="slidenum">
              <a:rPr lang="en-GB" smtClean="0"/>
              <a:pPr/>
              <a:t>12</a:t>
            </a:fld>
            <a:endParaRPr lang="en-GB" dirty="0"/>
          </a:p>
        </p:txBody>
      </p:sp>
      <p:sp>
        <p:nvSpPr>
          <p:cNvPr id="4" name="Title 3"/>
          <p:cNvSpPr>
            <a:spLocks noGrp="1"/>
          </p:cNvSpPr>
          <p:nvPr>
            <p:ph type="title"/>
          </p:nvPr>
        </p:nvSpPr>
        <p:spPr/>
        <p:txBody>
          <a:bodyPr/>
          <a:lstStyle/>
          <a:p>
            <a:r>
              <a:rPr lang="en-US" dirty="0"/>
              <a:t>Milestones &amp; Deliverables</a:t>
            </a:r>
            <a:endParaRPr lang="en-GB" dirty="0"/>
          </a:p>
        </p:txBody>
      </p:sp>
    </p:spTree>
    <p:extLst>
      <p:ext uri="{BB962C8B-B14F-4D97-AF65-F5344CB8AC3E}">
        <p14:creationId xmlns:p14="http://schemas.microsoft.com/office/powerpoint/2010/main" val="2445670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4ADE9B1-C279-505F-CEF0-E939795DC946}"/>
              </a:ext>
            </a:extLst>
          </p:cNvPr>
          <p:cNvSpPr>
            <a:spLocks noGrp="1"/>
          </p:cNvSpPr>
          <p:nvPr>
            <p:ph type="sldNum" sz="quarter" idx="4"/>
          </p:nvPr>
        </p:nvSpPr>
        <p:spPr/>
        <p:txBody>
          <a:bodyPr/>
          <a:lstStyle/>
          <a:p>
            <a:fld id="{974172A1-1CBF-0B40-9234-7D4D80EC19EA}" type="slidenum">
              <a:rPr lang="en-GB" smtClean="0"/>
              <a:pPr/>
              <a:t>13</a:t>
            </a:fld>
            <a:endParaRPr lang="en-GB" dirty="0"/>
          </a:p>
        </p:txBody>
      </p:sp>
      <p:sp>
        <p:nvSpPr>
          <p:cNvPr id="4" name="Title 3">
            <a:extLst>
              <a:ext uri="{FF2B5EF4-FFF2-40B4-BE49-F238E27FC236}">
                <a16:creationId xmlns:a16="http://schemas.microsoft.com/office/drawing/2014/main" id="{7547D2B0-486B-0906-419D-90DE3FC3D482}"/>
              </a:ext>
            </a:extLst>
          </p:cNvPr>
          <p:cNvSpPr>
            <a:spLocks noGrp="1"/>
          </p:cNvSpPr>
          <p:nvPr>
            <p:ph type="title"/>
          </p:nvPr>
        </p:nvSpPr>
        <p:spPr/>
        <p:txBody>
          <a:bodyPr/>
          <a:lstStyle/>
          <a:p>
            <a:r>
              <a:rPr lang="en-US" dirty="0"/>
              <a:t>Deliverables</a:t>
            </a:r>
            <a:endParaRPr lang="en-GB" dirty="0"/>
          </a:p>
        </p:txBody>
      </p:sp>
      <p:sp>
        <p:nvSpPr>
          <p:cNvPr id="9" name="Content Placeholder 8">
            <a:extLst>
              <a:ext uri="{FF2B5EF4-FFF2-40B4-BE49-F238E27FC236}">
                <a16:creationId xmlns:a16="http://schemas.microsoft.com/office/drawing/2014/main" id="{58F80443-3BD2-86FA-9CB9-393278ACF6DE}"/>
              </a:ext>
            </a:extLst>
          </p:cNvPr>
          <p:cNvSpPr>
            <a:spLocks noGrp="1"/>
          </p:cNvSpPr>
          <p:nvPr>
            <p:ph sz="quarter" idx="12"/>
          </p:nvPr>
        </p:nvSpPr>
        <p:spPr/>
        <p:txBody>
          <a:bodyPr/>
          <a:lstStyle/>
          <a:p>
            <a:endParaRPr lang="en-GB"/>
          </a:p>
        </p:txBody>
      </p:sp>
      <p:pic>
        <p:nvPicPr>
          <p:cNvPr id="12" name="Picture 11">
            <a:extLst>
              <a:ext uri="{FF2B5EF4-FFF2-40B4-BE49-F238E27FC236}">
                <a16:creationId xmlns:a16="http://schemas.microsoft.com/office/drawing/2014/main" id="{E0B5A005-0805-6FD3-F430-39B7F80CE9B9}"/>
              </a:ext>
            </a:extLst>
          </p:cNvPr>
          <p:cNvPicPr>
            <a:picLocks noChangeAspect="1"/>
          </p:cNvPicPr>
          <p:nvPr/>
        </p:nvPicPr>
        <p:blipFill>
          <a:blip r:embed="rId2"/>
          <a:stretch>
            <a:fillRect/>
          </a:stretch>
        </p:blipFill>
        <p:spPr>
          <a:xfrm>
            <a:off x="885825" y="918943"/>
            <a:ext cx="7372350" cy="4260850"/>
          </a:xfrm>
          <a:prstGeom prst="rect">
            <a:avLst/>
          </a:prstGeom>
          <a:solidFill>
            <a:schemeClr val="bg1"/>
          </a:solidFill>
        </p:spPr>
      </p:pic>
    </p:spTree>
    <p:extLst>
      <p:ext uri="{BB962C8B-B14F-4D97-AF65-F5344CB8AC3E}">
        <p14:creationId xmlns:p14="http://schemas.microsoft.com/office/powerpoint/2010/main" val="147528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4ADE9B1-C279-505F-CEF0-E939795DC946}"/>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4" name="Title 3">
            <a:extLst>
              <a:ext uri="{FF2B5EF4-FFF2-40B4-BE49-F238E27FC236}">
                <a16:creationId xmlns:a16="http://schemas.microsoft.com/office/drawing/2014/main" id="{7547D2B0-486B-0906-419D-90DE3FC3D482}"/>
              </a:ext>
            </a:extLst>
          </p:cNvPr>
          <p:cNvSpPr>
            <a:spLocks noGrp="1"/>
          </p:cNvSpPr>
          <p:nvPr>
            <p:ph type="title"/>
          </p:nvPr>
        </p:nvSpPr>
        <p:spPr/>
        <p:txBody>
          <a:bodyPr/>
          <a:lstStyle/>
          <a:p>
            <a:r>
              <a:rPr lang="en-US" dirty="0"/>
              <a:t>Milestones</a:t>
            </a:r>
            <a:endParaRPr lang="en-GB" dirty="0"/>
          </a:p>
        </p:txBody>
      </p:sp>
      <p:sp>
        <p:nvSpPr>
          <p:cNvPr id="9" name="Content Placeholder 8">
            <a:extLst>
              <a:ext uri="{FF2B5EF4-FFF2-40B4-BE49-F238E27FC236}">
                <a16:creationId xmlns:a16="http://schemas.microsoft.com/office/drawing/2014/main" id="{58F80443-3BD2-86FA-9CB9-393278ACF6DE}"/>
              </a:ext>
            </a:extLst>
          </p:cNvPr>
          <p:cNvSpPr>
            <a:spLocks noGrp="1"/>
          </p:cNvSpPr>
          <p:nvPr>
            <p:ph sz="quarter" idx="12"/>
          </p:nvPr>
        </p:nvSpPr>
        <p:spPr/>
        <p:txBody>
          <a:bodyPr/>
          <a:lstStyle/>
          <a:p>
            <a:endParaRPr lang="en-GB"/>
          </a:p>
        </p:txBody>
      </p:sp>
      <p:pic>
        <p:nvPicPr>
          <p:cNvPr id="2" name="Picture 1">
            <a:extLst>
              <a:ext uri="{FF2B5EF4-FFF2-40B4-BE49-F238E27FC236}">
                <a16:creationId xmlns:a16="http://schemas.microsoft.com/office/drawing/2014/main" id="{DF8177A4-BFB5-03D5-8D50-0A83619CDC27}"/>
              </a:ext>
            </a:extLst>
          </p:cNvPr>
          <p:cNvPicPr>
            <a:picLocks noChangeAspect="1"/>
          </p:cNvPicPr>
          <p:nvPr/>
        </p:nvPicPr>
        <p:blipFill>
          <a:blip r:embed="rId2"/>
          <a:stretch>
            <a:fillRect/>
          </a:stretch>
        </p:blipFill>
        <p:spPr>
          <a:xfrm>
            <a:off x="1194607" y="79063"/>
            <a:ext cx="6754786" cy="5143500"/>
          </a:xfrm>
          <a:prstGeom prst="rect">
            <a:avLst/>
          </a:prstGeom>
          <a:solidFill>
            <a:schemeClr val="bg1"/>
          </a:solidFill>
        </p:spPr>
      </p:pic>
    </p:spTree>
    <p:extLst>
      <p:ext uri="{BB962C8B-B14F-4D97-AF65-F5344CB8AC3E}">
        <p14:creationId xmlns:p14="http://schemas.microsoft.com/office/powerpoint/2010/main" val="25282455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638E4A0-D074-1B67-C4E6-787A562B4456}"/>
              </a:ext>
            </a:extLst>
          </p:cNvPr>
          <p:cNvSpPr>
            <a:spLocks noGrp="1"/>
          </p:cNvSpPr>
          <p:nvPr>
            <p:ph sz="quarter" idx="12"/>
          </p:nvPr>
        </p:nvSpPr>
        <p:spPr/>
        <p:txBody>
          <a:bodyPr>
            <a:normAutofit lnSpcReduction="10000"/>
          </a:bodyPr>
          <a:lstStyle/>
          <a:p>
            <a:r>
              <a:rPr lang="en-US" dirty="0"/>
              <a:t>We have a website: </a:t>
            </a:r>
          </a:p>
          <a:p>
            <a:pPr lvl="1"/>
            <a:r>
              <a:rPr lang="en-GB" dirty="0">
                <a:hlinkClick r:id="rId2"/>
              </a:rPr>
              <a:t>https://mucol.web.cern.ch/</a:t>
            </a:r>
            <a:r>
              <a:rPr lang="en-GB" dirty="0"/>
              <a:t> </a:t>
            </a:r>
          </a:p>
          <a:p>
            <a:r>
              <a:rPr lang="en-GB" dirty="0"/>
              <a:t>Well on schedule with milestones </a:t>
            </a:r>
          </a:p>
          <a:p>
            <a:r>
              <a:rPr lang="en-GB" dirty="0"/>
              <a:t>Working on DMP and table of Parameters</a:t>
            </a:r>
          </a:p>
          <a:p>
            <a:r>
              <a:rPr lang="en-GB" dirty="0"/>
              <a:t>Hiring of PHD and postdocs started</a:t>
            </a:r>
          </a:p>
          <a:p>
            <a:pPr lvl="1"/>
            <a:r>
              <a:rPr lang="en-GB" dirty="0"/>
              <a:t>Please let us know about openings, we will advertise on our website </a:t>
            </a:r>
            <a:r>
              <a:rPr lang="en-GB"/>
              <a:t>and socials…</a:t>
            </a:r>
            <a:endParaRPr lang="en-GB" dirty="0"/>
          </a:p>
        </p:txBody>
      </p:sp>
      <p:sp>
        <p:nvSpPr>
          <p:cNvPr id="3" name="Slide Number Placeholder 2">
            <a:extLst>
              <a:ext uri="{FF2B5EF4-FFF2-40B4-BE49-F238E27FC236}">
                <a16:creationId xmlns:a16="http://schemas.microsoft.com/office/drawing/2014/main" id="{B447A24E-3C30-F6FC-AAA4-263EAB0A0D4B}"/>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4" name="Title 3">
            <a:extLst>
              <a:ext uri="{FF2B5EF4-FFF2-40B4-BE49-F238E27FC236}">
                <a16:creationId xmlns:a16="http://schemas.microsoft.com/office/drawing/2014/main" id="{F017A867-774E-1279-2D4D-B7707C4E7351}"/>
              </a:ext>
            </a:extLst>
          </p:cNvPr>
          <p:cNvSpPr>
            <a:spLocks noGrp="1"/>
          </p:cNvSpPr>
          <p:nvPr>
            <p:ph type="title"/>
          </p:nvPr>
        </p:nvSpPr>
        <p:spPr/>
        <p:txBody>
          <a:bodyPr/>
          <a:lstStyle/>
          <a:p>
            <a:r>
              <a:rPr lang="en-US" dirty="0"/>
              <a:t>Achievements</a:t>
            </a:r>
            <a:endParaRPr lang="en-GB" dirty="0"/>
          </a:p>
        </p:txBody>
      </p:sp>
    </p:spTree>
    <p:extLst>
      <p:ext uri="{BB962C8B-B14F-4D97-AF65-F5344CB8AC3E}">
        <p14:creationId xmlns:p14="http://schemas.microsoft.com/office/powerpoint/2010/main" val="9266539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 name="Image 11" descr="MUON-SlideGraph-gradient.png"/>
          <p:cNvPicPr>
            <a:picLocks noChangeAspect="1"/>
          </p:cNvPicPr>
          <p:nvPr/>
        </p:nvPicPr>
        <p:blipFill>
          <a:blip r:embed="rId2">
            <a:alphaModFix/>
          </a:blip>
          <a:stretch>
            <a:fillRect/>
          </a:stretch>
        </p:blipFill>
        <p:spPr>
          <a:xfrm>
            <a:off x="0" y="1448648"/>
            <a:ext cx="9144000" cy="3764702"/>
          </a:xfrm>
          <a:prstGeom prst="rect">
            <a:avLst/>
          </a:prstGeom>
        </p:spPr>
      </p:pic>
      <p:pic>
        <p:nvPicPr>
          <p:cNvPr id="83" name="Image 82" descr="MUON-SlideGraph-LogoBkgnd2.png"/>
          <p:cNvPicPr>
            <a:picLocks noChangeAspect="1"/>
          </p:cNvPicPr>
          <p:nvPr/>
        </p:nvPicPr>
        <p:blipFill>
          <a:blip r:embed="rId3"/>
          <a:stretch>
            <a:fillRect/>
          </a:stretch>
        </p:blipFill>
        <p:spPr>
          <a:xfrm>
            <a:off x="0" y="57150"/>
            <a:ext cx="9144000" cy="5140960"/>
          </a:xfrm>
          <a:prstGeom prst="rect">
            <a:avLst/>
          </a:prstGeom>
        </p:spPr>
      </p:pic>
      <p:sp>
        <p:nvSpPr>
          <p:cNvPr id="82" name="Titre 81"/>
          <p:cNvSpPr>
            <a:spLocks noGrp="1"/>
          </p:cNvSpPr>
          <p:nvPr>
            <p:ph type="title"/>
          </p:nvPr>
        </p:nvSpPr>
        <p:spPr/>
        <p:txBody>
          <a:bodyPr/>
          <a:lstStyle/>
          <a:p>
            <a:endParaRPr lang="en-GB"/>
          </a:p>
        </p:txBody>
      </p:sp>
      <p:pic>
        <p:nvPicPr>
          <p:cNvPr id="85" name="Image 84" descr="MCC-LogoCERN.jpg"/>
          <p:cNvPicPr>
            <a:picLocks noChangeAspect="1"/>
          </p:cNvPicPr>
          <p:nvPr/>
        </p:nvPicPr>
        <p:blipFill>
          <a:blip r:embed="rId4"/>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5"/>
          <a:stretch>
            <a:fillRect/>
          </a:stretch>
        </p:blipFill>
        <p:spPr>
          <a:xfrm>
            <a:off x="132503" y="57150"/>
            <a:ext cx="1391497" cy="1391497"/>
          </a:xfrm>
          <a:prstGeom prst="rect">
            <a:avLst/>
          </a:prstGeom>
        </p:spPr>
      </p:pic>
      <p:sp>
        <p:nvSpPr>
          <p:cNvPr id="11" name="ZoneTexte 10"/>
          <p:cNvSpPr txBox="1"/>
          <p:nvPr/>
        </p:nvSpPr>
        <p:spPr>
          <a:xfrm>
            <a:off x="2535766" y="2571750"/>
            <a:ext cx="4377267" cy="1077218"/>
          </a:xfrm>
          <a:prstGeom prst="rect">
            <a:avLst/>
          </a:prstGeom>
          <a:noFill/>
        </p:spPr>
        <p:txBody>
          <a:bodyPr wrap="square" rtlCol="0">
            <a:spAutoFit/>
          </a:bodyPr>
          <a:lstStyle/>
          <a:p>
            <a:pPr algn="ctr"/>
            <a:r>
              <a:rPr lang="fr-FR" sz="3200" b="1" i="1" dirty="0" err="1">
                <a:solidFill>
                  <a:schemeClr val="bg1"/>
                </a:solidFill>
                <a:latin typeface="Arial Narrow"/>
                <a:cs typeface="Arial Narrow"/>
              </a:rPr>
              <a:t>Thank</a:t>
            </a:r>
            <a:r>
              <a:rPr lang="fr-FR" sz="3200" b="1" i="1" dirty="0">
                <a:solidFill>
                  <a:schemeClr val="bg1"/>
                </a:solidFill>
                <a:latin typeface="Arial Narrow"/>
                <a:cs typeface="Arial Narrow"/>
              </a:rPr>
              <a:t> </a:t>
            </a:r>
            <a:r>
              <a:rPr lang="fr-FR" sz="3200" b="1" i="1" dirty="0" err="1">
                <a:solidFill>
                  <a:schemeClr val="bg1"/>
                </a:solidFill>
                <a:latin typeface="Arial Narrow"/>
                <a:cs typeface="Arial Narrow"/>
              </a:rPr>
              <a:t>you</a:t>
            </a:r>
            <a:endParaRPr lang="fr-FR" sz="3200" b="1" i="1" dirty="0">
              <a:solidFill>
                <a:schemeClr val="bg1"/>
              </a:solidFill>
              <a:latin typeface="Arial Narrow"/>
              <a:cs typeface="Arial Narrow"/>
            </a:endParaRPr>
          </a:p>
          <a:p>
            <a:pPr algn="ctr"/>
            <a:r>
              <a:rPr lang="fr-FR" sz="3200" b="1" i="1" dirty="0">
                <a:solidFill>
                  <a:schemeClr val="bg1"/>
                </a:solidFill>
                <a:latin typeface="Arial Narrow"/>
                <a:cs typeface="Arial Narrow"/>
              </a:rPr>
              <a:t>for </a:t>
            </a:r>
            <a:r>
              <a:rPr lang="fr-FR" sz="3200" b="1" i="1" dirty="0" err="1">
                <a:solidFill>
                  <a:schemeClr val="bg1"/>
                </a:solidFill>
                <a:latin typeface="Arial Narrow"/>
                <a:cs typeface="Arial Narrow"/>
              </a:rPr>
              <a:t>your</a:t>
            </a:r>
            <a:r>
              <a:rPr lang="fr-FR" sz="3200" b="1" i="1" dirty="0">
                <a:solidFill>
                  <a:schemeClr val="bg1"/>
                </a:solidFill>
                <a:latin typeface="Arial Narrow"/>
                <a:cs typeface="Arial Narrow"/>
              </a:rPr>
              <a:t> attention</a:t>
            </a:r>
            <a:endParaRPr lang="en-GB" sz="3200" b="1" i="1" dirty="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7285E1-5877-1446-086E-CEA52A85162E}"/>
              </a:ext>
            </a:extLst>
          </p:cNvPr>
          <p:cNvSpPr>
            <a:spLocks noGrp="1"/>
          </p:cNvSpPr>
          <p:nvPr>
            <p:ph sz="quarter" idx="12"/>
          </p:nvPr>
        </p:nvSpPr>
        <p:spPr/>
        <p:txBody>
          <a:bodyPr>
            <a:normAutofit/>
          </a:bodyPr>
          <a:lstStyle/>
          <a:p>
            <a:r>
              <a:rPr lang="en-US" b="1" dirty="0" err="1">
                <a:latin typeface="Arial" panose="020B0604020202020204" pitchFamily="34" charset="0"/>
                <a:cs typeface="Arial" panose="020B0604020202020204" pitchFamily="34" charset="0"/>
              </a:rPr>
              <a:t>Transveral</a:t>
            </a:r>
            <a:r>
              <a:rPr lang="en-US" b="1" dirty="0">
                <a:latin typeface="Arial" panose="020B0604020202020204" pitchFamily="34" charset="0"/>
                <a:cs typeface="Arial" panose="020B0604020202020204" pitchFamily="34" charset="0"/>
              </a:rPr>
              <a:t> roles</a:t>
            </a:r>
          </a:p>
          <a:p>
            <a:pPr lvl="1"/>
            <a:r>
              <a:rPr lang="en-GB" sz="2400" b="1"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Gender Adviser</a:t>
            </a:r>
            <a:r>
              <a:rPr lang="en-GB"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p>
          <a:p>
            <a:pPr lvl="2"/>
            <a:r>
              <a:rPr lang="en-US" dirty="0">
                <a:solidFill>
                  <a:srgbClr val="000000"/>
                </a:solidFill>
                <a:latin typeface="Arial" panose="020B0604020202020204" pitchFamily="34" charset="0"/>
                <a:ea typeface="Calibri" panose="020F0502020204030204" pitchFamily="34" charset="0"/>
                <a:cs typeface="Times New Roman" panose="02020603050405020304" pitchFamily="18" charset="0"/>
              </a:rPr>
              <a:t>responsible for the enforcement of gender equality in the Project</a:t>
            </a:r>
            <a:endParaRPr lang="en-GB"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lvl="1"/>
            <a:r>
              <a:rPr lang="en-US" sz="2400" b="1"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Dissemination and Communication Officer</a:t>
            </a:r>
          </a:p>
          <a:p>
            <a:pPr lvl="2"/>
            <a:r>
              <a:rPr lang="en-US" dirty="0">
                <a:latin typeface="Arial" panose="020B0604020202020204" pitchFamily="34" charset="0"/>
                <a:cs typeface="Arial" panose="020B0604020202020204" pitchFamily="34" charset="0"/>
              </a:rPr>
              <a:t>Will monitor the effective implementation of the dissemination and communication plan</a:t>
            </a:r>
            <a:endParaRPr lang="en-GB"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F7CAFE51-38FF-E835-417B-1B2BFE76DAD2}"/>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4" name="Title 3">
            <a:extLst>
              <a:ext uri="{FF2B5EF4-FFF2-40B4-BE49-F238E27FC236}">
                <a16:creationId xmlns:a16="http://schemas.microsoft.com/office/drawing/2014/main" id="{B77C9422-6C2B-C60D-9AF8-A15747FF41CA}"/>
              </a:ext>
            </a:extLst>
          </p:cNvPr>
          <p:cNvSpPr>
            <a:spLocks noGrp="1"/>
          </p:cNvSpPr>
          <p:nvPr>
            <p:ph type="title"/>
          </p:nvPr>
        </p:nvSpPr>
        <p:spPr/>
        <p:txBody>
          <a:bodyPr/>
          <a:lstStyle/>
          <a:p>
            <a:r>
              <a:rPr lang="en-US" dirty="0" err="1"/>
              <a:t>MuCol</a:t>
            </a:r>
            <a:r>
              <a:rPr lang="en-US" dirty="0"/>
              <a:t> </a:t>
            </a:r>
            <a:r>
              <a:rPr lang="en-US" dirty="0" err="1"/>
              <a:t>Organisation</a:t>
            </a:r>
            <a:endParaRPr lang="en-GB" dirty="0"/>
          </a:p>
        </p:txBody>
      </p:sp>
    </p:spTree>
    <p:extLst>
      <p:ext uri="{BB962C8B-B14F-4D97-AF65-F5344CB8AC3E}">
        <p14:creationId xmlns:p14="http://schemas.microsoft.com/office/powerpoint/2010/main" val="7474248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61DB1C-7755-D1E7-11AB-BDEE8A81AA40}"/>
              </a:ext>
            </a:extLst>
          </p:cNvPr>
          <p:cNvSpPr>
            <a:spLocks noGrp="1"/>
          </p:cNvSpPr>
          <p:nvPr>
            <p:ph sz="quarter" idx="12"/>
          </p:nvPr>
        </p:nvSpPr>
        <p:spPr/>
        <p:txBody>
          <a:bodyPr>
            <a:normAutofit fontScale="55000" lnSpcReduction="20000"/>
          </a:bodyPr>
          <a:lstStyle/>
          <a:p>
            <a:r>
              <a:rPr lang="en-US" b="1" dirty="0"/>
              <a:t>Task 1.1: Study coordination (Daniel)</a:t>
            </a:r>
          </a:p>
          <a:p>
            <a:pPr lvl="1"/>
            <a:r>
              <a:rPr lang="en-US" dirty="0"/>
              <a:t>Focus on Overall design and table of parameters</a:t>
            </a:r>
          </a:p>
          <a:p>
            <a:r>
              <a:rPr lang="en-US" b="1" dirty="0"/>
              <a:t>Task 1.2: Technical Coordination (Roberto)</a:t>
            </a:r>
          </a:p>
          <a:p>
            <a:pPr lvl="1"/>
            <a:r>
              <a:rPr lang="en-US" dirty="0"/>
              <a:t>Ensures timely delivery of milestones and Deliverables</a:t>
            </a:r>
          </a:p>
          <a:p>
            <a:pPr lvl="1"/>
            <a:r>
              <a:rPr lang="en-US" dirty="0"/>
              <a:t>Ensures the application of the Data Management Plan</a:t>
            </a:r>
          </a:p>
          <a:p>
            <a:pPr lvl="1"/>
            <a:r>
              <a:rPr lang="en-US" dirty="0"/>
              <a:t>Monitors Gender Dimension Issue with the help of the Gender Dimension Officer.</a:t>
            </a:r>
          </a:p>
          <a:p>
            <a:r>
              <a:rPr lang="en-US" b="1" dirty="0"/>
              <a:t>Task 1.3 &amp; 1.4: Elias</a:t>
            </a:r>
          </a:p>
          <a:p>
            <a:pPr lvl="1"/>
            <a:r>
              <a:rPr lang="en-GB" dirty="0"/>
              <a:t>Peer review process with an editorial board</a:t>
            </a:r>
          </a:p>
          <a:p>
            <a:pPr lvl="1"/>
            <a:r>
              <a:rPr lang="en-GB" dirty="0"/>
              <a:t>Communication and Dissemination together with Other institutes…</a:t>
            </a:r>
          </a:p>
          <a:p>
            <a:r>
              <a:rPr lang="en-GB" b="1" dirty="0"/>
              <a:t>Task 1.5: Daniel</a:t>
            </a:r>
          </a:p>
          <a:p>
            <a:pPr lvl="1"/>
            <a:r>
              <a:rPr lang="en-GB" dirty="0"/>
              <a:t>Implementation Scenarios, in particular implementation at CERN</a:t>
            </a:r>
          </a:p>
        </p:txBody>
      </p:sp>
      <p:sp>
        <p:nvSpPr>
          <p:cNvPr id="3" name="Slide Number Placeholder 2">
            <a:extLst>
              <a:ext uri="{FF2B5EF4-FFF2-40B4-BE49-F238E27FC236}">
                <a16:creationId xmlns:a16="http://schemas.microsoft.com/office/drawing/2014/main" id="{33AA2B56-D26C-B1E3-3ED1-2BB93AD1ED95}"/>
              </a:ext>
            </a:extLst>
          </p:cNvPr>
          <p:cNvSpPr>
            <a:spLocks noGrp="1"/>
          </p:cNvSpPr>
          <p:nvPr>
            <p:ph type="sldNum" sz="quarter" idx="4"/>
          </p:nvPr>
        </p:nvSpPr>
        <p:spPr/>
        <p:txBody>
          <a:bodyPr/>
          <a:lstStyle/>
          <a:p>
            <a:fld id="{974172A1-1CBF-0B40-9234-7D4D80EC19EA}" type="slidenum">
              <a:rPr lang="en-GB" smtClean="0"/>
              <a:pPr/>
              <a:t>18</a:t>
            </a:fld>
            <a:endParaRPr lang="en-GB" dirty="0"/>
          </a:p>
        </p:txBody>
      </p:sp>
      <p:sp>
        <p:nvSpPr>
          <p:cNvPr id="4" name="Title 3">
            <a:extLst>
              <a:ext uri="{FF2B5EF4-FFF2-40B4-BE49-F238E27FC236}">
                <a16:creationId xmlns:a16="http://schemas.microsoft.com/office/drawing/2014/main" id="{A893684A-1CD8-1E02-A8D5-2CDF77B780C7}"/>
              </a:ext>
            </a:extLst>
          </p:cNvPr>
          <p:cNvSpPr>
            <a:spLocks noGrp="1"/>
          </p:cNvSpPr>
          <p:nvPr>
            <p:ph type="title"/>
          </p:nvPr>
        </p:nvSpPr>
        <p:spPr/>
        <p:txBody>
          <a:bodyPr/>
          <a:lstStyle/>
          <a:p>
            <a:r>
              <a:rPr lang="en-US" dirty="0"/>
              <a:t>WP1: Coordination and Integration</a:t>
            </a:r>
            <a:endParaRPr lang="en-GB" dirty="0"/>
          </a:p>
        </p:txBody>
      </p:sp>
    </p:spTree>
    <p:extLst>
      <p:ext uri="{BB962C8B-B14F-4D97-AF65-F5344CB8AC3E}">
        <p14:creationId xmlns:p14="http://schemas.microsoft.com/office/powerpoint/2010/main" val="18251149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61DB1C-7755-D1E7-11AB-BDEE8A81AA40}"/>
              </a:ext>
            </a:extLst>
          </p:cNvPr>
          <p:cNvSpPr>
            <a:spLocks noGrp="1"/>
          </p:cNvSpPr>
          <p:nvPr>
            <p:ph sz="quarter" idx="12"/>
          </p:nvPr>
        </p:nvSpPr>
        <p:spPr/>
        <p:txBody>
          <a:bodyPr>
            <a:normAutofit fontScale="55000" lnSpcReduction="20000"/>
          </a:bodyPr>
          <a:lstStyle/>
          <a:p>
            <a:r>
              <a:rPr lang="en-US" b="1" dirty="0"/>
              <a:t>Task 2.1: </a:t>
            </a:r>
            <a:r>
              <a:rPr lang="en-GB" b="1" dirty="0"/>
              <a:t>Design of detector configurations at √s=3 </a:t>
            </a:r>
            <a:r>
              <a:rPr lang="en-GB" b="1" dirty="0" err="1"/>
              <a:t>TeV</a:t>
            </a:r>
            <a:r>
              <a:rPr lang="en-GB" b="1" dirty="0"/>
              <a:t> and √s=10 </a:t>
            </a:r>
            <a:r>
              <a:rPr lang="en-GB" b="1" dirty="0" err="1"/>
              <a:t>TeV</a:t>
            </a:r>
            <a:r>
              <a:rPr lang="en-GB" b="1" dirty="0"/>
              <a:t> with the optimised interaction regions </a:t>
            </a:r>
            <a:r>
              <a:rPr lang="en-US" b="1" dirty="0"/>
              <a:t>(</a:t>
            </a:r>
            <a:r>
              <a:rPr lang="en-US" b="1" i="1" dirty="0"/>
              <a:t>D. </a:t>
            </a:r>
            <a:r>
              <a:rPr lang="en-US" b="1" i="1" dirty="0" err="1"/>
              <a:t>Zuliani</a:t>
            </a:r>
            <a:r>
              <a:rPr lang="en-US" b="1" dirty="0"/>
              <a:t>)</a:t>
            </a:r>
          </a:p>
          <a:p>
            <a:pPr lvl="1"/>
            <a:r>
              <a:rPr lang="en-US" dirty="0"/>
              <a:t>Focus on BIB with a strong interaction with WP5 (High Energy) </a:t>
            </a:r>
          </a:p>
          <a:p>
            <a:r>
              <a:rPr lang="en-US" b="1" dirty="0"/>
              <a:t>Task 2.2: </a:t>
            </a:r>
            <a:r>
              <a:rPr lang="en-GB" b="1" dirty="0"/>
              <a:t>Design and implementation of event reconstruction algorithms in 5D at √s=3 </a:t>
            </a:r>
            <a:r>
              <a:rPr lang="en-GB" b="1" dirty="0" err="1"/>
              <a:t>TeV</a:t>
            </a:r>
            <a:r>
              <a:rPr lang="en-GB" b="1" dirty="0"/>
              <a:t> and √s=10 </a:t>
            </a:r>
            <a:r>
              <a:rPr lang="en-GB" b="1" dirty="0" err="1"/>
              <a:t>TeV</a:t>
            </a:r>
            <a:r>
              <a:rPr lang="en-GB" b="1" dirty="0"/>
              <a:t> (</a:t>
            </a:r>
            <a:r>
              <a:rPr lang="en-US" b="1" i="1" dirty="0"/>
              <a:t>F. Meloni</a:t>
            </a:r>
            <a:r>
              <a:rPr lang="en-US" b="1" dirty="0"/>
              <a:t>)</a:t>
            </a:r>
          </a:p>
          <a:p>
            <a:pPr lvl="1"/>
            <a:r>
              <a:rPr lang="en-GB" dirty="0"/>
              <a:t>developing reconstruction algorithms exploiting 3D position, energy, and timing measurements to mitigate beam-induced background and perform tracking and calorimetry clustering</a:t>
            </a:r>
            <a:endParaRPr lang="en-US" dirty="0"/>
          </a:p>
          <a:p>
            <a:pPr lvl="1"/>
            <a:r>
              <a:rPr lang="en-GB" dirty="0"/>
              <a:t>this task will explore machine learning solutions and parallel computing</a:t>
            </a:r>
            <a:r>
              <a:rPr lang="en-US" dirty="0"/>
              <a:t>.</a:t>
            </a:r>
          </a:p>
          <a:p>
            <a:r>
              <a:rPr lang="en-US" b="1" dirty="0"/>
              <a:t>Task 2.3: </a:t>
            </a:r>
            <a:r>
              <a:rPr lang="en-GB" b="1" dirty="0"/>
              <a:t>Evaluate detector performance at different collision energies by using major physics processes</a:t>
            </a:r>
            <a:r>
              <a:rPr lang="en-US" b="1" dirty="0"/>
              <a:t>: (</a:t>
            </a:r>
            <a:r>
              <a:rPr lang="en-US" b="1" i="1" dirty="0"/>
              <a:t>M. </a:t>
            </a:r>
            <a:r>
              <a:rPr lang="en-US" b="1" i="1" dirty="0" err="1"/>
              <a:t>Casarsa</a:t>
            </a:r>
            <a:r>
              <a:rPr lang="en-US" b="1" dirty="0"/>
              <a:t>)</a:t>
            </a:r>
          </a:p>
          <a:p>
            <a:pPr lvl="1"/>
            <a:r>
              <a:rPr lang="en-GB" dirty="0"/>
              <a:t>This task will explore the detector performance of a muon collider operating at different collision energies. </a:t>
            </a:r>
          </a:p>
          <a:p>
            <a:pPr lvl="1"/>
            <a:r>
              <a:rPr lang="en-GB" dirty="0"/>
              <a:t>Will evaluate the reach of major physics processes for Standard Model measurements, and for searches for physics beyond the</a:t>
            </a:r>
          </a:p>
        </p:txBody>
      </p:sp>
      <p:sp>
        <p:nvSpPr>
          <p:cNvPr id="3" name="Slide Number Placeholder 2">
            <a:extLst>
              <a:ext uri="{FF2B5EF4-FFF2-40B4-BE49-F238E27FC236}">
                <a16:creationId xmlns:a16="http://schemas.microsoft.com/office/drawing/2014/main" id="{33AA2B56-D26C-B1E3-3ED1-2BB93AD1ED95}"/>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4" name="Title 3">
            <a:extLst>
              <a:ext uri="{FF2B5EF4-FFF2-40B4-BE49-F238E27FC236}">
                <a16:creationId xmlns:a16="http://schemas.microsoft.com/office/drawing/2014/main" id="{A893684A-1CD8-1E02-A8D5-2CDF77B780C7}"/>
              </a:ext>
            </a:extLst>
          </p:cNvPr>
          <p:cNvSpPr>
            <a:spLocks noGrp="1"/>
          </p:cNvSpPr>
          <p:nvPr>
            <p:ph type="title"/>
          </p:nvPr>
        </p:nvSpPr>
        <p:spPr/>
        <p:txBody>
          <a:bodyPr/>
          <a:lstStyle/>
          <a:p>
            <a:r>
              <a:rPr lang="en-US" dirty="0"/>
              <a:t>WP2: Physics and Detector Requirements</a:t>
            </a:r>
            <a:endParaRPr lang="en-GB" dirty="0"/>
          </a:p>
        </p:txBody>
      </p:sp>
    </p:spTree>
    <p:extLst>
      <p:ext uri="{BB962C8B-B14F-4D97-AF65-F5344CB8AC3E}">
        <p14:creationId xmlns:p14="http://schemas.microsoft.com/office/powerpoint/2010/main" val="1820392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77DBEA-5EB9-1B0E-49EA-CDD7AB7434FF}"/>
              </a:ext>
            </a:extLst>
          </p:cNvPr>
          <p:cNvSpPr>
            <a:spLocks noGrp="1"/>
          </p:cNvSpPr>
          <p:nvPr>
            <p:ph sz="quarter" idx="12"/>
          </p:nvPr>
        </p:nvSpPr>
        <p:spPr/>
        <p:txBody>
          <a:bodyPr/>
          <a:lstStyle/>
          <a:p>
            <a:r>
              <a:rPr lang="en-US" dirty="0"/>
              <a:t>History of </a:t>
            </a:r>
            <a:r>
              <a:rPr lang="en-US" dirty="0" err="1"/>
              <a:t>MuCol</a:t>
            </a:r>
            <a:endParaRPr lang="en-US" dirty="0"/>
          </a:p>
          <a:p>
            <a:r>
              <a:rPr lang="en-US" dirty="0" err="1"/>
              <a:t>MuCol</a:t>
            </a:r>
            <a:r>
              <a:rPr lang="en-US" dirty="0"/>
              <a:t> </a:t>
            </a:r>
            <a:r>
              <a:rPr lang="en-US" dirty="0" err="1"/>
              <a:t>Organisation</a:t>
            </a:r>
            <a:endParaRPr lang="en-US" dirty="0"/>
          </a:p>
          <a:p>
            <a:r>
              <a:rPr lang="en-US" dirty="0" err="1"/>
              <a:t>WorkPackages</a:t>
            </a:r>
            <a:endParaRPr lang="en-US" dirty="0"/>
          </a:p>
          <a:p>
            <a:r>
              <a:rPr lang="en-US" dirty="0"/>
              <a:t>Milestones </a:t>
            </a:r>
            <a:r>
              <a:rPr lang="en-US"/>
              <a:t>&amp; Deliverables</a:t>
            </a:r>
            <a:endParaRPr lang="en-US" dirty="0"/>
          </a:p>
        </p:txBody>
      </p:sp>
      <p:sp>
        <p:nvSpPr>
          <p:cNvPr id="3" name="Slide Number Placeholder 2">
            <a:extLst>
              <a:ext uri="{FF2B5EF4-FFF2-40B4-BE49-F238E27FC236}">
                <a16:creationId xmlns:a16="http://schemas.microsoft.com/office/drawing/2014/main" id="{487249DB-50EE-11B2-B59F-43263A4ED4F7}"/>
              </a:ext>
            </a:extLst>
          </p:cNvPr>
          <p:cNvSpPr>
            <a:spLocks noGrp="1"/>
          </p:cNvSpPr>
          <p:nvPr>
            <p:ph type="sldNum" sz="quarter" idx="4"/>
          </p:nvPr>
        </p:nvSpPr>
        <p:spPr/>
        <p:txBody>
          <a:bodyPr/>
          <a:lstStyle/>
          <a:p>
            <a:fld id="{974172A1-1CBF-0B40-9234-7D4D80EC19EA}" type="slidenum">
              <a:rPr lang="en-GB" smtClean="0"/>
              <a:pPr/>
              <a:t>2</a:t>
            </a:fld>
            <a:endParaRPr lang="en-GB" dirty="0"/>
          </a:p>
        </p:txBody>
      </p:sp>
      <p:sp>
        <p:nvSpPr>
          <p:cNvPr id="4" name="Title 3">
            <a:extLst>
              <a:ext uri="{FF2B5EF4-FFF2-40B4-BE49-F238E27FC236}">
                <a16:creationId xmlns:a16="http://schemas.microsoft.com/office/drawing/2014/main" id="{3F7DACFB-F96E-60A1-9D3C-89B306C75BA1}"/>
              </a:ext>
            </a:extLst>
          </p:cNvPr>
          <p:cNvSpPr>
            <a:spLocks noGrp="1"/>
          </p:cNvSpPr>
          <p:nvPr>
            <p:ph type="title"/>
          </p:nvPr>
        </p:nvSpPr>
        <p:spPr/>
        <p:txBody>
          <a:bodyPr/>
          <a:lstStyle/>
          <a:p>
            <a:r>
              <a:rPr lang="en-US" dirty="0"/>
              <a:t>Summary</a:t>
            </a:r>
            <a:endParaRPr lang="en-GB" dirty="0"/>
          </a:p>
        </p:txBody>
      </p:sp>
    </p:spTree>
    <p:extLst>
      <p:ext uri="{BB962C8B-B14F-4D97-AF65-F5344CB8AC3E}">
        <p14:creationId xmlns:p14="http://schemas.microsoft.com/office/powerpoint/2010/main" val="8517344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61DB1C-7755-D1E7-11AB-BDEE8A81AA40}"/>
              </a:ext>
            </a:extLst>
          </p:cNvPr>
          <p:cNvSpPr>
            <a:spLocks noGrp="1"/>
          </p:cNvSpPr>
          <p:nvPr>
            <p:ph sz="quarter" idx="12"/>
          </p:nvPr>
        </p:nvSpPr>
        <p:spPr/>
        <p:txBody>
          <a:bodyPr>
            <a:normAutofit fontScale="77500" lnSpcReduction="20000"/>
          </a:bodyPr>
          <a:lstStyle/>
          <a:p>
            <a:r>
              <a:rPr lang="en-GB" dirty="0"/>
              <a:t>This work package aims to define the most promising scheme for the </a:t>
            </a:r>
            <a:r>
              <a:rPr lang="en-GB" dirty="0" err="1"/>
              <a:t>linac</a:t>
            </a:r>
            <a:r>
              <a:rPr lang="en-GB" dirty="0"/>
              <a:t>, accumulator and compressor rings and prepare a comprehensive summary of the current technology and possible R&amp;D topics of importance for the proton complex</a:t>
            </a:r>
          </a:p>
          <a:p>
            <a:endParaRPr lang="en-US" dirty="0"/>
          </a:p>
          <a:p>
            <a:r>
              <a:rPr lang="en-US" b="1" dirty="0"/>
              <a:t>Task 3.1: </a:t>
            </a:r>
            <a:r>
              <a:rPr lang="en-GB" b="1" dirty="0"/>
              <a:t>High Power </a:t>
            </a:r>
            <a:r>
              <a:rPr lang="en-GB" b="1" dirty="0" err="1"/>
              <a:t>Linac</a:t>
            </a:r>
            <a:r>
              <a:rPr lang="en-GB" b="1" dirty="0"/>
              <a:t> </a:t>
            </a:r>
            <a:r>
              <a:rPr lang="en-US" b="1" dirty="0"/>
              <a:t>(</a:t>
            </a:r>
            <a:r>
              <a:rPr lang="en-US" b="1" i="1" dirty="0"/>
              <a:t>A. Lombardi, CERN</a:t>
            </a:r>
            <a:r>
              <a:rPr lang="en-US" b="1" dirty="0"/>
              <a:t>)</a:t>
            </a:r>
          </a:p>
          <a:p>
            <a:pPr lvl="1"/>
            <a:r>
              <a:rPr lang="en-US" dirty="0"/>
              <a:t>Collection of parameters based on ESS and LINAC4/SPL designs</a:t>
            </a:r>
          </a:p>
          <a:p>
            <a:r>
              <a:rPr lang="en-GB" b="1" dirty="0"/>
              <a:t>Task 3.2 – Compressor ring design (E. Laface, ESS)</a:t>
            </a:r>
          </a:p>
          <a:p>
            <a:pPr lvl="1"/>
            <a:r>
              <a:rPr lang="en-GB" dirty="0"/>
              <a:t>The ring will create the high intensity short bunches that will be delivered to the target for muon production</a:t>
            </a:r>
            <a:endParaRPr lang="en-US" dirty="0"/>
          </a:p>
        </p:txBody>
      </p:sp>
      <p:sp>
        <p:nvSpPr>
          <p:cNvPr id="3" name="Slide Number Placeholder 2">
            <a:extLst>
              <a:ext uri="{FF2B5EF4-FFF2-40B4-BE49-F238E27FC236}">
                <a16:creationId xmlns:a16="http://schemas.microsoft.com/office/drawing/2014/main" id="{33AA2B56-D26C-B1E3-3ED1-2BB93AD1ED95}"/>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4" name="Title 3">
            <a:extLst>
              <a:ext uri="{FF2B5EF4-FFF2-40B4-BE49-F238E27FC236}">
                <a16:creationId xmlns:a16="http://schemas.microsoft.com/office/drawing/2014/main" id="{A893684A-1CD8-1E02-A8D5-2CDF77B780C7}"/>
              </a:ext>
            </a:extLst>
          </p:cNvPr>
          <p:cNvSpPr>
            <a:spLocks noGrp="1"/>
          </p:cNvSpPr>
          <p:nvPr>
            <p:ph type="title"/>
          </p:nvPr>
        </p:nvSpPr>
        <p:spPr/>
        <p:txBody>
          <a:bodyPr/>
          <a:lstStyle/>
          <a:p>
            <a:r>
              <a:rPr lang="en-US" dirty="0"/>
              <a:t>WP3: Proton Complex</a:t>
            </a:r>
            <a:endParaRPr lang="en-GB" dirty="0"/>
          </a:p>
        </p:txBody>
      </p:sp>
    </p:spTree>
    <p:extLst>
      <p:ext uri="{BB962C8B-B14F-4D97-AF65-F5344CB8AC3E}">
        <p14:creationId xmlns:p14="http://schemas.microsoft.com/office/powerpoint/2010/main" val="29475747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61DB1C-7755-D1E7-11AB-BDEE8A81AA40}"/>
              </a:ext>
            </a:extLst>
          </p:cNvPr>
          <p:cNvSpPr>
            <a:spLocks noGrp="1"/>
          </p:cNvSpPr>
          <p:nvPr>
            <p:ph sz="quarter" idx="12"/>
          </p:nvPr>
        </p:nvSpPr>
        <p:spPr/>
        <p:txBody>
          <a:bodyPr>
            <a:normAutofit fontScale="55000" lnSpcReduction="20000"/>
          </a:bodyPr>
          <a:lstStyle/>
          <a:p>
            <a:r>
              <a:rPr lang="en-GB" b="1" dirty="0"/>
              <a:t>Task 4.1 Cooling system development (UKRI)</a:t>
            </a:r>
          </a:p>
          <a:p>
            <a:pPr lvl="1"/>
            <a:r>
              <a:rPr lang="en-US" dirty="0"/>
              <a:t>Need to design a system that will compress the phase </a:t>
            </a:r>
            <a:r>
              <a:rPr lang="en-US" dirty="0" err="1"/>
              <a:t>spece</a:t>
            </a:r>
            <a:r>
              <a:rPr lang="en-US" dirty="0"/>
              <a:t> of the muon beams by 5 orders of magnitude</a:t>
            </a:r>
          </a:p>
          <a:p>
            <a:pPr lvl="1"/>
            <a:r>
              <a:rPr lang="en-US" dirty="0"/>
              <a:t>Will liaise with WP6, WP7 and WP8 in order to provide a design based on a realistic assessment of the main technological aspects.</a:t>
            </a:r>
          </a:p>
          <a:p>
            <a:r>
              <a:rPr lang="en-GB" b="1" dirty="0"/>
              <a:t>Task 4.2 – Target system development (R. Franqueira Ximenes, CERN)</a:t>
            </a:r>
          </a:p>
          <a:p>
            <a:pPr lvl="1"/>
            <a:r>
              <a:rPr lang="en-GB" dirty="0"/>
              <a:t>Has to deal with high power (2÷4 MW) and short pulse (1 </a:t>
            </a:r>
            <a:r>
              <a:rPr lang="en-GB" dirty="0" err="1"/>
              <a:t>nsec</a:t>
            </a:r>
            <a:r>
              <a:rPr lang="en-GB" dirty="0"/>
              <a:t>). </a:t>
            </a:r>
          </a:p>
          <a:p>
            <a:pPr lvl="1"/>
            <a:r>
              <a:rPr lang="en-US" dirty="0"/>
              <a:t>Will investigate possible technology but also consequences for infrastructure, shielding, materials </a:t>
            </a:r>
            <a:r>
              <a:rPr lang="en-US" dirty="0" err="1"/>
              <a:t>etc</a:t>
            </a:r>
            <a:r>
              <a:rPr lang="en-US" dirty="0"/>
              <a:t>…</a:t>
            </a:r>
          </a:p>
          <a:p>
            <a:r>
              <a:rPr lang="en-GB" b="1" dirty="0"/>
              <a:t>Task 4.3 Code development (Imperial)</a:t>
            </a:r>
          </a:p>
          <a:p>
            <a:pPr lvl="1"/>
            <a:r>
              <a:rPr lang="en-US" dirty="0"/>
              <a:t>Will develop specific modules of BDSIM to reach and go beyond the performance of G4Beamline</a:t>
            </a:r>
          </a:p>
          <a:p>
            <a:pPr lvl="1"/>
            <a:endParaRPr lang="en-US" dirty="0"/>
          </a:p>
        </p:txBody>
      </p:sp>
      <p:sp>
        <p:nvSpPr>
          <p:cNvPr id="3" name="Slide Number Placeholder 2">
            <a:extLst>
              <a:ext uri="{FF2B5EF4-FFF2-40B4-BE49-F238E27FC236}">
                <a16:creationId xmlns:a16="http://schemas.microsoft.com/office/drawing/2014/main" id="{33AA2B56-D26C-B1E3-3ED1-2BB93AD1ED95}"/>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
        <p:nvSpPr>
          <p:cNvPr id="4" name="Title 3">
            <a:extLst>
              <a:ext uri="{FF2B5EF4-FFF2-40B4-BE49-F238E27FC236}">
                <a16:creationId xmlns:a16="http://schemas.microsoft.com/office/drawing/2014/main" id="{A893684A-1CD8-1E02-A8D5-2CDF77B780C7}"/>
              </a:ext>
            </a:extLst>
          </p:cNvPr>
          <p:cNvSpPr>
            <a:spLocks noGrp="1"/>
          </p:cNvSpPr>
          <p:nvPr>
            <p:ph type="title"/>
          </p:nvPr>
        </p:nvSpPr>
        <p:spPr/>
        <p:txBody>
          <a:bodyPr/>
          <a:lstStyle/>
          <a:p>
            <a:r>
              <a:rPr lang="en-US" dirty="0"/>
              <a:t>WP4: Muon production and cooling</a:t>
            </a:r>
            <a:endParaRPr lang="en-GB" dirty="0"/>
          </a:p>
        </p:txBody>
      </p:sp>
    </p:spTree>
    <p:extLst>
      <p:ext uri="{BB962C8B-B14F-4D97-AF65-F5344CB8AC3E}">
        <p14:creationId xmlns:p14="http://schemas.microsoft.com/office/powerpoint/2010/main" val="41315575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61DB1C-7755-D1E7-11AB-BDEE8A81AA40}"/>
              </a:ext>
            </a:extLst>
          </p:cNvPr>
          <p:cNvSpPr>
            <a:spLocks noGrp="1"/>
          </p:cNvSpPr>
          <p:nvPr>
            <p:ph sz="quarter" idx="12"/>
          </p:nvPr>
        </p:nvSpPr>
        <p:spPr/>
        <p:txBody>
          <a:bodyPr>
            <a:normAutofit fontScale="47500" lnSpcReduction="20000"/>
          </a:bodyPr>
          <a:lstStyle/>
          <a:p>
            <a:r>
              <a:rPr lang="en-GB" b="1" dirty="0"/>
              <a:t>Task 5.1 Collider Design (C. Carli, CERN)</a:t>
            </a:r>
          </a:p>
          <a:p>
            <a:pPr lvl="1"/>
            <a:r>
              <a:rPr lang="en-US" dirty="0"/>
              <a:t>Will interface closely with WP2 for the optimization of the interaction regions and minimization of BIB</a:t>
            </a:r>
          </a:p>
          <a:p>
            <a:r>
              <a:rPr lang="en-GB" b="1" dirty="0"/>
              <a:t>Task 5.2 Pulsed synchrotron and FFA design (A. Chance, CEA)</a:t>
            </a:r>
          </a:p>
          <a:p>
            <a:pPr lvl="1"/>
            <a:r>
              <a:rPr lang="en-US" dirty="0"/>
              <a:t>Will provide start 2 end simulations of the two alternatives based on reasonable assumptions on the development of associated technologies. </a:t>
            </a:r>
          </a:p>
          <a:p>
            <a:r>
              <a:rPr lang="en-GB" b="1" dirty="0"/>
              <a:t>Task 5.3 Beam dynamics (E. Metral, CERN). </a:t>
            </a:r>
          </a:p>
          <a:p>
            <a:pPr lvl="1"/>
            <a:r>
              <a:rPr lang="en-GB" dirty="0"/>
              <a:t>This task focuses on the transverse collective effects all along the muon accelerator chain</a:t>
            </a:r>
          </a:p>
          <a:p>
            <a:r>
              <a:rPr lang="en-GB" sz="2900" b="1" dirty="0"/>
              <a:t>Task 5.4 MDI design and background to experiment (A. Lechner, CERN)</a:t>
            </a:r>
          </a:p>
          <a:p>
            <a:pPr lvl="1"/>
            <a:r>
              <a:rPr lang="en-US" sz="2500" dirty="0"/>
              <a:t>Will implement in FLUKA, based on input from task 5.1, a detailed model of the interaction regions and will provide the map of BIB to WP2. </a:t>
            </a:r>
          </a:p>
          <a:p>
            <a:r>
              <a:rPr lang="en-GB" sz="2900" b="1" dirty="0"/>
              <a:t>Task 5.5 Radiation studies for the accelerators (C. Ahdida, CERN)</a:t>
            </a:r>
          </a:p>
          <a:p>
            <a:pPr lvl="1"/>
            <a:r>
              <a:rPr lang="en-US" sz="2500" dirty="0"/>
              <a:t>Mitigation of radiation effects to personnel and public, including evaluation of neutrino radiation hazard.</a:t>
            </a:r>
          </a:p>
          <a:p>
            <a:pPr lvl="1"/>
            <a:endParaRPr lang="en-US" sz="2500" dirty="0"/>
          </a:p>
        </p:txBody>
      </p:sp>
      <p:sp>
        <p:nvSpPr>
          <p:cNvPr id="3" name="Slide Number Placeholder 2">
            <a:extLst>
              <a:ext uri="{FF2B5EF4-FFF2-40B4-BE49-F238E27FC236}">
                <a16:creationId xmlns:a16="http://schemas.microsoft.com/office/drawing/2014/main" id="{33AA2B56-D26C-B1E3-3ED1-2BB93AD1ED95}"/>
              </a:ext>
            </a:extLst>
          </p:cNvPr>
          <p:cNvSpPr>
            <a:spLocks noGrp="1"/>
          </p:cNvSpPr>
          <p:nvPr>
            <p:ph type="sldNum" sz="quarter" idx="4"/>
          </p:nvPr>
        </p:nvSpPr>
        <p:spPr/>
        <p:txBody>
          <a:bodyPr/>
          <a:lstStyle/>
          <a:p>
            <a:fld id="{974172A1-1CBF-0B40-9234-7D4D80EC19EA}" type="slidenum">
              <a:rPr lang="en-GB" smtClean="0"/>
              <a:pPr/>
              <a:t>22</a:t>
            </a:fld>
            <a:endParaRPr lang="en-GB" dirty="0"/>
          </a:p>
        </p:txBody>
      </p:sp>
      <p:sp>
        <p:nvSpPr>
          <p:cNvPr id="4" name="Title 3">
            <a:extLst>
              <a:ext uri="{FF2B5EF4-FFF2-40B4-BE49-F238E27FC236}">
                <a16:creationId xmlns:a16="http://schemas.microsoft.com/office/drawing/2014/main" id="{A893684A-1CD8-1E02-A8D5-2CDF77B780C7}"/>
              </a:ext>
            </a:extLst>
          </p:cNvPr>
          <p:cNvSpPr>
            <a:spLocks noGrp="1"/>
          </p:cNvSpPr>
          <p:nvPr>
            <p:ph type="title"/>
          </p:nvPr>
        </p:nvSpPr>
        <p:spPr/>
        <p:txBody>
          <a:bodyPr/>
          <a:lstStyle/>
          <a:p>
            <a:r>
              <a:rPr lang="en-US" dirty="0"/>
              <a:t>WP5: High Energy Complex</a:t>
            </a:r>
            <a:endParaRPr lang="en-GB" dirty="0"/>
          </a:p>
        </p:txBody>
      </p:sp>
    </p:spTree>
    <p:extLst>
      <p:ext uri="{BB962C8B-B14F-4D97-AF65-F5344CB8AC3E}">
        <p14:creationId xmlns:p14="http://schemas.microsoft.com/office/powerpoint/2010/main" val="3614661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61DB1C-7755-D1E7-11AB-BDEE8A81AA40}"/>
              </a:ext>
            </a:extLst>
          </p:cNvPr>
          <p:cNvSpPr>
            <a:spLocks noGrp="1"/>
          </p:cNvSpPr>
          <p:nvPr>
            <p:ph sz="quarter" idx="12"/>
          </p:nvPr>
        </p:nvSpPr>
        <p:spPr/>
        <p:txBody>
          <a:bodyPr>
            <a:normAutofit fontScale="62500" lnSpcReduction="20000"/>
          </a:bodyPr>
          <a:lstStyle/>
          <a:p>
            <a:r>
              <a:rPr lang="en-GB" b="1" dirty="0"/>
              <a:t>Task 6.1 High Energy Complex RF (U. Van Rienen, UROS)</a:t>
            </a:r>
          </a:p>
          <a:p>
            <a:pPr lvl="1"/>
            <a:r>
              <a:rPr lang="en-US" dirty="0"/>
              <a:t>Main focus on the design of cavities for acceleration in a Rapid Cycling Synchrotron. </a:t>
            </a:r>
          </a:p>
          <a:p>
            <a:r>
              <a:rPr lang="en-GB" b="1" dirty="0"/>
              <a:t>Task 6.2 Muon Cooling Complex RF (D. Giove, INFN)</a:t>
            </a:r>
          </a:p>
          <a:p>
            <a:pPr lvl="1"/>
            <a:r>
              <a:rPr lang="en-US" dirty="0"/>
              <a:t>Will address high gradients in high magnetic fields, limited space for integration. </a:t>
            </a:r>
          </a:p>
          <a:p>
            <a:r>
              <a:rPr lang="en-GB" b="1" dirty="0"/>
              <a:t>Task 6.3 Breakdown mitigation studies (G. Ferrand, CEA). </a:t>
            </a:r>
          </a:p>
          <a:p>
            <a:pPr lvl="1"/>
            <a:r>
              <a:rPr lang="en-GB" dirty="0"/>
              <a:t>This task will study and enhance the present comprehension of the intrinsic concepts that influence the break down rate of RF cavities submitted to strong magnetic fields</a:t>
            </a:r>
          </a:p>
          <a:p>
            <a:r>
              <a:rPr lang="en-GB" sz="2900" b="1" dirty="0"/>
              <a:t>Task 6.4 High efficiency RF sources (G. Burt, ULA)</a:t>
            </a:r>
          </a:p>
          <a:p>
            <a:pPr lvl="1"/>
            <a:r>
              <a:rPr lang="en-US" sz="2500" dirty="0"/>
              <a:t>Will provide confidence that present assumptions for high efficiency klystrons (24 MW @ 700 MHz with efficiency of 80%) is reasonable. </a:t>
            </a:r>
          </a:p>
        </p:txBody>
      </p:sp>
      <p:sp>
        <p:nvSpPr>
          <p:cNvPr id="3" name="Slide Number Placeholder 2">
            <a:extLst>
              <a:ext uri="{FF2B5EF4-FFF2-40B4-BE49-F238E27FC236}">
                <a16:creationId xmlns:a16="http://schemas.microsoft.com/office/drawing/2014/main" id="{33AA2B56-D26C-B1E3-3ED1-2BB93AD1ED95}"/>
              </a:ext>
            </a:extLst>
          </p:cNvPr>
          <p:cNvSpPr>
            <a:spLocks noGrp="1"/>
          </p:cNvSpPr>
          <p:nvPr>
            <p:ph type="sldNum" sz="quarter" idx="4"/>
          </p:nvPr>
        </p:nvSpPr>
        <p:spPr/>
        <p:txBody>
          <a:bodyPr/>
          <a:lstStyle/>
          <a:p>
            <a:fld id="{974172A1-1CBF-0B40-9234-7D4D80EC19EA}" type="slidenum">
              <a:rPr lang="en-GB" smtClean="0"/>
              <a:pPr/>
              <a:t>23</a:t>
            </a:fld>
            <a:endParaRPr lang="en-GB" dirty="0"/>
          </a:p>
        </p:txBody>
      </p:sp>
      <p:sp>
        <p:nvSpPr>
          <p:cNvPr id="4" name="Title 3">
            <a:extLst>
              <a:ext uri="{FF2B5EF4-FFF2-40B4-BE49-F238E27FC236}">
                <a16:creationId xmlns:a16="http://schemas.microsoft.com/office/drawing/2014/main" id="{A893684A-1CD8-1E02-A8D5-2CDF77B780C7}"/>
              </a:ext>
            </a:extLst>
          </p:cNvPr>
          <p:cNvSpPr>
            <a:spLocks noGrp="1"/>
          </p:cNvSpPr>
          <p:nvPr>
            <p:ph type="title"/>
          </p:nvPr>
        </p:nvSpPr>
        <p:spPr/>
        <p:txBody>
          <a:bodyPr/>
          <a:lstStyle/>
          <a:p>
            <a:r>
              <a:rPr lang="en-US" dirty="0"/>
              <a:t>WP6: </a:t>
            </a:r>
            <a:r>
              <a:rPr lang="en-US" dirty="0" err="1"/>
              <a:t>RadioFrequency</a:t>
            </a:r>
            <a:endParaRPr lang="en-GB" dirty="0"/>
          </a:p>
        </p:txBody>
      </p:sp>
    </p:spTree>
    <p:extLst>
      <p:ext uri="{BB962C8B-B14F-4D97-AF65-F5344CB8AC3E}">
        <p14:creationId xmlns:p14="http://schemas.microsoft.com/office/powerpoint/2010/main" val="24079954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61DB1C-7755-D1E7-11AB-BDEE8A81AA40}"/>
              </a:ext>
            </a:extLst>
          </p:cNvPr>
          <p:cNvSpPr>
            <a:spLocks noGrp="1"/>
          </p:cNvSpPr>
          <p:nvPr>
            <p:ph sz="quarter" idx="12"/>
          </p:nvPr>
        </p:nvSpPr>
        <p:spPr/>
        <p:txBody>
          <a:bodyPr>
            <a:normAutofit fontScale="55000" lnSpcReduction="20000"/>
          </a:bodyPr>
          <a:lstStyle/>
          <a:p>
            <a:r>
              <a:rPr lang="en-GB" b="1" dirty="0"/>
              <a:t>Task 7.1 Integration and Magnet </a:t>
            </a:r>
            <a:r>
              <a:rPr lang="en-GB" b="1" dirty="0" err="1"/>
              <a:t>Catalog</a:t>
            </a:r>
            <a:r>
              <a:rPr lang="en-GB" b="1" dirty="0"/>
              <a:t> (L. Bottura, CERN)</a:t>
            </a:r>
          </a:p>
          <a:p>
            <a:pPr lvl="1"/>
            <a:r>
              <a:rPr lang="en-US" dirty="0"/>
              <a:t>Will provide coordination of the other tasks and aim at “standardization” of magnets, maintaining a complete catalog of magnets being used on each WP. </a:t>
            </a:r>
          </a:p>
          <a:p>
            <a:pPr lvl="1"/>
            <a:r>
              <a:rPr lang="en-US" dirty="0"/>
              <a:t>Will also provide interface </a:t>
            </a:r>
            <a:r>
              <a:rPr lang="en-US" dirty="0" err="1"/>
              <a:t>fro</a:t>
            </a:r>
            <a:r>
              <a:rPr lang="en-US" dirty="0"/>
              <a:t> radiation tolerance, magnet cooling, radiation protection studies etc..</a:t>
            </a:r>
          </a:p>
          <a:p>
            <a:r>
              <a:rPr lang="en-GB" b="1" dirty="0"/>
              <a:t>Task 7.2 Target, Capture and Cooling Solenoids (M. Statera, INFN)</a:t>
            </a:r>
          </a:p>
          <a:p>
            <a:pPr lvl="1"/>
            <a:r>
              <a:rPr lang="en-US" dirty="0"/>
              <a:t>Will address large bore solenoids, for fields up to 40÷60T. </a:t>
            </a:r>
          </a:p>
          <a:p>
            <a:r>
              <a:rPr lang="en-GB" b="1" dirty="0"/>
              <a:t>Task 7.3 Fast Ramped Accelerator magnet systems (F. </a:t>
            </a:r>
            <a:r>
              <a:rPr lang="en-GB" b="1" dirty="0" err="1"/>
              <a:t>Boattin</a:t>
            </a:r>
            <a:r>
              <a:rPr lang="en-GB" b="1" dirty="0"/>
              <a:t>, CERN). </a:t>
            </a:r>
          </a:p>
          <a:p>
            <a:pPr lvl="1"/>
            <a:r>
              <a:rPr lang="en-GB" dirty="0"/>
              <a:t>Will provide performance targets for fast ramping accelerator systems, with the aim of limiting to realistic values the power consumption. </a:t>
            </a:r>
          </a:p>
          <a:p>
            <a:r>
              <a:rPr lang="en-GB" sz="2900" b="1" dirty="0"/>
              <a:t>Task 7.4 Collider ring magnets (S. </a:t>
            </a:r>
            <a:r>
              <a:rPr lang="en-GB" sz="2900" b="1" dirty="0" err="1"/>
              <a:t>Mariotto</a:t>
            </a:r>
            <a:r>
              <a:rPr lang="en-GB" sz="2900" b="1" dirty="0"/>
              <a:t>, UMIL)</a:t>
            </a:r>
          </a:p>
          <a:p>
            <a:pPr lvl="1"/>
            <a:r>
              <a:rPr lang="en-US" sz="2500" dirty="0"/>
              <a:t>Will study realistic performance targets for large bore (150 mm) magnets at 16 T (and above?). </a:t>
            </a:r>
          </a:p>
        </p:txBody>
      </p:sp>
      <p:sp>
        <p:nvSpPr>
          <p:cNvPr id="3" name="Slide Number Placeholder 2">
            <a:extLst>
              <a:ext uri="{FF2B5EF4-FFF2-40B4-BE49-F238E27FC236}">
                <a16:creationId xmlns:a16="http://schemas.microsoft.com/office/drawing/2014/main" id="{33AA2B56-D26C-B1E3-3ED1-2BB93AD1ED95}"/>
              </a:ext>
            </a:extLst>
          </p:cNvPr>
          <p:cNvSpPr>
            <a:spLocks noGrp="1"/>
          </p:cNvSpPr>
          <p:nvPr>
            <p:ph type="sldNum" sz="quarter" idx="4"/>
          </p:nvPr>
        </p:nvSpPr>
        <p:spPr/>
        <p:txBody>
          <a:bodyPr/>
          <a:lstStyle/>
          <a:p>
            <a:fld id="{974172A1-1CBF-0B40-9234-7D4D80EC19EA}" type="slidenum">
              <a:rPr lang="en-GB" smtClean="0"/>
              <a:pPr/>
              <a:t>24</a:t>
            </a:fld>
            <a:endParaRPr lang="en-GB" dirty="0"/>
          </a:p>
        </p:txBody>
      </p:sp>
      <p:sp>
        <p:nvSpPr>
          <p:cNvPr id="4" name="Title 3">
            <a:extLst>
              <a:ext uri="{FF2B5EF4-FFF2-40B4-BE49-F238E27FC236}">
                <a16:creationId xmlns:a16="http://schemas.microsoft.com/office/drawing/2014/main" id="{A893684A-1CD8-1E02-A8D5-2CDF77B780C7}"/>
              </a:ext>
            </a:extLst>
          </p:cNvPr>
          <p:cNvSpPr>
            <a:spLocks noGrp="1"/>
          </p:cNvSpPr>
          <p:nvPr>
            <p:ph type="title"/>
          </p:nvPr>
        </p:nvSpPr>
        <p:spPr/>
        <p:txBody>
          <a:bodyPr/>
          <a:lstStyle/>
          <a:p>
            <a:r>
              <a:rPr lang="en-US" dirty="0"/>
              <a:t>WP7: Magnets</a:t>
            </a:r>
            <a:endParaRPr lang="en-GB" dirty="0"/>
          </a:p>
        </p:txBody>
      </p:sp>
    </p:spTree>
    <p:extLst>
      <p:ext uri="{BB962C8B-B14F-4D97-AF65-F5344CB8AC3E}">
        <p14:creationId xmlns:p14="http://schemas.microsoft.com/office/powerpoint/2010/main" val="22216555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961DB1C-7755-D1E7-11AB-BDEE8A81AA40}"/>
              </a:ext>
            </a:extLst>
          </p:cNvPr>
          <p:cNvSpPr>
            <a:spLocks noGrp="1"/>
          </p:cNvSpPr>
          <p:nvPr>
            <p:ph sz="quarter" idx="12"/>
          </p:nvPr>
        </p:nvSpPr>
        <p:spPr/>
        <p:txBody>
          <a:bodyPr>
            <a:normAutofit fontScale="47500" lnSpcReduction="20000"/>
          </a:bodyPr>
          <a:lstStyle/>
          <a:p>
            <a:r>
              <a:rPr lang="en-GB" dirty="0"/>
              <a:t>Will perform the detailed study of a representative cooling cell, with the goal of integrating the single components in a complete 3D model</a:t>
            </a:r>
          </a:p>
          <a:p>
            <a:r>
              <a:rPr lang="en-GB" b="1" dirty="0"/>
              <a:t>Task 8.1 Absorbers and Windows (J. A. Ferreira Somoza, CERN)</a:t>
            </a:r>
          </a:p>
          <a:p>
            <a:endParaRPr lang="en-US" dirty="0"/>
          </a:p>
          <a:p>
            <a:r>
              <a:rPr lang="en-GB" b="1" dirty="0"/>
              <a:t>Task 8.2 Solenoids (S. </a:t>
            </a:r>
            <a:r>
              <a:rPr lang="en-GB" b="1" dirty="0" err="1"/>
              <a:t>Sorti</a:t>
            </a:r>
            <a:r>
              <a:rPr lang="en-GB" b="1" dirty="0"/>
              <a:t>, UMIL)</a:t>
            </a:r>
          </a:p>
          <a:p>
            <a:endParaRPr lang="en-GB" b="1" dirty="0"/>
          </a:p>
          <a:p>
            <a:r>
              <a:rPr lang="en-GB" b="1" dirty="0"/>
              <a:t>Task 8.3 </a:t>
            </a:r>
            <a:r>
              <a:rPr lang="en-GB" b="1" dirty="0" err="1"/>
              <a:t>RadioFrequency</a:t>
            </a:r>
            <a:r>
              <a:rPr lang="en-GB" b="1" dirty="0"/>
              <a:t> (D. Giove, INFN). </a:t>
            </a:r>
          </a:p>
          <a:p>
            <a:endParaRPr lang="en-GB" b="1" dirty="0"/>
          </a:p>
          <a:p>
            <a:r>
              <a:rPr lang="en-GB" sz="2900" b="1" dirty="0"/>
              <a:t>Task 8.4 Cooling Cell Performance (C. Rogers, UKRI) </a:t>
            </a:r>
          </a:p>
          <a:p>
            <a:endParaRPr lang="en-GB" sz="2900" b="1" dirty="0"/>
          </a:p>
          <a:p>
            <a:r>
              <a:rPr lang="en-GB" sz="2900" b="1" dirty="0"/>
              <a:t>Task 8.5 Cooling Cell Integration (L. Rossi, UMIL)</a:t>
            </a:r>
          </a:p>
          <a:p>
            <a:endParaRPr lang="en-GB" sz="2900" b="1" dirty="0"/>
          </a:p>
        </p:txBody>
      </p:sp>
      <p:sp>
        <p:nvSpPr>
          <p:cNvPr id="3" name="Slide Number Placeholder 2">
            <a:extLst>
              <a:ext uri="{FF2B5EF4-FFF2-40B4-BE49-F238E27FC236}">
                <a16:creationId xmlns:a16="http://schemas.microsoft.com/office/drawing/2014/main" id="{33AA2B56-D26C-B1E3-3ED1-2BB93AD1ED95}"/>
              </a:ext>
            </a:extLst>
          </p:cNvPr>
          <p:cNvSpPr>
            <a:spLocks noGrp="1"/>
          </p:cNvSpPr>
          <p:nvPr>
            <p:ph type="sldNum" sz="quarter" idx="4"/>
          </p:nvPr>
        </p:nvSpPr>
        <p:spPr/>
        <p:txBody>
          <a:bodyPr/>
          <a:lstStyle/>
          <a:p>
            <a:fld id="{974172A1-1CBF-0B40-9234-7D4D80EC19EA}" type="slidenum">
              <a:rPr lang="en-GB" smtClean="0"/>
              <a:pPr/>
              <a:t>25</a:t>
            </a:fld>
            <a:endParaRPr lang="en-GB" dirty="0"/>
          </a:p>
        </p:txBody>
      </p:sp>
      <p:sp>
        <p:nvSpPr>
          <p:cNvPr id="4" name="Title 3">
            <a:extLst>
              <a:ext uri="{FF2B5EF4-FFF2-40B4-BE49-F238E27FC236}">
                <a16:creationId xmlns:a16="http://schemas.microsoft.com/office/drawing/2014/main" id="{A893684A-1CD8-1E02-A8D5-2CDF77B780C7}"/>
              </a:ext>
            </a:extLst>
          </p:cNvPr>
          <p:cNvSpPr>
            <a:spLocks noGrp="1"/>
          </p:cNvSpPr>
          <p:nvPr>
            <p:ph type="title"/>
          </p:nvPr>
        </p:nvSpPr>
        <p:spPr/>
        <p:txBody>
          <a:bodyPr/>
          <a:lstStyle/>
          <a:p>
            <a:r>
              <a:rPr lang="en-US" dirty="0"/>
              <a:t>WP8: Cooling cell integration</a:t>
            </a:r>
            <a:endParaRPr lang="en-GB" dirty="0"/>
          </a:p>
        </p:txBody>
      </p:sp>
    </p:spTree>
    <p:extLst>
      <p:ext uri="{BB962C8B-B14F-4D97-AF65-F5344CB8AC3E}">
        <p14:creationId xmlns:p14="http://schemas.microsoft.com/office/powerpoint/2010/main" val="34667117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ECA59F-C2C8-1A32-91AC-D15A0866860D}"/>
              </a:ext>
            </a:extLst>
          </p:cNvPr>
          <p:cNvSpPr>
            <a:spLocks noGrp="1"/>
          </p:cNvSpPr>
          <p:nvPr>
            <p:ph sz="quarter" idx="12"/>
          </p:nvPr>
        </p:nvSpPr>
        <p:spPr/>
        <p:txBody>
          <a:bodyPr>
            <a:normAutofit fontScale="62500" lnSpcReduction="20000"/>
          </a:bodyPr>
          <a:lstStyle/>
          <a:p>
            <a:r>
              <a:rPr lang="en-US" b="1" dirty="0">
                <a:cs typeface="Arial" panose="020B0604020202020204" pitchFamily="34" charset="0"/>
              </a:rPr>
              <a:t>An excellent 14.5/15!</a:t>
            </a:r>
          </a:p>
          <a:p>
            <a:pPr lvl="1"/>
            <a:r>
              <a:rPr lang="en-US" dirty="0">
                <a:cs typeface="Arial" panose="020B0604020202020204" pitchFamily="34" charset="0"/>
              </a:rPr>
              <a:t>“The scientific goals of the project are clear and important”</a:t>
            </a:r>
          </a:p>
          <a:p>
            <a:pPr lvl="1"/>
            <a:r>
              <a:rPr lang="en-US" dirty="0">
                <a:cs typeface="Arial" panose="020B0604020202020204" pitchFamily="34" charset="0"/>
              </a:rPr>
              <a:t>“A muon Collider offers a way (..) that is </a:t>
            </a:r>
            <a:r>
              <a:rPr lang="en-US" b="1" u="sng" dirty="0">
                <a:solidFill>
                  <a:srgbClr val="FF0000"/>
                </a:solidFill>
                <a:cs typeface="Arial" panose="020B0604020202020204" pitchFamily="34" charset="0"/>
              </a:rPr>
              <a:t>novel</a:t>
            </a:r>
            <a:r>
              <a:rPr lang="en-US" dirty="0">
                <a:cs typeface="Arial" panose="020B0604020202020204" pitchFamily="34" charset="0"/>
              </a:rPr>
              <a:t> and </a:t>
            </a:r>
            <a:r>
              <a:rPr lang="en-US" b="1" u="sng" dirty="0">
                <a:solidFill>
                  <a:srgbClr val="FF0000"/>
                </a:solidFill>
                <a:cs typeface="Arial" panose="020B0604020202020204" pitchFamily="34" charset="0"/>
              </a:rPr>
              <a:t>complementary</a:t>
            </a:r>
            <a:r>
              <a:rPr lang="en-US" dirty="0">
                <a:cs typeface="Arial" panose="020B0604020202020204" pitchFamily="34" charset="0"/>
              </a:rPr>
              <a:t> to existing approaches”</a:t>
            </a:r>
          </a:p>
          <a:p>
            <a:pPr lvl="1"/>
            <a:r>
              <a:rPr lang="en-US" dirty="0">
                <a:cs typeface="Arial" panose="020B0604020202020204" pitchFamily="34" charset="0"/>
              </a:rPr>
              <a:t>“The proposed work is timely, important and strategically positioned to influence the next European Strategy Exercise (….) and global decision making”</a:t>
            </a:r>
          </a:p>
          <a:p>
            <a:pPr lvl="1"/>
            <a:r>
              <a:rPr lang="en-US" dirty="0">
                <a:cs typeface="Arial" panose="020B0604020202020204" pitchFamily="34" charset="0"/>
              </a:rPr>
              <a:t>“The project objectives are realistically achievable”</a:t>
            </a:r>
          </a:p>
          <a:p>
            <a:pPr lvl="1"/>
            <a:r>
              <a:rPr lang="en-US" dirty="0">
                <a:cs typeface="Arial" panose="020B0604020202020204" pitchFamily="34" charset="0"/>
              </a:rPr>
              <a:t>“The potential impact of the proposed work is very high”</a:t>
            </a:r>
          </a:p>
          <a:p>
            <a:pPr lvl="1"/>
            <a:r>
              <a:rPr lang="en-US" dirty="0">
                <a:cs typeface="Arial" panose="020B0604020202020204" pitchFamily="34" charset="0"/>
              </a:rPr>
              <a:t>“The workplan has been developed with pathways to impact in mind”</a:t>
            </a:r>
          </a:p>
          <a:p>
            <a:pPr lvl="1"/>
            <a:r>
              <a:rPr lang="en-US" dirty="0">
                <a:cs typeface="Arial" panose="020B0604020202020204" pitchFamily="34" charset="0"/>
              </a:rPr>
              <a:t>“Environmental aspects are well covered in the proposal” </a:t>
            </a:r>
          </a:p>
          <a:p>
            <a:pPr lvl="1"/>
            <a:r>
              <a:rPr lang="en-US" dirty="0">
                <a:cs typeface="Arial" panose="020B0604020202020204" pitchFamily="34" charset="0"/>
              </a:rPr>
              <a:t>“The make-up of the consortium is of high quality”</a:t>
            </a:r>
            <a:endParaRPr lang="en-GB" dirty="0">
              <a:cs typeface="Arial" panose="020B0604020202020204" pitchFamily="34" charset="0"/>
            </a:endParaRPr>
          </a:p>
        </p:txBody>
      </p:sp>
      <p:sp>
        <p:nvSpPr>
          <p:cNvPr id="3" name="Slide Number Placeholder 2">
            <a:extLst>
              <a:ext uri="{FF2B5EF4-FFF2-40B4-BE49-F238E27FC236}">
                <a16:creationId xmlns:a16="http://schemas.microsoft.com/office/drawing/2014/main" id="{DD1DCC49-0088-1D2D-48C3-BF19526F4F5D}"/>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a:extLst>
              <a:ext uri="{FF2B5EF4-FFF2-40B4-BE49-F238E27FC236}">
                <a16:creationId xmlns:a16="http://schemas.microsoft.com/office/drawing/2014/main" id="{D70D6BDB-AE95-7476-7664-780FCC0004EA}"/>
              </a:ext>
            </a:extLst>
          </p:cNvPr>
          <p:cNvSpPr>
            <a:spLocks noGrp="1"/>
          </p:cNvSpPr>
          <p:nvPr>
            <p:ph type="title"/>
          </p:nvPr>
        </p:nvSpPr>
        <p:spPr/>
        <p:txBody>
          <a:bodyPr/>
          <a:lstStyle/>
          <a:p>
            <a:r>
              <a:rPr lang="en-US" dirty="0"/>
              <a:t>Evaluation from the reviewers</a:t>
            </a:r>
            <a:endParaRPr lang="en-GB" dirty="0"/>
          </a:p>
        </p:txBody>
      </p:sp>
    </p:spTree>
    <p:extLst>
      <p:ext uri="{BB962C8B-B14F-4D97-AF65-F5344CB8AC3E}">
        <p14:creationId xmlns:p14="http://schemas.microsoft.com/office/powerpoint/2010/main" val="55129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sz="quarter" idx="12"/>
          </p:nvPr>
        </p:nvSpPr>
        <p:spPr/>
        <p:txBody>
          <a:bodyPr>
            <a:normAutofit/>
          </a:bodyPr>
          <a:lstStyle/>
          <a:p>
            <a:pPr marL="100125" indent="-257175">
              <a:buFont typeface="Arial" panose="020B0604020202020204" pitchFamily="34" charset="0"/>
              <a:buChar char="•"/>
            </a:pPr>
            <a:r>
              <a:rPr lang="en-US" dirty="0">
                <a:latin typeface="+mj-lt"/>
              </a:rPr>
              <a:t>The consortium includes </a:t>
            </a:r>
            <a:r>
              <a:rPr lang="en-US" strike="sngStrike" dirty="0">
                <a:latin typeface="+mj-lt"/>
              </a:rPr>
              <a:t>32</a:t>
            </a:r>
            <a:r>
              <a:rPr lang="en-US" dirty="0">
                <a:latin typeface="+mj-lt"/>
              </a:rPr>
              <a:t> 31Institutes:</a:t>
            </a:r>
          </a:p>
          <a:p>
            <a:pPr marL="500175" lvl="1" indent="-257175">
              <a:buFont typeface="Arial" panose="020B0604020202020204" pitchFamily="34" charset="0"/>
              <a:buChar char="•"/>
            </a:pPr>
            <a:r>
              <a:rPr lang="en-US" dirty="0">
                <a:latin typeface="+mj-lt"/>
              </a:rPr>
              <a:t>CERN as coordinator and beneficiary</a:t>
            </a:r>
          </a:p>
          <a:p>
            <a:pPr marL="500175" lvl="1" indent="-257175">
              <a:buFont typeface="Arial" panose="020B0604020202020204" pitchFamily="34" charset="0"/>
              <a:buChar char="•"/>
            </a:pPr>
            <a:r>
              <a:rPr lang="en-US" dirty="0">
                <a:latin typeface="+mj-lt"/>
              </a:rPr>
              <a:t>11 more Beneficiaries (no UK Institutes)</a:t>
            </a:r>
          </a:p>
          <a:p>
            <a:pPr marL="500175" lvl="1" indent="-257175">
              <a:buFont typeface="Arial" panose="020B0604020202020204" pitchFamily="34" charset="0"/>
              <a:buChar char="•"/>
            </a:pPr>
            <a:r>
              <a:rPr lang="en-US" dirty="0"/>
              <a:t>19</a:t>
            </a:r>
            <a:r>
              <a:rPr lang="en-US" dirty="0">
                <a:latin typeface="+mj-lt"/>
              </a:rPr>
              <a:t> Associated Partners</a:t>
            </a:r>
          </a:p>
          <a:p>
            <a:pPr marL="500175" lvl="1" indent="-257175">
              <a:buFont typeface="Arial" panose="020B0604020202020204" pitchFamily="34" charset="0"/>
              <a:buChar char="•"/>
            </a:pPr>
            <a:endParaRPr lang="en-US" dirty="0">
              <a:latin typeface="+mj-lt"/>
            </a:endParaRPr>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4</a:t>
            </a:fld>
            <a:endParaRPr lang="en-GB" dirty="0"/>
          </a:p>
        </p:txBody>
      </p:sp>
      <p:sp>
        <p:nvSpPr>
          <p:cNvPr id="5" name="Titre 4"/>
          <p:cNvSpPr>
            <a:spLocks noGrp="1"/>
          </p:cNvSpPr>
          <p:nvPr>
            <p:ph type="title"/>
          </p:nvPr>
        </p:nvSpPr>
        <p:spPr/>
        <p:txBody>
          <a:bodyPr/>
          <a:lstStyle/>
          <a:p>
            <a:r>
              <a:rPr lang="en-US" dirty="0" err="1"/>
              <a:t>MuCol</a:t>
            </a:r>
            <a:r>
              <a:rPr lang="en-US" dirty="0"/>
              <a:t> </a:t>
            </a:r>
            <a:r>
              <a:rPr lang="en-US" dirty="0" err="1"/>
              <a:t>Organisation</a:t>
            </a:r>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794593-52F2-60E4-3D98-DF46AC4BC45C}"/>
              </a:ext>
            </a:extLst>
          </p:cNvPr>
          <p:cNvSpPr>
            <a:spLocks noGrp="1"/>
          </p:cNvSpPr>
          <p:nvPr>
            <p:ph type="body" sz="quarter" idx="11"/>
          </p:nvPr>
        </p:nvSpPr>
        <p:spPr/>
        <p:txBody>
          <a:bodyPr>
            <a:normAutofit fontScale="62500" lnSpcReduction="20000"/>
          </a:bodyPr>
          <a:lstStyle/>
          <a:p>
            <a:r>
              <a:rPr lang="en-US" b="1" dirty="0">
                <a:latin typeface="Arial" panose="020B0604020202020204" pitchFamily="34" charset="0"/>
                <a:cs typeface="Arial" panose="020B0604020202020204" pitchFamily="34" charset="0"/>
              </a:rPr>
              <a:t>WP Coordinators:</a:t>
            </a:r>
          </a:p>
          <a:p>
            <a:pPr lvl="1"/>
            <a:r>
              <a:rPr lang="en-US" b="1" dirty="0">
                <a:latin typeface="Arial" panose="020B0604020202020204" pitchFamily="34" charset="0"/>
                <a:cs typeface="Arial" panose="020B0604020202020204" pitchFamily="34" charset="0"/>
              </a:rPr>
              <a:t>WP1</a:t>
            </a:r>
            <a:r>
              <a:rPr lang="en-US" dirty="0">
                <a:latin typeface="Arial" panose="020B0604020202020204" pitchFamily="34" charset="0"/>
                <a:cs typeface="Arial" panose="020B0604020202020204" pitchFamily="34" charset="0"/>
              </a:rPr>
              <a:t>: Roberto Losito (CERN)</a:t>
            </a:r>
          </a:p>
          <a:p>
            <a:pPr lvl="1"/>
            <a:r>
              <a:rPr lang="en-US" b="1" dirty="0">
                <a:latin typeface="Arial" panose="020B0604020202020204" pitchFamily="34" charset="0"/>
                <a:cs typeface="Arial" panose="020B0604020202020204" pitchFamily="34" charset="0"/>
              </a:rPr>
              <a:t>WP2</a:t>
            </a:r>
            <a:r>
              <a:rPr lang="en-US" dirty="0">
                <a:latin typeface="Arial" panose="020B0604020202020204" pitchFamily="34" charset="0"/>
                <a:cs typeface="Arial" panose="020B0604020202020204" pitchFamily="34" charset="0"/>
              </a:rPr>
              <a:t>: Donatella Lucchesi (UNIPD)</a:t>
            </a:r>
          </a:p>
          <a:p>
            <a:pPr lvl="1"/>
            <a:r>
              <a:rPr lang="en-US" b="1" dirty="0">
                <a:latin typeface="Arial" panose="020B0604020202020204" pitchFamily="34" charset="0"/>
                <a:cs typeface="Arial" panose="020B0604020202020204" pitchFamily="34" charset="0"/>
              </a:rPr>
              <a:t>WP3</a:t>
            </a:r>
            <a:r>
              <a:rPr lang="en-US" dirty="0">
                <a:latin typeface="Arial" panose="020B0604020202020204" pitchFamily="34" charset="0"/>
                <a:cs typeface="Arial" panose="020B0604020202020204" pitchFamily="34" charset="0"/>
              </a:rPr>
              <a:t>: Natalia Milas (ESS)</a:t>
            </a:r>
          </a:p>
          <a:p>
            <a:pPr lvl="1"/>
            <a:r>
              <a:rPr lang="en-US" b="1" dirty="0">
                <a:latin typeface="Arial" panose="020B0604020202020204" pitchFamily="34" charset="0"/>
                <a:cs typeface="Arial" panose="020B0604020202020204" pitchFamily="34" charset="0"/>
              </a:rPr>
              <a:t>WP4</a:t>
            </a:r>
            <a:r>
              <a:rPr lang="en-US" dirty="0">
                <a:latin typeface="Arial" panose="020B0604020202020204" pitchFamily="34" charset="0"/>
                <a:cs typeface="Arial" panose="020B0604020202020204" pitchFamily="34" charset="0"/>
              </a:rPr>
              <a:t>: Chris Rogers (UKRI)</a:t>
            </a:r>
          </a:p>
          <a:p>
            <a:pPr lvl="1"/>
            <a:r>
              <a:rPr lang="en-US" b="1" dirty="0">
                <a:latin typeface="Arial" panose="020B0604020202020204" pitchFamily="34" charset="0"/>
                <a:cs typeface="Arial" panose="020B0604020202020204" pitchFamily="34" charset="0"/>
              </a:rPr>
              <a:t>WP5</a:t>
            </a:r>
            <a:r>
              <a:rPr lang="en-US" dirty="0">
                <a:latin typeface="Arial" panose="020B0604020202020204" pitchFamily="34" charset="0"/>
                <a:cs typeface="Arial" panose="020B0604020202020204" pitchFamily="34" charset="0"/>
              </a:rPr>
              <a:t>: Antoine Chance (CEA)</a:t>
            </a:r>
          </a:p>
          <a:p>
            <a:pPr lvl="1"/>
            <a:r>
              <a:rPr lang="en-US" b="1" dirty="0">
                <a:latin typeface="Arial" panose="020B0604020202020204" pitchFamily="34" charset="0"/>
                <a:cs typeface="Arial" panose="020B0604020202020204" pitchFamily="34" charset="0"/>
              </a:rPr>
              <a:t>WP6</a:t>
            </a:r>
            <a:r>
              <a:rPr lang="en-US" dirty="0">
                <a:latin typeface="Arial" panose="020B0604020202020204" pitchFamily="34" charset="0"/>
                <a:cs typeface="Arial" panose="020B0604020202020204" pitchFamily="34" charset="0"/>
              </a:rPr>
              <a:t>: Claude Marchand (CEA)</a:t>
            </a:r>
          </a:p>
          <a:p>
            <a:pPr lvl="1"/>
            <a:r>
              <a:rPr lang="en-US" b="1" dirty="0">
                <a:latin typeface="Arial" panose="020B0604020202020204" pitchFamily="34" charset="0"/>
                <a:cs typeface="Arial" panose="020B0604020202020204" pitchFamily="34" charset="0"/>
              </a:rPr>
              <a:t>WP7</a:t>
            </a:r>
            <a:r>
              <a:rPr lang="en-US" dirty="0">
                <a:latin typeface="Arial" panose="020B0604020202020204" pitchFamily="34" charset="0"/>
                <a:cs typeface="Arial" panose="020B0604020202020204" pitchFamily="34" charset="0"/>
              </a:rPr>
              <a:t>: Luca Bottura (CERN)</a:t>
            </a:r>
          </a:p>
          <a:p>
            <a:pPr lvl="1"/>
            <a:r>
              <a:rPr lang="en-US" b="1" dirty="0">
                <a:latin typeface="Arial" panose="020B0604020202020204" pitchFamily="34" charset="0"/>
                <a:cs typeface="Arial" panose="020B0604020202020204" pitchFamily="34" charset="0"/>
              </a:rPr>
              <a:t>WP8</a:t>
            </a:r>
            <a:r>
              <a:rPr lang="en-US" dirty="0">
                <a:latin typeface="Arial" panose="020B0604020202020204" pitchFamily="34" charset="0"/>
                <a:cs typeface="Arial" panose="020B0604020202020204" pitchFamily="34" charset="0"/>
              </a:rPr>
              <a:t>: Lucio Rossi (UNIMI)</a:t>
            </a:r>
          </a:p>
          <a:p>
            <a:endParaRPr lang="en-US"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5EFDF743-8094-7B7D-56B7-5DDB130E6518}"/>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02682BA6-6BA1-1AA0-DDD1-13B757CCD654}"/>
              </a:ext>
            </a:extLst>
          </p:cNvPr>
          <p:cNvSpPr>
            <a:spLocks noGrp="1"/>
          </p:cNvSpPr>
          <p:nvPr>
            <p:ph type="title"/>
          </p:nvPr>
        </p:nvSpPr>
        <p:spPr/>
        <p:txBody>
          <a:bodyPr/>
          <a:lstStyle/>
          <a:p>
            <a:r>
              <a:rPr lang="en-US" dirty="0" err="1"/>
              <a:t>MuCol</a:t>
            </a:r>
            <a:r>
              <a:rPr lang="en-US" dirty="0"/>
              <a:t> </a:t>
            </a:r>
            <a:r>
              <a:rPr lang="en-US" dirty="0" err="1"/>
              <a:t>Organisation</a:t>
            </a:r>
            <a:endParaRPr lang="en-GB" dirty="0"/>
          </a:p>
        </p:txBody>
      </p:sp>
      <p:sp>
        <p:nvSpPr>
          <p:cNvPr id="5" name="Text Placeholder 4">
            <a:extLst>
              <a:ext uri="{FF2B5EF4-FFF2-40B4-BE49-F238E27FC236}">
                <a16:creationId xmlns:a16="http://schemas.microsoft.com/office/drawing/2014/main" id="{EAD5B30B-B4E5-9CB2-5C87-761715244AEE}"/>
              </a:ext>
            </a:extLst>
          </p:cNvPr>
          <p:cNvSpPr>
            <a:spLocks noGrp="1"/>
          </p:cNvSpPr>
          <p:nvPr>
            <p:ph type="body" sz="quarter" idx="12"/>
          </p:nvPr>
        </p:nvSpPr>
        <p:spPr/>
        <p:txBody>
          <a:bodyPr>
            <a:normAutofit fontScale="47500" lnSpcReduction="20000"/>
          </a:bodyPr>
          <a:lstStyle/>
          <a:p>
            <a:r>
              <a:rPr lang="en-US" b="1" dirty="0">
                <a:latin typeface="Arial" panose="020B0604020202020204" pitchFamily="34" charset="0"/>
                <a:cs typeface="Arial" panose="020B0604020202020204" pitchFamily="34" charset="0"/>
              </a:rPr>
              <a:t>Study Leader : </a:t>
            </a:r>
            <a:r>
              <a:rPr lang="en-US" i="1" dirty="0">
                <a:latin typeface="Arial" panose="020B0604020202020204" pitchFamily="34" charset="0"/>
                <a:cs typeface="Arial" panose="020B0604020202020204" pitchFamily="34" charset="0"/>
              </a:rPr>
              <a:t>Daniel Schulte (CERN)</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Technical Coordinator </a:t>
            </a:r>
            <a:r>
              <a:rPr lang="en-US" dirty="0">
                <a:latin typeface="Arial" panose="020B0604020202020204" pitchFamily="34" charset="0"/>
                <a:cs typeface="Arial" panose="020B0604020202020204" pitchFamily="34" charset="0"/>
              </a:rPr>
              <a:t>(WP1 leader) : </a:t>
            </a:r>
            <a:r>
              <a:rPr lang="en-US" i="1" dirty="0">
                <a:latin typeface="Arial" panose="020B0604020202020204" pitchFamily="34" charset="0"/>
                <a:cs typeface="Arial" panose="020B0604020202020204" pitchFamily="34" charset="0"/>
              </a:rPr>
              <a:t>Roberto Losito (CERN)</a:t>
            </a:r>
          </a:p>
          <a:p>
            <a:endParaRPr lang="en-US" dirty="0">
              <a:latin typeface="Arial" panose="020B0604020202020204" pitchFamily="34" charset="0"/>
              <a:cs typeface="Arial" panose="020B0604020202020204" pitchFamily="34" charset="0"/>
            </a:endParaRPr>
          </a:p>
          <a:p>
            <a:r>
              <a:rPr lang="en-US" b="1" dirty="0">
                <a:latin typeface="Arial" panose="020B0604020202020204" pitchFamily="34" charset="0"/>
                <a:cs typeface="Arial" panose="020B0604020202020204" pitchFamily="34" charset="0"/>
              </a:rPr>
              <a:t>Deputy Study Leader: </a:t>
            </a:r>
            <a:r>
              <a:rPr lang="en-US" i="1" dirty="0">
                <a:latin typeface="Arial" panose="020B0604020202020204" pitchFamily="34" charset="0"/>
                <a:cs typeface="Arial" panose="020B0604020202020204" pitchFamily="34" charset="0"/>
              </a:rPr>
              <a:t>Chris Rogers (UKRI)</a:t>
            </a:r>
          </a:p>
          <a:p>
            <a:r>
              <a:rPr lang="en-US" dirty="0">
                <a:latin typeface="Arial" panose="020B0604020202020204" pitchFamily="34" charset="0"/>
                <a:cs typeface="Arial" panose="020B0604020202020204" pitchFamily="34" charset="0"/>
              </a:rPr>
              <a:t>Transversal Roles : </a:t>
            </a:r>
          </a:p>
          <a:p>
            <a:pPr lvl="1"/>
            <a:r>
              <a:rPr lang="en-US" b="1" dirty="0">
                <a:latin typeface="Arial" panose="020B0604020202020204" pitchFamily="34" charset="0"/>
                <a:cs typeface="Arial" panose="020B0604020202020204" pitchFamily="34" charset="0"/>
              </a:rPr>
              <a:t>Gender Adviser Officer : 				</a:t>
            </a:r>
            <a:r>
              <a:rPr lang="en-US" dirty="0">
                <a:latin typeface="Arial" panose="020B0604020202020204" pitchFamily="34" charset="0"/>
                <a:cs typeface="Arial" panose="020B0604020202020204" pitchFamily="34" charset="0"/>
              </a:rPr>
              <a:t>E.J. Bahng (Iowa State University)</a:t>
            </a:r>
          </a:p>
          <a:p>
            <a:pPr lvl="1"/>
            <a:r>
              <a:rPr lang="en-US" b="1" dirty="0">
                <a:latin typeface="Arial" panose="020B0604020202020204" pitchFamily="34" charset="0"/>
                <a:cs typeface="Arial" panose="020B0604020202020204" pitchFamily="34" charset="0"/>
              </a:rPr>
              <a:t>Communication and dissemination Officer: 	</a:t>
            </a:r>
            <a:r>
              <a:rPr lang="en-US" dirty="0">
                <a:latin typeface="Arial" panose="020B0604020202020204" pitchFamily="34" charset="0"/>
                <a:cs typeface="Arial" panose="020B0604020202020204" pitchFamily="34" charset="0"/>
              </a:rPr>
              <a:t>Elias Metral (CERN)</a:t>
            </a:r>
          </a:p>
          <a:p>
            <a:endParaRPr lang="en-US" i="1" dirty="0">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9766140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1BF14A4-0F30-EBDB-E2BC-7EAFFC82E31B}"/>
              </a:ext>
            </a:extLst>
          </p:cNvPr>
          <p:cNvPicPr>
            <a:picLocks noGrp="1" noChangeAspect="1"/>
          </p:cNvPicPr>
          <p:nvPr>
            <p:ph sz="quarter" idx="12"/>
          </p:nvPr>
        </p:nvPicPr>
        <p:blipFill>
          <a:blip r:embed="rId2" cstate="print">
            <a:extLst>
              <a:ext uri="{28A0092B-C50C-407E-A947-70E740481C1C}">
                <a14:useLocalDpi xmlns:a14="http://schemas.microsoft.com/office/drawing/2010/main" val="0"/>
              </a:ext>
            </a:extLst>
          </a:blip>
          <a:stretch>
            <a:fillRect/>
          </a:stretch>
        </p:blipFill>
        <p:spPr bwMode="auto">
          <a:xfrm>
            <a:off x="419434" y="1315950"/>
            <a:ext cx="7885435" cy="3756400"/>
          </a:xfrm>
          <a:prstGeom prst="rect">
            <a:avLst/>
          </a:prstGeom>
          <a:noFill/>
          <a:ln>
            <a:noFill/>
          </a:ln>
        </p:spPr>
      </p:pic>
      <p:sp>
        <p:nvSpPr>
          <p:cNvPr id="3" name="Slide Number Placeholder 2">
            <a:extLst>
              <a:ext uri="{FF2B5EF4-FFF2-40B4-BE49-F238E27FC236}">
                <a16:creationId xmlns:a16="http://schemas.microsoft.com/office/drawing/2014/main" id="{98A41004-D8EA-19AF-D7E4-0ABDC9AD2596}"/>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172F1577-7955-082D-07D7-7DC0DDBA44F0}"/>
              </a:ext>
            </a:extLst>
          </p:cNvPr>
          <p:cNvSpPr>
            <a:spLocks noGrp="1"/>
          </p:cNvSpPr>
          <p:nvPr>
            <p:ph type="title"/>
          </p:nvPr>
        </p:nvSpPr>
        <p:spPr/>
        <p:txBody>
          <a:bodyPr/>
          <a:lstStyle/>
          <a:p>
            <a:r>
              <a:rPr lang="en-US" dirty="0" err="1"/>
              <a:t>MuCol</a:t>
            </a:r>
            <a:r>
              <a:rPr lang="en-US" dirty="0"/>
              <a:t> </a:t>
            </a:r>
            <a:r>
              <a:rPr lang="en-US" dirty="0" err="1"/>
              <a:t>Organisation</a:t>
            </a:r>
            <a:endParaRPr lang="en-GB" dirty="0"/>
          </a:p>
        </p:txBody>
      </p:sp>
    </p:spTree>
    <p:extLst>
      <p:ext uri="{BB962C8B-B14F-4D97-AF65-F5344CB8AC3E}">
        <p14:creationId xmlns:p14="http://schemas.microsoft.com/office/powerpoint/2010/main" val="2535848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20A7C1-2912-D6B9-AB2F-67E265E16398}"/>
              </a:ext>
            </a:extLst>
          </p:cNvPr>
          <p:cNvSpPr>
            <a:spLocks noGrp="1"/>
          </p:cNvSpPr>
          <p:nvPr>
            <p:ph sz="quarter" idx="12"/>
          </p:nvPr>
        </p:nvSpPr>
        <p:spPr/>
        <p:txBody>
          <a:bodyPr>
            <a:normAutofit fontScale="85000" lnSpcReduction="20000"/>
          </a:bodyPr>
          <a:lstStyle/>
          <a:p>
            <a:r>
              <a:rPr lang="en-US" dirty="0" err="1"/>
              <a:t>MuCol</a:t>
            </a:r>
            <a:r>
              <a:rPr lang="en-US" dirty="0"/>
              <a:t> has been shaped to coordinate the effort of the International Muon Collider Collaboration towards the specific goal of providing a comprehensive input for the next European Strategy for Particle Physics Update</a:t>
            </a:r>
          </a:p>
          <a:p>
            <a:r>
              <a:rPr lang="en-US" dirty="0"/>
              <a:t>The main deliverables will be yearly progress reports,  that will be used to edit the report that will be submitted to the ESPPU in 2025/26 as input from the Collaboration. </a:t>
            </a:r>
          </a:p>
          <a:p>
            <a:r>
              <a:rPr lang="en-US" dirty="0"/>
              <a:t>The same material can be used by the collaboration to provide input to other prioritization processes/funding agencies (e.g. P5 in US). </a:t>
            </a:r>
            <a:endParaRPr lang="en-GB" dirty="0"/>
          </a:p>
        </p:txBody>
      </p:sp>
      <p:sp>
        <p:nvSpPr>
          <p:cNvPr id="3" name="Slide Number Placeholder 2">
            <a:extLst>
              <a:ext uri="{FF2B5EF4-FFF2-40B4-BE49-F238E27FC236}">
                <a16:creationId xmlns:a16="http://schemas.microsoft.com/office/drawing/2014/main" id="{AEB8B1D7-C2A2-A0D8-7282-07E669B63DF6}"/>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itle 3">
            <a:extLst>
              <a:ext uri="{FF2B5EF4-FFF2-40B4-BE49-F238E27FC236}">
                <a16:creationId xmlns:a16="http://schemas.microsoft.com/office/drawing/2014/main" id="{D07793BB-9CF0-8DDC-D101-CDE1957D0BC6}"/>
              </a:ext>
            </a:extLst>
          </p:cNvPr>
          <p:cNvSpPr>
            <a:spLocks noGrp="1"/>
          </p:cNvSpPr>
          <p:nvPr>
            <p:ph type="title"/>
          </p:nvPr>
        </p:nvSpPr>
        <p:spPr/>
        <p:txBody>
          <a:bodyPr/>
          <a:lstStyle/>
          <a:p>
            <a:r>
              <a:rPr lang="en-US" dirty="0"/>
              <a:t>Goals of the project</a:t>
            </a:r>
            <a:endParaRPr lang="en-GB" dirty="0"/>
          </a:p>
        </p:txBody>
      </p:sp>
    </p:spTree>
    <p:extLst>
      <p:ext uri="{BB962C8B-B14F-4D97-AF65-F5344CB8AC3E}">
        <p14:creationId xmlns:p14="http://schemas.microsoft.com/office/powerpoint/2010/main" val="4003350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A20A7C1-2912-D6B9-AB2F-67E265E16398}"/>
              </a:ext>
            </a:extLst>
          </p:cNvPr>
          <p:cNvSpPr>
            <a:spLocks noGrp="1"/>
          </p:cNvSpPr>
          <p:nvPr>
            <p:ph sz="quarter" idx="12"/>
          </p:nvPr>
        </p:nvSpPr>
        <p:spPr/>
        <p:txBody>
          <a:bodyPr>
            <a:normAutofit/>
          </a:bodyPr>
          <a:lstStyle/>
          <a:p>
            <a:endParaRPr lang="en-GB" dirty="0"/>
          </a:p>
        </p:txBody>
      </p:sp>
      <p:sp>
        <p:nvSpPr>
          <p:cNvPr id="3" name="Slide Number Placeholder 2">
            <a:extLst>
              <a:ext uri="{FF2B5EF4-FFF2-40B4-BE49-F238E27FC236}">
                <a16:creationId xmlns:a16="http://schemas.microsoft.com/office/drawing/2014/main" id="{AEB8B1D7-C2A2-A0D8-7282-07E669B63DF6}"/>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le 3">
            <a:extLst>
              <a:ext uri="{FF2B5EF4-FFF2-40B4-BE49-F238E27FC236}">
                <a16:creationId xmlns:a16="http://schemas.microsoft.com/office/drawing/2014/main" id="{D07793BB-9CF0-8DDC-D101-CDE1957D0BC6}"/>
              </a:ext>
            </a:extLst>
          </p:cNvPr>
          <p:cNvSpPr>
            <a:spLocks noGrp="1"/>
          </p:cNvSpPr>
          <p:nvPr>
            <p:ph type="title"/>
          </p:nvPr>
        </p:nvSpPr>
        <p:spPr/>
        <p:txBody>
          <a:bodyPr/>
          <a:lstStyle/>
          <a:p>
            <a:r>
              <a:rPr lang="en-US" dirty="0"/>
              <a:t>Scientific and technical organization of the project</a:t>
            </a:r>
            <a:endParaRPr lang="en-GB" dirty="0"/>
          </a:p>
        </p:txBody>
      </p:sp>
      <p:pic>
        <p:nvPicPr>
          <p:cNvPr id="5" name="Picture 4">
            <a:extLst>
              <a:ext uri="{FF2B5EF4-FFF2-40B4-BE49-F238E27FC236}">
                <a16:creationId xmlns:a16="http://schemas.microsoft.com/office/drawing/2014/main" id="{66B3880D-308C-1469-6D38-7EFE4671F515}"/>
              </a:ext>
            </a:extLst>
          </p:cNvPr>
          <p:cNvPicPr>
            <a:picLocks noChangeAspect="1"/>
          </p:cNvPicPr>
          <p:nvPr/>
        </p:nvPicPr>
        <p:blipFill>
          <a:blip r:embed="rId2"/>
          <a:stretch>
            <a:fillRect/>
          </a:stretch>
        </p:blipFill>
        <p:spPr bwMode="auto">
          <a:xfrm>
            <a:off x="788308" y="1203598"/>
            <a:ext cx="7456100" cy="3954675"/>
          </a:xfrm>
          <a:prstGeom prst="rect">
            <a:avLst/>
          </a:prstGeom>
        </p:spPr>
      </p:pic>
    </p:spTree>
    <p:extLst>
      <p:ext uri="{BB962C8B-B14F-4D97-AF65-F5344CB8AC3E}">
        <p14:creationId xmlns:p14="http://schemas.microsoft.com/office/powerpoint/2010/main" val="2914962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EB8B1D7-C2A2-A0D8-7282-07E669B63DF6}"/>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4" name="Title 3">
            <a:extLst>
              <a:ext uri="{FF2B5EF4-FFF2-40B4-BE49-F238E27FC236}">
                <a16:creationId xmlns:a16="http://schemas.microsoft.com/office/drawing/2014/main" id="{D07793BB-9CF0-8DDC-D101-CDE1957D0BC6}"/>
              </a:ext>
            </a:extLst>
          </p:cNvPr>
          <p:cNvSpPr>
            <a:spLocks noGrp="1"/>
          </p:cNvSpPr>
          <p:nvPr>
            <p:ph type="title"/>
          </p:nvPr>
        </p:nvSpPr>
        <p:spPr/>
        <p:txBody>
          <a:bodyPr/>
          <a:lstStyle/>
          <a:p>
            <a:r>
              <a:rPr lang="en-US" dirty="0"/>
              <a:t>Scientific and technical organization of the project</a:t>
            </a:r>
            <a:endParaRPr lang="en-GB" dirty="0"/>
          </a:p>
        </p:txBody>
      </p:sp>
      <p:pic>
        <p:nvPicPr>
          <p:cNvPr id="6" name="Content Placeholder 5" descr="Chart&#10;&#10;Description automatically generated">
            <a:extLst>
              <a:ext uri="{FF2B5EF4-FFF2-40B4-BE49-F238E27FC236}">
                <a16:creationId xmlns:a16="http://schemas.microsoft.com/office/drawing/2014/main" id="{234D91E7-B023-A1DF-C622-1DEEC9893E0F}"/>
              </a:ext>
            </a:extLst>
          </p:cNvPr>
          <p:cNvPicPr>
            <a:picLocks noGrp="1" noChangeAspect="1"/>
          </p:cNvPicPr>
          <p:nvPr>
            <p:ph sz="quarter" idx="12"/>
          </p:nvPr>
        </p:nvPicPr>
        <p:blipFill>
          <a:blip r:embed="rId2"/>
          <a:stretch>
            <a:fillRect/>
          </a:stretch>
        </p:blipFill>
        <p:spPr bwMode="auto">
          <a:xfrm>
            <a:off x="720717" y="1203325"/>
            <a:ext cx="7778766" cy="3608388"/>
          </a:xfrm>
          <a:prstGeom prst="rect">
            <a:avLst/>
          </a:prstGeom>
        </p:spPr>
      </p:pic>
    </p:spTree>
    <p:extLst>
      <p:ext uri="{BB962C8B-B14F-4D97-AF65-F5344CB8AC3E}">
        <p14:creationId xmlns:p14="http://schemas.microsoft.com/office/powerpoint/2010/main" val="834351833"/>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947F2506E4E4646B744CDE35131544A" ma:contentTypeVersion="13" ma:contentTypeDescription="Create a new document." ma:contentTypeScope="" ma:versionID="14043b90b3cf8ee4c9c1203e10817731">
  <xsd:schema xmlns:xsd="http://www.w3.org/2001/XMLSchema" xmlns:xs="http://www.w3.org/2001/XMLSchema" xmlns:p="http://schemas.microsoft.com/office/2006/metadata/properties" xmlns:ns3="1e110155-a173-47cd-b891-f412286ef773" xmlns:ns4="20570098-6542-45bc-852f-3993cdce27a5" targetNamespace="http://schemas.microsoft.com/office/2006/metadata/properties" ma:root="true" ma:fieldsID="b8069b42d9b3d0382a97a7be21f6e516" ns3:_="" ns4:_="">
    <xsd:import namespace="1e110155-a173-47cd-b891-f412286ef773"/>
    <xsd:import namespace="20570098-6542-45bc-852f-3993cdce27a5"/>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Location"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110155-a173-47cd-b891-f412286ef7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0570098-6542-45bc-852f-3993cdce27a5"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80EB92-6C56-4421-9A69-202475D9CDD0}">
  <ds:schemaRefs>
    <ds:schemaRef ds:uri="http://schemas.microsoft.com/sharepoint/v3/contenttype/forms"/>
  </ds:schemaRefs>
</ds:datastoreItem>
</file>

<file path=customXml/itemProps2.xml><?xml version="1.0" encoding="utf-8"?>
<ds:datastoreItem xmlns:ds="http://schemas.openxmlformats.org/officeDocument/2006/customXml" ds:itemID="{A39E6303-560D-4712-BEC3-A253233F4310}">
  <ds:schemaRefs>
    <ds:schemaRef ds:uri="http://schemas.microsoft.com/office/infopath/2007/PartnerControls"/>
    <ds:schemaRef ds:uri="http://purl.org/dc/terms/"/>
    <ds:schemaRef ds:uri="http://schemas.microsoft.com/office/2006/documentManagement/types"/>
    <ds:schemaRef ds:uri="1e110155-a173-47cd-b891-f412286ef773"/>
    <ds:schemaRef ds:uri="http://purl.org/dc/elements/1.1/"/>
    <ds:schemaRef ds:uri="http://schemas.microsoft.com/office/2006/metadata/properties"/>
    <ds:schemaRef ds:uri="http://schemas.openxmlformats.org/package/2006/metadata/core-properties"/>
    <ds:schemaRef ds:uri="20570098-6542-45bc-852f-3993cdce27a5"/>
    <ds:schemaRef ds:uri="http://www.w3.org/XML/1998/namespace"/>
    <ds:schemaRef ds:uri="http://purl.org/dc/dcmitype/"/>
  </ds:schemaRefs>
</ds:datastoreItem>
</file>

<file path=customXml/itemProps3.xml><?xml version="1.0" encoding="utf-8"?>
<ds:datastoreItem xmlns:ds="http://schemas.openxmlformats.org/officeDocument/2006/customXml" ds:itemID="{1BB6BCB4-0CBE-4531-B80F-C7E0BDE322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110155-a173-47cd-b891-f412286ef773"/>
    <ds:schemaRef ds:uri="20570098-6542-45bc-852f-3993cdce27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2776</TotalTime>
  <Words>1782</Words>
  <Application>Microsoft Office PowerPoint</Application>
  <PresentationFormat>On-screen Show (16:9)</PresentationFormat>
  <Paragraphs>190</Paragraphs>
  <Slides>25</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Arial</vt:lpstr>
      <vt:lpstr>Arial Narrow</vt:lpstr>
      <vt:lpstr>Calibri</vt:lpstr>
      <vt:lpstr>sourcesans-regular</vt:lpstr>
      <vt:lpstr>Wingdings</vt:lpstr>
      <vt:lpstr>IMCC - 1</vt:lpstr>
      <vt:lpstr>1_IMCC - 1</vt:lpstr>
      <vt:lpstr>Funded by the European Union (EU). Views and opinions expressed are however those of the author only and do not necessarily reflect those of the EU or European Research Executive Agency (REA). Neither the EU nor the REA can be held responsible for them.</vt:lpstr>
      <vt:lpstr>Summary</vt:lpstr>
      <vt:lpstr>Evaluation from the reviewers</vt:lpstr>
      <vt:lpstr>MuCol Organisation</vt:lpstr>
      <vt:lpstr>MuCol Organisation</vt:lpstr>
      <vt:lpstr>MuCol Organisation</vt:lpstr>
      <vt:lpstr>Goals of the project</vt:lpstr>
      <vt:lpstr>Scientific and technical organization of the project</vt:lpstr>
      <vt:lpstr>Scientific and technical organization of the project</vt:lpstr>
      <vt:lpstr>Scientific and technical organization of the project</vt:lpstr>
      <vt:lpstr>Milestones &amp; Deliverables</vt:lpstr>
      <vt:lpstr>Milestones &amp; Deliverables</vt:lpstr>
      <vt:lpstr>Deliverables</vt:lpstr>
      <vt:lpstr>Milestones</vt:lpstr>
      <vt:lpstr>Achievements</vt:lpstr>
      <vt:lpstr>PowerPoint Presentation</vt:lpstr>
      <vt:lpstr>MuCol Organisation</vt:lpstr>
      <vt:lpstr>WP1: Coordination and Integration</vt:lpstr>
      <vt:lpstr>WP2: Physics and Detector Requirements</vt:lpstr>
      <vt:lpstr>WP3: Proton Complex</vt:lpstr>
      <vt:lpstr>WP4: Muon production and cooling</vt:lpstr>
      <vt:lpstr>WP5: High Energy Complex</vt:lpstr>
      <vt:lpstr>WP6: RadioFrequency</vt:lpstr>
      <vt:lpstr>WP7: Magnets</vt:lpstr>
      <vt:lpstr>WP8: Cooling cell integration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Roberto Losito</cp:lastModifiedBy>
  <cp:revision>260</cp:revision>
  <dcterms:created xsi:type="dcterms:W3CDTF">2021-05-17T12:13:58Z</dcterms:created>
  <dcterms:modified xsi:type="dcterms:W3CDTF">2023-06-21T14:28:17Z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0x0101003947F2506E4E4646B744CDE35131544A</vt:lpwstr>
  </property>
</Properties>
</file>