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20"/>
  </p:notesMasterIdLst>
  <p:handoutMasterIdLst>
    <p:handoutMasterId r:id="rId21"/>
  </p:handoutMasterIdLst>
  <p:sldIdLst>
    <p:sldId id="1375" r:id="rId2"/>
    <p:sldId id="1378" r:id="rId3"/>
    <p:sldId id="1614" r:id="rId4"/>
    <p:sldId id="1627" r:id="rId5"/>
    <p:sldId id="1611" r:id="rId6"/>
    <p:sldId id="1624" r:id="rId7"/>
    <p:sldId id="1625" r:id="rId8"/>
    <p:sldId id="1626" r:id="rId9"/>
    <p:sldId id="1621" r:id="rId10"/>
    <p:sldId id="1615" r:id="rId11"/>
    <p:sldId id="1616" r:id="rId12"/>
    <p:sldId id="1617" r:id="rId13"/>
    <p:sldId id="1618" r:id="rId14"/>
    <p:sldId id="1619" r:id="rId15"/>
    <p:sldId id="1620" r:id="rId16"/>
    <p:sldId id="1605" r:id="rId17"/>
    <p:sldId id="1613" r:id="rId18"/>
    <p:sldId id="1623" r:id="rId19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F205"/>
    <a:srgbClr val="1CF000"/>
    <a:srgbClr val="0000FF"/>
    <a:srgbClr val="008E40"/>
    <a:srgbClr val="30FF04"/>
    <a:srgbClr val="CCFFFF"/>
    <a:srgbClr val="00CC99"/>
    <a:srgbClr val="0214BE"/>
    <a:srgbClr val="FCF5F5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51" autoAdjust="0"/>
    <p:restoredTop sz="87190" autoAdjust="0"/>
  </p:normalViewPr>
  <p:slideViewPr>
    <p:cSldViewPr>
      <p:cViewPr varScale="1">
        <p:scale>
          <a:sx n="105" d="100"/>
          <a:sy n="105" d="100"/>
        </p:scale>
        <p:origin x="1264" y="184"/>
      </p:cViewPr>
      <p:guideLst>
        <p:guide orient="horz" pos="950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3/12/23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>
            <a:extLst>
              <a:ext uri="{FF2B5EF4-FFF2-40B4-BE49-F238E27FC236}">
                <a16:creationId xmlns:a16="http://schemas.microsoft.com/office/drawing/2014/main" id="{44FCEE4D-1A4E-D2A9-180C-F3CB244DA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44841E-EA0D-CD5E-039C-C6836C8FA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239915"/>
            <a:ext cx="11055350" cy="4456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233680" y="2723464"/>
            <a:ext cx="5217564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92106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14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/>
              <a:t>First level</a:t>
            </a:r>
          </a:p>
          <a:p>
            <a:pPr lvl="1" eaLnBrk="1" latinLnBrk="0" hangingPunct="1"/>
            <a:r>
              <a:rPr kumimoji="0" lang="en-GB" noProof="0" dirty="0"/>
              <a:t>Second level</a:t>
            </a:r>
          </a:p>
          <a:p>
            <a:pPr lvl="2" eaLnBrk="1" latinLnBrk="0" hangingPunct="1"/>
            <a:r>
              <a:rPr kumimoji="0" lang="en-GB" noProof="0" dirty="0"/>
              <a:t>Third level</a:t>
            </a:r>
          </a:p>
          <a:p>
            <a:pPr lvl="3" eaLnBrk="1" latinLnBrk="0" hangingPunct="1"/>
            <a:r>
              <a:rPr kumimoji="0" lang="en-GB" noProof="0" dirty="0"/>
              <a:t>Fourth level</a:t>
            </a:r>
          </a:p>
          <a:p>
            <a:pPr lvl="4" eaLnBrk="1" latinLnBrk="0" hangingPunct="1"/>
            <a:r>
              <a:rPr kumimoji="0" lang="en-GB" noProof="0" dirty="0"/>
              <a:t>Fifth level</a:t>
            </a:r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42DAF2-52AB-954F-BB96-0AEB769CC8F2}"/>
              </a:ext>
            </a:extLst>
          </p:cNvPr>
          <p:cNvSpPr txBox="1"/>
          <p:nvPr userDrawn="1"/>
        </p:nvSpPr>
        <p:spPr>
          <a:xfrm>
            <a:off x="1372185" y="6260409"/>
            <a:ext cx="3264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13.03.2023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7" r:id="rId3"/>
    <p:sldLayoutId id="2147486967" r:id="rId4"/>
    <p:sldLayoutId id="2147486968" r:id="rId5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-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ern.ch/poweringtest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S34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783441-6B12-2342-A169-C012D7AD4DE5}"/>
              </a:ext>
            </a:extLst>
          </p:cNvPr>
          <p:cNvSpPr txBox="1"/>
          <p:nvPr/>
        </p:nvSpPr>
        <p:spPr>
          <a:xfrm>
            <a:off x="1909855" y="266089"/>
            <a:ext cx="9858404" cy="350865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600 A: </a:t>
            </a:r>
            <a:r>
              <a:rPr lang="en-US" sz="2200" dirty="0">
                <a:latin typeface="+mn-lt"/>
              </a:rPr>
              <a:t>well advanced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RQTL9.R3B1/B2: EXTERNAL I_EARTH OVER CURRENT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ROF.A34B1 – intervention needed by the EE team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80-120 A: </a:t>
            </a:r>
            <a:r>
              <a:rPr lang="en-US" sz="2200" dirty="0">
                <a:latin typeface="+mn-lt"/>
              </a:rPr>
              <a:t>almost completed, quite a few signature in ACCTESTING (EPC)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60 A: </a:t>
            </a:r>
            <a:r>
              <a:rPr lang="en-US" sz="2200" dirty="0">
                <a:latin typeface="+mn-lt"/>
              </a:rPr>
              <a:t>COMPLETED</a:t>
            </a:r>
          </a:p>
          <a:p>
            <a:pPr marL="171450" indent="-1714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n-lt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13 kA</a:t>
            </a:r>
            <a:r>
              <a:rPr lang="en-US" sz="2200" dirty="0">
                <a:latin typeface="+mn-lt"/>
              </a:rPr>
              <a:t>: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RB </a:t>
            </a:r>
            <a:r>
              <a:rPr lang="en-US" sz="2200" dirty="0">
                <a:latin typeface="+mn-lt"/>
                <a:sym typeface="Wingdings" pitchFamily="2" charset="2"/>
              </a:rPr>
              <a:t> </a:t>
            </a:r>
            <a:r>
              <a:rPr lang="en-US" sz="2200" dirty="0">
                <a:latin typeface="+mn-lt"/>
              </a:rPr>
              <a:t>Interlock tests completed!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RQD/F </a:t>
            </a:r>
            <a:r>
              <a:rPr lang="en-US" sz="2200" dirty="0">
                <a:latin typeface="+mn-lt"/>
                <a:sym typeface="Wingdings" pitchFamily="2" charset="2"/>
              </a:rPr>
              <a:t></a:t>
            </a:r>
            <a:r>
              <a:rPr lang="en-US" sz="2200" dirty="0">
                <a:latin typeface="+mn-lt"/>
              </a:rPr>
              <a:t> EE systems do not communicate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AFB3C5-3C17-0B46-AA6F-EA903A7C1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842" y="3875624"/>
            <a:ext cx="10660580" cy="1987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144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S45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F9C8D1-F8C7-B14E-8388-158FAF3F7974}"/>
              </a:ext>
            </a:extLst>
          </p:cNvPr>
          <p:cNvSpPr txBox="1"/>
          <p:nvPr/>
        </p:nvSpPr>
        <p:spPr>
          <a:xfrm>
            <a:off x="1833045" y="266126"/>
            <a:ext cx="10062110" cy="34317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</a:rPr>
              <a:t>600 A</a:t>
            </a:r>
            <a:r>
              <a:rPr lang="en-US" sz="2200" dirty="0">
                <a:latin typeface="+mj-lt"/>
              </a:rPr>
              <a:t>:  very well advanced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RCD.A45B2 – slow communication with EE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</a:rPr>
              <a:t>80-120 A</a:t>
            </a:r>
            <a:r>
              <a:rPr lang="en-US" sz="2200" dirty="0">
                <a:latin typeface="+mj-lt"/>
              </a:rPr>
              <a:t>: well advanced, quite a few signatures in ACCTESTING (EPC):</a:t>
            </a:r>
          </a:p>
          <a:p>
            <a:pPr marL="819150" lvl="1" indent="-314325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RCBCH5.L5B2 trips on regulation problem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</a:rPr>
              <a:t>60 A: </a:t>
            </a:r>
            <a:r>
              <a:rPr lang="en-US" sz="2200" dirty="0">
                <a:latin typeface="+mj-lt"/>
              </a:rPr>
              <a:t>well advanced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RCBH12.L5B1 EPC intervention needed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RCBV27.L5B1 failed to reach </a:t>
            </a:r>
            <a:r>
              <a:rPr lang="en-US" dirty="0" err="1">
                <a:latin typeface="+mj-lt"/>
              </a:rPr>
              <a:t>on_STANDBY</a:t>
            </a:r>
            <a:endParaRPr lang="en-US" dirty="0">
              <a:latin typeface="+mj-lt"/>
            </a:endParaRP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</a:rPr>
              <a:t>13 kA</a:t>
            </a:r>
            <a:r>
              <a:rPr lang="en-US" sz="2200" dirty="0">
                <a:latin typeface="+mj-lt"/>
              </a:rPr>
              <a:t>: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Interlock tests completed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1B5A13-6056-834D-B19E-B451B02BF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6665" y="3824134"/>
            <a:ext cx="7668829" cy="2038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155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S56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0184FE-9144-3741-9194-21BDBB0D5AAC}"/>
              </a:ext>
            </a:extLst>
          </p:cNvPr>
          <p:cNvSpPr/>
          <p:nvPr/>
        </p:nvSpPr>
        <p:spPr>
          <a:xfrm>
            <a:off x="1120158" y="1470345"/>
            <a:ext cx="1002370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600 A: </a:t>
            </a:r>
            <a:r>
              <a:rPr lang="en-US" sz="2400" dirty="0">
                <a:latin typeface="+mn-lt"/>
              </a:rPr>
              <a:t>well advanced, some </a:t>
            </a:r>
            <a:r>
              <a:rPr lang="en-US" sz="2400" b="1" dirty="0">
                <a:latin typeface="+mn-lt"/>
              </a:rPr>
              <a:t>QDS.INTEGRITY </a:t>
            </a:r>
            <a:r>
              <a:rPr lang="en-US" sz="2400" dirty="0">
                <a:latin typeface="+mn-lt"/>
              </a:rPr>
              <a:t>to be signed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80-120 A: </a:t>
            </a:r>
            <a:r>
              <a:rPr lang="en-US" sz="2400" dirty="0">
                <a:latin typeface="+mn-lt"/>
              </a:rPr>
              <a:t>almost completed, one signature in ACCTESTING (EPC)</a:t>
            </a:r>
            <a:endParaRPr lang="en-US" sz="2400" b="1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60 A: </a:t>
            </a:r>
            <a:r>
              <a:rPr lang="en-US" sz="2400" dirty="0">
                <a:latin typeface="+mn-lt"/>
              </a:rPr>
              <a:t>almost completed, some circuit failed PCC on missing FGC_STATE after fault is provoked (to be checked in ACCTESTING):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RCBH26.R5B2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RCBH31.R5B1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RCBH14.L6B2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RCBH14.R5B2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RCBV12.R5B1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RCBH12.L6B2</a:t>
            </a:r>
          </a:p>
          <a:p>
            <a:endParaRPr lang="en-US" sz="2400" b="1" dirty="0">
              <a:latin typeface="+mn-lt"/>
            </a:endParaRPr>
          </a:p>
          <a:p>
            <a:r>
              <a:rPr lang="en-US" sz="2400" b="1" dirty="0">
                <a:latin typeface="+mn-lt"/>
              </a:rPr>
              <a:t>13 kA</a:t>
            </a:r>
            <a:r>
              <a:rPr lang="en-US" sz="2400" dirty="0">
                <a:latin typeface="+mn-lt"/>
              </a:rPr>
              <a:t>: QH to be switched ON on Wednesday 15</a:t>
            </a:r>
            <a:r>
              <a:rPr lang="en-US" sz="2400" baseline="30000" dirty="0">
                <a:latin typeface="+mn-lt"/>
              </a:rPr>
              <a:t>th</a:t>
            </a:r>
            <a:r>
              <a:rPr lang="en-US" sz="2400" dirty="0">
                <a:latin typeface="+mn-lt"/>
              </a:rPr>
              <a:t> March</a:t>
            </a:r>
          </a:p>
        </p:txBody>
      </p:sp>
    </p:spTree>
    <p:extLst>
      <p:ext uri="{BB962C8B-B14F-4D97-AF65-F5344CB8AC3E}">
        <p14:creationId xmlns:p14="http://schemas.microsoft.com/office/powerpoint/2010/main" val="3590549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S67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23F18B-C313-8640-9A58-54309F0149AF}"/>
              </a:ext>
            </a:extLst>
          </p:cNvPr>
          <p:cNvSpPr txBox="1"/>
          <p:nvPr/>
        </p:nvSpPr>
        <p:spPr>
          <a:xfrm>
            <a:off x="1072773" y="1969610"/>
            <a:ext cx="10580140" cy="230832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600 A: </a:t>
            </a:r>
            <a:r>
              <a:rPr lang="en-US" sz="2400" dirty="0">
                <a:latin typeface="+mj-lt"/>
              </a:rPr>
              <a:t>ongoing, some </a:t>
            </a:r>
            <a:r>
              <a:rPr lang="en-US" sz="2400" b="1" dirty="0">
                <a:latin typeface="+mj-lt"/>
              </a:rPr>
              <a:t>QDS.INTEGRITY </a:t>
            </a:r>
            <a:r>
              <a:rPr lang="en-US" sz="2400" dirty="0">
                <a:latin typeface="+mj-lt"/>
              </a:rPr>
              <a:t>to be signed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80-120 A: </a:t>
            </a:r>
            <a:r>
              <a:rPr lang="en-US" sz="2400" dirty="0">
                <a:latin typeface="+mj-lt"/>
              </a:rPr>
              <a:t>ready to start</a:t>
            </a:r>
            <a:endParaRPr lang="en-US" sz="24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 A: </a:t>
            </a:r>
            <a:r>
              <a:rPr lang="en-US" sz="2400" dirty="0">
                <a:latin typeface="+mj-lt"/>
              </a:rPr>
              <a:t>ready to start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j-lt"/>
              </a:rPr>
              <a:t>RCBV34.L7B2 – no communication with PC, EPC intervention needed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13 kA:</a:t>
            </a:r>
            <a:r>
              <a:rPr lang="en-US" sz="2400" dirty="0">
                <a:latin typeface="+mj-lt"/>
              </a:rPr>
              <a:t> QH ON (tests to be signed), interlock tests on RB done?</a:t>
            </a:r>
          </a:p>
        </p:txBody>
      </p:sp>
    </p:spTree>
    <p:extLst>
      <p:ext uri="{BB962C8B-B14F-4D97-AF65-F5344CB8AC3E}">
        <p14:creationId xmlns:p14="http://schemas.microsoft.com/office/powerpoint/2010/main" val="41395579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S78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62B69BA-FEE6-8F45-B3DE-09F4F931DED2}"/>
              </a:ext>
            </a:extLst>
          </p:cNvPr>
          <p:cNvSpPr txBox="1"/>
          <p:nvPr/>
        </p:nvSpPr>
        <p:spPr>
          <a:xfrm>
            <a:off x="1614273" y="1215236"/>
            <a:ext cx="9347503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600 A: </a:t>
            </a:r>
            <a:r>
              <a:rPr lang="en-US" sz="2400" dirty="0">
                <a:latin typeface="+mj-lt"/>
              </a:rPr>
              <a:t>ongoing, some </a:t>
            </a:r>
            <a:r>
              <a:rPr lang="en-US" sz="2400" b="1" dirty="0">
                <a:latin typeface="+mj-lt"/>
              </a:rPr>
              <a:t>QDS.INTEGRITY </a:t>
            </a:r>
            <a:r>
              <a:rPr lang="en-US" sz="2400" dirty="0">
                <a:latin typeface="+mj-lt"/>
              </a:rPr>
              <a:t>to be signed for XL8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80/120 A:</a:t>
            </a:r>
            <a:r>
              <a:rPr lang="en-US" sz="2400" dirty="0">
                <a:latin typeface="+mj-lt"/>
              </a:rPr>
              <a:t> completed, one signature in ACCTESTING (EPC)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 A:</a:t>
            </a:r>
            <a:r>
              <a:rPr lang="en-US" sz="2400" dirty="0">
                <a:latin typeface="+mj-lt"/>
              </a:rPr>
              <a:t> COMPLETED but RCBH33.R7B1 (EPC intervention needed)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13 kA</a:t>
            </a:r>
            <a:r>
              <a:rPr lang="en-US" sz="2400" dirty="0">
                <a:latin typeface="+mj-lt"/>
              </a:rPr>
              <a:t>: Tests @760A done, test @2kA done on RB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92DAFD-A45C-B24A-9CF9-9F4E38ABB4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40" y="3784679"/>
            <a:ext cx="5620199" cy="18929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54068A-CDDF-0F4D-8C64-DC6501F0C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025" y="3582620"/>
            <a:ext cx="5519925" cy="230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95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S81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8B7715-D71F-8441-A984-FA7D741A0011}"/>
              </a:ext>
            </a:extLst>
          </p:cNvPr>
          <p:cNvSpPr txBox="1"/>
          <p:nvPr/>
        </p:nvSpPr>
        <p:spPr>
          <a:xfrm>
            <a:off x="1756235" y="510220"/>
            <a:ext cx="8038611" cy="276998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600 A: </a:t>
            </a:r>
            <a:r>
              <a:rPr lang="en-US" sz="2400" dirty="0">
                <a:latin typeface="+mj-lt"/>
              </a:rPr>
              <a:t>ongoing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RSF1.A81B2 – slow communication with EE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RCS.A81B1 – slow communication with EE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RQTL11.R8B2 - probable cabling problem, most likely on QPS side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80-120 A:</a:t>
            </a:r>
            <a:r>
              <a:rPr lang="en-US" sz="2400" dirty="0">
                <a:latin typeface="+mj-lt"/>
              </a:rPr>
              <a:t> well advanced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60 A: </a:t>
            </a:r>
            <a:r>
              <a:rPr lang="en-US" sz="2400" dirty="0">
                <a:latin typeface="+mj-lt"/>
              </a:rPr>
              <a:t>COMPLETED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j-lt"/>
              </a:rPr>
              <a:t>13 kA</a:t>
            </a:r>
            <a:r>
              <a:rPr lang="en-US" sz="2400" dirty="0">
                <a:latin typeface="+mj-lt"/>
              </a:rPr>
              <a:t>: quench heaters to be switched ON on Thursday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0DBE69-CED6-C549-814B-9612F6D531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15" y="3544215"/>
            <a:ext cx="10130336" cy="22974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0469494-949D-EA4F-8D8E-D7164DDF87A5}"/>
              </a:ext>
            </a:extLst>
          </p:cNvPr>
          <p:cNvSpPr txBox="1"/>
          <p:nvPr/>
        </p:nvSpPr>
        <p:spPr>
          <a:xfrm>
            <a:off x="8477110" y="258777"/>
            <a:ext cx="3501341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n-lt"/>
              </a:rPr>
              <a:t>RR13 and XR8 still to be re-unlocked (today)</a:t>
            </a:r>
          </a:p>
        </p:txBody>
      </p:sp>
    </p:spTree>
    <p:extLst>
      <p:ext uri="{BB962C8B-B14F-4D97-AF65-F5344CB8AC3E}">
        <p14:creationId xmlns:p14="http://schemas.microsoft.com/office/powerpoint/2010/main" val="242050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Special tests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D35C95-9EB0-6A44-A998-19EB181ACE62}"/>
              </a:ext>
            </a:extLst>
          </p:cNvPr>
          <p:cNvSpPr txBox="1"/>
          <p:nvPr/>
        </p:nvSpPr>
        <p:spPr>
          <a:xfrm>
            <a:off x="1945866" y="1854395"/>
            <a:ext cx="8372290" cy="33547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PGC.2</a:t>
            </a:r>
            <a:r>
              <a:rPr lang="en-US" sz="2400" dirty="0">
                <a:latin typeface="+mn-lt"/>
              </a:rPr>
              <a:t> – In order to check the global reaction to FPA of main circuits, a FPA test at 6.8 TeV (using nominal cycle) will be performed in each arc</a:t>
            </a:r>
          </a:p>
          <a:p>
            <a:pPr marL="342900" indent="-342900"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FPA of RB circuits at 10 A/s </a:t>
            </a:r>
            <a:r>
              <a:rPr lang="en-US" sz="2400" dirty="0">
                <a:latin typeface="+mn-lt"/>
              </a:rPr>
              <a:t>is requested by MP3: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@2kA (adjustment of </a:t>
            </a:r>
            <a:r>
              <a:rPr lang="en-US" sz="2400" dirty="0" err="1">
                <a:latin typeface="+mn-lt"/>
              </a:rPr>
              <a:t>iQPS</a:t>
            </a:r>
            <a:r>
              <a:rPr lang="en-US" sz="2400" dirty="0">
                <a:latin typeface="+mn-lt"/>
              </a:rPr>
              <a:t> settings is needed to ensure tripping BS boards AND reset to nominal situation after the test)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@11kA</a:t>
            </a:r>
          </a:p>
        </p:txBody>
      </p:sp>
    </p:spTree>
    <p:extLst>
      <p:ext uri="{BB962C8B-B14F-4D97-AF65-F5344CB8AC3E}">
        <p14:creationId xmlns:p14="http://schemas.microsoft.com/office/powerpoint/2010/main" val="25832376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Signatures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3B44AD-4372-0D4B-8416-D260DC97A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280" y="164575"/>
            <a:ext cx="6764105" cy="32276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AEA82F-2EE1-4C4F-879E-D96F8F7DB2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050" y="3236974"/>
            <a:ext cx="6449748" cy="247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235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This week access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2F7D55-735B-B446-BC74-E907CC23B2FF}"/>
              </a:ext>
            </a:extLst>
          </p:cNvPr>
          <p:cNvSpPr txBox="1"/>
          <p:nvPr/>
        </p:nvSpPr>
        <p:spPr>
          <a:xfrm>
            <a:off x="1256970" y="1431940"/>
            <a:ext cx="9601250" cy="37856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Access this week will be devoted </a:t>
            </a:r>
            <a:r>
              <a:rPr lang="en-US" sz="2400" b="1" dirty="0">
                <a:latin typeface="+mn-lt"/>
              </a:rPr>
              <a:t>ONLY </a:t>
            </a:r>
            <a:r>
              <a:rPr lang="en-US" sz="2400" dirty="0">
                <a:latin typeface="+mn-lt"/>
              </a:rPr>
              <a:t>to activities related to powering tests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IMPACT</a:t>
            </a:r>
            <a:r>
              <a:rPr lang="en-US" sz="2400" dirty="0">
                <a:latin typeface="+mn-lt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YETS IMPACTs are suspended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Piquet IMPACTs can be used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New ones are to be created on Operation-LHC-2023 period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Access will be done in the mornings and finish as early as possible in the (very) </a:t>
            </a:r>
            <a:r>
              <a:rPr lang="en-US" sz="2400" b="1" u="sng" dirty="0">
                <a:latin typeface="+mn-lt"/>
              </a:rPr>
              <a:t>beginning of the afternoon</a:t>
            </a:r>
          </a:p>
        </p:txBody>
      </p:sp>
    </p:spTree>
    <p:extLst>
      <p:ext uri="{BB962C8B-B14F-4D97-AF65-F5344CB8AC3E}">
        <p14:creationId xmlns:p14="http://schemas.microsoft.com/office/powerpoint/2010/main" val="267658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0" y="2276851"/>
            <a:ext cx="12222000" cy="192025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2"/>
          <p:cNvSpPr/>
          <p:nvPr/>
        </p:nvSpPr>
        <p:spPr>
          <a:xfrm>
            <a:off x="1119793" y="2691400"/>
            <a:ext cx="9946895" cy="10911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65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Recommissioning 2023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5680" y="4926795"/>
            <a:ext cx="11675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latin typeface="+mj-lt"/>
              </a:rPr>
              <a:t>M. Solfaroli</a:t>
            </a:r>
          </a:p>
        </p:txBody>
      </p:sp>
    </p:spTree>
    <p:extLst>
      <p:ext uri="{BB962C8B-B14F-4D97-AF65-F5344CB8AC3E}">
        <p14:creationId xmlns:p14="http://schemas.microsoft.com/office/powerpoint/2010/main" val="238751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Progress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998659-8576-1946-BFD7-4C5CE77E3F70}"/>
              </a:ext>
            </a:extLst>
          </p:cNvPr>
          <p:cNvSpPr txBox="1"/>
          <p:nvPr/>
        </p:nvSpPr>
        <p:spPr>
          <a:xfrm>
            <a:off x="4091002" y="5464465"/>
            <a:ext cx="400205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+mn-lt"/>
                <a:hlinkClick r:id="rId2"/>
              </a:rPr>
              <a:t>www.cern.ch/poweringtests</a:t>
            </a:r>
            <a:r>
              <a:rPr lang="en-US" sz="2400" dirty="0">
                <a:latin typeface="+mn-lt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80BF5A-426D-3443-B58A-F8E2C3BD3F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5" y="2276850"/>
            <a:ext cx="4421567" cy="2947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0C5A23-57C1-FB40-9026-BF1F0F0413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398" y="2392065"/>
            <a:ext cx="4421567" cy="2947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6D390F-97A2-CE43-8800-43E7D9CAFC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650" y="164575"/>
            <a:ext cx="4421567" cy="2947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896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Progress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CBDB180-6A54-2440-9BBD-0A3DED341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29" y="1124700"/>
            <a:ext cx="11763709" cy="3341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4754B40-B46A-C74A-8BC4-8E6804584A7B}"/>
              </a:ext>
            </a:extLst>
          </p:cNvPr>
          <p:cNvSpPr txBox="1"/>
          <p:nvPr/>
        </p:nvSpPr>
        <p:spPr>
          <a:xfrm>
            <a:off x="2140285" y="4849985"/>
            <a:ext cx="7408631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latin typeface="+mn-lt"/>
              </a:rPr>
              <a:t>More than </a:t>
            </a:r>
            <a:r>
              <a:rPr lang="en-US" sz="24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rPr>
              <a:t>2k tests </a:t>
            </a:r>
            <a:r>
              <a:rPr lang="en-US" sz="2400" dirty="0">
                <a:latin typeface="+mn-lt"/>
              </a:rPr>
              <a:t>done since Friday morning.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+mn-lt"/>
              </a:rPr>
              <a:t>MANY THANKS to the support from MP3, MI, EPC</a:t>
            </a:r>
          </a:p>
        </p:txBody>
      </p:sp>
    </p:spTree>
    <p:extLst>
      <p:ext uri="{BB962C8B-B14F-4D97-AF65-F5344CB8AC3E}">
        <p14:creationId xmlns:p14="http://schemas.microsoft.com/office/powerpoint/2010/main" val="1098866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General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4B5A8-9736-8746-87B6-39A507168C84}"/>
              </a:ext>
            </a:extLst>
          </p:cNvPr>
          <p:cNvSpPr txBox="1"/>
          <p:nvPr/>
        </p:nvSpPr>
        <p:spPr>
          <a:xfrm>
            <a:off x="921628" y="1239915"/>
            <a:ext cx="10935122" cy="409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ElQA campaign 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completed successfully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All PIC-CRYO </a:t>
            </a:r>
            <a:r>
              <a:rPr lang="en-US" sz="2200" dirty="0">
                <a:latin typeface="+mj-lt"/>
              </a:rPr>
              <a:t>tests done but: </a:t>
            </a:r>
            <a:r>
              <a:rPr lang="en-US" sz="2200" dirty="0">
                <a:latin typeface="+mn-lt"/>
              </a:rPr>
              <a:t>XL2 (to be done today)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All PCs unlocked, but S23 </a:t>
            </a:r>
            <a:r>
              <a:rPr lang="en-US" sz="2200" dirty="0">
                <a:latin typeface="+mj-lt"/>
              </a:rPr>
              <a:t>(RR13+XR8 have been re-locked)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All will be unlocked today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i="1" dirty="0" err="1">
                <a:latin typeface="+mj-lt"/>
              </a:rPr>
              <a:t>Coupure</a:t>
            </a:r>
            <a:r>
              <a:rPr lang="en-US" sz="2200" i="1" dirty="0">
                <a:latin typeface="+mj-lt"/>
              </a:rPr>
              <a:t> du 3,3KV du SU2</a:t>
            </a:r>
            <a:r>
              <a:rPr lang="en-US" sz="2200" dirty="0">
                <a:latin typeface="+mj-lt"/>
              </a:rPr>
              <a:t> on March 13</a:t>
            </a:r>
            <a:r>
              <a:rPr lang="en-US" sz="2200" baseline="30000" dirty="0">
                <a:latin typeface="+mj-lt"/>
              </a:rPr>
              <a:t>th</a:t>
            </a:r>
            <a:r>
              <a:rPr lang="en-US" sz="2200" dirty="0">
                <a:latin typeface="+mj-lt"/>
              </a:rPr>
              <a:t> at 9h =&gt; on shade of CV reconfiguration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j-lt"/>
              </a:rPr>
              <a:t>Current Lead heater modification completed in </a:t>
            </a: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RR13 and RR17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13 kA preparation ongoing </a:t>
            </a:r>
            <a:r>
              <a:rPr lang="en-US" sz="2200" dirty="0">
                <a:latin typeface="+mj-lt"/>
              </a:rPr>
              <a:t>in S34+S45+S67 (QH to be switched ON in S12+S23+S56+S81)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</a:rPr>
              <a:t>IPQ/IPD/IT</a:t>
            </a:r>
            <a:r>
              <a:rPr lang="en-US" sz="2200" dirty="0">
                <a:latin typeface="+mj-lt"/>
              </a:rPr>
              <a:t>: NO circuit is ready (all QHs to be switched ON)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j-lt"/>
              </a:rPr>
              <a:t>Powering tests </a:t>
            </a:r>
            <a:r>
              <a:rPr lang="en-US" sz="2200" dirty="0">
                <a:latin typeface="+mj-lt"/>
              </a:rPr>
              <a:t>started on 60 A + 80/120 A + 600 A (+RB.A78+RQD/F.A78)</a:t>
            </a:r>
          </a:p>
        </p:txBody>
      </p:sp>
    </p:spTree>
    <p:extLst>
      <p:ext uri="{BB962C8B-B14F-4D97-AF65-F5344CB8AC3E}">
        <p14:creationId xmlns:p14="http://schemas.microsoft.com/office/powerpoint/2010/main" val="990543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530EEE-0745-984E-8D68-3A091AB852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33" y="988903"/>
            <a:ext cx="11846355" cy="482273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Powering permits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4B5A8-9736-8746-87B6-39A507168C84}"/>
              </a:ext>
            </a:extLst>
          </p:cNvPr>
          <p:cNvSpPr txBox="1"/>
          <p:nvPr/>
        </p:nvSpPr>
        <p:spPr>
          <a:xfrm>
            <a:off x="4482990" y="3659430"/>
            <a:ext cx="6452040" cy="12464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500" dirty="0">
                <a:latin typeface="+mj-lt"/>
              </a:rPr>
              <a:t>Following success of DSO tests, </a:t>
            </a:r>
            <a:r>
              <a:rPr lang="en-US" sz="25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S67-S78 powering permit for Phase2</a:t>
            </a:r>
            <a:r>
              <a:rPr lang="en-US" sz="2500" dirty="0">
                <a:latin typeface="+mj-lt"/>
              </a:rPr>
              <a:t> was approved on Friday afternoon. Others will follow today</a:t>
            </a:r>
          </a:p>
        </p:txBody>
      </p:sp>
    </p:spTree>
    <p:extLst>
      <p:ext uri="{BB962C8B-B14F-4D97-AF65-F5344CB8AC3E}">
        <p14:creationId xmlns:p14="http://schemas.microsoft.com/office/powerpoint/2010/main" val="3555249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PM connection problem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64B5A8-9736-8746-87B6-39A507168C84}"/>
              </a:ext>
            </a:extLst>
          </p:cNvPr>
          <p:cNvSpPr txBox="1"/>
          <p:nvPr/>
        </p:nvSpPr>
        <p:spPr>
          <a:xfrm>
            <a:off x="220035" y="1068873"/>
            <a:ext cx="6067990" cy="29392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500" dirty="0">
                <a:latin typeface="+mj-lt"/>
              </a:rPr>
              <a:t>On Saturday we experienced </a:t>
            </a:r>
            <a:r>
              <a:rPr lang="en-US" sz="25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problems in connection</a:t>
            </a:r>
            <a:r>
              <a:rPr lang="en-US" sz="2500" dirty="0">
                <a:latin typeface="+mj-lt"/>
              </a:rPr>
              <a:t> with services on cs-ccr-rade1 (problem was already observed on Friday, solved by server reboot)</a:t>
            </a:r>
          </a:p>
          <a:p>
            <a:pPr algn="ctr">
              <a:spcBef>
                <a:spcPts val="1200"/>
              </a:spcBef>
            </a:pPr>
            <a:r>
              <a:rPr lang="en-US" sz="2500" dirty="0">
                <a:latin typeface="+mj-lt"/>
                <a:sym typeface="Wingdings" pitchFamily="2" charset="2"/>
              </a:rPr>
              <a:t> </a:t>
            </a:r>
            <a:r>
              <a:rPr lang="en-US" sz="2500" b="1" dirty="0">
                <a:latin typeface="+mj-lt"/>
              </a:rPr>
              <a:t>Many tests failed </a:t>
            </a:r>
            <a:r>
              <a:rPr lang="en-US" sz="2500" dirty="0">
                <a:latin typeface="+mj-lt"/>
              </a:rPr>
              <a:t>and had to be repeated (+</a:t>
            </a:r>
            <a:r>
              <a:rPr lang="en-US" sz="2500" b="1" dirty="0">
                <a:latin typeface="+mj-lt"/>
              </a:rPr>
              <a:t>PMEA was out of service </a:t>
            </a:r>
            <a:r>
              <a:rPr lang="en-US" sz="2500" dirty="0">
                <a:latin typeface="+mj-lt"/>
              </a:rPr>
              <a:t>for a short while)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8830B5-273E-534D-8D79-CEA65AC96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050" y="284993"/>
            <a:ext cx="5426365" cy="329240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5B4F19D-7447-8949-9C0F-5AE0FDF27D70}"/>
              </a:ext>
            </a:extLst>
          </p:cNvPr>
          <p:cNvSpPr txBox="1"/>
          <p:nvPr/>
        </p:nvSpPr>
        <p:spPr>
          <a:xfrm>
            <a:off x="1289949" y="4088109"/>
            <a:ext cx="9684124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500" dirty="0">
                <a:latin typeface="+mj-lt"/>
              </a:rPr>
              <a:t>Problem was </a:t>
            </a:r>
            <a:r>
              <a:rPr lang="en-US" sz="2500" b="1" dirty="0">
                <a:latin typeface="+mj-lt"/>
              </a:rPr>
              <a:t>temporarily solved </a:t>
            </a:r>
            <a:r>
              <a:rPr lang="en-US" sz="2500" dirty="0">
                <a:latin typeface="+mj-lt"/>
              </a:rPr>
              <a:t>by machine reboot (thanks Odd, Enzo, Julien). On Saturday evening all the Post Mortem services were moved to another machine (cs-ccr-rade2). </a:t>
            </a:r>
            <a:r>
              <a:rPr lang="en-US" sz="2500" b="1" dirty="0">
                <a:latin typeface="+mj-lt"/>
              </a:rPr>
              <a:t>Problem did not reappear</a:t>
            </a:r>
            <a:r>
              <a:rPr lang="en-US" sz="2500" dirty="0">
                <a:latin typeface="+mj-lt"/>
              </a:rPr>
              <a:t> on Sunday. Investigations are ongoing</a:t>
            </a:r>
          </a:p>
        </p:txBody>
      </p:sp>
    </p:spTree>
    <p:extLst>
      <p:ext uri="{BB962C8B-B14F-4D97-AF65-F5344CB8AC3E}">
        <p14:creationId xmlns:p14="http://schemas.microsoft.com/office/powerpoint/2010/main" val="4255141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PIC PVSS application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B4F19D-7447-8949-9C0F-5AE0FDF27D70}"/>
              </a:ext>
            </a:extLst>
          </p:cNvPr>
          <p:cNvSpPr txBox="1"/>
          <p:nvPr/>
        </p:nvSpPr>
        <p:spPr>
          <a:xfrm>
            <a:off x="1141755" y="5080415"/>
            <a:ext cx="9684124" cy="8617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500" dirty="0">
                <a:latin typeface="+mj-lt"/>
              </a:rPr>
              <a:t>It looks like the PVSS application “version” depends on the console…to be followed up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529AED-ABFC-734C-8999-F9A84624D9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655" y="1048439"/>
            <a:ext cx="4821600" cy="383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D006BE-2751-B74E-B45C-FB9B2E61D6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455" y="1048439"/>
            <a:ext cx="4859447" cy="3860308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C9BE4B05-72D7-4C4F-A50D-D694096E9361}"/>
              </a:ext>
            </a:extLst>
          </p:cNvPr>
          <p:cNvSpPr/>
          <p:nvPr/>
        </p:nvSpPr>
        <p:spPr>
          <a:xfrm>
            <a:off x="1756235" y="1048439"/>
            <a:ext cx="1382580" cy="4603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EF2DAA4-3E67-AF45-BEB2-7D340B02D428}"/>
              </a:ext>
            </a:extLst>
          </p:cNvPr>
          <p:cNvSpPr/>
          <p:nvPr/>
        </p:nvSpPr>
        <p:spPr>
          <a:xfrm>
            <a:off x="8361895" y="1058553"/>
            <a:ext cx="1382580" cy="46031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79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S12, S23</a:t>
            </a:r>
            <a:endParaRPr lang="en-GB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776FFB9-3C71-6245-B5A4-D79B578C8304}"/>
              </a:ext>
            </a:extLst>
          </p:cNvPr>
          <p:cNvSpPr/>
          <p:nvPr/>
        </p:nvSpPr>
        <p:spPr>
          <a:xfrm>
            <a:off x="1026540" y="1918480"/>
            <a:ext cx="10254135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200" b="1" dirty="0" err="1">
                <a:latin typeface="+mn-lt"/>
              </a:rPr>
              <a:t>Cryo</a:t>
            </a:r>
            <a:r>
              <a:rPr lang="en-US" sz="2200" b="1" dirty="0">
                <a:latin typeface="+mn-lt"/>
              </a:rPr>
              <a:t> conditions </a:t>
            </a:r>
            <a:r>
              <a:rPr lang="en-US" sz="2200" dirty="0">
                <a:latin typeface="+mn-lt"/>
              </a:rPr>
              <a:t>expected to be ready on Wednesday 15</a:t>
            </a:r>
            <a:r>
              <a:rPr lang="en-US" sz="2200" baseline="30000" dirty="0">
                <a:latin typeface="+mn-lt"/>
              </a:rPr>
              <a:t>th</a:t>
            </a:r>
            <a:r>
              <a:rPr lang="en-US" sz="2200" dirty="0">
                <a:latin typeface="+mn-lt"/>
              </a:rPr>
              <a:t> March</a:t>
            </a:r>
          </a:p>
          <a:p>
            <a:pPr>
              <a:spcBef>
                <a:spcPts val="1200"/>
              </a:spcBef>
            </a:pPr>
            <a:endParaRPr lang="en-US" sz="2200" dirty="0">
              <a:latin typeface="+mn-lt"/>
            </a:endParaRPr>
          </a:p>
          <a:p>
            <a:pPr>
              <a:spcBef>
                <a:spcPts val="1200"/>
              </a:spcBef>
            </a:pPr>
            <a:r>
              <a:rPr lang="en-US" sz="2200" b="1" dirty="0">
                <a:latin typeface="+mn-lt"/>
              </a:rPr>
              <a:t>CIRCUIT READINESS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Power converter to be unlocked in S23 (today)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13 kA</a:t>
            </a:r>
            <a:r>
              <a:rPr lang="en-US" sz="2200" dirty="0">
                <a:latin typeface="+mn-lt"/>
              </a:rPr>
              <a:t>: QH to be switched ON today in S12 and tomorrow in S23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600A</a:t>
            </a:r>
            <a:r>
              <a:rPr lang="en-US" sz="2200" dirty="0">
                <a:latin typeface="+mn-lt"/>
              </a:rPr>
              <a:t>: QDS crate re-installation in UA23/UA27 to be completed (on Tuesday)</a:t>
            </a:r>
          </a:p>
        </p:txBody>
      </p:sp>
    </p:spTree>
    <p:extLst>
      <p:ext uri="{BB962C8B-B14F-4D97-AF65-F5344CB8AC3E}">
        <p14:creationId xmlns:p14="http://schemas.microsoft.com/office/powerpoint/2010/main" val="101881127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none" rtlCol="0">
        <a:spAutoFit/>
      </a:bodyPr>
      <a:lstStyle>
        <a:defPPr algn="l">
          <a:defRPr sz="16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63315</TotalTime>
  <Words>867</Words>
  <Application>Microsoft Macintosh PowerPoint</Application>
  <PresentationFormat>Widescreen</PresentationFormat>
  <Paragraphs>102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Comic Sans MS</vt:lpstr>
      <vt:lpstr>DejaVu Sans</vt:lpstr>
      <vt:lpstr>Wingdings</vt:lpstr>
      <vt:lpstr>Fred 2</vt:lpstr>
      <vt:lpstr>PowerPoint Presentation</vt:lpstr>
      <vt:lpstr>PowerPoint Presentation</vt:lpstr>
      <vt:lpstr>Progress</vt:lpstr>
      <vt:lpstr>Progress</vt:lpstr>
      <vt:lpstr>General</vt:lpstr>
      <vt:lpstr>Powering permits</vt:lpstr>
      <vt:lpstr>PM connection problem</vt:lpstr>
      <vt:lpstr>PIC PVSS application</vt:lpstr>
      <vt:lpstr>S12, S23</vt:lpstr>
      <vt:lpstr>S34</vt:lpstr>
      <vt:lpstr>S45</vt:lpstr>
      <vt:lpstr>S56</vt:lpstr>
      <vt:lpstr>S67</vt:lpstr>
      <vt:lpstr>S78</vt:lpstr>
      <vt:lpstr>S81</vt:lpstr>
      <vt:lpstr>Special tests</vt:lpstr>
      <vt:lpstr>Signatures</vt:lpstr>
      <vt:lpstr>This week access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Microsoft Office User</cp:lastModifiedBy>
  <cp:revision>9315</cp:revision>
  <cp:lastPrinted>2014-08-28T12:09:23Z</cp:lastPrinted>
  <dcterms:created xsi:type="dcterms:W3CDTF">1601-01-01T00:00:00Z</dcterms:created>
  <dcterms:modified xsi:type="dcterms:W3CDTF">2023-03-12T20:24:02Z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