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922" r:id="rId1"/>
  </p:sldMasterIdLst>
  <p:notesMasterIdLst>
    <p:notesMasterId r:id="rId18"/>
  </p:notesMasterIdLst>
  <p:handoutMasterIdLst>
    <p:handoutMasterId r:id="rId19"/>
  </p:handoutMasterIdLst>
  <p:sldIdLst>
    <p:sldId id="1375" r:id="rId2"/>
    <p:sldId id="1378" r:id="rId3"/>
    <p:sldId id="1614" r:id="rId4"/>
    <p:sldId id="1611" r:id="rId5"/>
    <p:sldId id="1626" r:id="rId6"/>
    <p:sldId id="1624" r:id="rId7"/>
    <p:sldId id="1621" r:id="rId8"/>
    <p:sldId id="1615" r:id="rId9"/>
    <p:sldId id="1616" r:id="rId10"/>
    <p:sldId id="1617" r:id="rId11"/>
    <p:sldId id="1618" r:id="rId12"/>
    <p:sldId id="1619" r:id="rId13"/>
    <p:sldId id="1620" r:id="rId14"/>
    <p:sldId id="1605" r:id="rId15"/>
    <p:sldId id="1623" r:id="rId16"/>
    <p:sldId id="1625" r:id="rId17"/>
  </p:sldIdLst>
  <p:sldSz cx="12192000" cy="6858000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F205"/>
    <a:srgbClr val="1CF000"/>
    <a:srgbClr val="0000FF"/>
    <a:srgbClr val="008E40"/>
    <a:srgbClr val="30FF04"/>
    <a:srgbClr val="CCFFFF"/>
    <a:srgbClr val="00CC99"/>
    <a:srgbClr val="0214BE"/>
    <a:srgbClr val="FCF5F5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55" autoAdjust="0"/>
    <p:restoredTop sz="87190" autoAdjust="0"/>
  </p:normalViewPr>
  <p:slideViewPr>
    <p:cSldViewPr>
      <p:cViewPr varScale="1">
        <p:scale>
          <a:sx n="101" d="100"/>
          <a:sy n="101" d="100"/>
        </p:scale>
        <p:origin x="224" y="272"/>
      </p:cViewPr>
      <p:guideLst>
        <p:guide orient="horz" pos="950"/>
        <p:guide pos="3840"/>
      </p:guideLst>
    </p:cSldViewPr>
  </p:slideViewPr>
  <p:outlineViewPr>
    <p:cViewPr>
      <p:scale>
        <a:sx n="33" d="100"/>
        <a:sy n="33" d="100"/>
      </p:scale>
      <p:origin x="0" y="-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1998" y="60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3/14/23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6481" y="260648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1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>
            <a:extLst>
              <a:ext uri="{FF2B5EF4-FFF2-40B4-BE49-F238E27FC236}">
                <a16:creationId xmlns:a16="http://schemas.microsoft.com/office/drawing/2014/main" id="{44FCEE4D-1A4E-D2A9-180C-F3CB244DA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11055018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944841E-EA0D-CD5E-039C-C6836C8FA0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" y="1239915"/>
            <a:ext cx="11055350" cy="4456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2452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>
            <a:extLst>
              <a:ext uri="{FF2B5EF4-FFF2-40B4-BE49-F238E27FC236}">
                <a16:creationId xmlns:a16="http://schemas.microsoft.com/office/drawing/2014/main" id="{82D701E0-6E45-243B-23DC-3369E2AD8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11055018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15310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>
            <a:extLst>
              <a:ext uri="{FF2B5EF4-FFF2-40B4-BE49-F238E27FC236}">
                <a16:creationId xmlns:a16="http://schemas.microsoft.com/office/drawing/2014/main" id="{82D701E0-6E45-243B-23DC-3369E2AD8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233680" y="2723464"/>
            <a:ext cx="5217564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921064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144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74638"/>
            <a:ext cx="11055018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Title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/>
              <a:t>First level</a:t>
            </a:r>
          </a:p>
          <a:p>
            <a:pPr lvl="1" eaLnBrk="1" latinLnBrk="0" hangingPunct="1"/>
            <a:r>
              <a:rPr kumimoji="0" lang="en-GB" noProof="0" dirty="0"/>
              <a:t>Second level</a:t>
            </a:r>
          </a:p>
          <a:p>
            <a:pPr lvl="2" eaLnBrk="1" latinLnBrk="0" hangingPunct="1"/>
            <a:r>
              <a:rPr kumimoji="0" lang="en-GB" noProof="0" dirty="0"/>
              <a:t>Third level</a:t>
            </a:r>
          </a:p>
          <a:p>
            <a:pPr lvl="3" eaLnBrk="1" latinLnBrk="0" hangingPunct="1"/>
            <a:r>
              <a:rPr kumimoji="0" lang="en-GB" noProof="0" dirty="0"/>
              <a:t>Fourth level</a:t>
            </a:r>
          </a:p>
          <a:p>
            <a:pPr lvl="4" eaLnBrk="1" latinLnBrk="0" hangingPunct="1"/>
            <a:r>
              <a:rPr kumimoji="0" lang="en-GB" noProof="0" dirty="0"/>
              <a:t>Fifth level</a:t>
            </a:r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3730"/>
            <a:ext cx="12192000" cy="901135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9144000" y="63373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z="1200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42DAF2-52AB-954F-BB96-0AEB769CC8F2}"/>
              </a:ext>
            </a:extLst>
          </p:cNvPr>
          <p:cNvSpPr txBox="1"/>
          <p:nvPr userDrawn="1"/>
        </p:nvSpPr>
        <p:spPr>
          <a:xfrm>
            <a:off x="1372185" y="6260409"/>
            <a:ext cx="3264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15.03.2023</a:t>
            </a:r>
          </a:p>
        </p:txBody>
      </p:sp>
    </p:spTree>
    <p:extLst>
      <p:ext uri="{BB962C8B-B14F-4D97-AF65-F5344CB8AC3E}">
        <p14:creationId xmlns:p14="http://schemas.microsoft.com/office/powerpoint/2010/main" val="40144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24" r:id="rId1"/>
    <p:sldLayoutId id="2147486928" r:id="rId2"/>
    <p:sldLayoutId id="2147486927" r:id="rId3"/>
    <p:sldLayoutId id="2147486967" r:id="rId4"/>
    <p:sldLayoutId id="2147486968" r:id="rId5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214BE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Arial" panose="020B0604020202020204" pitchFamily="34" charset="0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tx2"/>
        </a:buClr>
        <a:buSzPct val="75000"/>
        <a:buFont typeface="Arial" panose="020B0604020202020204" pitchFamily="34" charset="0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2"/>
        </a:buClr>
        <a:buSzPct val="75000"/>
        <a:buFont typeface="Arial" panose="020B0604020202020204" pitchFamily="34" charset="0"/>
        <a:buChar char="-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2"/>
        </a:buClr>
        <a:buSzPct val="90000"/>
        <a:buFont typeface="Arial" panose="020B0604020202020204" pitchFamily="34" charset="0"/>
        <a:buChar char="-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2"/>
        </a:buClr>
        <a:buSzPct val="100000"/>
        <a:buFont typeface="Arial" panose="020B0604020202020204" pitchFamily="34" charset="0"/>
        <a:buChar char="-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cern.ch/poweringtest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1619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S56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50184FE-9144-3741-9194-21BDBB0D5AAC}"/>
              </a:ext>
            </a:extLst>
          </p:cNvPr>
          <p:cNvSpPr/>
          <p:nvPr/>
        </p:nvSpPr>
        <p:spPr>
          <a:xfrm>
            <a:off x="1372185" y="2008015"/>
            <a:ext cx="100237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600 A: </a:t>
            </a:r>
            <a:r>
              <a:rPr lang="en-US" sz="2400" dirty="0">
                <a:latin typeface="+mj-lt"/>
              </a:rPr>
              <a:t>well advanced, some </a:t>
            </a:r>
            <a:r>
              <a:rPr lang="en-US" sz="2400" b="1" dirty="0">
                <a:latin typeface="+mj-lt"/>
              </a:rPr>
              <a:t>QDS.INTEGRITY </a:t>
            </a:r>
            <a:r>
              <a:rPr lang="en-US" sz="2400" dirty="0">
                <a:latin typeface="+mj-lt"/>
              </a:rPr>
              <a:t>to be signed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80-120 A: </a:t>
            </a:r>
            <a:r>
              <a:rPr lang="en-US" sz="2400" dirty="0">
                <a:latin typeface="+mj-lt"/>
              </a:rPr>
              <a:t>almost completed, one signature in ACCTESTING (EPC)</a:t>
            </a:r>
            <a:endParaRPr lang="en-US" sz="2400" b="1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60 A: </a:t>
            </a:r>
            <a:r>
              <a:rPr lang="en-US" sz="2400" dirty="0">
                <a:latin typeface="+mj-lt"/>
              </a:rPr>
              <a:t>almost completed: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RQT13.L6B2 - signature in ACCTESTING (MP3)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RQTF.A56B2 - signature in ACCTESTING (MP3)</a:t>
            </a:r>
          </a:p>
          <a:p>
            <a:endParaRPr lang="en-US" sz="2400" b="1" dirty="0">
              <a:latin typeface="+mj-lt"/>
            </a:endParaRPr>
          </a:p>
          <a:p>
            <a:r>
              <a:rPr lang="en-US" sz="2400" b="1" dirty="0">
                <a:latin typeface="+mj-lt"/>
              </a:rPr>
              <a:t>13 kA</a:t>
            </a:r>
            <a:r>
              <a:rPr lang="en-US" sz="2400" dirty="0">
                <a:latin typeface="+mj-lt"/>
              </a:rPr>
              <a:t>: QH to be switched ON on today</a:t>
            </a:r>
          </a:p>
        </p:txBody>
      </p:sp>
    </p:spTree>
    <p:extLst>
      <p:ext uri="{BB962C8B-B14F-4D97-AF65-F5344CB8AC3E}">
        <p14:creationId xmlns:p14="http://schemas.microsoft.com/office/powerpoint/2010/main" val="3590549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S67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23F18B-C313-8640-9A58-54309F0149AF}"/>
              </a:ext>
            </a:extLst>
          </p:cNvPr>
          <p:cNvSpPr txBox="1"/>
          <p:nvPr/>
        </p:nvSpPr>
        <p:spPr>
          <a:xfrm>
            <a:off x="1838604" y="631770"/>
            <a:ext cx="8483476" cy="267765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600 A: </a:t>
            </a:r>
            <a:r>
              <a:rPr lang="en-US" sz="2400" dirty="0">
                <a:latin typeface="+mj-lt"/>
              </a:rPr>
              <a:t>ongoing: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RQTL10.L7B1 – signature in ACCTESTING (MP3)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80-120 A: </a:t>
            </a:r>
            <a:r>
              <a:rPr lang="en-US" sz="2400" dirty="0">
                <a:latin typeface="+mj-lt"/>
              </a:rPr>
              <a:t>COMPLETED but MR6 (RQ5.R6 in FPA - GPM)</a:t>
            </a:r>
            <a:endParaRPr lang="en-US" sz="2400" b="1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60 A: </a:t>
            </a:r>
            <a:r>
              <a:rPr lang="en-US" sz="2400" dirty="0">
                <a:latin typeface="+mj-lt"/>
              </a:rPr>
              <a:t>almost completed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RCBH28.L7B1 – EPC intervention needed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b="1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13 kA:</a:t>
            </a:r>
            <a:r>
              <a:rPr lang="en-US" sz="2400" dirty="0">
                <a:latin typeface="+mj-lt"/>
              </a:rPr>
              <a:t> RB almost ready for powering, RQD/F ongoing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D6D4B1-D9AC-684C-BE4F-B1D0BA175B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88" y="3390595"/>
            <a:ext cx="9787446" cy="2403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557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S78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2B69BA-FEE6-8F45-B3DE-09F4F931DED2}"/>
              </a:ext>
            </a:extLst>
          </p:cNvPr>
          <p:cNvSpPr txBox="1"/>
          <p:nvPr/>
        </p:nvSpPr>
        <p:spPr>
          <a:xfrm>
            <a:off x="834515" y="1124700"/>
            <a:ext cx="468541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600 A: </a:t>
            </a:r>
            <a:r>
              <a:rPr lang="en-US" sz="2400" dirty="0">
                <a:latin typeface="+mj-lt"/>
              </a:rPr>
              <a:t>almost completed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80/120 A:</a:t>
            </a:r>
            <a:r>
              <a:rPr lang="en-US" sz="2400" dirty="0">
                <a:latin typeface="+mj-lt"/>
              </a:rPr>
              <a:t> COMPLETED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60 A:</a:t>
            </a:r>
            <a:r>
              <a:rPr lang="en-US" sz="2400" dirty="0">
                <a:latin typeface="+mj-lt"/>
              </a:rPr>
              <a:t> COMPLETED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13 kA</a:t>
            </a:r>
            <a:r>
              <a:rPr lang="en-US" sz="2400" dirty="0">
                <a:latin typeface="+mj-lt"/>
              </a:rPr>
              <a:t>: RB fully tested, RQD/F ready for nominal current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D6C4D9-0539-B44E-B211-75AAF7DA31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60" y="3736240"/>
            <a:ext cx="5107865" cy="20736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5BC22A-F2B2-624B-9106-4C7392ADD0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192" y="1124700"/>
            <a:ext cx="5397230" cy="41798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32495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S81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8B7715-D71F-8441-A984-FA7D741A0011}"/>
              </a:ext>
            </a:extLst>
          </p:cNvPr>
          <p:cNvSpPr txBox="1"/>
          <p:nvPr/>
        </p:nvSpPr>
        <p:spPr>
          <a:xfrm>
            <a:off x="1756235" y="2084825"/>
            <a:ext cx="8939114" cy="230832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600 A: </a:t>
            </a:r>
            <a:r>
              <a:rPr lang="en-US" sz="2400" dirty="0">
                <a:latin typeface="+mn-lt"/>
              </a:rPr>
              <a:t>very well advanced, a few signatures in ACCTESTING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80-120 A:</a:t>
            </a:r>
            <a:r>
              <a:rPr lang="en-US" sz="2400" dirty="0">
                <a:latin typeface="+mn-lt"/>
              </a:rPr>
              <a:t> almost completed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XR8 – RQX in FPA (GPM)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60 A: </a:t>
            </a:r>
            <a:r>
              <a:rPr lang="en-US" sz="2400" dirty="0">
                <a:latin typeface="+mn-lt"/>
              </a:rPr>
              <a:t>COMPLETED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13 kA</a:t>
            </a:r>
            <a:r>
              <a:rPr lang="en-US" sz="2400" dirty="0">
                <a:latin typeface="+mn-lt"/>
              </a:rPr>
              <a:t>: quench heaters to be switched ON on Thursday</a:t>
            </a:r>
          </a:p>
        </p:txBody>
      </p:sp>
    </p:spTree>
    <p:extLst>
      <p:ext uri="{BB962C8B-B14F-4D97-AF65-F5344CB8AC3E}">
        <p14:creationId xmlns:p14="http://schemas.microsoft.com/office/powerpoint/2010/main" val="242050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Special tests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D35C95-9EB0-6A44-A998-19EB181ACE62}"/>
              </a:ext>
            </a:extLst>
          </p:cNvPr>
          <p:cNvSpPr txBox="1"/>
          <p:nvPr/>
        </p:nvSpPr>
        <p:spPr>
          <a:xfrm>
            <a:off x="1945866" y="1854395"/>
            <a:ext cx="8372290" cy="33547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PGC.2</a:t>
            </a:r>
            <a:r>
              <a:rPr lang="en-US" sz="2400" dirty="0">
                <a:latin typeface="+mn-lt"/>
              </a:rPr>
              <a:t> – In order to check the global reaction to FPA of main circuits, a FPA test at 6.8 TeV (using nominal cycle) will be performed in each arc</a:t>
            </a:r>
          </a:p>
          <a:p>
            <a:pPr marL="342900" indent="-342900" algn="l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FPA of RB circuits at 10 A/s </a:t>
            </a:r>
            <a:r>
              <a:rPr lang="en-US" sz="2400" dirty="0">
                <a:latin typeface="+mn-lt"/>
              </a:rPr>
              <a:t>is requested by MP3: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@2kA (adjustment of </a:t>
            </a:r>
            <a:r>
              <a:rPr lang="en-US" sz="2400" dirty="0" err="1">
                <a:latin typeface="+mn-lt"/>
              </a:rPr>
              <a:t>iQPS</a:t>
            </a:r>
            <a:r>
              <a:rPr lang="en-US" sz="2400" dirty="0">
                <a:latin typeface="+mn-lt"/>
              </a:rPr>
              <a:t> settings is needed to ensure tripping BS boards AND reset to nominal situation after the test)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@11kA</a:t>
            </a:r>
          </a:p>
        </p:txBody>
      </p:sp>
    </p:spTree>
    <p:extLst>
      <p:ext uri="{BB962C8B-B14F-4D97-AF65-F5344CB8AC3E}">
        <p14:creationId xmlns:p14="http://schemas.microsoft.com/office/powerpoint/2010/main" val="25832376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This week access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2F7D55-735B-B446-BC74-E907CC23B2FF}"/>
              </a:ext>
            </a:extLst>
          </p:cNvPr>
          <p:cNvSpPr txBox="1"/>
          <p:nvPr/>
        </p:nvSpPr>
        <p:spPr>
          <a:xfrm>
            <a:off x="1331386" y="2200040"/>
            <a:ext cx="9601250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Access this week will be devoted </a:t>
            </a:r>
            <a:r>
              <a:rPr lang="en-US" sz="2400" b="1" dirty="0">
                <a:latin typeface="+mn-lt"/>
              </a:rPr>
              <a:t>ONLY </a:t>
            </a:r>
            <a:r>
              <a:rPr lang="en-US" sz="2400" dirty="0">
                <a:latin typeface="+mn-lt"/>
              </a:rPr>
              <a:t>to activities related to powering tests (9am – 12pm)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>
              <a:latin typeface="+mn-lt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IMPACT</a:t>
            </a:r>
            <a:r>
              <a:rPr lang="en-US" sz="2400" dirty="0">
                <a:latin typeface="+mn-lt"/>
              </a:rPr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YETS IMPACTs are suspended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Piquet IMPACTs can be used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New ones are to be created on Operation-LHC-2023 period</a:t>
            </a:r>
          </a:p>
        </p:txBody>
      </p:sp>
    </p:spTree>
    <p:extLst>
      <p:ext uri="{BB962C8B-B14F-4D97-AF65-F5344CB8AC3E}">
        <p14:creationId xmlns:p14="http://schemas.microsoft.com/office/powerpoint/2010/main" val="26765844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Equipment checkout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FAB49E1-A512-4049-8502-BF120106BAE3}"/>
              </a:ext>
            </a:extLst>
          </p:cNvPr>
          <p:cNvSpPr txBox="1">
            <a:spLocks/>
          </p:cNvSpPr>
          <p:nvPr/>
        </p:nvSpPr>
        <p:spPr>
          <a:xfrm>
            <a:off x="1146594" y="1739180"/>
            <a:ext cx="9970833" cy="3648475"/>
          </a:xfrm>
          <a:prstGeom prst="rect">
            <a:avLst/>
          </a:prstGeom>
        </p:spPr>
        <p:txBody>
          <a:bodyPr/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Arial" panose="020B0604020202020204" pitchFamily="34" charset="0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tx2"/>
              </a:buClr>
              <a:buSzPct val="75000"/>
              <a:buFont typeface="Arial" panose="020B0604020202020204" pitchFamily="34" charset="0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75000"/>
              <a:buFont typeface="Arial" panose="020B0604020202020204" pitchFamily="34" charset="0"/>
              <a:buChar char="-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-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-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b="1" dirty="0"/>
              <a:t>Machine – experiment signal exchange and interlock </a:t>
            </a:r>
            <a:r>
              <a:rPr lang="en-US" dirty="0"/>
              <a:t>test completed successfully</a:t>
            </a:r>
          </a:p>
          <a:p>
            <a:pPr fontAlgn="auto">
              <a:spcAft>
                <a:spcPts val="0"/>
              </a:spcAft>
            </a:pPr>
            <a:r>
              <a:rPr lang="en-GB" dirty="0"/>
              <a:t>SMP tested with new LHC BCT connection</a:t>
            </a:r>
          </a:p>
          <a:p>
            <a:pPr fontAlgn="auto">
              <a:spcAft>
                <a:spcPts val="0"/>
              </a:spcAft>
            </a:pPr>
            <a:r>
              <a:rPr lang="en-GB" dirty="0"/>
              <a:t>Attempt to remotely pulse the injection kickers MKI2 and MKI8 </a:t>
            </a:r>
            <a:r>
              <a:rPr lang="en-GB" b="1" dirty="0"/>
              <a:t>failed</a:t>
            </a:r>
            <a:endParaRPr lang="en-GB" dirty="0"/>
          </a:p>
          <a:p>
            <a:pPr lvl="1" fontAlgn="auto">
              <a:spcAft>
                <a:spcPts val="0"/>
              </a:spcAft>
            </a:pPr>
            <a:r>
              <a:rPr lang="en-GB" dirty="0"/>
              <a:t>No </a:t>
            </a:r>
            <a:r>
              <a:rPr lang="en-GB" dirty="0" err="1"/>
              <a:t>cryo</a:t>
            </a:r>
            <a:r>
              <a:rPr lang="en-GB" dirty="0"/>
              <a:t> conditions in point 2 </a:t>
            </a:r>
            <a:r>
              <a:rPr lang="en-GB" dirty="0">
                <a:sym typeface="Wingdings" panose="05000000000000000000" pitchFamily="2" charset="2"/>
              </a:rPr>
              <a:t> no opening of vac. valves</a:t>
            </a:r>
          </a:p>
          <a:p>
            <a:pPr lvl="1" fontAlgn="auto">
              <a:spcAft>
                <a:spcPts val="0"/>
              </a:spcAft>
            </a:pPr>
            <a:r>
              <a:rPr lang="en-GB" dirty="0">
                <a:sym typeface="Wingdings" panose="05000000000000000000" pitchFamily="2" charset="2"/>
              </a:rPr>
              <a:t>Issue with abort gap keeper signal in point 8</a:t>
            </a:r>
          </a:p>
          <a:p>
            <a:pPr lvl="1" fontAlgn="auto">
              <a:spcAft>
                <a:spcPts val="0"/>
              </a:spcAft>
            </a:pPr>
            <a:r>
              <a:rPr lang="en-GB" dirty="0">
                <a:sym typeface="Wingdings" panose="05000000000000000000" pitchFamily="2" charset="2"/>
              </a:rPr>
              <a:t>Next attempt today or Thursday</a:t>
            </a:r>
          </a:p>
          <a:p>
            <a:r>
              <a:rPr lang="en-US" b="1" dirty="0"/>
              <a:t>Vacuum valves </a:t>
            </a:r>
            <a:r>
              <a:rPr lang="en-US" dirty="0"/>
              <a:t>tests for the LSS4 and LSS6 done</a:t>
            </a:r>
          </a:p>
        </p:txBody>
      </p:sp>
    </p:spTree>
    <p:extLst>
      <p:ext uri="{BB962C8B-B14F-4D97-AF65-F5344CB8AC3E}">
        <p14:creationId xmlns:p14="http://schemas.microsoft.com/office/powerpoint/2010/main" val="3530974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0" y="2276851"/>
            <a:ext cx="12222000" cy="1920250"/>
          </a:xfrm>
          <a:prstGeom prst="rect">
            <a:avLst/>
          </a:prstGeom>
          <a:gradFill rotWithShape="0">
            <a:gsLst>
              <a:gs pos="0">
                <a:srgbClr val="003368">
                  <a:alpha val="80000"/>
                </a:srgbClr>
              </a:gs>
              <a:gs pos="100000">
                <a:srgbClr val="8BA2BA"/>
              </a:gs>
            </a:gsLst>
            <a:lin ang="0"/>
          </a:gradFill>
          <a:ln w="19080">
            <a:solidFill>
              <a:srgbClr val="333399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CustomShape 2"/>
          <p:cNvSpPr/>
          <p:nvPr/>
        </p:nvSpPr>
        <p:spPr>
          <a:xfrm>
            <a:off x="1119793" y="2691400"/>
            <a:ext cx="9946895" cy="10911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65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Recommissioning 2023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5680" y="4926795"/>
            <a:ext cx="116751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>
                <a:latin typeface="+mj-lt"/>
              </a:rPr>
              <a:t>M. Solfaroli</a:t>
            </a:r>
          </a:p>
        </p:txBody>
      </p:sp>
    </p:spTree>
    <p:extLst>
      <p:ext uri="{BB962C8B-B14F-4D97-AF65-F5344CB8AC3E}">
        <p14:creationId xmlns:p14="http://schemas.microsoft.com/office/powerpoint/2010/main" val="2387518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Progress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998659-8576-1946-BFD7-4C5CE77E3F70}"/>
              </a:ext>
            </a:extLst>
          </p:cNvPr>
          <p:cNvSpPr txBox="1"/>
          <p:nvPr/>
        </p:nvSpPr>
        <p:spPr>
          <a:xfrm>
            <a:off x="4091002" y="5464465"/>
            <a:ext cx="400205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latin typeface="+mn-lt"/>
                <a:hlinkClick r:id="rId2"/>
              </a:rPr>
              <a:t>www.cern.ch/poweringtests</a:t>
            </a:r>
            <a:r>
              <a:rPr lang="en-US" sz="2400" dirty="0">
                <a:latin typeface="+mn-lt"/>
              </a:rPr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119256-CAB6-FE4F-A757-0C67A0059D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60" y="2813049"/>
            <a:ext cx="4030835" cy="2687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2F246FA-24A7-224A-A81A-2F595E2724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104" y="2660900"/>
            <a:ext cx="4030835" cy="2687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A2A9884-34D4-2644-A3AA-553CEC1967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0105" y="395005"/>
            <a:ext cx="4030835" cy="2687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896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General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64B5A8-9736-8746-87B6-39A507168C84}"/>
              </a:ext>
            </a:extLst>
          </p:cNvPr>
          <p:cNvSpPr txBox="1"/>
          <p:nvPr/>
        </p:nvSpPr>
        <p:spPr>
          <a:xfrm>
            <a:off x="719300" y="1239915"/>
            <a:ext cx="11214260" cy="45294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algn="l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ElQA campaign </a:t>
            </a:r>
            <a:r>
              <a:rPr lang="en-US" sz="22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completed successfully</a:t>
            </a:r>
          </a:p>
          <a:p>
            <a:pPr marL="342900" indent="-3429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All PIC-CRYO </a:t>
            </a:r>
            <a:r>
              <a:rPr lang="en-US" sz="2200" dirty="0">
                <a:latin typeface="+mn-lt"/>
              </a:rPr>
              <a:t>tests done but: XL2 (to be done today…NO </a:t>
            </a:r>
            <a:r>
              <a:rPr lang="en-US" sz="2200" dirty="0" err="1">
                <a:latin typeface="+mn-lt"/>
              </a:rPr>
              <a:t>cryo</a:t>
            </a:r>
            <a:r>
              <a:rPr lang="en-US" sz="2200" dirty="0">
                <a:latin typeface="+mn-lt"/>
              </a:rPr>
              <a:t> until today)</a:t>
            </a:r>
          </a:p>
          <a:p>
            <a:pPr marL="342900" indent="-342900" algn="l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All PCs unlocked</a:t>
            </a:r>
          </a:p>
          <a:p>
            <a:pPr marL="342900" indent="-342900" algn="l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i="1" dirty="0" err="1">
                <a:latin typeface="+mn-lt"/>
              </a:rPr>
              <a:t>Coupure</a:t>
            </a:r>
            <a:r>
              <a:rPr lang="en-US" sz="2200" i="1" dirty="0">
                <a:latin typeface="+mn-lt"/>
              </a:rPr>
              <a:t> du 3,3KV du SU2</a:t>
            </a:r>
            <a:r>
              <a:rPr lang="en-US" sz="2200" dirty="0">
                <a:latin typeface="+mn-lt"/>
              </a:rPr>
              <a:t> on March 13</a:t>
            </a:r>
            <a:r>
              <a:rPr lang="en-US" sz="2200" baseline="30000" dirty="0">
                <a:latin typeface="+mn-lt"/>
              </a:rPr>
              <a:t>th</a:t>
            </a:r>
            <a:r>
              <a:rPr lang="en-US" sz="2200" dirty="0">
                <a:latin typeface="+mn-lt"/>
              </a:rPr>
              <a:t> at 9h =&gt; DONE</a:t>
            </a:r>
          </a:p>
          <a:p>
            <a:pPr marL="342900" indent="-3429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Current Lead heater modification completed in </a:t>
            </a:r>
            <a:r>
              <a:rPr lang="en-US" sz="22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RR13 and RR17</a:t>
            </a:r>
          </a:p>
          <a:p>
            <a:pPr marL="342900" indent="-3429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13 kA preparation ongoing </a:t>
            </a:r>
            <a:r>
              <a:rPr lang="en-US" sz="2200" dirty="0">
                <a:latin typeface="+mn-lt"/>
              </a:rPr>
              <a:t>in S67+S12+S23 (QH to be switched ON in S56+S81)</a:t>
            </a:r>
          </a:p>
          <a:p>
            <a:pPr marL="342900" indent="-3429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IPQ/IPD/IT</a:t>
            </a:r>
            <a:r>
              <a:rPr lang="en-US" sz="2200" dirty="0">
                <a:latin typeface="+mn-lt"/>
              </a:rPr>
              <a:t>: interlock tests ongoing (all QHs to be switched ON)</a:t>
            </a:r>
          </a:p>
          <a:p>
            <a:pPr marL="342900" indent="-3429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Powering tests </a:t>
            </a:r>
            <a:r>
              <a:rPr lang="en-US" sz="2200" dirty="0">
                <a:latin typeface="+mn-lt"/>
              </a:rPr>
              <a:t>started on 60 A + 80/120 A + 600 A + 13 kA (S34, S45, S78)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First dipole circuit </a:t>
            </a:r>
            <a:r>
              <a:rPr lang="en-US" sz="2200" dirty="0">
                <a:latin typeface="+mn-lt"/>
              </a:rPr>
              <a:t>powered to nominal current (+I_DELTA) – RB.A78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First quadrupole circuits</a:t>
            </a:r>
            <a:r>
              <a:rPr lang="en-US" sz="2200" dirty="0">
                <a:latin typeface="+mn-lt"/>
              </a:rPr>
              <a:t> powered to nominal current (+I_DELTA) – RQD/F.A45</a:t>
            </a:r>
          </a:p>
        </p:txBody>
      </p:sp>
    </p:spTree>
    <p:extLst>
      <p:ext uri="{BB962C8B-B14F-4D97-AF65-F5344CB8AC3E}">
        <p14:creationId xmlns:p14="http://schemas.microsoft.com/office/powerpoint/2010/main" val="99054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PMEA connection issues last night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883C9D8-3CF8-CF44-A330-2B70F9130D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655" y="1124700"/>
            <a:ext cx="6366455" cy="459077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FF9D7AD-EED3-4347-943D-78148C53E07E}"/>
              </a:ext>
            </a:extLst>
          </p:cNvPr>
          <p:cNvSpPr/>
          <p:nvPr/>
        </p:nvSpPr>
        <p:spPr>
          <a:xfrm>
            <a:off x="7171340" y="2943233"/>
            <a:ext cx="40190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+mj-lt"/>
              </a:rPr>
              <a:t>“PMEA client has unstable connection to the server”</a:t>
            </a:r>
          </a:p>
          <a:p>
            <a:endParaRPr lang="en-US" sz="2400" dirty="0">
              <a:latin typeface="+mj-lt"/>
            </a:endParaRPr>
          </a:p>
          <a:p>
            <a:r>
              <a:rPr lang="en-US" sz="2400" dirty="0">
                <a:latin typeface="+mj-lt"/>
              </a:rPr>
              <a:t>“NO data in PMEA”</a:t>
            </a:r>
          </a:p>
        </p:txBody>
      </p:sp>
    </p:spTree>
    <p:extLst>
      <p:ext uri="{BB962C8B-B14F-4D97-AF65-F5344CB8AC3E}">
        <p14:creationId xmlns:p14="http://schemas.microsoft.com/office/powerpoint/2010/main" val="4058760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EF8D1E0-9455-9D41-A05C-7CB56A1EF3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8925"/>
            <a:ext cx="12192000" cy="424014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Powering permits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64B5A8-9736-8746-87B6-39A507168C84}"/>
              </a:ext>
            </a:extLst>
          </p:cNvPr>
          <p:cNvSpPr txBox="1"/>
          <p:nvPr/>
        </p:nvSpPr>
        <p:spPr>
          <a:xfrm>
            <a:off x="5097470" y="3892471"/>
            <a:ext cx="5146270" cy="8617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500" dirty="0">
                <a:latin typeface="+mj-lt"/>
              </a:rPr>
              <a:t>Following success of DSO tests, </a:t>
            </a:r>
            <a:r>
              <a:rPr lang="en-US" sz="25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powering permits </a:t>
            </a:r>
            <a:r>
              <a:rPr lang="en-US" sz="2500" dirty="0">
                <a:latin typeface="+mj-lt"/>
              </a:rPr>
              <a:t>approved</a:t>
            </a:r>
          </a:p>
        </p:txBody>
      </p:sp>
    </p:spTree>
    <p:extLst>
      <p:ext uri="{BB962C8B-B14F-4D97-AF65-F5344CB8AC3E}">
        <p14:creationId xmlns:p14="http://schemas.microsoft.com/office/powerpoint/2010/main" val="3555249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S12, S23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776FFB9-3C71-6245-B5A4-D79B578C8304}"/>
              </a:ext>
            </a:extLst>
          </p:cNvPr>
          <p:cNvSpPr/>
          <p:nvPr/>
        </p:nvSpPr>
        <p:spPr>
          <a:xfrm>
            <a:off x="1965069" y="1854395"/>
            <a:ext cx="8333884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b="1" dirty="0" err="1">
                <a:latin typeface="+mn-lt"/>
              </a:rPr>
              <a:t>Cryo</a:t>
            </a:r>
            <a:r>
              <a:rPr lang="en-US" sz="2400" b="1" dirty="0">
                <a:latin typeface="+mn-lt"/>
              </a:rPr>
              <a:t> conditions </a:t>
            </a:r>
            <a:r>
              <a:rPr lang="en-US" sz="2400" dirty="0">
                <a:latin typeface="+mn-lt"/>
              </a:rPr>
              <a:t>expected today</a:t>
            </a:r>
          </a:p>
          <a:p>
            <a:pPr>
              <a:spcBef>
                <a:spcPts val="1200"/>
              </a:spcBef>
            </a:pPr>
            <a:endParaRPr lang="en-US" sz="2400" dirty="0">
              <a:latin typeface="+mn-lt"/>
            </a:endParaRPr>
          </a:p>
          <a:p>
            <a:pPr>
              <a:spcBef>
                <a:spcPts val="1200"/>
              </a:spcBef>
            </a:pPr>
            <a:r>
              <a:rPr lang="en-US" sz="2400" b="1" dirty="0">
                <a:latin typeface="+mn-lt"/>
              </a:rPr>
              <a:t>CIRCUIT READINESS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Power converter unlocked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13 kA</a:t>
            </a:r>
            <a:r>
              <a:rPr lang="en-US" sz="2400" dirty="0">
                <a:latin typeface="+mn-lt"/>
              </a:rPr>
              <a:t>: QH ON in both sectors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600A</a:t>
            </a:r>
            <a:r>
              <a:rPr lang="en-US" sz="2400" dirty="0">
                <a:latin typeface="+mn-lt"/>
              </a:rPr>
              <a:t>: QDS crate re-installation in UA23/UA27 completed</a:t>
            </a:r>
          </a:p>
        </p:txBody>
      </p:sp>
    </p:spTree>
    <p:extLst>
      <p:ext uri="{BB962C8B-B14F-4D97-AF65-F5344CB8AC3E}">
        <p14:creationId xmlns:p14="http://schemas.microsoft.com/office/powerpoint/2010/main" val="101881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S34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783441-6B12-2342-A169-C012D7AD4DE5}"/>
              </a:ext>
            </a:extLst>
          </p:cNvPr>
          <p:cNvSpPr txBox="1"/>
          <p:nvPr/>
        </p:nvSpPr>
        <p:spPr>
          <a:xfrm>
            <a:off x="143225" y="817460"/>
            <a:ext cx="6375230" cy="50321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600 A: </a:t>
            </a:r>
            <a:r>
              <a:rPr lang="en-US" sz="2200" dirty="0">
                <a:latin typeface="+mn-lt"/>
              </a:rPr>
              <a:t>almost completed advanced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RQTL9.R3B1/B2: </a:t>
            </a:r>
            <a:r>
              <a:rPr lang="en-US" sz="2000" strike="sngStrike" dirty="0">
                <a:latin typeface="+mn-lt"/>
              </a:rPr>
              <a:t>EXTERNAL I_EARTH OVER CURRENT</a:t>
            </a:r>
            <a:r>
              <a:rPr lang="en-US" sz="2000" b="1" dirty="0">
                <a:latin typeface="+mn-lt"/>
              </a:rPr>
              <a:t> DONE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ROF.A34B1 – </a:t>
            </a:r>
            <a:r>
              <a:rPr lang="en-US" sz="2000" strike="sngStrike" dirty="0">
                <a:latin typeface="+mn-lt"/>
              </a:rPr>
              <a:t>intervention needed by the EE team</a:t>
            </a:r>
            <a:r>
              <a:rPr lang="en-US" sz="2000" dirty="0">
                <a:latin typeface="+mn-lt"/>
              </a:rPr>
              <a:t> – </a:t>
            </a:r>
            <a:r>
              <a:rPr lang="en-US" sz="2000" b="1" dirty="0">
                <a:latin typeface="+mn-lt"/>
              </a:rPr>
              <a:t>DONE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RQTL9.R3B1 (MP3 signature in ACCTESTING)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80-120 A: </a:t>
            </a:r>
            <a:r>
              <a:rPr lang="en-US" sz="2200" dirty="0">
                <a:latin typeface="+mn-lt"/>
              </a:rPr>
              <a:t>almost completed, quite a few signature in ACCTESTING (EPC)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60 A: </a:t>
            </a:r>
            <a:r>
              <a:rPr lang="en-US" sz="2200" dirty="0">
                <a:latin typeface="+mn-lt"/>
              </a:rPr>
              <a:t>COMPLETED</a:t>
            </a:r>
            <a:endParaRPr lang="en-US" sz="1000" dirty="0">
              <a:latin typeface="+mn-lt"/>
            </a:endParaRP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13 kA</a:t>
            </a:r>
            <a:r>
              <a:rPr lang="en-US" sz="2200" dirty="0">
                <a:latin typeface="+mn-lt"/>
              </a:rPr>
              <a:t>: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RB </a:t>
            </a:r>
            <a:r>
              <a:rPr lang="en-US" sz="2200" dirty="0">
                <a:latin typeface="+mn-lt"/>
                <a:sym typeface="Wingdings" pitchFamily="2" charset="2"/>
              </a:rPr>
              <a:t> </a:t>
            </a:r>
            <a:r>
              <a:rPr lang="en-US" sz="2200" dirty="0">
                <a:latin typeface="+mn-lt"/>
              </a:rPr>
              <a:t>2 kA test done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RQD </a:t>
            </a:r>
            <a:r>
              <a:rPr lang="en-US" sz="2200" dirty="0">
                <a:latin typeface="+mn-lt"/>
                <a:sym typeface="Wingdings" pitchFamily="2" charset="2"/>
              </a:rPr>
              <a:t> 760 A test done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  <a:sym typeface="Wingdings" pitchFamily="2" charset="2"/>
              </a:rPr>
              <a:t>RQF interlock tests completed</a:t>
            </a:r>
            <a:endParaRPr lang="en-US" sz="2200" dirty="0">
              <a:latin typeface="+mn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F7ED90-2949-F748-AB30-F40DBA0756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065" y="3723320"/>
            <a:ext cx="7007676" cy="211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144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S45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F9C8D1-F8C7-B14E-8388-158FAF3F7974}"/>
              </a:ext>
            </a:extLst>
          </p:cNvPr>
          <p:cNvSpPr txBox="1"/>
          <p:nvPr/>
        </p:nvSpPr>
        <p:spPr>
          <a:xfrm>
            <a:off x="220035" y="1002310"/>
            <a:ext cx="6528850" cy="40164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600 A</a:t>
            </a:r>
            <a:r>
              <a:rPr lang="en-US" sz="2200" dirty="0">
                <a:latin typeface="+mn-lt"/>
              </a:rPr>
              <a:t>:  almost completed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80-120 A</a:t>
            </a:r>
            <a:r>
              <a:rPr lang="en-US" sz="2200" dirty="0">
                <a:latin typeface="+mn-lt"/>
              </a:rPr>
              <a:t>: almost completed</a:t>
            </a:r>
          </a:p>
          <a:p>
            <a:pPr marL="819150" lvl="1" indent="-314325"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RCBYHS4.L5B1 - signatures in ACCTESTING (EPC)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60 A: </a:t>
            </a:r>
            <a:r>
              <a:rPr lang="en-US" sz="2200" dirty="0">
                <a:latin typeface="+mn-lt"/>
              </a:rPr>
              <a:t>well advanced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RCBH12.L5B1 - EPC intervention needed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RCBV27.L5B1 - EPC intervention needed</a:t>
            </a:r>
            <a:endParaRPr lang="en-US" sz="2200" b="1" dirty="0">
              <a:latin typeface="+mn-lt"/>
            </a:endParaRP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13 kA</a:t>
            </a:r>
            <a:r>
              <a:rPr lang="en-US" sz="2200" dirty="0">
                <a:latin typeface="+mn-lt"/>
              </a:rPr>
              <a:t>: 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RB – 760 A test done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RQD/F COMPLETED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EE4DDE-B6B2-1F49-A200-291DC57F27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875" y="3851455"/>
            <a:ext cx="6375228" cy="188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155841"/>
      </p:ext>
    </p:extLst>
  </p:cSld>
  <p:clrMapOvr>
    <a:masterClrMapping/>
  </p:clrMapOvr>
</p:sld>
</file>

<file path=ppt/theme/theme1.xml><?xml version="1.0" encoding="utf-8"?>
<a:theme xmlns:a="http://schemas.openxmlformats.org/drawingml/2006/main" name="Fred 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</a:spPr>
      <a:bodyPr wrap="none" rtlCol="0">
        <a:spAutoFit/>
      </a:bodyPr>
      <a:lstStyle>
        <a:defPPr algn="l">
          <a:defRPr sz="1600" dirty="0" err="1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64052</TotalTime>
  <Words>718</Words>
  <Application>Microsoft Macintosh PowerPoint</Application>
  <PresentationFormat>Widescreen</PresentationFormat>
  <Paragraphs>98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Comic Sans MS</vt:lpstr>
      <vt:lpstr>DejaVu Sans</vt:lpstr>
      <vt:lpstr>Wingdings</vt:lpstr>
      <vt:lpstr>Fred 2</vt:lpstr>
      <vt:lpstr>PowerPoint Presentation</vt:lpstr>
      <vt:lpstr>PowerPoint Presentation</vt:lpstr>
      <vt:lpstr>Progress</vt:lpstr>
      <vt:lpstr>General</vt:lpstr>
      <vt:lpstr>PMEA connection issues last night</vt:lpstr>
      <vt:lpstr>Powering permits</vt:lpstr>
      <vt:lpstr>S12, S23</vt:lpstr>
      <vt:lpstr>S34</vt:lpstr>
      <vt:lpstr>S45</vt:lpstr>
      <vt:lpstr>S56</vt:lpstr>
      <vt:lpstr>S67</vt:lpstr>
      <vt:lpstr>S78</vt:lpstr>
      <vt:lpstr>S81</vt:lpstr>
      <vt:lpstr>Special tests</vt:lpstr>
      <vt:lpstr>This week access</vt:lpstr>
      <vt:lpstr>Equipment checkout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Microsoft Office User</cp:lastModifiedBy>
  <cp:revision>9323</cp:revision>
  <cp:lastPrinted>2014-08-28T12:09:23Z</cp:lastPrinted>
  <dcterms:created xsi:type="dcterms:W3CDTF">1601-01-01T00:00:00Z</dcterms:created>
  <dcterms:modified xsi:type="dcterms:W3CDTF">2023-03-15T07:59:11Z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