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sldIdLst>
    <p:sldId id="2009" r:id="rId2"/>
    <p:sldId id="2048" r:id="rId3"/>
    <p:sldId id="916" r:id="rId4"/>
    <p:sldId id="2056" r:id="rId5"/>
    <p:sldId id="901" r:id="rId6"/>
    <p:sldId id="2058" r:id="rId7"/>
    <p:sldId id="2044" r:id="rId8"/>
    <p:sldId id="2059" r:id="rId9"/>
    <p:sldId id="205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7269293-5706-E74D-B08C-7605D25158A2}">
          <p14:sldIdLst>
            <p14:sldId id="2009"/>
            <p14:sldId id="2048"/>
            <p14:sldId id="916"/>
            <p14:sldId id="2056"/>
            <p14:sldId id="901"/>
            <p14:sldId id="2058"/>
          </p14:sldIdLst>
        </p14:section>
        <p14:section name="R&amp;D Strategy" id="{968E50D2-165E-614B-8356-100FB15620AF}">
          <p14:sldIdLst>
            <p14:sldId id="2044"/>
            <p14:sldId id="2059"/>
            <p14:sldId id="2057"/>
          </p14:sldIdLst>
        </p14:section>
        <p14:section name="Spare" id="{B2DD3E27-3D77-A144-9F16-4BBD9B677EB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Devred" initials="AD" lastIdx="22" clrIdx="0">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FF"/>
    <a:srgbClr val="006DD0"/>
    <a:srgbClr val="0016A0"/>
    <a:srgbClr val="67B4FE"/>
    <a:srgbClr val="6647AD"/>
    <a:srgbClr val="8E04FF"/>
    <a:srgbClr val="676ECB"/>
    <a:srgbClr val="6695E8"/>
    <a:srgbClr val="4303C2"/>
    <a:srgbClr val="3D04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39"/>
    <p:restoredTop sz="96197" autoAdjust="0"/>
  </p:normalViewPr>
  <p:slideViewPr>
    <p:cSldViewPr snapToGrid="0" snapToObjects="1">
      <p:cViewPr varScale="1">
        <p:scale>
          <a:sx n="119" d="100"/>
          <a:sy n="119" d="100"/>
        </p:scale>
        <p:origin x="1832" y="17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27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3F1D53-5761-874B-B4FC-A8E6F64B8C72}" type="doc">
      <dgm:prSet loTypeId="urn:microsoft.com/office/officeart/2005/8/layout/chevron2" loCatId="" qsTypeId="urn:microsoft.com/office/officeart/2005/8/quickstyle/simple1" qsCatId="simple" csTypeId="urn:microsoft.com/office/officeart/2005/8/colors/accent1_2" csCatId="accent1" phldr="1"/>
      <dgm:spPr/>
      <dgm:t>
        <a:bodyPr/>
        <a:lstStyle/>
        <a:p>
          <a:endParaRPr lang="en-GB"/>
        </a:p>
      </dgm:t>
    </dgm:pt>
    <dgm:pt modelId="{38DF4F20-BE55-0845-8199-8C2C021E5CB8}">
      <dgm:prSet phldrT="[Text]" custT="1"/>
      <dgm:spPr>
        <a:solidFill>
          <a:schemeClr val="tx1">
            <a:lumMod val="50000"/>
          </a:schemeClr>
        </a:solidFill>
      </dgm:spPr>
      <dgm:t>
        <a:bodyPr/>
        <a:lstStyle/>
        <a:p>
          <a:endParaRPr lang="en-GB" sz="2400"/>
        </a:p>
        <a:p>
          <a:r>
            <a:rPr lang="en-GB" sz="2400"/>
            <a:t>Enabling Technologies</a:t>
          </a:r>
        </a:p>
      </dgm:t>
    </dgm:pt>
    <dgm:pt modelId="{D5F80214-DC76-DE45-97E0-3B478407221C}" type="parTrans" cxnId="{F21F5CD9-9DB4-2A46-87ED-E293732F82F2}">
      <dgm:prSet/>
      <dgm:spPr/>
      <dgm:t>
        <a:bodyPr/>
        <a:lstStyle/>
        <a:p>
          <a:endParaRPr lang="en-GB"/>
        </a:p>
      </dgm:t>
    </dgm:pt>
    <dgm:pt modelId="{936B5277-B784-6F47-B55E-E6213B4E6C98}" type="sibTrans" cxnId="{F21F5CD9-9DB4-2A46-87ED-E293732F82F2}">
      <dgm:prSet/>
      <dgm:spPr/>
      <dgm:t>
        <a:bodyPr/>
        <a:lstStyle/>
        <a:p>
          <a:endParaRPr lang="en-GB"/>
        </a:p>
      </dgm:t>
    </dgm:pt>
    <dgm:pt modelId="{E25A2560-3C9B-5C4B-AD3C-FDDB4AFCA41B}">
      <dgm:prSet phldrT="[Text]" custT="1"/>
      <dgm:spPr/>
      <dgm:t>
        <a:bodyPr/>
        <a:lstStyle/>
        <a:p>
          <a:pPr marL="114300" marR="0" lvl="1" indent="0"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dirty="0"/>
            <a:t> Enhanced impregnation materials for HFM magnet coils</a:t>
          </a:r>
        </a:p>
      </dgm:t>
    </dgm:pt>
    <dgm:pt modelId="{10E2EED7-93E0-C64A-AEC3-4BCE64071609}" type="parTrans" cxnId="{12024596-E93E-994B-B6BE-181E1EA2FC6E}">
      <dgm:prSet/>
      <dgm:spPr/>
      <dgm:t>
        <a:bodyPr/>
        <a:lstStyle/>
        <a:p>
          <a:endParaRPr lang="en-GB"/>
        </a:p>
      </dgm:t>
    </dgm:pt>
    <dgm:pt modelId="{155090B7-224D-F049-9F6E-188ABBE39605}" type="sibTrans" cxnId="{12024596-E93E-994B-B6BE-181E1EA2FC6E}">
      <dgm:prSet/>
      <dgm:spPr/>
      <dgm:t>
        <a:bodyPr/>
        <a:lstStyle/>
        <a:p>
          <a:endParaRPr lang="en-GB"/>
        </a:p>
      </dgm:t>
    </dgm:pt>
    <dgm:pt modelId="{5194ED5D-533A-E543-9F8A-0C80949C971C}">
      <dgm:prSet phldrT="[Text]" custT="1"/>
      <dgm:spPr/>
      <dgm:t>
        <a:bodyPr/>
        <a:lstStyle/>
        <a:p>
          <a:pPr marL="114300" marR="0" lvl="1" indent="0"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dirty="0"/>
            <a:t> Enhanced insulation materials for HFM conductors and coils</a:t>
          </a:r>
        </a:p>
      </dgm:t>
    </dgm:pt>
    <dgm:pt modelId="{ABB7DC9E-18B2-BA4F-A86E-201DB1F99ECC}" type="parTrans" cxnId="{1773564E-7A90-D64F-B72B-DBCF861718B3}">
      <dgm:prSet/>
      <dgm:spPr/>
      <dgm:t>
        <a:bodyPr/>
        <a:lstStyle/>
        <a:p>
          <a:endParaRPr lang="en-GB"/>
        </a:p>
      </dgm:t>
    </dgm:pt>
    <dgm:pt modelId="{FF863ECA-BD94-9A42-B32F-8F513C6E0A89}" type="sibTrans" cxnId="{1773564E-7A90-D64F-B72B-DBCF861718B3}">
      <dgm:prSet/>
      <dgm:spPr/>
      <dgm:t>
        <a:bodyPr/>
        <a:lstStyle/>
        <a:p>
          <a:endParaRPr lang="en-GB"/>
        </a:p>
      </dgm:t>
    </dgm:pt>
    <dgm:pt modelId="{A1183835-54AE-804A-8EF9-9F2D0E63D6CF}">
      <dgm:prSet phldrT="[Text]" custT="1"/>
      <dgm:spPr/>
      <dgm:t>
        <a:bodyPr/>
        <a:lstStyle/>
        <a:p>
          <a:pPr marL="114300" marR="0" lvl="1" indent="0"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dirty="0"/>
            <a:t> Common modelling and simulation tools for HFM magnets</a:t>
          </a:r>
        </a:p>
      </dgm:t>
    </dgm:pt>
    <dgm:pt modelId="{557700A0-CB81-AB45-85CA-20B0E2E0257B}" type="parTrans" cxnId="{3DACE3EA-C7F9-234D-92B2-A9A6DC62550E}">
      <dgm:prSet/>
      <dgm:spPr/>
      <dgm:t>
        <a:bodyPr/>
        <a:lstStyle/>
        <a:p>
          <a:endParaRPr lang="en-GB"/>
        </a:p>
      </dgm:t>
    </dgm:pt>
    <dgm:pt modelId="{86418ECA-29E1-BD47-95FB-78EDC02B976E}" type="sibTrans" cxnId="{3DACE3EA-C7F9-234D-92B2-A9A6DC62550E}">
      <dgm:prSet/>
      <dgm:spPr/>
      <dgm:t>
        <a:bodyPr/>
        <a:lstStyle/>
        <a:p>
          <a:endParaRPr lang="en-GB"/>
        </a:p>
      </dgm:t>
    </dgm:pt>
    <dgm:pt modelId="{B520F95C-86DB-2B40-9811-95760FC03D28}">
      <dgm:prSet phldrT="[Text]" custT="1"/>
      <dgm:spPr/>
      <dgm:t>
        <a:bodyPr/>
        <a:lstStyle/>
        <a:p>
          <a:pPr marL="114300" marR="0" lvl="1" indent="0"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a:t> Cryogenic and thermal management studies for HFM magnets</a:t>
          </a:r>
        </a:p>
      </dgm:t>
    </dgm:pt>
    <dgm:pt modelId="{1B33D361-D96D-B249-9BC7-A1766B44CF0B}" type="parTrans" cxnId="{11FA9B10-763D-EE4A-BEFD-584D36DB5622}">
      <dgm:prSet/>
      <dgm:spPr/>
      <dgm:t>
        <a:bodyPr/>
        <a:lstStyle/>
        <a:p>
          <a:endParaRPr lang="en-GB"/>
        </a:p>
      </dgm:t>
    </dgm:pt>
    <dgm:pt modelId="{9C321461-FF38-7348-B2FC-29F4891F3754}" type="sibTrans" cxnId="{11FA9B10-763D-EE4A-BEFD-584D36DB5622}">
      <dgm:prSet/>
      <dgm:spPr/>
      <dgm:t>
        <a:bodyPr/>
        <a:lstStyle/>
        <a:p>
          <a:endParaRPr lang="en-GB"/>
        </a:p>
      </dgm:t>
    </dgm:pt>
    <dgm:pt modelId="{B26D10FD-C426-E64F-B3D5-18E27A1E9950}">
      <dgm:prSet phldrT="[Text]" custT="1"/>
      <dgm:spPr/>
      <dgm:t>
        <a:bodyPr/>
        <a:lstStyle/>
        <a:p>
          <a:pPr marL="114300" marR="0" lvl="1" indent="0"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dirty="0"/>
            <a:t> Novel quench detection and protection methods for both Nb3Sn and HTS high-field magnets</a:t>
          </a:r>
        </a:p>
      </dgm:t>
    </dgm:pt>
    <dgm:pt modelId="{4D496453-2699-1E4A-A550-3E3061310FBB}" type="parTrans" cxnId="{CB32E55B-9C8C-ED4B-97E7-7BA007766B56}">
      <dgm:prSet/>
      <dgm:spPr/>
      <dgm:t>
        <a:bodyPr/>
        <a:lstStyle/>
        <a:p>
          <a:endParaRPr lang="en-GB"/>
        </a:p>
      </dgm:t>
    </dgm:pt>
    <dgm:pt modelId="{A7672D14-0332-824C-8C44-8587AED6468A}" type="sibTrans" cxnId="{CB32E55B-9C8C-ED4B-97E7-7BA007766B56}">
      <dgm:prSet/>
      <dgm:spPr/>
      <dgm:t>
        <a:bodyPr/>
        <a:lstStyle/>
        <a:p>
          <a:endParaRPr lang="en-GB"/>
        </a:p>
      </dgm:t>
    </dgm:pt>
    <dgm:pt modelId="{98A29221-7C0B-7F4D-9FE0-70AC2222DACB}">
      <dgm:prSet phldrT="[Text]" custT="1"/>
      <dgm:spPr/>
      <dgm:t>
        <a:bodyPr/>
        <a:lstStyle/>
        <a:p>
          <a:pPr marL="114300" marR="0" lvl="1" indent="0"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dirty="0"/>
            <a:t> New structural materials for HFM magnets with enhanced functionality through additive manufacturing</a:t>
          </a:r>
        </a:p>
      </dgm:t>
    </dgm:pt>
    <dgm:pt modelId="{B7F29A20-8AFB-1448-BC53-674D9CB229E9}" type="parTrans" cxnId="{E45DE02D-354C-F04A-9D93-DA99C6D39A72}">
      <dgm:prSet/>
      <dgm:spPr/>
      <dgm:t>
        <a:bodyPr/>
        <a:lstStyle/>
        <a:p>
          <a:endParaRPr lang="en-GB"/>
        </a:p>
      </dgm:t>
    </dgm:pt>
    <dgm:pt modelId="{323DC746-F55D-4548-84E2-05C4997AD6DF}" type="sibTrans" cxnId="{E45DE02D-354C-F04A-9D93-DA99C6D39A72}">
      <dgm:prSet/>
      <dgm:spPr/>
      <dgm:t>
        <a:bodyPr/>
        <a:lstStyle/>
        <a:p>
          <a:endParaRPr lang="en-GB"/>
        </a:p>
      </dgm:t>
    </dgm:pt>
    <dgm:pt modelId="{EEDCDEB2-C984-8649-A9D8-9578FA267FAF}" type="pres">
      <dgm:prSet presAssocID="{2D3F1D53-5761-874B-B4FC-A8E6F64B8C72}" presName="linearFlow" presStyleCnt="0">
        <dgm:presLayoutVars>
          <dgm:dir/>
          <dgm:animLvl val="lvl"/>
          <dgm:resizeHandles val="exact"/>
        </dgm:presLayoutVars>
      </dgm:prSet>
      <dgm:spPr/>
    </dgm:pt>
    <dgm:pt modelId="{55AB74A2-85C3-2046-97F0-7AB0FACE6381}" type="pres">
      <dgm:prSet presAssocID="{38DF4F20-BE55-0845-8199-8C2C021E5CB8}" presName="composite" presStyleCnt="0"/>
      <dgm:spPr/>
    </dgm:pt>
    <dgm:pt modelId="{E77CEF65-6A39-C144-BA5B-2E0ABE6C4366}" type="pres">
      <dgm:prSet presAssocID="{38DF4F20-BE55-0845-8199-8C2C021E5CB8}" presName="parentText" presStyleLbl="alignNode1" presStyleIdx="0" presStyleCnt="1" custLinFactX="109487" custLinFactNeighborX="200000" custLinFactNeighborY="7444">
        <dgm:presLayoutVars>
          <dgm:chMax val="1"/>
          <dgm:bulletEnabled val="1"/>
        </dgm:presLayoutVars>
      </dgm:prSet>
      <dgm:spPr/>
    </dgm:pt>
    <dgm:pt modelId="{FD755129-337A-774C-A774-B0D56FBE58F1}" type="pres">
      <dgm:prSet presAssocID="{38DF4F20-BE55-0845-8199-8C2C021E5CB8}" presName="descendantText" presStyleLbl="alignAcc1" presStyleIdx="0" presStyleCnt="1" custFlipVert="1" custFlipHor="1" custScaleX="100588" custScaleY="98006" custLinFactNeighborX="-71742" custLinFactNeighborY="992">
        <dgm:presLayoutVars>
          <dgm:bulletEnabled val="1"/>
        </dgm:presLayoutVars>
      </dgm:prSet>
      <dgm:spPr/>
    </dgm:pt>
  </dgm:ptLst>
  <dgm:cxnLst>
    <dgm:cxn modelId="{63ED0A09-16A9-E34A-9D0E-5A2A1D5C55C7}" type="presOf" srcId="{38DF4F20-BE55-0845-8199-8C2C021E5CB8}" destId="{E77CEF65-6A39-C144-BA5B-2E0ABE6C4366}" srcOrd="0" destOrd="0" presId="urn:microsoft.com/office/officeart/2005/8/layout/chevron2"/>
    <dgm:cxn modelId="{11FA9B10-763D-EE4A-BEFD-584D36DB5622}" srcId="{38DF4F20-BE55-0845-8199-8C2C021E5CB8}" destId="{B520F95C-86DB-2B40-9811-95760FC03D28}" srcOrd="5" destOrd="0" parTransId="{1B33D361-D96D-B249-9BC7-A1766B44CF0B}" sibTransId="{9C321461-FF38-7348-B2FC-29F4891F3754}"/>
    <dgm:cxn modelId="{EABC6E26-046B-6B43-9420-334178071A1B}" type="presOf" srcId="{5194ED5D-533A-E543-9F8A-0C80949C971C}" destId="{FD755129-337A-774C-A774-B0D56FBE58F1}" srcOrd="0" destOrd="1" presId="urn:microsoft.com/office/officeart/2005/8/layout/chevron2"/>
    <dgm:cxn modelId="{E45DE02D-354C-F04A-9D93-DA99C6D39A72}" srcId="{38DF4F20-BE55-0845-8199-8C2C021E5CB8}" destId="{98A29221-7C0B-7F4D-9FE0-70AC2222DACB}" srcOrd="2" destOrd="0" parTransId="{B7F29A20-8AFB-1448-BC53-674D9CB229E9}" sibTransId="{323DC746-F55D-4548-84E2-05C4997AD6DF}"/>
    <dgm:cxn modelId="{882F4133-1D90-B843-AFF7-38ED2F970A8C}" type="presOf" srcId="{B520F95C-86DB-2B40-9811-95760FC03D28}" destId="{FD755129-337A-774C-A774-B0D56FBE58F1}" srcOrd="0" destOrd="5" presId="urn:microsoft.com/office/officeart/2005/8/layout/chevron2"/>
    <dgm:cxn modelId="{1773564E-7A90-D64F-B72B-DBCF861718B3}" srcId="{38DF4F20-BE55-0845-8199-8C2C021E5CB8}" destId="{5194ED5D-533A-E543-9F8A-0C80949C971C}" srcOrd="1" destOrd="0" parTransId="{ABB7DC9E-18B2-BA4F-A86E-201DB1F99ECC}" sibTransId="{FF863ECA-BD94-9A42-B32F-8F513C6E0A89}"/>
    <dgm:cxn modelId="{CB32E55B-9C8C-ED4B-97E7-7BA007766B56}" srcId="{38DF4F20-BE55-0845-8199-8C2C021E5CB8}" destId="{B26D10FD-C426-E64F-B3D5-18E27A1E9950}" srcOrd="4" destOrd="0" parTransId="{4D496453-2699-1E4A-A550-3E3061310FBB}" sibTransId="{A7672D14-0332-824C-8C44-8587AED6468A}"/>
    <dgm:cxn modelId="{DD99DF68-A655-AC47-92AF-A03EE8230310}" type="presOf" srcId="{2D3F1D53-5761-874B-B4FC-A8E6F64B8C72}" destId="{EEDCDEB2-C984-8649-A9D8-9578FA267FAF}" srcOrd="0" destOrd="0" presId="urn:microsoft.com/office/officeart/2005/8/layout/chevron2"/>
    <dgm:cxn modelId="{12024596-E93E-994B-B6BE-181E1EA2FC6E}" srcId="{38DF4F20-BE55-0845-8199-8C2C021E5CB8}" destId="{E25A2560-3C9B-5C4B-AD3C-FDDB4AFCA41B}" srcOrd="0" destOrd="0" parTransId="{10E2EED7-93E0-C64A-AEC3-4BCE64071609}" sibTransId="{155090B7-224D-F049-9F6E-188ABBE39605}"/>
    <dgm:cxn modelId="{C6C65FB4-1609-FF40-9F09-A7EF9C65BD74}" type="presOf" srcId="{98A29221-7C0B-7F4D-9FE0-70AC2222DACB}" destId="{FD755129-337A-774C-A774-B0D56FBE58F1}" srcOrd="0" destOrd="2" presId="urn:microsoft.com/office/officeart/2005/8/layout/chevron2"/>
    <dgm:cxn modelId="{DE0574D8-784C-A54A-9581-6D6ED3CBF837}" type="presOf" srcId="{E25A2560-3C9B-5C4B-AD3C-FDDB4AFCA41B}" destId="{FD755129-337A-774C-A774-B0D56FBE58F1}" srcOrd="0" destOrd="0" presId="urn:microsoft.com/office/officeart/2005/8/layout/chevron2"/>
    <dgm:cxn modelId="{F21F5CD9-9DB4-2A46-87ED-E293732F82F2}" srcId="{2D3F1D53-5761-874B-B4FC-A8E6F64B8C72}" destId="{38DF4F20-BE55-0845-8199-8C2C021E5CB8}" srcOrd="0" destOrd="0" parTransId="{D5F80214-DC76-DE45-97E0-3B478407221C}" sibTransId="{936B5277-B784-6F47-B55E-E6213B4E6C98}"/>
    <dgm:cxn modelId="{DEE8F9E2-01A2-0C46-8604-9F4A4F821381}" type="presOf" srcId="{A1183835-54AE-804A-8EF9-9F2D0E63D6CF}" destId="{FD755129-337A-774C-A774-B0D56FBE58F1}" srcOrd="0" destOrd="3" presId="urn:microsoft.com/office/officeart/2005/8/layout/chevron2"/>
    <dgm:cxn modelId="{3DACE3EA-C7F9-234D-92B2-A9A6DC62550E}" srcId="{38DF4F20-BE55-0845-8199-8C2C021E5CB8}" destId="{A1183835-54AE-804A-8EF9-9F2D0E63D6CF}" srcOrd="3" destOrd="0" parTransId="{557700A0-CB81-AB45-85CA-20B0E2E0257B}" sibTransId="{86418ECA-29E1-BD47-95FB-78EDC02B976E}"/>
    <dgm:cxn modelId="{380582FE-36BA-1C43-A46D-3AF6198FA8DC}" type="presOf" srcId="{B26D10FD-C426-E64F-B3D5-18E27A1E9950}" destId="{FD755129-337A-774C-A774-B0D56FBE58F1}" srcOrd="0" destOrd="4" presId="urn:microsoft.com/office/officeart/2005/8/layout/chevron2"/>
    <dgm:cxn modelId="{67D0B278-B743-DB42-AC18-0CAFE8E1B14E}" type="presParOf" srcId="{EEDCDEB2-C984-8649-A9D8-9578FA267FAF}" destId="{55AB74A2-85C3-2046-97F0-7AB0FACE6381}" srcOrd="0" destOrd="0" presId="urn:microsoft.com/office/officeart/2005/8/layout/chevron2"/>
    <dgm:cxn modelId="{A61EA603-1087-FD46-9192-A49A3CEC7464}" type="presParOf" srcId="{55AB74A2-85C3-2046-97F0-7AB0FACE6381}" destId="{E77CEF65-6A39-C144-BA5B-2E0ABE6C4366}" srcOrd="0" destOrd="0" presId="urn:microsoft.com/office/officeart/2005/8/layout/chevron2"/>
    <dgm:cxn modelId="{CA59D3D2-629B-AE4E-8B93-A63259578E4C}" type="presParOf" srcId="{55AB74A2-85C3-2046-97F0-7AB0FACE6381}" destId="{FD755129-337A-774C-A774-B0D56FBE58F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7CEF65-6A39-C144-BA5B-2E0ABE6C4366}">
      <dsp:nvSpPr>
        <dsp:cNvPr id="0" name=""/>
        <dsp:cNvSpPr/>
      </dsp:nvSpPr>
      <dsp:spPr>
        <a:xfrm rot="5400000">
          <a:off x="5574652" y="423200"/>
          <a:ext cx="2785022" cy="1949515"/>
        </a:xfrm>
        <a:prstGeom prst="chevron">
          <a:avLst/>
        </a:prstGeom>
        <a:solidFill>
          <a:schemeClr val="tx1">
            <a:lumMod val="5000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endParaRPr lang="en-GB" sz="2400" kern="1200"/>
        </a:p>
        <a:p>
          <a:pPr marL="0" lvl="0" indent="0" algn="ctr" defTabSz="1066800">
            <a:lnSpc>
              <a:spcPct val="90000"/>
            </a:lnSpc>
            <a:spcBef>
              <a:spcPct val="0"/>
            </a:spcBef>
            <a:spcAft>
              <a:spcPct val="35000"/>
            </a:spcAft>
            <a:buNone/>
          </a:pPr>
          <a:r>
            <a:rPr lang="en-GB" sz="2400" kern="1200"/>
            <a:t>Enabling Technologies</a:t>
          </a:r>
        </a:p>
      </dsp:txBody>
      <dsp:txXfrm rot="-5400000">
        <a:off x="5992406" y="980205"/>
        <a:ext cx="1949515" cy="835507"/>
      </dsp:txXfrm>
    </dsp:sp>
    <dsp:sp modelId="{FD755129-337A-774C-A774-B0D56FBE58F1}">
      <dsp:nvSpPr>
        <dsp:cNvPr id="0" name=""/>
        <dsp:cNvSpPr/>
      </dsp:nvSpPr>
      <dsp:spPr>
        <a:xfrm rot="5400000" flipH="1" flipV="1">
          <a:off x="2126270" y="-2087521"/>
          <a:ext cx="1775100" cy="6027641"/>
        </a:xfrm>
        <a:prstGeom prst="round2Same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marR="0" lvl="1" indent="0" algn="l"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kern="1200" dirty="0"/>
            <a:t> Enhanced impregnation materials for HFM magnet coils</a:t>
          </a:r>
        </a:p>
        <a:p>
          <a:pPr marL="114300" marR="0" lvl="1" indent="0" algn="l"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kern="1200" dirty="0"/>
            <a:t> Enhanced insulation materials for HFM conductors and coils</a:t>
          </a:r>
        </a:p>
        <a:p>
          <a:pPr marL="114300" marR="0" lvl="1" indent="0" algn="l"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kern="1200" dirty="0"/>
            <a:t> New structural materials for HFM magnets with enhanced functionality through additive manufacturing</a:t>
          </a:r>
        </a:p>
        <a:p>
          <a:pPr marL="114300" marR="0" lvl="1" indent="0" algn="l"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kern="1200" dirty="0"/>
            <a:t> Common modelling and simulation tools for HFM magnets</a:t>
          </a:r>
        </a:p>
        <a:p>
          <a:pPr marL="114300" marR="0" lvl="1" indent="0" algn="l"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kern="1200" dirty="0"/>
            <a:t> Novel quench detection and protection methods for both Nb3Sn and HTS high-field magnets</a:t>
          </a:r>
        </a:p>
        <a:p>
          <a:pPr marL="114300" marR="0" lvl="1" indent="0" algn="l" defTabSz="622300" eaLnBrk="1" fontAlgn="auto" latinLnBrk="0" hangingPunct="1">
            <a:lnSpc>
              <a:spcPct val="90000"/>
            </a:lnSpc>
            <a:spcBef>
              <a:spcPct val="0"/>
            </a:spcBef>
            <a:spcAft>
              <a:spcPct val="15000"/>
            </a:spcAft>
            <a:buClrTx/>
            <a:buSzTx/>
            <a:buFont typeface="Arial" panose="020B0604020202020204" pitchFamily="34" charset="0"/>
            <a:buChar char="•"/>
            <a:tabLst/>
            <a:defRPr/>
          </a:pPr>
          <a:r>
            <a:rPr lang="en-GB" sz="1400" b="1" kern="1200"/>
            <a:t> Cryogenic and thermal management studies for HFM magnets</a:t>
          </a:r>
        </a:p>
      </dsp:txBody>
      <dsp:txXfrm rot="-5400000">
        <a:off x="86653" y="125402"/>
        <a:ext cx="5940988" cy="160179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28A480-3686-4A45-B348-778E52A86B5D}" type="datetimeFigureOut">
              <a:rPr lang="en-US" smtClean="0"/>
              <a:t>4/17/23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51F81B-0188-F944-95C5-D896A11FCEC3}" type="slidenum">
              <a:rPr lang="en-US" smtClean="0"/>
              <a:t>1</a:t>
            </a:fld>
            <a:endParaRPr lang="en-US"/>
          </a:p>
        </p:txBody>
      </p:sp>
    </p:spTree>
    <p:extLst>
      <p:ext uri="{BB962C8B-B14F-4D97-AF65-F5344CB8AC3E}">
        <p14:creationId xmlns:p14="http://schemas.microsoft.com/office/powerpoint/2010/main" val="442117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B51F81B-0188-F944-95C5-D896A11FCEC3}" type="slidenum">
              <a:rPr lang="en-US" smtClean="0"/>
              <a:t>4</a:t>
            </a:fld>
            <a:endParaRPr lang="en-US"/>
          </a:p>
        </p:txBody>
      </p:sp>
    </p:spTree>
    <p:extLst>
      <p:ext uri="{BB962C8B-B14F-4D97-AF65-F5344CB8AC3E}">
        <p14:creationId xmlns:p14="http://schemas.microsoft.com/office/powerpoint/2010/main" val="993099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51F81B-0188-F944-95C5-D896A11FCEC3}" type="slidenum">
              <a:rPr lang="en-US" smtClean="0"/>
              <a:t>6</a:t>
            </a:fld>
            <a:endParaRPr lang="en-US"/>
          </a:p>
        </p:txBody>
      </p:sp>
    </p:spTree>
    <p:extLst>
      <p:ext uri="{BB962C8B-B14F-4D97-AF65-F5344CB8AC3E}">
        <p14:creationId xmlns:p14="http://schemas.microsoft.com/office/powerpoint/2010/main" val="3925415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B51F81B-0188-F944-95C5-D896A11FCEC3}" type="slidenum">
              <a:rPr lang="en-US" smtClean="0"/>
              <a:t>8</a:t>
            </a:fld>
            <a:endParaRPr lang="en-US"/>
          </a:p>
        </p:txBody>
      </p:sp>
    </p:spTree>
    <p:extLst>
      <p:ext uri="{BB962C8B-B14F-4D97-AF65-F5344CB8AC3E}">
        <p14:creationId xmlns:p14="http://schemas.microsoft.com/office/powerpoint/2010/main" val="12792995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7561433E-798B-5F49-9757-E375052C7AD2}"/>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l="2888" r="2888"/>
          <a:stretch/>
        </p:blipFill>
        <p:spPr>
          <a:xfrm>
            <a:off x="0" y="1"/>
            <a:ext cx="9144000" cy="6858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nal slide lean">
    <p:bg>
      <p:bgRef idx="1001">
        <a:schemeClr val="bg2"/>
      </p:bgRef>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6ADE924E-8D52-CD4C-B230-180DBB7964C0}"/>
              </a:ext>
            </a:extLst>
          </p:cNvPr>
          <p:cNvPicPr>
            <a:picLocks noChangeAspect="1"/>
          </p:cNvPicPr>
          <p:nvPr userDrawn="1"/>
        </p:nvPicPr>
        <p:blipFill rotWithShape="1">
          <a:blip r:embed="rId2" cstate="email">
            <a:clrChange>
              <a:clrFrom>
                <a:srgbClr val="231F20"/>
              </a:clrFrom>
              <a:clrTo>
                <a:srgbClr val="231F20">
                  <a:alpha val="0"/>
                </a:srgbClr>
              </a:clrTo>
            </a:clrChange>
            <a:extLst>
              <a:ext uri="{28A0092B-C50C-407E-A947-70E740481C1C}">
                <a14:useLocalDpi xmlns:a14="http://schemas.microsoft.com/office/drawing/2010/main" val="0"/>
              </a:ext>
            </a:extLst>
          </a:blip>
          <a:srcRect l="23457" t="9106" r="24168" b="4413"/>
          <a:stretch/>
        </p:blipFill>
        <p:spPr>
          <a:xfrm>
            <a:off x="3458816" y="2216426"/>
            <a:ext cx="2196549" cy="2564296"/>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6854" cy="940443"/>
          </a:xfrm>
        </p:spPr>
        <p:txBody>
          <a:bodyPr/>
          <a:lstStyle>
            <a:lvl1pPr algn="l">
              <a:defRPr/>
            </a:lvl1pPr>
          </a:lstStyle>
          <a:p>
            <a:r>
              <a:rPr kumimoji="0" lang="en-GB" noProof="0"/>
              <a:t>Click to edit Master title style</a:t>
            </a:r>
          </a:p>
        </p:txBody>
      </p:sp>
      <p:sp>
        <p:nvSpPr>
          <p:cNvPr id="3" name="Espace réservé du contenu 2"/>
          <p:cNvSpPr>
            <a:spLocks noGrp="1"/>
          </p:cNvSpPr>
          <p:nvPr>
            <p:ph idx="1"/>
          </p:nvPr>
        </p:nvSpPr>
        <p:spPr/>
        <p:txBody>
          <a:bodyPr/>
          <a:lstStyle>
            <a:lvl1pPr marL="493776" indent="-457200">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sp>
        <p:nvSpPr>
          <p:cNvPr id="5" name="Footer Placeholder 2">
            <a:extLst>
              <a:ext uri="{FF2B5EF4-FFF2-40B4-BE49-F238E27FC236}">
                <a16:creationId xmlns:a16="http://schemas.microsoft.com/office/drawing/2014/main" id="{C21D5B8A-1000-3197-7380-E2283880F645}"/>
              </a:ext>
            </a:extLst>
          </p:cNvPr>
          <p:cNvSpPr>
            <a:spLocks noGrp="1"/>
          </p:cNvSpPr>
          <p:nvPr>
            <p:ph type="ftr" sz="quarter" idx="3"/>
          </p:nvPr>
        </p:nvSpPr>
        <p:spPr>
          <a:xfrm>
            <a:off x="5313680" y="6356350"/>
            <a:ext cx="2764676"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RD Line 3 Forum kick-off meeting  18.04.2023</a:t>
            </a:r>
          </a:p>
        </p:txBody>
      </p:sp>
      <p:sp>
        <p:nvSpPr>
          <p:cNvPr id="6" name="Slide Number Placeholder 3">
            <a:extLst>
              <a:ext uri="{FF2B5EF4-FFF2-40B4-BE49-F238E27FC236}">
                <a16:creationId xmlns:a16="http://schemas.microsoft.com/office/drawing/2014/main" id="{D963ED8C-42DB-9AB5-BF36-FDE92DBB0189}"/>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a:p>
        </p:txBody>
      </p:sp>
      <p:sp>
        <p:nvSpPr>
          <p:cNvPr id="8" name="Date Placeholder 1">
            <a:extLst>
              <a:ext uri="{FF2B5EF4-FFF2-40B4-BE49-F238E27FC236}">
                <a16:creationId xmlns:a16="http://schemas.microsoft.com/office/drawing/2014/main" id="{89C3AE69-D9CE-4FF5-158C-EDB96585EC52}"/>
              </a:ext>
            </a:extLst>
          </p:cNvPr>
          <p:cNvSpPr>
            <a:spLocks noGrp="1"/>
          </p:cNvSpPr>
          <p:nvPr>
            <p:ph type="dt" sz="half" idx="2"/>
          </p:nvPr>
        </p:nvSpPr>
        <p:spPr>
          <a:xfrm>
            <a:off x="2763521" y="635634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a:t>A. Siemko - Introduction</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re 1"/>
          <p:cNvSpPr>
            <a:spLocks noGrp="1"/>
          </p:cNvSpPr>
          <p:nvPr>
            <p:ph type="title"/>
          </p:nvPr>
        </p:nvSpPr>
        <p:spPr>
          <a:xfrm>
            <a:off x="446216" y="744677"/>
            <a:ext cx="8265984" cy="2513191"/>
          </a:xfrm>
        </p:spPr>
        <p:txBody>
          <a:bodyPr tIns="0" bIns="0" anchor="t"/>
          <a:lstStyle>
            <a:lvl1pPr algn="r">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texte 2"/>
          <p:cNvSpPr>
            <a:spLocks noGrp="1"/>
          </p:cNvSpPr>
          <p:nvPr>
            <p:ph type="body" idx="1"/>
          </p:nvPr>
        </p:nvSpPr>
        <p:spPr>
          <a:xfrm>
            <a:off x="2082800" y="3461966"/>
            <a:ext cx="6629400" cy="1066688"/>
          </a:xfr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5" name="Footer Placeholder 2"/>
          <p:cNvSpPr>
            <a:spLocks noGrp="1"/>
          </p:cNvSpPr>
          <p:nvPr>
            <p:ph type="ftr" sz="quarter" idx="3"/>
          </p:nvPr>
        </p:nvSpPr>
        <p:spPr>
          <a:xfrm>
            <a:off x="5313680" y="6356350"/>
            <a:ext cx="2764676"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RD Line 3 Forum kick-off meeting  18.04.2023</a:t>
            </a: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a:p>
        </p:txBody>
      </p:sp>
      <p:sp>
        <p:nvSpPr>
          <p:cNvPr id="8" name="Date Placeholder 1">
            <a:extLst>
              <a:ext uri="{FF2B5EF4-FFF2-40B4-BE49-F238E27FC236}">
                <a16:creationId xmlns:a16="http://schemas.microsoft.com/office/drawing/2014/main" id="{A54EA832-E0C6-6221-2380-74B852C4EBCF}"/>
              </a:ext>
            </a:extLst>
          </p:cNvPr>
          <p:cNvSpPr>
            <a:spLocks noGrp="1"/>
          </p:cNvSpPr>
          <p:nvPr>
            <p:ph type="dt" sz="half" idx="2"/>
          </p:nvPr>
        </p:nvSpPr>
        <p:spPr>
          <a:xfrm>
            <a:off x="2763521" y="635634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a:t>A. Siemko - Introduction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itle and columns">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936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198" y="935999"/>
            <a:ext cx="4068000" cy="5190165"/>
          </a:xfrm>
        </p:spPr>
        <p:txBody>
          <a:bodyPr/>
          <a:lstStyle>
            <a:lvl1pPr>
              <a:defRPr sz="2600"/>
            </a:lvl1pPr>
            <a:lvl2pPr>
              <a:defRPr sz="2200"/>
            </a:lvl2pPr>
            <a:lvl3pPr>
              <a:defRPr sz="2000"/>
            </a:lvl3pPr>
            <a:lvl4pPr>
              <a:defRPr sz="1800"/>
            </a:lvl4pPr>
            <a:lvl5pPr>
              <a:defRPr sz="1800"/>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Espace réservé du contenu 3"/>
          <p:cNvSpPr>
            <a:spLocks noGrp="1"/>
          </p:cNvSpPr>
          <p:nvPr>
            <p:ph sz="half" idx="2"/>
          </p:nvPr>
        </p:nvSpPr>
        <p:spPr>
          <a:xfrm>
            <a:off x="4596556" y="936001"/>
            <a:ext cx="4068000" cy="51901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6" name="Footer Placeholder 2">
            <a:extLst>
              <a:ext uri="{FF2B5EF4-FFF2-40B4-BE49-F238E27FC236}">
                <a16:creationId xmlns:a16="http://schemas.microsoft.com/office/drawing/2014/main" id="{4B049DCF-D2DC-2293-7056-8A0829965AD1}"/>
              </a:ext>
            </a:extLst>
          </p:cNvPr>
          <p:cNvSpPr>
            <a:spLocks noGrp="1"/>
          </p:cNvSpPr>
          <p:nvPr>
            <p:ph type="ftr" sz="quarter" idx="3"/>
          </p:nvPr>
        </p:nvSpPr>
        <p:spPr>
          <a:xfrm>
            <a:off x="5313680" y="6356350"/>
            <a:ext cx="2764676"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RD Line 3 Forum kick-off meeting  18.04.2023</a:t>
            </a:r>
          </a:p>
        </p:txBody>
      </p:sp>
      <p:sp>
        <p:nvSpPr>
          <p:cNvPr id="7" name="Slide Number Placeholder 3">
            <a:extLst>
              <a:ext uri="{FF2B5EF4-FFF2-40B4-BE49-F238E27FC236}">
                <a16:creationId xmlns:a16="http://schemas.microsoft.com/office/drawing/2014/main" id="{5142BED0-F32C-3EDE-5B1B-B8DD7789E8EF}"/>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a:p>
        </p:txBody>
      </p:sp>
      <p:sp>
        <p:nvSpPr>
          <p:cNvPr id="9" name="Date Placeholder 1">
            <a:extLst>
              <a:ext uri="{FF2B5EF4-FFF2-40B4-BE49-F238E27FC236}">
                <a16:creationId xmlns:a16="http://schemas.microsoft.com/office/drawing/2014/main" id="{05E41C7B-5077-EDEF-4BC4-F17BF4BF35D8}"/>
              </a:ext>
            </a:extLst>
          </p:cNvPr>
          <p:cNvSpPr>
            <a:spLocks noGrp="1"/>
          </p:cNvSpPr>
          <p:nvPr>
            <p:ph type="dt" sz="half" idx="10"/>
          </p:nvPr>
        </p:nvSpPr>
        <p:spPr>
          <a:xfrm>
            <a:off x="2763521" y="635634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a:t>A. Siemko - Introduction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Title and columns compar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010549"/>
            <a:ext cx="4040188"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018056"/>
            <a:ext cx="4041775"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Footer Placeholder 2">
            <a:extLst>
              <a:ext uri="{FF2B5EF4-FFF2-40B4-BE49-F238E27FC236}">
                <a16:creationId xmlns:a16="http://schemas.microsoft.com/office/drawing/2014/main" id="{AA5DD4BE-77D2-0840-A732-4481C0403DD7}"/>
              </a:ext>
            </a:extLst>
          </p:cNvPr>
          <p:cNvSpPr>
            <a:spLocks noGrp="1"/>
          </p:cNvSpPr>
          <p:nvPr>
            <p:ph type="ftr" sz="quarter" idx="11"/>
          </p:nvPr>
        </p:nvSpPr>
        <p:spPr>
          <a:xfrm>
            <a:off x="5313680" y="6356350"/>
            <a:ext cx="2764676"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RD Line 3 Forum kick-off meeting  18.04.2023</a:t>
            </a:r>
          </a:p>
        </p:txBody>
      </p:sp>
      <p:sp>
        <p:nvSpPr>
          <p:cNvPr id="9" name="Slide Number Placeholder 3">
            <a:extLst>
              <a:ext uri="{FF2B5EF4-FFF2-40B4-BE49-F238E27FC236}">
                <a16:creationId xmlns:a16="http://schemas.microsoft.com/office/drawing/2014/main" id="{B064BF52-3159-83B2-4BAA-9AFB684AB4D4}"/>
              </a:ext>
            </a:extLst>
          </p:cNvPr>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a:p>
        </p:txBody>
      </p:sp>
      <p:sp>
        <p:nvSpPr>
          <p:cNvPr id="11" name="Date Placeholder 1">
            <a:extLst>
              <a:ext uri="{FF2B5EF4-FFF2-40B4-BE49-F238E27FC236}">
                <a16:creationId xmlns:a16="http://schemas.microsoft.com/office/drawing/2014/main" id="{0A4A2957-34C2-A627-73AF-C54174812DF0}"/>
              </a:ext>
            </a:extLst>
          </p:cNvPr>
          <p:cNvSpPr>
            <a:spLocks noGrp="1"/>
          </p:cNvSpPr>
          <p:nvPr>
            <p:ph type="dt" sz="half" idx="13"/>
          </p:nvPr>
        </p:nvSpPr>
        <p:spPr>
          <a:xfrm>
            <a:off x="2763521" y="635634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a:t>A. Siemko - Introduction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467138" y="-1"/>
            <a:ext cx="8219661" cy="936000"/>
          </a:xfrm>
        </p:spPr>
        <p:txBody>
          <a:bodyPr anchor="ctr"/>
          <a:lstStyle>
            <a:lvl1pPr algn="l">
              <a:defRPr sz="460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4" name="Footer Placeholder 2">
            <a:extLst>
              <a:ext uri="{FF2B5EF4-FFF2-40B4-BE49-F238E27FC236}">
                <a16:creationId xmlns:a16="http://schemas.microsoft.com/office/drawing/2014/main" id="{143ACFFD-FF3F-1EA3-504C-808F6E2C6FBF}"/>
              </a:ext>
            </a:extLst>
          </p:cNvPr>
          <p:cNvSpPr>
            <a:spLocks noGrp="1"/>
          </p:cNvSpPr>
          <p:nvPr>
            <p:ph type="ftr" sz="quarter" idx="3"/>
          </p:nvPr>
        </p:nvSpPr>
        <p:spPr>
          <a:xfrm>
            <a:off x="5313680" y="6356350"/>
            <a:ext cx="2764676"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RD Line 3 Forum kick-off meeting  18.04.2023</a:t>
            </a:r>
          </a:p>
        </p:txBody>
      </p:sp>
      <p:sp>
        <p:nvSpPr>
          <p:cNvPr id="5" name="Slide Number Placeholder 3">
            <a:extLst>
              <a:ext uri="{FF2B5EF4-FFF2-40B4-BE49-F238E27FC236}">
                <a16:creationId xmlns:a16="http://schemas.microsoft.com/office/drawing/2014/main" id="{98CE0BF0-92BF-F909-6607-345F28DAD8F3}"/>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a:p>
        </p:txBody>
      </p:sp>
      <p:sp>
        <p:nvSpPr>
          <p:cNvPr id="7" name="Date Placeholder 1">
            <a:extLst>
              <a:ext uri="{FF2B5EF4-FFF2-40B4-BE49-F238E27FC236}">
                <a16:creationId xmlns:a16="http://schemas.microsoft.com/office/drawing/2014/main" id="{C59FDDCB-C7C2-2DA7-7EA3-1293BB165CF9}"/>
              </a:ext>
            </a:extLst>
          </p:cNvPr>
          <p:cNvSpPr>
            <a:spLocks noGrp="1"/>
          </p:cNvSpPr>
          <p:nvPr>
            <p:ph type="dt" sz="half" idx="2"/>
          </p:nvPr>
        </p:nvSpPr>
        <p:spPr>
          <a:xfrm>
            <a:off x="2763521" y="635634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a:t>A. Siemko - Introduction</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FC5E545-9244-4278-C809-E7E909CF73D4}"/>
              </a:ext>
            </a:extLst>
          </p:cNvPr>
          <p:cNvSpPr>
            <a:spLocks noGrp="1"/>
          </p:cNvSpPr>
          <p:nvPr>
            <p:ph type="ftr" sz="quarter" idx="3"/>
          </p:nvPr>
        </p:nvSpPr>
        <p:spPr>
          <a:xfrm>
            <a:off x="5313680" y="6356350"/>
            <a:ext cx="2764676"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RD Line 3 Forum kick-off meeting  18.04.2023</a:t>
            </a:r>
          </a:p>
        </p:txBody>
      </p:sp>
      <p:sp>
        <p:nvSpPr>
          <p:cNvPr id="4" name="Slide Number Placeholder 3">
            <a:extLst>
              <a:ext uri="{FF2B5EF4-FFF2-40B4-BE49-F238E27FC236}">
                <a16:creationId xmlns:a16="http://schemas.microsoft.com/office/drawing/2014/main" id="{E79FEF32-1525-C424-697B-D8E1860B2D13}"/>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a:p>
        </p:txBody>
      </p:sp>
      <p:sp>
        <p:nvSpPr>
          <p:cNvPr id="6" name="Date Placeholder 1">
            <a:extLst>
              <a:ext uri="{FF2B5EF4-FFF2-40B4-BE49-F238E27FC236}">
                <a16:creationId xmlns:a16="http://schemas.microsoft.com/office/drawing/2014/main" id="{D41350B7-0174-BC27-0CC1-093E188E74AC}"/>
              </a:ext>
            </a:extLst>
          </p:cNvPr>
          <p:cNvSpPr>
            <a:spLocks noGrp="1"/>
          </p:cNvSpPr>
          <p:nvPr>
            <p:ph type="dt" sz="half" idx="2"/>
          </p:nvPr>
        </p:nvSpPr>
        <p:spPr>
          <a:xfrm>
            <a:off x="2763521" y="635634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a:t>A. Siemko - Introduction</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3791"/>
            <a:ext cx="8226854" cy="940443"/>
          </a:xfrm>
          <a:prstGeom prst="rect">
            <a:avLst/>
          </a:prstGeom>
        </p:spPr>
        <p:txBody>
          <a:bodyPr vert="horz" lIns="45720" rIns="45720" anchor="ctr">
            <a:normAutofit/>
          </a:bodyPr>
          <a:lstStyle/>
          <a:p>
            <a:r>
              <a:rPr kumimoji="0" lang="en-US" noProof="0" dirty="0"/>
              <a:t>Click to edit Master title style</a:t>
            </a:r>
          </a:p>
        </p:txBody>
      </p:sp>
      <p:sp>
        <p:nvSpPr>
          <p:cNvPr id="30" name="Espace réservé du texte 29"/>
          <p:cNvSpPr>
            <a:spLocks noGrp="1"/>
          </p:cNvSpPr>
          <p:nvPr>
            <p:ph type="body" idx="1"/>
          </p:nvPr>
        </p:nvSpPr>
        <p:spPr>
          <a:xfrm>
            <a:off x="457200" y="957482"/>
            <a:ext cx="8226854" cy="5035546"/>
          </a:xfrm>
          <a:prstGeom prst="rect">
            <a:avLst/>
          </a:prstGeom>
        </p:spPr>
        <p:txBody>
          <a:bodyPr vert="horz">
            <a:normAutofit/>
          </a:bodyPr>
          <a:lstStyle/>
          <a:p>
            <a:pPr lvl="0" eaLnBrk="1" latinLnBrk="0" hangingPunct="1"/>
            <a:r>
              <a:rPr lang="en-US" noProof="0" dirty="0"/>
              <a:t>Click to edit Master text styles</a:t>
            </a:r>
          </a:p>
          <a:p>
            <a:pPr lvl="1" eaLnBrk="1" latinLnBrk="0" hangingPunct="1"/>
            <a:r>
              <a:rPr lang="en-US" noProof="0" dirty="0"/>
              <a:t>Second level</a:t>
            </a:r>
          </a:p>
          <a:p>
            <a:pPr lvl="2" eaLnBrk="1" latinLnBrk="0" hangingPunct="1"/>
            <a:r>
              <a:rPr lang="en-US" noProof="0" dirty="0"/>
              <a:t>Third level</a:t>
            </a:r>
          </a:p>
          <a:p>
            <a:pPr lvl="3" eaLnBrk="1" latinLnBrk="0" hangingPunct="1"/>
            <a:r>
              <a:rPr lang="en-US" noProof="0" dirty="0"/>
              <a:t>Fourth level</a:t>
            </a:r>
          </a:p>
          <a:p>
            <a:pPr lvl="4" eaLnBrk="1" latinLnBrk="0" hangingPunct="1"/>
            <a:r>
              <a:rPr lang="en-US" noProof="0" dirty="0"/>
              <a:t>Fifth level</a:t>
            </a:r>
          </a:p>
          <a:p>
            <a:pPr lvl="4" eaLnBrk="1" latinLnBrk="0" hangingPunct="1"/>
            <a:endParaRPr kumimoji="0" lang="en-US" noProof="0" dirty="0"/>
          </a:p>
        </p:txBody>
      </p:sp>
      <p:pic>
        <p:nvPicPr>
          <p:cNvPr id="5" name="Image 4" descr="bande-01.eps"/>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pic>
        <p:nvPicPr>
          <p:cNvPr id="8" name="Picture 7">
            <a:extLst>
              <a:ext uri="{FF2B5EF4-FFF2-40B4-BE49-F238E27FC236}">
                <a16:creationId xmlns:a16="http://schemas.microsoft.com/office/drawing/2014/main" id="{E40CD024-1C9C-3044-88BC-36D90521D20C}"/>
              </a:ext>
            </a:extLst>
          </p:cNvPr>
          <p:cNvPicPr>
            <a:picLocks noChangeAspect="1"/>
          </p:cNvPicPr>
          <p:nvPr userDrawn="1"/>
        </p:nvPicPr>
        <p:blipFill rotWithShape="1">
          <a:blip r:embed="rId11"/>
          <a:srcRect b="36557"/>
          <a:stretch/>
        </p:blipFill>
        <p:spPr bwMode="auto">
          <a:xfrm>
            <a:off x="779762" y="6253534"/>
            <a:ext cx="743918" cy="542473"/>
          </a:xfrm>
          <a:prstGeom prst="rect">
            <a:avLst/>
          </a:prstGeom>
        </p:spPr>
      </p:pic>
      <p:pic>
        <p:nvPicPr>
          <p:cNvPr id="10" name="Picture 9">
            <a:extLst>
              <a:ext uri="{FF2B5EF4-FFF2-40B4-BE49-F238E27FC236}">
                <a16:creationId xmlns:a16="http://schemas.microsoft.com/office/drawing/2014/main" id="{32224A05-AB28-3F4B-90D2-D414F6B8D8E9}"/>
              </a:ext>
            </a:extLst>
          </p:cNvPr>
          <p:cNvPicPr>
            <a:picLocks noChangeAspect="1"/>
          </p:cNvPicPr>
          <p:nvPr userDrawn="1"/>
        </p:nvPicPr>
        <p:blipFill rotWithShape="1">
          <a:blip r:embed="rId11"/>
          <a:srcRect t="62024"/>
          <a:stretch/>
        </p:blipFill>
        <p:spPr bwMode="auto">
          <a:xfrm>
            <a:off x="1481725" y="6356349"/>
            <a:ext cx="743918" cy="324713"/>
          </a:xfrm>
          <a:prstGeom prst="rect">
            <a:avLst/>
          </a:prstGeom>
        </p:spPr>
      </p:pic>
      <p:cxnSp>
        <p:nvCxnSpPr>
          <p:cNvPr id="11" name="Straight Connector 10">
            <a:extLst>
              <a:ext uri="{FF2B5EF4-FFF2-40B4-BE49-F238E27FC236}">
                <a16:creationId xmlns:a16="http://schemas.microsoft.com/office/drawing/2014/main" id="{FAA3A0C1-633D-FE44-9809-278D94FF6BE9}"/>
              </a:ext>
            </a:extLst>
          </p:cNvPr>
          <p:cNvCxnSpPr/>
          <p:nvPr userDrawn="1"/>
        </p:nvCxnSpPr>
        <p:spPr>
          <a:xfrm>
            <a:off x="734831" y="6199322"/>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3" name="Footer Placeholder 2">
            <a:extLst>
              <a:ext uri="{FF2B5EF4-FFF2-40B4-BE49-F238E27FC236}">
                <a16:creationId xmlns:a16="http://schemas.microsoft.com/office/drawing/2014/main" id="{2B8BC4D5-99AA-1084-1BC9-A6CF608B7D1A}"/>
              </a:ext>
            </a:extLst>
          </p:cNvPr>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RD Line 3 Forum kick-off meeting  18.04.2023</a:t>
            </a:r>
          </a:p>
        </p:txBody>
      </p:sp>
      <p:sp>
        <p:nvSpPr>
          <p:cNvPr id="14" name="Slide Number Placeholder 3">
            <a:extLst>
              <a:ext uri="{FF2B5EF4-FFF2-40B4-BE49-F238E27FC236}">
                <a16:creationId xmlns:a16="http://schemas.microsoft.com/office/drawing/2014/main" id="{BE871D77-4A04-CCF1-CF2A-4A663AEA075A}"/>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a:p>
        </p:txBody>
      </p:sp>
      <p:sp>
        <p:nvSpPr>
          <p:cNvPr id="2" name="Date Placeholder 1">
            <a:extLst>
              <a:ext uri="{FF2B5EF4-FFF2-40B4-BE49-F238E27FC236}">
                <a16:creationId xmlns:a16="http://schemas.microsoft.com/office/drawing/2014/main" id="{3957AA32-AC3C-58BE-CE44-F2B36B840662}"/>
              </a:ext>
            </a:extLst>
          </p:cNvPr>
          <p:cNvSpPr>
            <a:spLocks noGrp="1"/>
          </p:cNvSpPr>
          <p:nvPr>
            <p:ph type="dt" sz="half" idx="2"/>
          </p:nvPr>
        </p:nvSpPr>
        <p:spPr>
          <a:xfrm>
            <a:off x="2763521" y="6356349"/>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de-CH"/>
              <a:t>A. Siemko - Introduction</a:t>
            </a:r>
            <a:endParaRPr lang="en-US"/>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3" r:id="rId4"/>
    <p:sldLayoutId id="2147483664" r:id="rId5"/>
    <p:sldLayoutId id="2147483665" r:id="rId6"/>
    <p:sldLayoutId id="2147483666" r:id="rId7"/>
    <p:sldLayoutId id="2147483667" r:id="rId8"/>
  </p:sldLayoutIdLst>
  <p:hf hdr="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jpe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0A5CC-43A3-562A-726E-1BE0A383FE88}"/>
              </a:ext>
            </a:extLst>
          </p:cNvPr>
          <p:cNvSpPr>
            <a:spLocks noGrp="1"/>
          </p:cNvSpPr>
          <p:nvPr>
            <p:ph type="title"/>
          </p:nvPr>
        </p:nvSpPr>
        <p:spPr>
          <a:xfrm>
            <a:off x="344245" y="1269403"/>
            <a:ext cx="8477025" cy="1684320"/>
          </a:xfrm>
        </p:spPr>
        <p:txBody>
          <a:bodyPr>
            <a:normAutofit fontScale="90000"/>
          </a:bodyPr>
          <a:lstStyle/>
          <a:p>
            <a:pPr algn="ctr"/>
            <a:r>
              <a:rPr lang="en-GB" sz="3600" dirty="0"/>
              <a:t>Kick-off Meeting of HFM R&amp;D Line 4 Forum </a:t>
            </a:r>
            <a:br>
              <a:rPr lang="en-GB" sz="3600" dirty="0"/>
            </a:br>
            <a:r>
              <a:rPr lang="en-GB" sz="3600" dirty="0"/>
              <a:t>on Enabling Technologies</a:t>
            </a:r>
            <a:br>
              <a:rPr lang="en-GB" sz="3600" dirty="0"/>
            </a:br>
            <a:endParaRPr lang="en-GB" sz="3600" dirty="0"/>
          </a:p>
        </p:txBody>
      </p:sp>
      <p:sp>
        <p:nvSpPr>
          <p:cNvPr id="3" name="Text Placeholder 2">
            <a:extLst>
              <a:ext uri="{FF2B5EF4-FFF2-40B4-BE49-F238E27FC236}">
                <a16:creationId xmlns:a16="http://schemas.microsoft.com/office/drawing/2014/main" id="{C8248A42-FC10-4C20-7DFE-CE32F5AB45DE}"/>
              </a:ext>
            </a:extLst>
          </p:cNvPr>
          <p:cNvSpPr>
            <a:spLocks noGrp="1"/>
          </p:cNvSpPr>
          <p:nvPr>
            <p:ph type="body" idx="1"/>
          </p:nvPr>
        </p:nvSpPr>
        <p:spPr>
          <a:xfrm>
            <a:off x="731107" y="3455722"/>
            <a:ext cx="7681786" cy="429606"/>
          </a:xfrm>
        </p:spPr>
        <p:txBody>
          <a:bodyPr>
            <a:noAutofit/>
          </a:bodyPr>
          <a:lstStyle/>
          <a:p>
            <a:pPr algn="l"/>
            <a:r>
              <a:rPr lang="en-GB" sz="2400" dirty="0"/>
              <a:t>Introduction</a:t>
            </a:r>
          </a:p>
        </p:txBody>
      </p:sp>
      <p:sp>
        <p:nvSpPr>
          <p:cNvPr id="4" name="Date Placeholder 3">
            <a:extLst>
              <a:ext uri="{FF2B5EF4-FFF2-40B4-BE49-F238E27FC236}">
                <a16:creationId xmlns:a16="http://schemas.microsoft.com/office/drawing/2014/main" id="{38686EEC-CA41-746F-0405-03B4FF09A867}"/>
              </a:ext>
            </a:extLst>
          </p:cNvPr>
          <p:cNvSpPr>
            <a:spLocks noGrp="1"/>
          </p:cNvSpPr>
          <p:nvPr>
            <p:ph type="dt" sz="half" idx="2"/>
          </p:nvPr>
        </p:nvSpPr>
        <p:spPr>
          <a:xfrm>
            <a:off x="2654466" y="6356350"/>
            <a:ext cx="1737136" cy="365125"/>
          </a:xfrm>
        </p:spPr>
        <p:txBody>
          <a:bodyPr/>
          <a:lstStyle/>
          <a:p>
            <a:r>
              <a:rPr lang="de-CH"/>
              <a:t>A. Siemko - Introduction</a:t>
            </a:r>
            <a:endParaRPr lang="en-US" dirty="0"/>
          </a:p>
        </p:txBody>
      </p:sp>
      <p:sp>
        <p:nvSpPr>
          <p:cNvPr id="9" name="Footer Placeholder 8">
            <a:extLst>
              <a:ext uri="{FF2B5EF4-FFF2-40B4-BE49-F238E27FC236}">
                <a16:creationId xmlns:a16="http://schemas.microsoft.com/office/drawing/2014/main" id="{26960342-EA96-6F45-89AE-E05104FA7CBE}"/>
              </a:ext>
            </a:extLst>
          </p:cNvPr>
          <p:cNvSpPr>
            <a:spLocks noGrp="1"/>
          </p:cNvSpPr>
          <p:nvPr>
            <p:ph type="ftr" sz="quarter" idx="3"/>
          </p:nvPr>
        </p:nvSpPr>
        <p:spPr/>
        <p:txBody>
          <a:bodyPr/>
          <a:lstStyle/>
          <a:p>
            <a:r>
              <a:rPr lang="en-US"/>
              <a:t>RD Line 3 Forum kick-off meeting  18.04.2023</a:t>
            </a:r>
          </a:p>
        </p:txBody>
      </p:sp>
      <p:sp>
        <p:nvSpPr>
          <p:cNvPr id="10" name="Slide Number Placeholder 9">
            <a:extLst>
              <a:ext uri="{FF2B5EF4-FFF2-40B4-BE49-F238E27FC236}">
                <a16:creationId xmlns:a16="http://schemas.microsoft.com/office/drawing/2014/main" id="{3EB4A11E-4815-06EF-B6A1-A6F812781C81}"/>
              </a:ext>
            </a:extLst>
          </p:cNvPr>
          <p:cNvSpPr>
            <a:spLocks noGrp="1"/>
          </p:cNvSpPr>
          <p:nvPr>
            <p:ph type="sldNum" sz="quarter" idx="4"/>
          </p:nvPr>
        </p:nvSpPr>
        <p:spPr/>
        <p:txBody>
          <a:bodyPr/>
          <a:lstStyle/>
          <a:p>
            <a:fld id="{17918391-D411-FE40-AAD7-861AE5233E0E}" type="slidenum">
              <a:rPr lang="en-US" smtClean="0"/>
              <a:pPr/>
              <a:t>1</a:t>
            </a:fld>
            <a:endParaRPr lang="en-US"/>
          </a:p>
        </p:txBody>
      </p:sp>
    </p:spTree>
    <p:extLst>
      <p:ext uri="{BB962C8B-B14F-4D97-AF65-F5344CB8AC3E}">
        <p14:creationId xmlns:p14="http://schemas.microsoft.com/office/powerpoint/2010/main" val="2919358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0E5C3-47FA-08B0-357A-524A5657DCE6}"/>
              </a:ext>
            </a:extLst>
          </p:cNvPr>
          <p:cNvSpPr>
            <a:spLocks noGrp="1"/>
          </p:cNvSpPr>
          <p:nvPr>
            <p:ph type="title"/>
          </p:nvPr>
        </p:nvSpPr>
        <p:spPr/>
        <p:txBody>
          <a:bodyPr/>
          <a:lstStyle/>
          <a:p>
            <a:r>
              <a:rPr lang="en-US" sz="3600" dirty="0"/>
              <a:t>Outline</a:t>
            </a:r>
            <a:endParaRPr lang="en-GB" dirty="0"/>
          </a:p>
        </p:txBody>
      </p:sp>
      <p:sp>
        <p:nvSpPr>
          <p:cNvPr id="3" name="Content Placeholder 2">
            <a:extLst>
              <a:ext uri="{FF2B5EF4-FFF2-40B4-BE49-F238E27FC236}">
                <a16:creationId xmlns:a16="http://schemas.microsoft.com/office/drawing/2014/main" id="{7095138B-6589-7A29-93E2-E4741F65341A}"/>
              </a:ext>
            </a:extLst>
          </p:cNvPr>
          <p:cNvSpPr>
            <a:spLocks noGrp="1"/>
          </p:cNvSpPr>
          <p:nvPr>
            <p:ph idx="1"/>
          </p:nvPr>
        </p:nvSpPr>
        <p:spPr>
          <a:xfrm>
            <a:off x="457200" y="1191802"/>
            <a:ext cx="8226854" cy="4801226"/>
          </a:xfrm>
        </p:spPr>
        <p:txBody>
          <a:bodyPr>
            <a:normAutofit/>
          </a:bodyPr>
          <a:lstStyle/>
          <a:p>
            <a:r>
              <a:rPr lang="en-GB" dirty="0"/>
              <a:t>Main Objectives of HFM R&amp;D Programme</a:t>
            </a:r>
          </a:p>
          <a:p>
            <a:r>
              <a:rPr lang="en-GB" dirty="0"/>
              <a:t>HFM R&amp;D Consortium </a:t>
            </a:r>
          </a:p>
          <a:p>
            <a:r>
              <a:rPr lang="en-GB" dirty="0"/>
              <a:t>HFM R&amp;D Programme Structure</a:t>
            </a:r>
          </a:p>
          <a:p>
            <a:r>
              <a:rPr lang="en-GB" dirty="0"/>
              <a:t>Main Challenges Facing the Development of Enabling Technologies for High-Field Accelerator Magnets</a:t>
            </a:r>
          </a:p>
          <a:p>
            <a:endParaRPr lang="en-GB" sz="1100" dirty="0"/>
          </a:p>
        </p:txBody>
      </p:sp>
      <p:sp>
        <p:nvSpPr>
          <p:cNvPr id="5" name="Footer Placeholder 4">
            <a:extLst>
              <a:ext uri="{FF2B5EF4-FFF2-40B4-BE49-F238E27FC236}">
                <a16:creationId xmlns:a16="http://schemas.microsoft.com/office/drawing/2014/main" id="{48454198-7507-9842-5C29-ED033C05AE83}"/>
              </a:ext>
            </a:extLst>
          </p:cNvPr>
          <p:cNvSpPr>
            <a:spLocks noGrp="1"/>
          </p:cNvSpPr>
          <p:nvPr>
            <p:ph type="ftr" sz="quarter" idx="3"/>
          </p:nvPr>
        </p:nvSpPr>
        <p:spPr/>
        <p:txBody>
          <a:bodyPr/>
          <a:lstStyle/>
          <a:p>
            <a:r>
              <a:rPr lang="en-US"/>
              <a:t>RD Line 3 Forum kick-off meeting  18.04.2023</a:t>
            </a:r>
          </a:p>
        </p:txBody>
      </p:sp>
      <p:sp>
        <p:nvSpPr>
          <p:cNvPr id="6" name="Slide Number Placeholder 5">
            <a:extLst>
              <a:ext uri="{FF2B5EF4-FFF2-40B4-BE49-F238E27FC236}">
                <a16:creationId xmlns:a16="http://schemas.microsoft.com/office/drawing/2014/main" id="{3E8BF71A-EA36-7A36-E2D9-1B12D9E74052}"/>
              </a:ext>
            </a:extLst>
          </p:cNvPr>
          <p:cNvSpPr>
            <a:spLocks noGrp="1"/>
          </p:cNvSpPr>
          <p:nvPr>
            <p:ph type="sldNum" sz="quarter" idx="4"/>
          </p:nvPr>
        </p:nvSpPr>
        <p:spPr/>
        <p:txBody>
          <a:bodyPr/>
          <a:lstStyle/>
          <a:p>
            <a:fld id="{17918391-D411-FE40-AAD7-861AE5233E0E}" type="slidenum">
              <a:rPr lang="en-US" smtClean="0"/>
              <a:pPr/>
              <a:t>2</a:t>
            </a:fld>
            <a:endParaRPr lang="en-US"/>
          </a:p>
        </p:txBody>
      </p:sp>
      <p:sp>
        <p:nvSpPr>
          <p:cNvPr id="7" name="Date Placeholder 6">
            <a:extLst>
              <a:ext uri="{FF2B5EF4-FFF2-40B4-BE49-F238E27FC236}">
                <a16:creationId xmlns:a16="http://schemas.microsoft.com/office/drawing/2014/main" id="{C933C374-BAF2-24B5-B212-4FB1A3881122}"/>
              </a:ext>
            </a:extLst>
          </p:cNvPr>
          <p:cNvSpPr>
            <a:spLocks noGrp="1"/>
          </p:cNvSpPr>
          <p:nvPr>
            <p:ph type="dt" sz="half" idx="2"/>
          </p:nvPr>
        </p:nvSpPr>
        <p:spPr/>
        <p:txBody>
          <a:bodyPr/>
          <a:lstStyle/>
          <a:p>
            <a:r>
              <a:rPr lang="de-CH"/>
              <a:t>A. Siemko - Introduction</a:t>
            </a:r>
            <a:endParaRPr lang="en-US"/>
          </a:p>
        </p:txBody>
      </p:sp>
    </p:spTree>
    <p:extLst>
      <p:ext uri="{BB962C8B-B14F-4D97-AF65-F5344CB8AC3E}">
        <p14:creationId xmlns:p14="http://schemas.microsoft.com/office/powerpoint/2010/main" val="2454703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4BCC18F-794B-8C48-8AA4-2F315FC49930}"/>
              </a:ext>
            </a:extLst>
          </p:cNvPr>
          <p:cNvSpPr>
            <a:spLocks noGrp="1"/>
          </p:cNvSpPr>
          <p:nvPr>
            <p:ph type="title"/>
          </p:nvPr>
        </p:nvSpPr>
        <p:spPr/>
        <p:txBody>
          <a:bodyPr/>
          <a:lstStyle/>
          <a:p>
            <a:r>
              <a:rPr lang="en-GB" dirty="0"/>
              <a:t>HFM Programme – broad goals</a:t>
            </a:r>
          </a:p>
        </p:txBody>
      </p:sp>
      <p:sp>
        <p:nvSpPr>
          <p:cNvPr id="7" name="Content Placeholder 6">
            <a:extLst>
              <a:ext uri="{FF2B5EF4-FFF2-40B4-BE49-F238E27FC236}">
                <a16:creationId xmlns:a16="http://schemas.microsoft.com/office/drawing/2014/main" id="{0EAC35E2-6E16-C64F-B99D-704C26311D65}"/>
              </a:ext>
            </a:extLst>
          </p:cNvPr>
          <p:cNvSpPr>
            <a:spLocks noGrp="1"/>
          </p:cNvSpPr>
          <p:nvPr>
            <p:ph idx="1"/>
          </p:nvPr>
        </p:nvSpPr>
        <p:spPr>
          <a:xfrm>
            <a:off x="457200" y="1066800"/>
            <a:ext cx="8226854" cy="5061856"/>
          </a:xfrm>
        </p:spPr>
        <p:txBody>
          <a:bodyPr>
            <a:normAutofit fontScale="62500" lnSpcReduction="20000"/>
          </a:bodyPr>
          <a:lstStyle/>
          <a:p>
            <a:r>
              <a:rPr lang="en-US" dirty="0"/>
              <a:t>The EU Accelerator R&amp;D Roadmap identifies main objectives for the High Field Magnet Programme:</a:t>
            </a:r>
          </a:p>
          <a:p>
            <a:endParaRPr lang="en-US" dirty="0"/>
          </a:p>
          <a:p>
            <a:pPr lvl="1"/>
            <a:r>
              <a:rPr lang="en-US" dirty="0"/>
              <a:t>OBJECTIVE 1:  </a:t>
            </a:r>
          </a:p>
          <a:p>
            <a:pPr marL="448056" lvl="1" indent="0">
              <a:buNone/>
            </a:pPr>
            <a:r>
              <a:rPr lang="en-US" dirty="0"/>
              <a:t>Design and demonstrate a full-size Nb</a:t>
            </a:r>
            <a:r>
              <a:rPr lang="en-US" baseline="-25000" dirty="0"/>
              <a:t>3</a:t>
            </a:r>
            <a:r>
              <a:rPr lang="en-US" dirty="0"/>
              <a:t>Sn accelerator magnet to demonstrate the maturity of the most advanced technologies today, based on the HL-LHC design, i.e. 12 T magnets, and applying all the lessons learned from the US LHC Accelerator Research programme (LARP), the US High-Luminosity LHC Accelerator Upgrade project (AUP) and the HL-LHC project. The full-size demonstrator also aims to investigate at an early R&amp;D stage the physical and technological effects associated with magnet length. </a:t>
            </a:r>
          </a:p>
          <a:p>
            <a:pPr marL="448056" lvl="1" indent="0">
              <a:buNone/>
            </a:pPr>
            <a:endParaRPr lang="en-US" dirty="0"/>
          </a:p>
          <a:p>
            <a:pPr lvl="1"/>
            <a:r>
              <a:rPr lang="en-US" dirty="0"/>
              <a:t>OBJECTIVE 2:  </a:t>
            </a:r>
          </a:p>
          <a:p>
            <a:pPr marL="448056" lvl="1" indent="0">
              <a:buNone/>
            </a:pPr>
            <a:r>
              <a:rPr lang="en-US" dirty="0"/>
              <a:t>Explore the limitations of the LTS state-of-the-art technology and push Nb</a:t>
            </a:r>
            <a:r>
              <a:rPr lang="en-US" baseline="-25000" dirty="0"/>
              <a:t>3</a:t>
            </a:r>
            <a:r>
              <a:rPr lang="en-US" dirty="0"/>
              <a:t>Sn magnet technology to its practical limits in terms of ultimate performance, towards the 16 T target targeted by the FCC-</a:t>
            </a:r>
            <a:r>
              <a:rPr lang="en-US" dirty="0" err="1"/>
              <a:t>hh</a:t>
            </a:r>
            <a:r>
              <a:rPr lang="en-US" dirty="0"/>
              <a:t>. </a:t>
            </a:r>
          </a:p>
          <a:p>
            <a:pPr lvl="1"/>
            <a:endParaRPr lang="en-US" dirty="0"/>
          </a:p>
          <a:p>
            <a:pPr lvl="1"/>
            <a:r>
              <a:rPr lang="en-US" dirty="0"/>
              <a:t>OBJECTIVE 3:  </a:t>
            </a:r>
          </a:p>
          <a:p>
            <a:pPr marL="448056" lvl="1" indent="0">
              <a:buNone/>
            </a:pPr>
            <a:r>
              <a:rPr lang="en-US" dirty="0"/>
              <a:t>Explore the capabilities and limitations of state-of-the-art HTS and magnet technology based on these superconductors. Demonstrate the suitability of HTS superconductors for accelerator magnet applications by providing evidence of the use of HTS technology beyond the Nb3Sn range, with a target in excess of 20 T. </a:t>
            </a:r>
          </a:p>
          <a:p>
            <a:pPr lvl="1"/>
            <a:endParaRPr lang="en-US" dirty="0"/>
          </a:p>
          <a:p>
            <a:endParaRPr lang="en-US" dirty="0"/>
          </a:p>
          <a:p>
            <a:endParaRPr lang="en-US" sz="1000" b="1" dirty="0"/>
          </a:p>
          <a:p>
            <a:endParaRPr lang="en-US" b="1" dirty="0"/>
          </a:p>
          <a:p>
            <a:endParaRPr lang="en-GB" dirty="0"/>
          </a:p>
        </p:txBody>
      </p:sp>
      <p:sp>
        <p:nvSpPr>
          <p:cNvPr id="5" name="Footer Placeholder 4">
            <a:extLst>
              <a:ext uri="{FF2B5EF4-FFF2-40B4-BE49-F238E27FC236}">
                <a16:creationId xmlns:a16="http://schemas.microsoft.com/office/drawing/2014/main" id="{4BACF872-434D-63BA-29F3-EF5935E0FCBF}"/>
              </a:ext>
            </a:extLst>
          </p:cNvPr>
          <p:cNvSpPr>
            <a:spLocks noGrp="1"/>
          </p:cNvSpPr>
          <p:nvPr>
            <p:ph type="ftr" sz="quarter" idx="3"/>
          </p:nvPr>
        </p:nvSpPr>
        <p:spPr/>
        <p:txBody>
          <a:bodyPr/>
          <a:lstStyle/>
          <a:p>
            <a:r>
              <a:rPr lang="en-US"/>
              <a:t>RD Line 3 Forum kick-off meeting  18.04.2023</a:t>
            </a:r>
          </a:p>
        </p:txBody>
      </p:sp>
      <p:sp>
        <p:nvSpPr>
          <p:cNvPr id="8" name="Slide Number Placeholder 7">
            <a:extLst>
              <a:ext uri="{FF2B5EF4-FFF2-40B4-BE49-F238E27FC236}">
                <a16:creationId xmlns:a16="http://schemas.microsoft.com/office/drawing/2014/main" id="{CC4DD3DB-9C6A-B902-6599-D6510233DC72}"/>
              </a:ext>
            </a:extLst>
          </p:cNvPr>
          <p:cNvSpPr>
            <a:spLocks noGrp="1"/>
          </p:cNvSpPr>
          <p:nvPr>
            <p:ph type="sldNum" sz="quarter" idx="4"/>
          </p:nvPr>
        </p:nvSpPr>
        <p:spPr/>
        <p:txBody>
          <a:bodyPr/>
          <a:lstStyle/>
          <a:p>
            <a:fld id="{17918391-D411-FE40-AAD7-861AE5233E0E}" type="slidenum">
              <a:rPr lang="en-US" smtClean="0"/>
              <a:pPr/>
              <a:t>3</a:t>
            </a:fld>
            <a:endParaRPr lang="en-US"/>
          </a:p>
        </p:txBody>
      </p:sp>
      <p:sp>
        <p:nvSpPr>
          <p:cNvPr id="2" name="Date Placeholder 1">
            <a:extLst>
              <a:ext uri="{FF2B5EF4-FFF2-40B4-BE49-F238E27FC236}">
                <a16:creationId xmlns:a16="http://schemas.microsoft.com/office/drawing/2014/main" id="{9FCFA23A-B9C2-31DB-E66F-22D08D77EFA4}"/>
              </a:ext>
            </a:extLst>
          </p:cNvPr>
          <p:cNvSpPr>
            <a:spLocks noGrp="1"/>
          </p:cNvSpPr>
          <p:nvPr>
            <p:ph type="dt" sz="half" idx="2"/>
          </p:nvPr>
        </p:nvSpPr>
        <p:spPr/>
        <p:txBody>
          <a:bodyPr/>
          <a:lstStyle/>
          <a:p>
            <a:r>
              <a:rPr lang="de-CH"/>
              <a:t>A. Siemko - Introduction</a:t>
            </a:r>
            <a:endParaRPr lang="en-US"/>
          </a:p>
        </p:txBody>
      </p:sp>
    </p:spTree>
    <p:extLst>
      <p:ext uri="{BB962C8B-B14F-4D97-AF65-F5344CB8AC3E}">
        <p14:creationId xmlns:p14="http://schemas.microsoft.com/office/powerpoint/2010/main" val="2479404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0A5CC-43A3-562A-726E-1BE0A383FE88}"/>
              </a:ext>
            </a:extLst>
          </p:cNvPr>
          <p:cNvSpPr>
            <a:spLocks noGrp="1"/>
          </p:cNvSpPr>
          <p:nvPr>
            <p:ph type="title"/>
          </p:nvPr>
        </p:nvSpPr>
        <p:spPr>
          <a:xfrm>
            <a:off x="420816" y="1091477"/>
            <a:ext cx="8265984" cy="1862246"/>
          </a:xfrm>
        </p:spPr>
        <p:txBody>
          <a:bodyPr>
            <a:normAutofit/>
          </a:bodyPr>
          <a:lstStyle/>
          <a:p>
            <a:pPr algn="ctr"/>
            <a:r>
              <a:rPr lang="en-GB" sz="3600" dirty="0"/>
              <a:t>HFM R&amp;D consortium</a:t>
            </a:r>
            <a:br>
              <a:rPr lang="en-GB" sz="3600" dirty="0"/>
            </a:br>
            <a:r>
              <a:rPr lang="en-GB" sz="3600" b="0" dirty="0"/>
              <a:t>(present main contributors)</a:t>
            </a:r>
          </a:p>
        </p:txBody>
      </p:sp>
      <p:sp>
        <p:nvSpPr>
          <p:cNvPr id="4" name="Date Placeholder 3">
            <a:extLst>
              <a:ext uri="{FF2B5EF4-FFF2-40B4-BE49-F238E27FC236}">
                <a16:creationId xmlns:a16="http://schemas.microsoft.com/office/drawing/2014/main" id="{38686EEC-CA41-746F-0405-03B4FF09A867}"/>
              </a:ext>
            </a:extLst>
          </p:cNvPr>
          <p:cNvSpPr>
            <a:spLocks noGrp="1"/>
          </p:cNvSpPr>
          <p:nvPr>
            <p:ph type="dt" sz="half" idx="2"/>
          </p:nvPr>
        </p:nvSpPr>
        <p:spPr>
          <a:xfrm>
            <a:off x="2616121" y="6356349"/>
            <a:ext cx="1672590" cy="365125"/>
          </a:xfrm>
        </p:spPr>
        <p:txBody>
          <a:bodyPr/>
          <a:lstStyle/>
          <a:p>
            <a:r>
              <a:rPr lang="de-CH"/>
              <a:t>A. Siemko - Introduction</a:t>
            </a:r>
            <a:endParaRPr lang="en-US" dirty="0"/>
          </a:p>
        </p:txBody>
      </p:sp>
      <p:sp>
        <p:nvSpPr>
          <p:cNvPr id="9" name="Footer Placeholder 8">
            <a:extLst>
              <a:ext uri="{FF2B5EF4-FFF2-40B4-BE49-F238E27FC236}">
                <a16:creationId xmlns:a16="http://schemas.microsoft.com/office/drawing/2014/main" id="{26960342-EA96-6F45-89AE-E05104FA7CBE}"/>
              </a:ext>
            </a:extLst>
          </p:cNvPr>
          <p:cNvSpPr>
            <a:spLocks noGrp="1"/>
          </p:cNvSpPr>
          <p:nvPr>
            <p:ph type="ftr" sz="quarter" idx="3"/>
          </p:nvPr>
        </p:nvSpPr>
        <p:spPr/>
        <p:txBody>
          <a:bodyPr/>
          <a:lstStyle/>
          <a:p>
            <a:r>
              <a:rPr lang="en-US"/>
              <a:t>RD Line 3 Forum kick-off meeting  18.04.2023</a:t>
            </a:r>
          </a:p>
        </p:txBody>
      </p:sp>
      <p:sp>
        <p:nvSpPr>
          <p:cNvPr id="10" name="Slide Number Placeholder 9">
            <a:extLst>
              <a:ext uri="{FF2B5EF4-FFF2-40B4-BE49-F238E27FC236}">
                <a16:creationId xmlns:a16="http://schemas.microsoft.com/office/drawing/2014/main" id="{3EB4A11E-4815-06EF-B6A1-A6F812781C81}"/>
              </a:ext>
            </a:extLst>
          </p:cNvPr>
          <p:cNvSpPr>
            <a:spLocks noGrp="1"/>
          </p:cNvSpPr>
          <p:nvPr>
            <p:ph type="sldNum" sz="quarter" idx="4"/>
          </p:nvPr>
        </p:nvSpPr>
        <p:spPr/>
        <p:txBody>
          <a:bodyPr/>
          <a:lstStyle/>
          <a:p>
            <a:fld id="{17918391-D411-FE40-AAD7-861AE5233E0E}" type="slidenum">
              <a:rPr lang="en-US" smtClean="0"/>
              <a:pPr/>
              <a:t>4</a:t>
            </a:fld>
            <a:endParaRPr lang="en-US"/>
          </a:p>
        </p:txBody>
      </p:sp>
      <p:pic>
        <p:nvPicPr>
          <p:cNvPr id="8" name="Picture 2" descr="Free Download Paul Scherrer Institute (PSI) Logo Vector from ...">
            <a:extLst>
              <a:ext uri="{FF2B5EF4-FFF2-40B4-BE49-F238E27FC236}">
                <a16:creationId xmlns:a16="http://schemas.microsoft.com/office/drawing/2014/main" id="{EB5D1CCF-29B7-0077-5263-224CC2E52D8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0816" y="2967157"/>
            <a:ext cx="1249549" cy="69617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ETH Zurich - Homepage | ETH Zurich">
            <a:extLst>
              <a:ext uri="{FF2B5EF4-FFF2-40B4-BE49-F238E27FC236}">
                <a16:creationId xmlns:a16="http://schemas.microsoft.com/office/drawing/2014/main" id="{5DB88574-AE5E-8C69-A571-B8AA5C40C26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0816" y="3813340"/>
            <a:ext cx="1303449" cy="36582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38EA8EF8-8493-A589-8EB8-F55C02704502}"/>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350612" y="3062253"/>
            <a:ext cx="1491525" cy="74576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CIEMAT - Wikipedia">
            <a:extLst>
              <a:ext uri="{FF2B5EF4-FFF2-40B4-BE49-F238E27FC236}">
                <a16:creationId xmlns:a16="http://schemas.microsoft.com/office/drawing/2014/main" id="{4A9A3666-12CE-C845-CB03-62296560B896}"/>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899240" y="3023763"/>
            <a:ext cx="1619567" cy="82274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National Institute of Nuclear Physics (Istituto Nazionale di Fisica  Nucleare; INFN) | Tethys Engineering">
            <a:extLst>
              <a:ext uri="{FF2B5EF4-FFF2-40B4-BE49-F238E27FC236}">
                <a16:creationId xmlns:a16="http://schemas.microsoft.com/office/drawing/2014/main" id="{B7B8ED65-1B5A-87B3-8806-3BC256977AE2}"/>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518807" y="2946164"/>
            <a:ext cx="1249548" cy="79420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2" descr="sciences70">
            <a:extLst>
              <a:ext uri="{FF2B5EF4-FFF2-40B4-BE49-F238E27FC236}">
                <a16:creationId xmlns:a16="http://schemas.microsoft.com/office/drawing/2014/main" id="{D4EBE0F1-AC29-32F4-11CF-D8824C73F777}"/>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394879" y="4067079"/>
            <a:ext cx="1788744" cy="704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0">
            <a:extLst>
              <a:ext uri="{FF2B5EF4-FFF2-40B4-BE49-F238E27FC236}">
                <a16:creationId xmlns:a16="http://schemas.microsoft.com/office/drawing/2014/main" id="{9CEFF63A-8C0A-AF44-B645-B7439831CC84}"/>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887521" y="3062253"/>
            <a:ext cx="913559" cy="74576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CERN logo - YouTube">
            <a:extLst>
              <a:ext uri="{FF2B5EF4-FFF2-40B4-BE49-F238E27FC236}">
                <a16:creationId xmlns:a16="http://schemas.microsoft.com/office/drawing/2014/main" id="{0B1F6782-CEA2-0575-2D44-8EB6B31775CD}"/>
              </a:ext>
            </a:extLst>
          </p:cNvPr>
          <p:cNvPicPr>
            <a:picLocks noChangeAspect="1" noChangeArrowheads="1"/>
          </p:cNvPicPr>
          <p:nvPr/>
        </p:nvPicPr>
        <p:blipFill rotWithShape="1">
          <a:blip r:embed="rId10">
            <a:extLst>
              <a:ext uri="{28A0092B-C50C-407E-A947-70E740481C1C}">
                <a14:useLocalDpi xmlns:a14="http://schemas.microsoft.com/office/drawing/2010/main"/>
              </a:ext>
            </a:extLst>
          </a:blip>
          <a:srcRect/>
          <a:stretch/>
        </p:blipFill>
        <p:spPr bwMode="auto">
          <a:xfrm>
            <a:off x="7758300" y="4087486"/>
            <a:ext cx="961321" cy="75372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University of Twente – Logos Download">
            <a:extLst>
              <a:ext uri="{FF2B5EF4-FFF2-40B4-BE49-F238E27FC236}">
                <a16:creationId xmlns:a16="http://schemas.microsoft.com/office/drawing/2014/main" id="{B72C3212-0987-6769-30B9-74EF28F36449}"/>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606219" y="4130613"/>
            <a:ext cx="1663279" cy="63845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Neue Forschungsprojekte an der TU Bergakademie Freiberg">
            <a:extLst>
              <a:ext uri="{FF2B5EF4-FFF2-40B4-BE49-F238E27FC236}">
                <a16:creationId xmlns:a16="http://schemas.microsoft.com/office/drawing/2014/main" id="{19F7E79A-FEA4-1DB2-2353-E1CFA32B5416}"/>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14389" t="15264" r="15543"/>
          <a:stretch/>
        </p:blipFill>
        <p:spPr bwMode="auto">
          <a:xfrm>
            <a:off x="2632231" y="4065566"/>
            <a:ext cx="2455150" cy="8257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NR-SPIN | LinkedIn">
            <a:extLst>
              <a:ext uri="{FF2B5EF4-FFF2-40B4-BE49-F238E27FC236}">
                <a16:creationId xmlns:a16="http://schemas.microsoft.com/office/drawing/2014/main" id="{5B50CB82-3A97-C363-0FFE-FF263F23AC16}"/>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t="10080" b="8749"/>
          <a:stretch/>
        </p:blipFill>
        <p:spPr bwMode="auto">
          <a:xfrm>
            <a:off x="3068696" y="3023763"/>
            <a:ext cx="1063281" cy="863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5136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5C925-35D8-074A-87A7-ED6935D79665}"/>
              </a:ext>
            </a:extLst>
          </p:cNvPr>
          <p:cNvSpPr>
            <a:spLocks noGrp="1"/>
          </p:cNvSpPr>
          <p:nvPr>
            <p:ph type="title"/>
          </p:nvPr>
        </p:nvSpPr>
        <p:spPr>
          <a:xfrm>
            <a:off x="457200" y="0"/>
            <a:ext cx="8226854" cy="940443"/>
          </a:xfrm>
        </p:spPr>
        <p:txBody>
          <a:bodyPr anchor="ctr">
            <a:normAutofit/>
          </a:bodyPr>
          <a:lstStyle/>
          <a:p>
            <a:r>
              <a:rPr lang="en-GB" sz="4000" dirty="0"/>
              <a:t>HFM Programme </a:t>
            </a:r>
            <a:r>
              <a:rPr lang="en-GB" dirty="0"/>
              <a:t>Executive Structure</a:t>
            </a:r>
          </a:p>
        </p:txBody>
      </p:sp>
      <p:sp>
        <p:nvSpPr>
          <p:cNvPr id="12" name="Footer Placeholder 4">
            <a:extLst>
              <a:ext uri="{FF2B5EF4-FFF2-40B4-BE49-F238E27FC236}">
                <a16:creationId xmlns:a16="http://schemas.microsoft.com/office/drawing/2014/main" id="{AD49BD04-A18A-D5BB-0AE3-36F6DBBE611C}"/>
              </a:ext>
            </a:extLst>
          </p:cNvPr>
          <p:cNvSpPr>
            <a:spLocks noGrp="1"/>
          </p:cNvSpPr>
          <p:nvPr>
            <p:ph type="ftr" sz="quarter" idx="3"/>
          </p:nvPr>
        </p:nvSpPr>
        <p:spPr>
          <a:xfrm>
            <a:off x="5182756" y="6356350"/>
            <a:ext cx="2895600" cy="365125"/>
          </a:xfrm>
        </p:spPr>
        <p:txBody>
          <a:bodyPr/>
          <a:lstStyle/>
          <a:p>
            <a:r>
              <a:rPr lang="en-US"/>
              <a:t>RD Line 3 Forum kick-off meeting  18.04.2023</a:t>
            </a:r>
          </a:p>
        </p:txBody>
      </p:sp>
      <p:sp>
        <p:nvSpPr>
          <p:cNvPr id="5" name="Slide Number Placeholder 4">
            <a:extLst>
              <a:ext uri="{FF2B5EF4-FFF2-40B4-BE49-F238E27FC236}">
                <a16:creationId xmlns:a16="http://schemas.microsoft.com/office/drawing/2014/main" id="{8DF3807A-CA8A-3A47-9470-658B9D4B7600}"/>
              </a:ext>
            </a:extLst>
          </p:cNvPr>
          <p:cNvSpPr>
            <a:spLocks noGrp="1"/>
          </p:cNvSpPr>
          <p:nvPr>
            <p:ph type="sldNum" sz="quarter" idx="4"/>
          </p:nvPr>
        </p:nvSpPr>
        <p:spPr>
          <a:xfrm>
            <a:off x="8185376" y="6356350"/>
            <a:ext cx="501424" cy="365125"/>
          </a:xfrm>
        </p:spPr>
        <p:txBody>
          <a:bodyPr anchor="ctr">
            <a:normAutofit/>
          </a:bodyPr>
          <a:lstStyle/>
          <a:p>
            <a:pPr>
              <a:spcAft>
                <a:spcPts val="600"/>
              </a:spcAft>
            </a:pPr>
            <a:fld id="{17918391-D411-FE40-AAD7-861AE5233E0E}" type="slidenum">
              <a:rPr lang="en-US" smtClean="0"/>
              <a:pPr>
                <a:spcAft>
                  <a:spcPts val="600"/>
                </a:spcAft>
              </a:pPr>
              <a:t>5</a:t>
            </a:fld>
            <a:endParaRPr lang="en-US"/>
          </a:p>
        </p:txBody>
      </p:sp>
      <p:sp>
        <p:nvSpPr>
          <p:cNvPr id="4" name="TextBox 3">
            <a:extLst>
              <a:ext uri="{FF2B5EF4-FFF2-40B4-BE49-F238E27FC236}">
                <a16:creationId xmlns:a16="http://schemas.microsoft.com/office/drawing/2014/main" id="{02A4D7CF-57E2-A7C7-8AD3-898542245271}"/>
              </a:ext>
            </a:extLst>
          </p:cNvPr>
          <p:cNvSpPr txBox="1"/>
          <p:nvPr/>
        </p:nvSpPr>
        <p:spPr>
          <a:xfrm>
            <a:off x="154379" y="1084102"/>
            <a:ext cx="1472540" cy="369332"/>
          </a:xfrm>
          <a:prstGeom prst="rect">
            <a:avLst/>
          </a:prstGeom>
          <a:noFill/>
        </p:spPr>
        <p:txBody>
          <a:bodyPr wrap="square" rtlCol="0">
            <a:spAutoFit/>
          </a:bodyPr>
          <a:lstStyle/>
          <a:p>
            <a:r>
              <a:rPr lang="en-GB" dirty="0">
                <a:solidFill>
                  <a:srgbClr val="0070C0"/>
                </a:solidFill>
              </a:rPr>
              <a:t>Governance</a:t>
            </a:r>
          </a:p>
        </p:txBody>
      </p:sp>
      <p:sp>
        <p:nvSpPr>
          <p:cNvPr id="6" name="TextBox 5">
            <a:extLst>
              <a:ext uri="{FF2B5EF4-FFF2-40B4-BE49-F238E27FC236}">
                <a16:creationId xmlns:a16="http://schemas.microsoft.com/office/drawing/2014/main" id="{4A81B85B-1E11-6583-F794-88E0875D92EE}"/>
              </a:ext>
            </a:extLst>
          </p:cNvPr>
          <p:cNvSpPr txBox="1"/>
          <p:nvPr/>
        </p:nvSpPr>
        <p:spPr>
          <a:xfrm>
            <a:off x="154379" y="1893233"/>
            <a:ext cx="2398816" cy="369332"/>
          </a:xfrm>
          <a:prstGeom prst="rect">
            <a:avLst/>
          </a:prstGeom>
          <a:noFill/>
        </p:spPr>
        <p:txBody>
          <a:bodyPr wrap="square" rtlCol="0">
            <a:spAutoFit/>
          </a:bodyPr>
          <a:lstStyle/>
          <a:p>
            <a:r>
              <a:rPr lang="en-GB" dirty="0">
                <a:solidFill>
                  <a:srgbClr val="00B050"/>
                </a:solidFill>
              </a:rPr>
              <a:t>Executive Structure</a:t>
            </a:r>
          </a:p>
        </p:txBody>
      </p:sp>
      <p:pic>
        <p:nvPicPr>
          <p:cNvPr id="10" name="Picture 9">
            <a:extLst>
              <a:ext uri="{FF2B5EF4-FFF2-40B4-BE49-F238E27FC236}">
                <a16:creationId xmlns:a16="http://schemas.microsoft.com/office/drawing/2014/main" id="{65591362-C5B8-E2E7-4223-B4CA96CC74E0}"/>
              </a:ext>
            </a:extLst>
          </p:cNvPr>
          <p:cNvPicPr>
            <a:picLocks noChangeAspect="1"/>
          </p:cNvPicPr>
          <p:nvPr/>
        </p:nvPicPr>
        <p:blipFill>
          <a:blip r:embed="rId2"/>
          <a:stretch>
            <a:fillRect/>
          </a:stretch>
        </p:blipFill>
        <p:spPr>
          <a:xfrm>
            <a:off x="685800" y="1013635"/>
            <a:ext cx="7772400" cy="4830730"/>
          </a:xfrm>
          <a:prstGeom prst="rect">
            <a:avLst/>
          </a:prstGeom>
        </p:spPr>
      </p:pic>
      <p:sp>
        <p:nvSpPr>
          <p:cNvPr id="7" name="Date Placeholder 6">
            <a:extLst>
              <a:ext uri="{FF2B5EF4-FFF2-40B4-BE49-F238E27FC236}">
                <a16:creationId xmlns:a16="http://schemas.microsoft.com/office/drawing/2014/main" id="{EEC1A5FB-9CE1-51B4-795C-FAE771B4A7DD}"/>
              </a:ext>
            </a:extLst>
          </p:cNvPr>
          <p:cNvSpPr>
            <a:spLocks noGrp="1"/>
          </p:cNvSpPr>
          <p:nvPr>
            <p:ph type="dt" sz="half" idx="2"/>
          </p:nvPr>
        </p:nvSpPr>
        <p:spPr/>
        <p:txBody>
          <a:bodyPr/>
          <a:lstStyle/>
          <a:p>
            <a:r>
              <a:rPr lang="de-CH"/>
              <a:t>A. Siemko - Introduction</a:t>
            </a:r>
            <a:endParaRPr lang="en-US" dirty="0"/>
          </a:p>
        </p:txBody>
      </p:sp>
    </p:spTree>
    <p:extLst>
      <p:ext uri="{BB962C8B-B14F-4D97-AF65-F5344CB8AC3E}">
        <p14:creationId xmlns:p14="http://schemas.microsoft.com/office/powerpoint/2010/main" val="4010397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A6B13-98CE-AC42-9F53-28475E05ED95}"/>
              </a:ext>
            </a:extLst>
          </p:cNvPr>
          <p:cNvSpPr>
            <a:spLocks noGrp="1"/>
          </p:cNvSpPr>
          <p:nvPr>
            <p:ph type="title"/>
          </p:nvPr>
        </p:nvSpPr>
        <p:spPr>
          <a:xfrm>
            <a:off x="457200" y="0"/>
            <a:ext cx="8450132" cy="940443"/>
          </a:xfrm>
        </p:spPr>
        <p:txBody>
          <a:bodyPr>
            <a:normAutofit fontScale="90000"/>
          </a:bodyPr>
          <a:lstStyle/>
          <a:p>
            <a:r>
              <a:rPr lang="en-GB" dirty="0"/>
              <a:t>R&amp;D Lines and Technical Coordination Board </a:t>
            </a:r>
          </a:p>
        </p:txBody>
      </p:sp>
      <p:sp>
        <p:nvSpPr>
          <p:cNvPr id="3" name="Content Placeholder 2">
            <a:extLst>
              <a:ext uri="{FF2B5EF4-FFF2-40B4-BE49-F238E27FC236}">
                <a16:creationId xmlns:a16="http://schemas.microsoft.com/office/drawing/2014/main" id="{996E6A7C-0BC5-5025-B4B4-5D076EF1322D}"/>
              </a:ext>
            </a:extLst>
          </p:cNvPr>
          <p:cNvSpPr>
            <a:spLocks noGrp="1"/>
          </p:cNvSpPr>
          <p:nvPr>
            <p:ph idx="1"/>
          </p:nvPr>
        </p:nvSpPr>
        <p:spPr>
          <a:xfrm>
            <a:off x="457200" y="1140311"/>
            <a:ext cx="8226854" cy="4852716"/>
          </a:xfrm>
        </p:spPr>
        <p:txBody>
          <a:bodyPr>
            <a:normAutofit fontScale="70000" lnSpcReduction="20000"/>
          </a:bodyPr>
          <a:lstStyle/>
          <a:p>
            <a:r>
              <a:rPr lang="en-GB" dirty="0"/>
              <a:t>All established Work Packages shall coordinate their activities with other contributors in their respective R&amp;D Lines at R&amp;D-Line Fora. </a:t>
            </a:r>
          </a:p>
          <a:p>
            <a:endParaRPr lang="en-GB" dirty="0"/>
          </a:p>
          <a:p>
            <a:r>
              <a:rPr lang="en-GB" dirty="0"/>
              <a:t>The R&amp;D Line Coordinators keep an updated version of the integrated R&amp;D Line Deliverable Plan.</a:t>
            </a:r>
          </a:p>
          <a:p>
            <a:endParaRPr lang="en-GB" dirty="0"/>
          </a:p>
          <a:p>
            <a:r>
              <a:rPr lang="en-GB" dirty="0"/>
              <a:t>Any changes to the Deliverable Plan are discussed in the Fora and presented and decided in the Technical Coordination Board in a timely fashion. </a:t>
            </a:r>
          </a:p>
          <a:p>
            <a:pPr lvl="1"/>
            <a:endParaRPr lang="en-GB" sz="1000" dirty="0"/>
          </a:p>
          <a:p>
            <a:pPr lvl="1"/>
            <a:r>
              <a:rPr lang="en-GB" dirty="0"/>
              <a:t>Changes may occur, for example, as a consequence of R&amp;D insights, new collaborations among HFM partners, or the required re-allocation of resources as a function of programme progress and needs.</a:t>
            </a:r>
          </a:p>
          <a:p>
            <a:pPr lvl="1"/>
            <a:endParaRPr lang="en-GB" dirty="0"/>
          </a:p>
          <a:p>
            <a:r>
              <a:rPr lang="en-GB" dirty="0"/>
              <a:t>R&amp;D Line 4 coordinators: </a:t>
            </a:r>
            <a:r>
              <a:rPr lang="en-GB" dirty="0">
                <a:solidFill>
                  <a:srgbClr val="00ADFF"/>
                </a:solidFill>
              </a:rPr>
              <a:t>Stefania </a:t>
            </a:r>
            <a:r>
              <a:rPr lang="en-GB" dirty="0" err="1">
                <a:solidFill>
                  <a:srgbClr val="00ADFF"/>
                </a:solidFill>
              </a:rPr>
              <a:t>Farinon</a:t>
            </a:r>
            <a:r>
              <a:rPr lang="en-GB" dirty="0">
                <a:solidFill>
                  <a:srgbClr val="00ADFF"/>
                </a:solidFill>
              </a:rPr>
              <a:t> and Cedric </a:t>
            </a:r>
            <a:r>
              <a:rPr lang="en-GB" dirty="0" err="1">
                <a:solidFill>
                  <a:srgbClr val="00ADFF"/>
                </a:solidFill>
              </a:rPr>
              <a:t>Garion</a:t>
            </a:r>
            <a:endParaRPr lang="en-GB" dirty="0">
              <a:solidFill>
                <a:srgbClr val="00ADFF"/>
              </a:solidFill>
            </a:endParaRPr>
          </a:p>
          <a:p>
            <a:endParaRPr lang="en-GB" dirty="0"/>
          </a:p>
          <a:p>
            <a:endParaRPr lang="en-GB" dirty="0"/>
          </a:p>
        </p:txBody>
      </p:sp>
      <p:sp>
        <p:nvSpPr>
          <p:cNvPr id="4" name="Footer Placeholder 3">
            <a:extLst>
              <a:ext uri="{FF2B5EF4-FFF2-40B4-BE49-F238E27FC236}">
                <a16:creationId xmlns:a16="http://schemas.microsoft.com/office/drawing/2014/main" id="{9DCDAE5A-77CF-CC28-8ABF-CCEBA914D190}"/>
              </a:ext>
            </a:extLst>
          </p:cNvPr>
          <p:cNvSpPr>
            <a:spLocks noGrp="1"/>
          </p:cNvSpPr>
          <p:nvPr>
            <p:ph type="ftr" sz="quarter" idx="3"/>
          </p:nvPr>
        </p:nvSpPr>
        <p:spPr/>
        <p:txBody>
          <a:bodyPr/>
          <a:lstStyle/>
          <a:p>
            <a:r>
              <a:rPr lang="en-US"/>
              <a:t>RD Line 3 Forum kick-off meeting  18.04.2023</a:t>
            </a:r>
          </a:p>
        </p:txBody>
      </p:sp>
      <p:sp>
        <p:nvSpPr>
          <p:cNvPr id="5" name="Slide Number Placeholder 4">
            <a:extLst>
              <a:ext uri="{FF2B5EF4-FFF2-40B4-BE49-F238E27FC236}">
                <a16:creationId xmlns:a16="http://schemas.microsoft.com/office/drawing/2014/main" id="{324A116A-982F-2603-A8F4-68E9C0A940C7}"/>
              </a:ext>
            </a:extLst>
          </p:cNvPr>
          <p:cNvSpPr>
            <a:spLocks noGrp="1"/>
          </p:cNvSpPr>
          <p:nvPr>
            <p:ph type="sldNum" sz="quarter" idx="4"/>
          </p:nvPr>
        </p:nvSpPr>
        <p:spPr/>
        <p:txBody>
          <a:bodyPr/>
          <a:lstStyle/>
          <a:p>
            <a:fld id="{17918391-D411-FE40-AAD7-861AE5233E0E}" type="slidenum">
              <a:rPr lang="en-US" smtClean="0"/>
              <a:pPr/>
              <a:t>6</a:t>
            </a:fld>
            <a:endParaRPr lang="en-US"/>
          </a:p>
        </p:txBody>
      </p:sp>
      <p:sp>
        <p:nvSpPr>
          <p:cNvPr id="6" name="Date Placeholder 5">
            <a:extLst>
              <a:ext uri="{FF2B5EF4-FFF2-40B4-BE49-F238E27FC236}">
                <a16:creationId xmlns:a16="http://schemas.microsoft.com/office/drawing/2014/main" id="{8774E0A3-2F09-CC87-B236-3E59A2A7A444}"/>
              </a:ext>
            </a:extLst>
          </p:cNvPr>
          <p:cNvSpPr>
            <a:spLocks noGrp="1"/>
          </p:cNvSpPr>
          <p:nvPr>
            <p:ph type="dt" sz="half" idx="2"/>
          </p:nvPr>
        </p:nvSpPr>
        <p:spPr/>
        <p:txBody>
          <a:bodyPr/>
          <a:lstStyle/>
          <a:p>
            <a:r>
              <a:rPr lang="de-CH"/>
              <a:t>A. Siemko - Introduction</a:t>
            </a:r>
            <a:endParaRPr lang="en-US"/>
          </a:p>
        </p:txBody>
      </p:sp>
    </p:spTree>
    <p:extLst>
      <p:ext uri="{BB962C8B-B14F-4D97-AF65-F5344CB8AC3E}">
        <p14:creationId xmlns:p14="http://schemas.microsoft.com/office/powerpoint/2010/main" val="2203329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7849D-1369-E7EA-D23E-0DA783C91AB0}"/>
              </a:ext>
            </a:extLst>
          </p:cNvPr>
          <p:cNvSpPr>
            <a:spLocks noGrp="1"/>
          </p:cNvSpPr>
          <p:nvPr>
            <p:ph type="title"/>
          </p:nvPr>
        </p:nvSpPr>
        <p:spPr/>
        <p:txBody>
          <a:bodyPr/>
          <a:lstStyle/>
          <a:p>
            <a:r>
              <a:rPr lang="en-CH" dirty="0"/>
              <a:t>R&amp;D strategy within the R&amp;D Line 4</a:t>
            </a:r>
          </a:p>
        </p:txBody>
      </p:sp>
      <p:grpSp>
        <p:nvGrpSpPr>
          <p:cNvPr id="22" name="Group 21">
            <a:extLst>
              <a:ext uri="{FF2B5EF4-FFF2-40B4-BE49-F238E27FC236}">
                <a16:creationId xmlns:a16="http://schemas.microsoft.com/office/drawing/2014/main" id="{8C9839AA-39D8-7CC4-0247-7058AB0F0312}"/>
              </a:ext>
            </a:extLst>
          </p:cNvPr>
          <p:cNvGrpSpPr/>
          <p:nvPr/>
        </p:nvGrpSpPr>
        <p:grpSpPr>
          <a:xfrm>
            <a:off x="599666" y="1856633"/>
            <a:ext cx="7941922" cy="4036079"/>
            <a:chOff x="-1874094" y="3218108"/>
            <a:chExt cx="6844180" cy="2524715"/>
          </a:xfrm>
        </p:grpSpPr>
        <p:graphicFrame>
          <p:nvGraphicFramePr>
            <p:cNvPr id="23" name="Diagram 22">
              <a:extLst>
                <a:ext uri="{FF2B5EF4-FFF2-40B4-BE49-F238E27FC236}">
                  <a16:creationId xmlns:a16="http://schemas.microsoft.com/office/drawing/2014/main" id="{8D8D29DC-6D05-46C1-F5E9-FA92BB9719EE}"/>
                </a:ext>
              </a:extLst>
            </p:cNvPr>
            <p:cNvGraphicFramePr/>
            <p:nvPr>
              <p:extLst>
                <p:ext uri="{D42A27DB-BD31-4B8C-83A1-F6EECF244321}">
                  <p14:modId xmlns:p14="http://schemas.microsoft.com/office/powerpoint/2010/main" val="3472952909"/>
                </p:ext>
              </p:extLst>
            </p:nvPr>
          </p:nvGraphicFramePr>
          <p:xfrm>
            <a:off x="-1874094" y="3997282"/>
            <a:ext cx="6844180" cy="1745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4" name="Group 23">
              <a:extLst>
                <a:ext uri="{FF2B5EF4-FFF2-40B4-BE49-F238E27FC236}">
                  <a16:creationId xmlns:a16="http://schemas.microsoft.com/office/drawing/2014/main" id="{F70352C5-11E1-768C-69DF-DBD60E467ADD}"/>
                </a:ext>
              </a:extLst>
            </p:cNvPr>
            <p:cNvGrpSpPr/>
            <p:nvPr/>
          </p:nvGrpSpPr>
          <p:grpSpPr>
            <a:xfrm>
              <a:off x="3068821" y="3218108"/>
              <a:ext cx="1901265" cy="1469301"/>
              <a:chOff x="2892922" y="610938"/>
              <a:chExt cx="1901265" cy="2186961"/>
            </a:xfrm>
          </p:grpSpPr>
          <p:sp>
            <p:nvSpPr>
              <p:cNvPr id="25" name="Chevron 24">
                <a:extLst>
                  <a:ext uri="{FF2B5EF4-FFF2-40B4-BE49-F238E27FC236}">
                    <a16:creationId xmlns:a16="http://schemas.microsoft.com/office/drawing/2014/main" id="{A0B9D9FA-B5AF-6060-E21F-73BF61023EB8}"/>
                  </a:ext>
                </a:extLst>
              </p:cNvPr>
              <p:cNvSpPr/>
              <p:nvPr/>
            </p:nvSpPr>
            <p:spPr>
              <a:xfrm rot="5400000">
                <a:off x="3182420" y="1186133"/>
                <a:ext cx="1570159" cy="1653374"/>
              </a:xfrm>
              <a:prstGeom prst="chevron">
                <a:avLst/>
              </a:prstGeom>
              <a:solidFill>
                <a:schemeClr val="tx1">
                  <a:lumMod val="50000"/>
                </a:schemeClr>
              </a:soli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6" name="Chevron 4">
                <a:extLst>
                  <a:ext uri="{FF2B5EF4-FFF2-40B4-BE49-F238E27FC236}">
                    <a16:creationId xmlns:a16="http://schemas.microsoft.com/office/drawing/2014/main" id="{9E31793B-D6BB-1ACD-B5D9-B37F369173F7}"/>
                  </a:ext>
                </a:extLst>
              </p:cNvPr>
              <p:cNvSpPr txBox="1"/>
              <p:nvPr/>
            </p:nvSpPr>
            <p:spPr>
              <a:xfrm>
                <a:off x="2892922" y="610938"/>
                <a:ext cx="1221878" cy="5236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endParaRPr lang="en-GB" sz="1900" kern="1200"/>
              </a:p>
            </p:txBody>
          </p:sp>
        </p:grpSp>
      </p:grpSp>
      <p:sp>
        <p:nvSpPr>
          <p:cNvPr id="10" name="Content Placeholder 2">
            <a:extLst>
              <a:ext uri="{FF2B5EF4-FFF2-40B4-BE49-F238E27FC236}">
                <a16:creationId xmlns:a16="http://schemas.microsoft.com/office/drawing/2014/main" id="{ED70BAC0-BB41-D53F-4A03-F7D23BA6A727}"/>
              </a:ext>
            </a:extLst>
          </p:cNvPr>
          <p:cNvSpPr>
            <a:spLocks noGrp="1"/>
          </p:cNvSpPr>
          <p:nvPr>
            <p:ph idx="1"/>
          </p:nvPr>
        </p:nvSpPr>
        <p:spPr>
          <a:xfrm>
            <a:off x="457200" y="1119883"/>
            <a:ext cx="8226854" cy="1644257"/>
          </a:xfrm>
        </p:spPr>
        <p:txBody>
          <a:bodyPr>
            <a:normAutofit fontScale="92500" lnSpcReduction="20000"/>
          </a:bodyPr>
          <a:lstStyle/>
          <a:p>
            <a:pPr marL="36576" indent="0">
              <a:buNone/>
            </a:pPr>
            <a:r>
              <a:rPr lang="en-US" sz="2800" b="1" dirty="0">
                <a:solidFill>
                  <a:srgbClr val="C00000"/>
                </a:solidFill>
              </a:rPr>
              <a:t>Enabling Technology R&amp;D</a:t>
            </a:r>
          </a:p>
          <a:p>
            <a:pPr marL="448056" lvl="1" indent="0">
              <a:buNone/>
            </a:pPr>
            <a:endParaRPr lang="en-US" sz="1500" dirty="0"/>
          </a:p>
          <a:p>
            <a:r>
              <a:rPr lang="en-US" sz="2400" dirty="0"/>
              <a:t>Present limitations of state-of-the-art HFM are often linked to enabling technologies that need to be further developed and advanced</a:t>
            </a:r>
          </a:p>
          <a:p>
            <a:pPr lvl="1"/>
            <a:endParaRPr lang="en-US" dirty="0"/>
          </a:p>
        </p:txBody>
      </p:sp>
      <p:sp>
        <p:nvSpPr>
          <p:cNvPr id="12" name="Footer Placeholder 11">
            <a:extLst>
              <a:ext uri="{FF2B5EF4-FFF2-40B4-BE49-F238E27FC236}">
                <a16:creationId xmlns:a16="http://schemas.microsoft.com/office/drawing/2014/main" id="{38B580D7-34FB-3689-B8A0-FF5BDF92937F}"/>
              </a:ext>
            </a:extLst>
          </p:cNvPr>
          <p:cNvSpPr>
            <a:spLocks noGrp="1"/>
          </p:cNvSpPr>
          <p:nvPr>
            <p:ph type="ftr" sz="quarter" idx="3"/>
          </p:nvPr>
        </p:nvSpPr>
        <p:spPr/>
        <p:txBody>
          <a:bodyPr/>
          <a:lstStyle/>
          <a:p>
            <a:r>
              <a:rPr lang="en-US"/>
              <a:t>RD Line 3 Forum kick-off meeting  18.04.2023</a:t>
            </a:r>
          </a:p>
        </p:txBody>
      </p:sp>
      <p:sp>
        <p:nvSpPr>
          <p:cNvPr id="13" name="Slide Number Placeholder 12">
            <a:extLst>
              <a:ext uri="{FF2B5EF4-FFF2-40B4-BE49-F238E27FC236}">
                <a16:creationId xmlns:a16="http://schemas.microsoft.com/office/drawing/2014/main" id="{8B0E0624-82EC-8D6B-1DAD-3070AB5628C5}"/>
              </a:ext>
            </a:extLst>
          </p:cNvPr>
          <p:cNvSpPr>
            <a:spLocks noGrp="1"/>
          </p:cNvSpPr>
          <p:nvPr>
            <p:ph type="sldNum" sz="quarter" idx="4"/>
          </p:nvPr>
        </p:nvSpPr>
        <p:spPr/>
        <p:txBody>
          <a:bodyPr/>
          <a:lstStyle/>
          <a:p>
            <a:fld id="{17918391-D411-FE40-AAD7-861AE5233E0E}" type="slidenum">
              <a:rPr lang="en-US" smtClean="0"/>
              <a:pPr/>
              <a:t>7</a:t>
            </a:fld>
            <a:endParaRPr lang="en-US"/>
          </a:p>
        </p:txBody>
      </p:sp>
      <p:sp>
        <p:nvSpPr>
          <p:cNvPr id="3" name="Date Placeholder 2">
            <a:extLst>
              <a:ext uri="{FF2B5EF4-FFF2-40B4-BE49-F238E27FC236}">
                <a16:creationId xmlns:a16="http://schemas.microsoft.com/office/drawing/2014/main" id="{98491FDF-14C2-5204-48B8-E559B0248082}"/>
              </a:ext>
            </a:extLst>
          </p:cNvPr>
          <p:cNvSpPr>
            <a:spLocks noGrp="1"/>
          </p:cNvSpPr>
          <p:nvPr>
            <p:ph type="dt" sz="half" idx="2"/>
          </p:nvPr>
        </p:nvSpPr>
        <p:spPr/>
        <p:txBody>
          <a:bodyPr/>
          <a:lstStyle/>
          <a:p>
            <a:r>
              <a:rPr lang="de-CH"/>
              <a:t>A. Siemko - Introduction</a:t>
            </a:r>
            <a:endParaRPr lang="en-US"/>
          </a:p>
        </p:txBody>
      </p:sp>
    </p:spTree>
    <p:extLst>
      <p:ext uri="{BB962C8B-B14F-4D97-AF65-F5344CB8AC3E}">
        <p14:creationId xmlns:p14="http://schemas.microsoft.com/office/powerpoint/2010/main" val="3630325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A6B13-98CE-AC42-9F53-28475E05ED95}"/>
              </a:ext>
            </a:extLst>
          </p:cNvPr>
          <p:cNvSpPr>
            <a:spLocks noGrp="1"/>
          </p:cNvSpPr>
          <p:nvPr>
            <p:ph type="title"/>
          </p:nvPr>
        </p:nvSpPr>
        <p:spPr>
          <a:xfrm>
            <a:off x="457200" y="136525"/>
            <a:ext cx="8450132" cy="1186666"/>
          </a:xfrm>
        </p:spPr>
        <p:txBody>
          <a:bodyPr>
            <a:normAutofit fontScale="90000"/>
          </a:bodyPr>
          <a:lstStyle/>
          <a:p>
            <a:r>
              <a:rPr lang="en-GB" dirty="0"/>
              <a:t>What is expected from the R&amp;D Lines 4 Forum</a:t>
            </a:r>
          </a:p>
        </p:txBody>
      </p:sp>
      <p:sp>
        <p:nvSpPr>
          <p:cNvPr id="3" name="Content Placeholder 2">
            <a:extLst>
              <a:ext uri="{FF2B5EF4-FFF2-40B4-BE49-F238E27FC236}">
                <a16:creationId xmlns:a16="http://schemas.microsoft.com/office/drawing/2014/main" id="{996E6A7C-0BC5-5025-B4B4-5D076EF1322D}"/>
              </a:ext>
            </a:extLst>
          </p:cNvPr>
          <p:cNvSpPr>
            <a:spLocks noGrp="1"/>
          </p:cNvSpPr>
          <p:nvPr>
            <p:ph idx="1"/>
          </p:nvPr>
        </p:nvSpPr>
        <p:spPr>
          <a:xfrm>
            <a:off x="457200" y="1635161"/>
            <a:ext cx="8226854" cy="4066391"/>
          </a:xfrm>
        </p:spPr>
        <p:txBody>
          <a:bodyPr>
            <a:normAutofit fontScale="77500" lnSpcReduction="20000"/>
          </a:bodyPr>
          <a:lstStyle/>
          <a:p>
            <a:r>
              <a:rPr lang="en-GB" dirty="0"/>
              <a:t>Coordination and harmonisation of the activities of all contributors to the R&amp;D Line 4.</a:t>
            </a:r>
          </a:p>
          <a:p>
            <a:endParaRPr lang="en-GB" dirty="0"/>
          </a:p>
          <a:p>
            <a:r>
              <a:rPr lang="en-GB" dirty="0"/>
              <a:t>Close collaboration with other R&amp;D Lines, in particular R&amp;D Line 2 and R&amp;D Line 3.</a:t>
            </a:r>
          </a:p>
          <a:p>
            <a:endParaRPr lang="en-GB" dirty="0"/>
          </a:p>
          <a:p>
            <a:r>
              <a:rPr lang="en-GB" dirty="0"/>
              <a:t>Triggering the discussions and driving innovations as part of the integrated R&amp;D Line 4 delivery plan.</a:t>
            </a:r>
          </a:p>
          <a:p>
            <a:endParaRPr lang="en-GB" dirty="0"/>
          </a:p>
          <a:p>
            <a:r>
              <a:rPr lang="en-GB" dirty="0"/>
              <a:t>Organisation of R&amp;D Line 4 Forum meetings for experts, as well as regular ”open” meetings for all members of the HFM community.   	</a:t>
            </a:r>
          </a:p>
          <a:p>
            <a:endParaRPr lang="en-GB" dirty="0"/>
          </a:p>
          <a:p>
            <a:endParaRPr lang="en-GB" dirty="0"/>
          </a:p>
        </p:txBody>
      </p:sp>
      <p:sp>
        <p:nvSpPr>
          <p:cNvPr id="4" name="Footer Placeholder 3">
            <a:extLst>
              <a:ext uri="{FF2B5EF4-FFF2-40B4-BE49-F238E27FC236}">
                <a16:creationId xmlns:a16="http://schemas.microsoft.com/office/drawing/2014/main" id="{9DCDAE5A-77CF-CC28-8ABF-CCEBA914D190}"/>
              </a:ext>
            </a:extLst>
          </p:cNvPr>
          <p:cNvSpPr>
            <a:spLocks noGrp="1"/>
          </p:cNvSpPr>
          <p:nvPr>
            <p:ph type="ftr" sz="quarter" idx="3"/>
          </p:nvPr>
        </p:nvSpPr>
        <p:spPr/>
        <p:txBody>
          <a:bodyPr/>
          <a:lstStyle/>
          <a:p>
            <a:r>
              <a:rPr lang="en-US"/>
              <a:t>RD Line 3 Forum kick-off meeting  18.04.2023</a:t>
            </a:r>
          </a:p>
        </p:txBody>
      </p:sp>
      <p:sp>
        <p:nvSpPr>
          <p:cNvPr id="5" name="Slide Number Placeholder 4">
            <a:extLst>
              <a:ext uri="{FF2B5EF4-FFF2-40B4-BE49-F238E27FC236}">
                <a16:creationId xmlns:a16="http://schemas.microsoft.com/office/drawing/2014/main" id="{324A116A-982F-2603-A8F4-68E9C0A940C7}"/>
              </a:ext>
            </a:extLst>
          </p:cNvPr>
          <p:cNvSpPr>
            <a:spLocks noGrp="1"/>
          </p:cNvSpPr>
          <p:nvPr>
            <p:ph type="sldNum" sz="quarter" idx="4"/>
          </p:nvPr>
        </p:nvSpPr>
        <p:spPr/>
        <p:txBody>
          <a:bodyPr/>
          <a:lstStyle/>
          <a:p>
            <a:fld id="{17918391-D411-FE40-AAD7-861AE5233E0E}" type="slidenum">
              <a:rPr lang="en-US" smtClean="0"/>
              <a:pPr/>
              <a:t>8</a:t>
            </a:fld>
            <a:endParaRPr lang="en-US"/>
          </a:p>
        </p:txBody>
      </p:sp>
      <p:sp>
        <p:nvSpPr>
          <p:cNvPr id="6" name="Date Placeholder 5">
            <a:extLst>
              <a:ext uri="{FF2B5EF4-FFF2-40B4-BE49-F238E27FC236}">
                <a16:creationId xmlns:a16="http://schemas.microsoft.com/office/drawing/2014/main" id="{8774E0A3-2F09-CC87-B236-3E59A2A7A444}"/>
              </a:ext>
            </a:extLst>
          </p:cNvPr>
          <p:cNvSpPr>
            <a:spLocks noGrp="1"/>
          </p:cNvSpPr>
          <p:nvPr>
            <p:ph type="dt" sz="half" idx="2"/>
          </p:nvPr>
        </p:nvSpPr>
        <p:spPr/>
        <p:txBody>
          <a:bodyPr/>
          <a:lstStyle/>
          <a:p>
            <a:r>
              <a:rPr lang="de-CH"/>
              <a:t>A. Siemko - Introduction</a:t>
            </a:r>
            <a:endParaRPr lang="en-US"/>
          </a:p>
        </p:txBody>
      </p:sp>
    </p:spTree>
    <p:extLst>
      <p:ext uri="{BB962C8B-B14F-4D97-AF65-F5344CB8AC3E}">
        <p14:creationId xmlns:p14="http://schemas.microsoft.com/office/powerpoint/2010/main" val="29582820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1260440"/>
      </p:ext>
    </p:extLst>
  </p:cSld>
  <p:clrMapOvr>
    <a:masterClrMapping/>
  </p:clrMapOvr>
</p:sld>
</file>

<file path=ppt/theme/theme1.xml><?xml version="1.0" encoding="utf-8"?>
<a:theme xmlns:a="http://schemas.openxmlformats.org/drawingml/2006/main" name="HFM(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92340</TotalTime>
  <Words>698</Words>
  <Application>Microsoft Macintosh PowerPoint</Application>
  <PresentationFormat>On-screen Show (4:3)</PresentationFormat>
  <Paragraphs>83</Paragraphs>
  <Slides>9</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HFM(4-3)</vt:lpstr>
      <vt:lpstr>Kick-off Meeting of HFM R&amp;D Line 4 Forum  on Enabling Technologies </vt:lpstr>
      <vt:lpstr>Outline</vt:lpstr>
      <vt:lpstr>HFM Programme – broad goals</vt:lpstr>
      <vt:lpstr>HFM R&amp;D consortium (present main contributors)</vt:lpstr>
      <vt:lpstr>HFM Programme Executive Structure</vt:lpstr>
      <vt:lpstr>R&amp;D Lines and Technical Coordination Board </vt:lpstr>
      <vt:lpstr>R&amp;D strategy within the R&amp;D Line 4</vt:lpstr>
      <vt:lpstr>What is expected from the R&amp;D Lines 4 Forum</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HFM PowerPoint Template</dc:title>
  <dc:subject/>
  <dc:creator>CERN User</dc:creator>
  <cp:keywords/>
  <dc:description/>
  <cp:lastModifiedBy>Andrzej Siemko</cp:lastModifiedBy>
  <cp:revision>799</cp:revision>
  <cp:lastPrinted>2020-08-23T09:27:52Z</cp:lastPrinted>
  <dcterms:created xsi:type="dcterms:W3CDTF">2012-11-30T11:04:26Z</dcterms:created>
  <dcterms:modified xsi:type="dcterms:W3CDTF">2023-04-18T07:22:48Z</dcterms:modified>
  <cp:category/>
</cp:coreProperties>
</file>