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9"/>
  </p:notesMasterIdLst>
  <p:sldIdLst>
    <p:sldId id="938" r:id="rId5"/>
    <p:sldId id="939" r:id="rId6"/>
    <p:sldId id="940" r:id="rId7"/>
    <p:sldId id="958" r:id="rId8"/>
    <p:sldId id="941" r:id="rId9"/>
    <p:sldId id="959" r:id="rId10"/>
    <p:sldId id="952" r:id="rId11"/>
    <p:sldId id="953" r:id="rId12"/>
    <p:sldId id="950" r:id="rId13"/>
    <p:sldId id="960" r:id="rId14"/>
    <p:sldId id="961" r:id="rId15"/>
    <p:sldId id="962" r:id="rId16"/>
    <p:sldId id="963" r:id="rId17"/>
    <p:sldId id="944" r:id="rId18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B8CCE4"/>
    <a:srgbClr val="DCE6F1"/>
    <a:srgbClr val="F09E18"/>
    <a:srgbClr val="B9DEFF"/>
    <a:srgbClr val="0016A0"/>
    <a:srgbClr val="8E04FF"/>
    <a:srgbClr val="006DD0"/>
    <a:srgbClr val="67B4FE"/>
    <a:srgbClr val="6647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72" autoAdjust="0"/>
    <p:restoredTop sz="97156" autoAdjust="0"/>
  </p:normalViewPr>
  <p:slideViewPr>
    <p:cSldViewPr snapToGrid="0" snapToObjects="1">
      <p:cViewPr varScale="1">
        <p:scale>
          <a:sx n="130" d="100"/>
          <a:sy n="130" d="100"/>
        </p:scale>
        <p:origin x="114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4/18/2023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71A7A2EE-583F-4853-B511-6D056078CC2B}" type="datetime1">
              <a:rPr lang="en-US" smtClean="0"/>
              <a:t>4/18/2023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40ADBD6F-B678-42DB-BE2C-D204E955BD71}" type="datetime1">
              <a:rPr lang="en-US" smtClean="0"/>
              <a:t>4/18/2023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8806" y="2243666"/>
            <a:ext cx="8219661" cy="1591733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C00360FB-5B28-4129-8CB6-95A79773F247}" type="datetime1">
              <a:rPr lang="en-US" smtClean="0"/>
              <a:t>4/18/2023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01273CC1-0B4B-4CD9-A579-42A4286576A7}" type="datetime1">
              <a:rPr lang="en-US" smtClean="0"/>
              <a:t>4/18/2023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1CB499F3-2B3E-49EB-A293-928FDE2BFEAC}" type="datetime1">
              <a:rPr lang="en-US" smtClean="0"/>
              <a:t>4/18/2023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5B6F30AE-C33D-4E99-A0B0-3CCD47CFB737}" type="datetime1">
              <a:rPr lang="en-US" smtClean="0"/>
              <a:t>4/18/2023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E9DEB2B9-1C5F-4DEF-87DA-164899725C01}" type="datetime1">
              <a:rPr lang="en-US" smtClean="0"/>
              <a:t>4/18/2023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t="62024"/>
          <a:stretch/>
        </p:blipFill>
        <p:spPr bwMode="auto">
          <a:xfrm>
            <a:off x="780685" y="6375399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4" r:id="rId5"/>
    <p:sldLayoutId id="2147483665" r:id="rId6"/>
    <p:sldLayoutId id="2147483667" r:id="rId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61229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711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F497F-D131-E89E-97E8-D00E47144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Activities in 2022/2023 (1/4)</a:t>
            </a:r>
            <a:endParaRPr lang="en-GB" sz="3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5BB00-FB6F-7412-37A3-038AF15FA10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9747E9B-9DBE-4B40-866F-1420062DBA01}" type="datetime1">
              <a:rPr lang="en-US" smtClean="0"/>
              <a:t>4/18/2023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E6A45-2A48-57ED-7D97-0F7A348F8A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91808-EA84-EBAF-B876-9E191CECCA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0177E4-5738-0428-9D86-A7B6C202E0FD}"/>
              </a:ext>
            </a:extLst>
          </p:cNvPr>
          <p:cNvSpPr txBox="1"/>
          <p:nvPr/>
        </p:nvSpPr>
        <p:spPr>
          <a:xfrm>
            <a:off x="160421" y="1244948"/>
            <a:ext cx="87188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WP4.6-T1:  Cryogenic options towards reduced He content cooling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Overview of cooling options for collider-type magnets considering optimisation of overall cryogenic infrastructure (</a:t>
            </a:r>
            <a:r>
              <a:rPr lang="en-GB" i="1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i.e. </a:t>
            </a: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considering all temperature levels), triggered by magnet designers for Muon Collider studies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092F28E-7757-0091-6156-F7B2C5450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6450" y="2988821"/>
            <a:ext cx="5540350" cy="305495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8F2F95-3768-D3E6-1042-799AC86D0D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899" y="4265579"/>
            <a:ext cx="2392813" cy="15685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341FD0-C29E-1A53-4B49-B83A0ADBC90C}"/>
              </a:ext>
            </a:extLst>
          </p:cNvPr>
          <p:cNvSpPr txBox="1"/>
          <p:nvPr/>
        </p:nvSpPr>
        <p:spPr>
          <a:xfrm>
            <a:off x="160421" y="2494461"/>
            <a:ext cx="3666785" cy="13849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This type of study needs to be generalised to other accelerators/colliders </a:t>
            </a:r>
          </a:p>
          <a:p>
            <a:pPr algn="ctr"/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→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pur</a:t>
            </a:r>
            <a:r>
              <a:rPr lang="en-GB" sz="1400" dirty="0"/>
              <a:t>pose of WP4.6-T1 </a:t>
            </a:r>
            <a:br>
              <a:rPr lang="en-GB" sz="1400" dirty="0"/>
            </a:br>
            <a:endParaRPr lang="en-GB" sz="1400" dirty="0"/>
          </a:p>
          <a:p>
            <a:pPr algn="ctr"/>
            <a:r>
              <a:rPr lang="en-GB" sz="1400" dirty="0"/>
              <a:t>Outcome should have an impact on the Nb</a:t>
            </a:r>
            <a:r>
              <a:rPr lang="en-GB" sz="1400" baseline="-25000" dirty="0"/>
              <a:t>3</a:t>
            </a:r>
            <a:r>
              <a:rPr lang="en-GB" sz="1400" dirty="0"/>
              <a:t>Sn studies targeted in WP4.6-T2</a:t>
            </a:r>
          </a:p>
        </p:txBody>
      </p:sp>
    </p:spTree>
    <p:extLst>
      <p:ext uri="{BB962C8B-B14F-4D97-AF65-F5344CB8AC3E}">
        <p14:creationId xmlns:p14="http://schemas.microsoft.com/office/powerpoint/2010/main" val="313317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CC35C916-DF02-246F-BB82-C8CCBF5E85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91" t="19261" r="13946" b="22694"/>
          <a:stretch/>
        </p:blipFill>
        <p:spPr bwMode="auto">
          <a:xfrm>
            <a:off x="6630556" y="2569472"/>
            <a:ext cx="2188717" cy="258369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8F497F-D131-E89E-97E8-D00E47144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Activities in 2022/2023 (2/4)</a:t>
            </a:r>
            <a:endParaRPr lang="en-GB" sz="3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5BB00-FB6F-7412-37A3-038AF15FA10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9747E9B-9DBE-4B40-866F-1420062DBA01}" type="datetime1">
              <a:rPr lang="en-US" smtClean="0"/>
              <a:t>4/18/2023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E6A45-2A48-57ED-7D97-0F7A348F8A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91808-EA84-EBAF-B876-9E191CECCA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0177E4-5738-0428-9D86-A7B6C202E0FD}"/>
              </a:ext>
            </a:extLst>
          </p:cNvPr>
          <p:cNvSpPr txBox="1"/>
          <p:nvPr/>
        </p:nvSpPr>
        <p:spPr>
          <a:xfrm>
            <a:off x="160421" y="1355558"/>
            <a:ext cx="87188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WP4.6-T2: Thermal properties of magnet components at cryogenic temperatures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Measured thermal conductivity of DISCUP C3/30 (coil wedges) down to 6 K (shown)</a:t>
            </a:r>
            <a:endParaRPr lang="en-GB" b="0" i="0" u="none" strike="noStrike" dirty="0">
              <a:solidFill>
                <a:schemeClr val="accent6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chemeClr val="accent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Measured </a:t>
            </a: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thermal conductivity of </a:t>
            </a:r>
            <a:r>
              <a:rPr lang="en-GB" b="0" i="0" u="none" strike="noStrike" dirty="0">
                <a:solidFill>
                  <a:schemeClr val="accent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Mix 61 (below 10 K)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b="0" i="0" u="none" strike="noStrike" dirty="0">
              <a:solidFill>
                <a:schemeClr val="accent6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7D510B0-BAFD-07CA-8CB1-9EC4099FE8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185" y="2300211"/>
            <a:ext cx="4000475" cy="273831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76DA00B-87BC-CF47-2D89-040D9A1846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2926" y="2508203"/>
            <a:ext cx="1861911" cy="229131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AA90446-16A4-2971-920E-4B76471B5F36}"/>
              </a:ext>
            </a:extLst>
          </p:cNvPr>
          <p:cNvSpPr txBox="1"/>
          <p:nvPr/>
        </p:nvSpPr>
        <p:spPr>
          <a:xfrm>
            <a:off x="6554224" y="5166066"/>
            <a:ext cx="25493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Extraction of sample from bulk coil CR108-S5</a:t>
            </a:r>
            <a:endParaRPr lang="en-GB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DA1714C-4C20-83E5-475F-41B2483E94E3}"/>
              </a:ext>
            </a:extLst>
          </p:cNvPr>
          <p:cNvSpPr txBox="1"/>
          <p:nvPr/>
        </p:nvSpPr>
        <p:spPr>
          <a:xfrm>
            <a:off x="155185" y="5102633"/>
            <a:ext cx="716486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Anomaly seen in values between 25 K – 38 K → interaction of </a:t>
            </a:r>
            <a:b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phonons with the fine alumina powder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Cold data show RRR10 Cu equivalent thermal conductivity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Good candidate for future cooling tubes (limited quench interaction)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1E744C-603C-3289-3BAB-1A6BCE4DA10C}"/>
              </a:ext>
            </a:extLst>
          </p:cNvPr>
          <p:cNvSpPr/>
          <p:nvPr/>
        </p:nvSpPr>
        <p:spPr>
          <a:xfrm>
            <a:off x="3239207" y="2338212"/>
            <a:ext cx="759542" cy="2042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dirty="0">
                <a:solidFill>
                  <a:schemeClr val="accent6"/>
                </a:solidFill>
              </a:rPr>
              <a:t>coil wedge</a:t>
            </a:r>
          </a:p>
        </p:txBody>
      </p:sp>
    </p:spTree>
    <p:extLst>
      <p:ext uri="{BB962C8B-B14F-4D97-AF65-F5344CB8AC3E}">
        <p14:creationId xmlns:p14="http://schemas.microsoft.com/office/powerpoint/2010/main" val="2621253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F497F-D131-E89E-97E8-D00E47144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Activities in 2022/2023 (3/4)</a:t>
            </a:r>
            <a:endParaRPr lang="en-GB" sz="3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5BB00-FB6F-7412-37A3-038AF15FA10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9747E9B-9DBE-4B40-866F-1420062DBA01}" type="datetime1">
              <a:rPr lang="en-US" smtClean="0"/>
              <a:t>4/18/2023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E6A45-2A48-57ED-7D97-0F7A348F8A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91808-EA84-EBAF-B876-9E191CECCA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0177E4-5738-0428-9D86-A7B6C202E0FD}"/>
              </a:ext>
            </a:extLst>
          </p:cNvPr>
          <p:cNvSpPr txBox="1"/>
          <p:nvPr/>
        </p:nvSpPr>
        <p:spPr>
          <a:xfrm>
            <a:off x="160421" y="1355558"/>
            <a:ext cx="87188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WP4.6-T7: </a:t>
            </a:r>
            <a:r>
              <a:rPr lang="en-GB" sz="18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Test stands for HFM measurements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of a test stand to measure thermal </a:t>
            </a:r>
            <a:b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conductivity and diffusivity of materials down</a:t>
            </a:r>
            <a:b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1.8 K (GGHS and He loop)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chemeClr val="accent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Set-up in construction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Components being individually tested</a:t>
            </a:r>
            <a:endParaRPr lang="en-GB" b="0" i="0" u="none" strike="noStrike" dirty="0">
              <a:solidFill>
                <a:schemeClr val="accent6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CD13504-8410-54FC-E34F-C9512BC0D8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62" y="3299667"/>
            <a:ext cx="3939495" cy="282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>
            <a:extLst>
              <a:ext uri="{FF2B5EF4-FFF2-40B4-BE49-F238E27FC236}">
                <a16:creationId xmlns:a16="http://schemas.microsoft.com/office/drawing/2014/main" id="{1ED3C1B5-A098-B7E2-DB28-5FB9CD2A68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69" b="6242"/>
          <a:stretch/>
        </p:blipFill>
        <p:spPr bwMode="auto">
          <a:xfrm>
            <a:off x="6021902" y="1639227"/>
            <a:ext cx="2961677" cy="446446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AE0BC9E-BEC5-2E2F-AECA-2D3C2B3527ED}"/>
              </a:ext>
            </a:extLst>
          </p:cNvPr>
          <p:cNvCxnSpPr>
            <a:cxnSpLocks/>
          </p:cNvCxnSpPr>
          <p:nvPr/>
        </p:nvCxnSpPr>
        <p:spPr>
          <a:xfrm flipV="1">
            <a:off x="5810857" y="2455606"/>
            <a:ext cx="1342111" cy="9733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E8A1EAC-1620-3CD3-75E1-E193FA375B6B}"/>
              </a:ext>
            </a:extLst>
          </p:cNvPr>
          <p:cNvSpPr txBox="1"/>
          <p:nvPr/>
        </p:nvSpPr>
        <p:spPr>
          <a:xfrm>
            <a:off x="4730534" y="3389503"/>
            <a:ext cx="13421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Gas-gap </a:t>
            </a:r>
            <a:b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heat switch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63369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F497F-D131-E89E-97E8-D00E47144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Activities in 2022/2023 (4/4)</a:t>
            </a:r>
            <a:endParaRPr lang="en-GB" sz="3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5BB00-FB6F-7412-37A3-038AF15FA10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9747E9B-9DBE-4B40-866F-1420062DBA01}" type="datetime1">
              <a:rPr lang="en-US" smtClean="0"/>
              <a:t>4/18/2023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E6A45-2A48-57ED-7D97-0F7A348F8A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91808-EA84-EBAF-B876-9E191CECCA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0177E4-5738-0428-9D86-A7B6C202E0FD}"/>
              </a:ext>
            </a:extLst>
          </p:cNvPr>
          <p:cNvSpPr txBox="1"/>
          <p:nvPr/>
        </p:nvSpPr>
        <p:spPr>
          <a:xfrm>
            <a:off x="160421" y="1355558"/>
            <a:ext cx="87188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WP4.6-T7: </a:t>
            </a:r>
            <a:r>
              <a:rPr lang="en-GB" sz="18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Test stands for HFM measurements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of a test stand for conduction-cooled/reduced He content </a:t>
            </a:r>
            <a:r>
              <a:rPr lang="en-GB" sz="18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demonstrator magnet (ahead of schedule)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Testing of individual components ongoing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10">
            <a:extLst>
              <a:ext uri="{FF2B5EF4-FFF2-40B4-BE49-F238E27FC236}">
                <a16:creationId xmlns:a16="http://schemas.microsoft.com/office/drawing/2014/main" id="{CED357D0-6B10-B64D-583C-0EC6BE550833}"/>
              </a:ext>
            </a:extLst>
          </p:cNvPr>
          <p:cNvSpPr txBox="1"/>
          <p:nvPr/>
        </p:nvSpPr>
        <p:spPr>
          <a:xfrm>
            <a:off x="1006456" y="2605796"/>
            <a:ext cx="28106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Single-stage cold heads in a cryostat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01C699-A473-B646-7386-61C18B6FF6F6}"/>
              </a:ext>
            </a:extLst>
          </p:cNvPr>
          <p:cNvGrpSpPr/>
          <p:nvPr/>
        </p:nvGrpSpPr>
        <p:grpSpPr>
          <a:xfrm>
            <a:off x="1044075" y="2905252"/>
            <a:ext cx="2735404" cy="2368051"/>
            <a:chOff x="2521202" y="7256104"/>
            <a:chExt cx="2051553" cy="1776038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47B6143-9B2C-9B4A-E5BD-DB7A28DD34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28169" b="35788"/>
            <a:stretch/>
          </p:blipFill>
          <p:spPr>
            <a:xfrm>
              <a:off x="2521202" y="7256104"/>
              <a:ext cx="2051553" cy="1375446"/>
            </a:xfrm>
            <a:prstGeom prst="rect">
              <a:avLst/>
            </a:prstGeom>
          </p:spPr>
        </p:pic>
        <p:sp>
          <p:nvSpPr>
            <p:cNvPr id="17" name="TextBox 11">
              <a:extLst>
                <a:ext uri="{FF2B5EF4-FFF2-40B4-BE49-F238E27FC236}">
                  <a16:creationId xmlns:a16="http://schemas.microsoft.com/office/drawing/2014/main" id="{DA71B0AE-6AB2-98CA-B899-E59365EE2A93}"/>
                </a:ext>
              </a:extLst>
            </p:cNvPr>
            <p:cNvSpPr txBox="1"/>
            <p:nvPr/>
          </p:nvSpPr>
          <p:spPr>
            <a:xfrm>
              <a:off x="2752057" y="8801309"/>
              <a:ext cx="1723357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EH mock-up &amp; PID controlled</a:t>
              </a:r>
              <a:endParaRPr lang="en-GB" sz="1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748968DF-255F-FEF3-5D56-5E91FE5130F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32603" y="8426324"/>
              <a:ext cx="321391" cy="30930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33CFAFE8-2D5B-4A25-141F-FE261DB9885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23932" y="8485208"/>
              <a:ext cx="259594" cy="26812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BBD7B43-9E05-B143-450E-9FFA35B6B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2029" y="2060446"/>
            <a:ext cx="3231971" cy="4178349"/>
          </a:xfrm>
          <a:prstGeom prst="rect">
            <a:avLst/>
          </a:prstGeom>
        </p:spPr>
      </p:pic>
      <p:sp>
        <p:nvSpPr>
          <p:cNvPr id="12" name="TextBox 2">
            <a:extLst>
              <a:ext uri="{FF2B5EF4-FFF2-40B4-BE49-F238E27FC236}">
                <a16:creationId xmlns:a16="http://schemas.microsoft.com/office/drawing/2014/main" id="{F1D7C87F-B9E0-B8AE-C080-A0FC0E719FE4}"/>
              </a:ext>
            </a:extLst>
          </p:cNvPr>
          <p:cNvSpPr txBox="1"/>
          <p:nvPr/>
        </p:nvSpPr>
        <p:spPr>
          <a:xfrm>
            <a:off x="0" y="5449373"/>
            <a:ext cx="57168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520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Performance check of two AL600 GM cryocoolers, </a:t>
            </a:r>
          </a:p>
          <a:p>
            <a:pPr indent="-2520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it for “dry” current lead cooling at 60 K Cu to HTS transition</a:t>
            </a:r>
            <a:endParaRPr lang="en-GB" sz="1600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00F8201-548F-0559-C4C7-27647D5AA9F1}"/>
              </a:ext>
            </a:extLst>
          </p:cNvPr>
          <p:cNvCxnSpPr>
            <a:cxnSpLocks/>
          </p:cNvCxnSpPr>
          <p:nvPr/>
        </p:nvCxnSpPr>
        <p:spPr>
          <a:xfrm>
            <a:off x="3746106" y="3728712"/>
            <a:ext cx="3111894" cy="9397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21">
            <a:extLst>
              <a:ext uri="{FF2B5EF4-FFF2-40B4-BE49-F238E27FC236}">
                <a16:creationId xmlns:a16="http://schemas.microsoft.com/office/drawing/2014/main" id="{8C782A03-2593-BD87-F42D-9BF5ECBDF212}"/>
              </a:ext>
            </a:extLst>
          </p:cNvPr>
          <p:cNvSpPr txBox="1"/>
          <p:nvPr/>
        </p:nvSpPr>
        <p:spPr>
          <a:xfrm>
            <a:off x="6480552" y="3279062"/>
            <a:ext cx="2346709" cy="369332"/>
          </a:xfrm>
          <a:prstGeom prst="rect">
            <a:avLst/>
          </a:prstGeom>
          <a:solidFill>
            <a:schemeClr val="lt1">
              <a:alpha val="68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HFM test stand 4.5 K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23">
            <a:extLst>
              <a:ext uri="{FF2B5EF4-FFF2-40B4-BE49-F238E27FC236}">
                <a16:creationId xmlns:a16="http://schemas.microsoft.com/office/drawing/2014/main" id="{308C63E5-3AC8-D08A-5A07-425EABFD8904}"/>
              </a:ext>
            </a:extLst>
          </p:cNvPr>
          <p:cNvSpPr txBox="1"/>
          <p:nvPr/>
        </p:nvSpPr>
        <p:spPr>
          <a:xfrm>
            <a:off x="7099027" y="5958480"/>
            <a:ext cx="7970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Sample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51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A22857-09B5-9E79-F3B3-EBAACC2B658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A38BBF9-3E40-4911-8367-0AAC6B11608A}" type="datetime1">
              <a:rPr lang="en-US" smtClean="0"/>
              <a:t>4/18/2023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9BC0A7-1A47-C2DA-5B32-723B8F32A6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1A371-68C4-49DE-0807-43754D327E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DD6D272-8C65-2AF7-D42C-0862C8922215}"/>
              </a:ext>
            </a:extLst>
          </p:cNvPr>
          <p:cNvSpPr txBox="1">
            <a:spLocks/>
          </p:cNvSpPr>
          <p:nvPr/>
        </p:nvSpPr>
        <p:spPr>
          <a:xfrm>
            <a:off x="457200" y="249936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Conclusions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CACAE7-3996-456F-BB2D-0E8CC590C77D}"/>
              </a:ext>
            </a:extLst>
          </p:cNvPr>
          <p:cNvSpPr txBox="1"/>
          <p:nvPr/>
        </p:nvSpPr>
        <p:spPr>
          <a:xfrm>
            <a:off x="169606" y="1230459"/>
            <a:ext cx="8826910" cy="4924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</a:rPr>
              <a:t>Work is progressing on all tasks</a:t>
            </a: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, with special emphasis on the </a:t>
            </a: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</a:rPr>
              <a:t>construction of test stands</a:t>
            </a: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for conduction-cooled/reduced He content magnets and on the </a:t>
            </a: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</a:rPr>
              <a:t>studies for optimized cooling options for future accelerators</a:t>
            </a:r>
          </a:p>
          <a:p>
            <a:pPr marL="342900" indent="-342900">
              <a:spcBef>
                <a:spcPts val="12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Cross-WP and cross-RD </a:t>
            </a: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</a:rPr>
              <a:t>exchange of information needs to intensify</a:t>
            </a:r>
          </a:p>
          <a:p>
            <a:pPr marL="342900" indent="-342900">
              <a:spcBef>
                <a:spcPts val="12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US" sz="1800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Nb</a:t>
            </a:r>
            <a:r>
              <a:rPr lang="en-US" sz="1800" baseline="-25000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</a:t>
            </a:r>
            <a:r>
              <a:rPr lang="en-US" sz="1800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Sn-related tasks</a:t>
            </a: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must be </a:t>
            </a: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adapted according to RD3 needs </a:t>
            </a:r>
          </a:p>
          <a:p>
            <a:pPr marL="342900" indent="-342900">
              <a:spcBef>
                <a:spcPts val="12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endParaRPr lang="en-US" dirty="0">
              <a:solidFill>
                <a:schemeClr val="accent6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12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U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Open points:</a:t>
            </a:r>
          </a:p>
          <a:p>
            <a:pPr marL="800100" lvl="1" indent="-342900">
              <a:spcBef>
                <a:spcPts val="12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US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Discussion on </a:t>
            </a:r>
            <a:r>
              <a:rPr lang="en-US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thermal aspects of quench protection </a:t>
            </a:r>
            <a:r>
              <a:rPr lang="en-US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(WP4.6-T6)</a:t>
            </a:r>
          </a:p>
          <a:p>
            <a:pPr marL="800100" lvl="1" indent="-342900">
              <a:spcBef>
                <a:spcPts val="12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Need input </a:t>
            </a: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on developments from </a:t>
            </a: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RD2 (HTS)</a:t>
            </a: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and </a:t>
            </a: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RD3 (Nb</a:t>
            </a:r>
            <a:r>
              <a:rPr lang="en-US" b="1" baseline="-25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</a:t>
            </a: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Sn magnets)</a:t>
            </a:r>
            <a:r>
              <a:rPr lang="en-US" b="1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to advance on the </a:t>
            </a: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thermal design of reduced He content/conduction-cooled magnets </a:t>
            </a: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(WP4.6-T2)</a:t>
            </a:r>
          </a:p>
          <a:p>
            <a:pPr marL="800100" lvl="1" indent="-342900">
              <a:spcBef>
                <a:spcPts val="12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endParaRPr lang="en-GB" b="1" dirty="0">
              <a:effectLst/>
              <a:latin typeface="inheri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800100" lvl="1" indent="-342900">
              <a:spcBef>
                <a:spcPts val="12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endParaRPr lang="en-US" dirty="0">
              <a:solidFill>
                <a:schemeClr val="accent6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701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139" y="2772696"/>
            <a:ext cx="8219661" cy="1312607"/>
          </a:xfrm>
        </p:spPr>
        <p:txBody>
          <a:bodyPr>
            <a:normAutofit/>
          </a:bodyPr>
          <a:lstStyle/>
          <a:p>
            <a:pPr algn="ctr"/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Introduction to the activities of WP4.6 at CERN</a:t>
            </a:r>
            <a:br>
              <a:rPr kumimoji="0" lang="en-GB" sz="41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Cryogenic and thermal management studies for HFM magnets</a:t>
            </a:r>
            <a:endParaRPr lang="en-GB" b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174796-5C3F-4600-B698-41E5038249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3234BC-7F71-497E-B41C-1E54D7E2A99E}" type="datetime1">
              <a:rPr lang="en-US" smtClean="0"/>
              <a:t>4/18/2023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24633F-1C14-447E-BE38-1DC19C71A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48B040-0874-FE41-8504-D4BF696DF7A6}"/>
              </a:ext>
            </a:extLst>
          </p:cNvPr>
          <p:cNvSpPr txBox="1"/>
          <p:nvPr/>
        </p:nvSpPr>
        <p:spPr>
          <a:xfrm>
            <a:off x="2076139" y="5932445"/>
            <a:ext cx="70678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		</a:t>
            </a:r>
            <a:r>
              <a:rPr lang="en-GB" sz="1400" dirty="0">
                <a:hlinkClick r:id="rId2"/>
              </a:rPr>
              <a:t> RD Line 4 kick-off Forum meeting - Indico</a:t>
            </a:r>
            <a:r>
              <a:rPr lang="en-GB" sz="1400" dirty="0"/>
              <a:t>, </a:t>
            </a:r>
            <a:r>
              <a:rPr lang="en-US" sz="1400" dirty="0"/>
              <a:t>18</a:t>
            </a:r>
            <a:r>
              <a:rPr lang="en-US" sz="1400" baseline="30000" dirty="0"/>
              <a:t>th</a:t>
            </a:r>
            <a:r>
              <a:rPr lang="en-US" sz="1400" dirty="0"/>
              <a:t> April 2023</a:t>
            </a:r>
            <a:endParaRPr lang="en-FR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317924-C31F-EB44-B84F-B805577B5D59}"/>
              </a:ext>
            </a:extLst>
          </p:cNvPr>
          <p:cNvSpPr txBox="1"/>
          <p:nvPr/>
        </p:nvSpPr>
        <p:spPr>
          <a:xfrm>
            <a:off x="189782" y="366315"/>
            <a:ext cx="87471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HFM – RD Line 4 kick-off Forum meeting</a:t>
            </a:r>
          </a:p>
          <a:p>
            <a:pPr algn="ctr"/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Modelling Tools, Materials Protection and Cryogenics</a:t>
            </a:r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493CBC4-BF11-5F6D-A914-B895592F16B7}"/>
              </a:ext>
            </a:extLst>
          </p:cNvPr>
          <p:cNvSpPr txBox="1">
            <a:spLocks/>
          </p:cNvSpPr>
          <p:nvPr/>
        </p:nvSpPr>
        <p:spPr>
          <a:xfrm>
            <a:off x="453543" y="3902457"/>
            <a:ext cx="8219661" cy="131260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sz="1800" dirty="0">
                <a:solidFill>
                  <a:schemeClr val="accent6"/>
                </a:solidFill>
                <a:latin typeface="Arial"/>
                <a:cs typeface="+mj-cs"/>
              </a:rPr>
              <a:t>R. van Weelderen, </a:t>
            </a:r>
            <a:r>
              <a:rPr lang="en-GB" sz="1800" u="sng" dirty="0">
                <a:solidFill>
                  <a:schemeClr val="accent6"/>
                </a:solidFill>
                <a:latin typeface="Arial"/>
                <a:cs typeface="+mj-cs"/>
              </a:rPr>
              <a:t>P. Borges de Sousa</a:t>
            </a:r>
            <a:endParaRPr lang="en-GB" sz="3600" u="sng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26C61-06FE-871A-5FF5-EE7953BDC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4C64BB-E34E-C265-52FF-CD74A4745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800" dirty="0"/>
          </a:p>
          <a:p>
            <a:endParaRPr lang="en-GB" sz="2000" dirty="0">
              <a:solidFill>
                <a:schemeClr val="accent6"/>
              </a:solidFill>
            </a:endParaRPr>
          </a:p>
          <a:p>
            <a:r>
              <a:rPr lang="en-GB" sz="2000" dirty="0">
                <a:solidFill>
                  <a:schemeClr val="accent6"/>
                </a:solidFill>
              </a:rPr>
              <a:t>Comments/Foreword</a:t>
            </a:r>
          </a:p>
          <a:p>
            <a:r>
              <a:rPr lang="en-GB" sz="2000" dirty="0">
                <a:solidFill>
                  <a:schemeClr val="accent6"/>
                </a:solidFill>
              </a:rPr>
              <a:t>Scope of the Work Package</a:t>
            </a:r>
          </a:p>
          <a:p>
            <a:r>
              <a:rPr lang="en-GB" sz="2000" dirty="0">
                <a:solidFill>
                  <a:schemeClr val="accent6"/>
                </a:solidFill>
              </a:rPr>
              <a:t>Recall of the milestones and deliverables</a:t>
            </a:r>
          </a:p>
          <a:p>
            <a:r>
              <a:rPr lang="en-GB" sz="2000" dirty="0">
                <a:solidFill>
                  <a:schemeClr val="accent6"/>
                </a:solidFill>
              </a:rPr>
              <a:t>Summary of planned activities for 2023</a:t>
            </a:r>
          </a:p>
          <a:p>
            <a:r>
              <a:rPr lang="en-GB" sz="2000" dirty="0">
                <a:solidFill>
                  <a:schemeClr val="accent6"/>
                </a:solidFill>
              </a:rPr>
              <a:t>Activities in 2022/2023</a:t>
            </a:r>
          </a:p>
          <a:p>
            <a:r>
              <a:rPr lang="en-GB" sz="2000" dirty="0">
                <a:solidFill>
                  <a:schemeClr val="accent6"/>
                </a:solidFill>
              </a:rPr>
              <a:t>Conclusions </a:t>
            </a:r>
          </a:p>
          <a:p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ACC488-B87B-4D69-DCD6-94353E3F653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4F58D90-26A5-46C1-835B-9718A1F1B3A2}" type="datetime1">
              <a:rPr lang="en-US" smtClean="0"/>
              <a:t>4/18/2023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953160-0016-3278-C7FC-2332742C9F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BFECF9-BA2F-0AEC-675B-BC7E9A6896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257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178140-6E73-FAFD-D79E-8B72A129F92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DB5BE6F-4FCF-48F3-94EA-9CBDCBF73298}" type="datetime1">
              <a:rPr lang="en-US" smtClean="0"/>
              <a:t>4/18/2023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C15202-AC57-3F27-367A-B1828B37DC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8795AE-BBA0-2B32-EB81-7120FBAEE6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F310813-0C63-3050-5B18-0FFF12E42843}"/>
              </a:ext>
            </a:extLst>
          </p:cNvPr>
          <p:cNvSpPr txBox="1">
            <a:spLocks/>
          </p:cNvSpPr>
          <p:nvPr/>
        </p:nvSpPr>
        <p:spPr>
          <a:xfrm>
            <a:off x="457200" y="249936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Comments/Foreword: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1309C0-1F01-E914-2F42-7FE4D0D6CA9B}"/>
              </a:ext>
            </a:extLst>
          </p:cNvPr>
          <p:cNvSpPr txBox="1"/>
          <p:nvPr/>
        </p:nvSpPr>
        <p:spPr>
          <a:xfrm>
            <a:off x="169606" y="1459058"/>
            <a:ext cx="8826910" cy="47397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The milestones and deliverables for WP4.6 were presented during the </a:t>
            </a: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</a:rPr>
              <a:t>HFM workshop in November 2022</a:t>
            </a: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</a:p>
          <a:p>
            <a:pPr marL="342900" indent="-342900">
              <a:spcBef>
                <a:spcPts val="12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The intense </a:t>
            </a: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</a:rPr>
              <a:t>ramp-up of Muon Collider activities</a:t>
            </a: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at CERN has had </a:t>
            </a: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</a:rPr>
              <a:t>an impact on the HFM activities of WP4.6</a:t>
            </a: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:</a:t>
            </a:r>
          </a:p>
          <a:p>
            <a:pPr marL="800100" lvl="1" indent="-342900">
              <a:spcBef>
                <a:spcPts val="12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It kick-started the activities of WP4.6-T1, and prompted them to </a:t>
            </a: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</a:rPr>
              <a:t>all start in parallel in January 2023</a:t>
            </a:r>
          </a:p>
          <a:p>
            <a:pPr marL="800100" lvl="1" indent="-342900">
              <a:spcBef>
                <a:spcPts val="12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It highlighted the need to bring forward in the schedule the </a:t>
            </a: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</a:rPr>
              <a:t>combined approach to the overall optimization of cryogenic infrastructures </a:t>
            </a: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(WP4.6-T1), considering both sustainable magnet design and optimization of cryogenic infrastructures accounting for all other temperature levels</a:t>
            </a:r>
          </a:p>
          <a:p>
            <a:pPr marL="800100" lvl="1" indent="-342900">
              <a:spcBef>
                <a:spcPts val="12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GB" sz="1800" dirty="0">
                <a:solidFill>
                  <a:schemeClr val="accent6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This provides essential </a:t>
            </a:r>
            <a:r>
              <a:rPr lang="en-GB" sz="1800" b="1" dirty="0"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input for magnet &amp; accelerator designers on where to orient their development efforts</a:t>
            </a:r>
            <a:r>
              <a:rPr lang="en-GB" sz="1800" dirty="0">
                <a:solidFill>
                  <a:schemeClr val="accent6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GB" dirty="0">
                <a:solidFill>
                  <a:schemeClr val="accent6"/>
                </a:solidFill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focusing not only on the coil but also on the magnet cold mass as part of a sustainable cryo-layout.</a:t>
            </a:r>
            <a:endParaRPr lang="en-GB" sz="1800" dirty="0">
              <a:solidFill>
                <a:schemeClr val="accent6"/>
              </a:solidFill>
              <a:effectLst/>
              <a:latin typeface="inheri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800100" lvl="1" indent="-342900">
              <a:spcBef>
                <a:spcPts val="12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endParaRPr lang="en-US" dirty="0">
              <a:solidFill>
                <a:schemeClr val="accent6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426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178140-6E73-FAFD-D79E-8B72A129F92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DB5BE6F-4FCF-48F3-94EA-9CBDCBF73298}" type="datetime1">
              <a:rPr lang="en-US" smtClean="0"/>
              <a:t>4/18/2023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C15202-AC57-3F27-367A-B1828B37DC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8795AE-BBA0-2B32-EB81-7120FBAEE6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F310813-0C63-3050-5B18-0FFF12E42843}"/>
              </a:ext>
            </a:extLst>
          </p:cNvPr>
          <p:cNvSpPr txBox="1">
            <a:spLocks/>
          </p:cNvSpPr>
          <p:nvPr/>
        </p:nvSpPr>
        <p:spPr>
          <a:xfrm>
            <a:off x="457200" y="249936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Scope of the Work Package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1309C0-1F01-E914-2F42-7FE4D0D6CA9B}"/>
              </a:ext>
            </a:extLst>
          </p:cNvPr>
          <p:cNvSpPr txBox="1"/>
          <p:nvPr/>
        </p:nvSpPr>
        <p:spPr>
          <a:xfrm>
            <a:off x="169606" y="1385317"/>
            <a:ext cx="8826910" cy="40780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Studies of novel cryogenic cooling modes for future high-field magnets including:</a:t>
            </a:r>
          </a:p>
          <a:p>
            <a:endParaRPr lang="en-GB" sz="1100" dirty="0">
              <a:solidFill>
                <a:schemeClr val="accent6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spcBef>
                <a:spcPts val="12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</a:rPr>
              <a:t>Innovative options towards reduced helium content or dry magnet cooling </a:t>
            </a: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modes based on remote cooling circuits and its </a:t>
            </a: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</a:rPr>
              <a:t>integration into large scale cryogenic infrastructures</a:t>
            </a:r>
            <a:endParaRPr lang="en-GB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Bef>
                <a:spcPts val="12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U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Thermal management of LTS and HTS magnets </a:t>
            </a:r>
            <a:r>
              <a:rPr lang="en-US" sz="1800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with associated R&amp;D program during the global process of magnet design and development. </a:t>
            </a:r>
            <a:endParaRPr lang="en-GB" sz="1800" dirty="0">
              <a:solidFill>
                <a:schemeClr val="accent6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Bef>
                <a:spcPts val="12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U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Thermohydraulic calculations and numerical simulations </a:t>
            </a:r>
            <a:r>
              <a:rPr lang="en-US" sz="1800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of cryogenic refrigeration processes</a:t>
            </a:r>
            <a:endParaRPr lang="en-GB" sz="1800" dirty="0">
              <a:solidFill>
                <a:schemeClr val="accent6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Bef>
                <a:spcPts val="12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U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Investigation of associated material properties </a:t>
            </a:r>
            <a:r>
              <a:rPr lang="en-US" sz="1800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at cryogenic temperatures. </a:t>
            </a:r>
            <a:endParaRPr lang="en-GB" sz="1800" dirty="0">
              <a:solidFill>
                <a:schemeClr val="accent6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Bef>
                <a:spcPts val="12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U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Upgrade of Cryogenic Laboratory facilities for testing and experimental validation </a:t>
            </a:r>
            <a:r>
              <a:rPr lang="en-US" sz="1800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of thermal characteristics on novel cryogenic cooling modes. </a:t>
            </a:r>
            <a:endParaRPr lang="en-GB" sz="1800" dirty="0">
              <a:solidFill>
                <a:schemeClr val="accent6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629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DB6F09-1087-FEED-35EB-7F757A7C7C8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E51580-08BE-4444-A59F-81A75C8F1FD2}" type="datetime1">
              <a:rPr lang="en-US" smtClean="0"/>
              <a:t>4/18/2023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311187-A4F5-079A-6597-D414D4D57B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FB3CAC-C8F2-9782-A8A7-CC18A456CC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81F2B5E-86EF-3652-F9C1-D5F14FD807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392448"/>
              </p:ext>
            </p:extLst>
          </p:nvPr>
        </p:nvGraphicFramePr>
        <p:xfrm>
          <a:off x="160866" y="130497"/>
          <a:ext cx="8733127" cy="5924400"/>
        </p:xfrm>
        <a:graphic>
          <a:graphicData uri="http://schemas.openxmlformats.org/drawingml/2006/table">
            <a:tbl>
              <a:tblPr/>
              <a:tblGrid>
                <a:gridCol w="1026379">
                  <a:extLst>
                    <a:ext uri="{9D8B030D-6E8A-4147-A177-3AD203B41FA5}">
                      <a16:colId xmlns:a16="http://schemas.microsoft.com/office/drawing/2014/main" val="1214393105"/>
                    </a:ext>
                  </a:extLst>
                </a:gridCol>
                <a:gridCol w="4387645">
                  <a:extLst>
                    <a:ext uri="{9D8B030D-6E8A-4147-A177-3AD203B41FA5}">
                      <a16:colId xmlns:a16="http://schemas.microsoft.com/office/drawing/2014/main" val="3141932873"/>
                    </a:ext>
                  </a:extLst>
                </a:gridCol>
                <a:gridCol w="966020">
                  <a:extLst>
                    <a:ext uri="{9D8B030D-6E8A-4147-A177-3AD203B41FA5}">
                      <a16:colId xmlns:a16="http://schemas.microsoft.com/office/drawing/2014/main" val="1108551330"/>
                    </a:ext>
                  </a:extLst>
                </a:gridCol>
                <a:gridCol w="805083">
                  <a:extLst>
                    <a:ext uri="{9D8B030D-6E8A-4147-A177-3AD203B41FA5}">
                      <a16:colId xmlns:a16="http://schemas.microsoft.com/office/drawing/2014/main" val="1024672348"/>
                    </a:ext>
                  </a:extLst>
                </a:gridCol>
                <a:gridCol w="774000">
                  <a:extLst>
                    <a:ext uri="{9D8B030D-6E8A-4147-A177-3AD203B41FA5}">
                      <a16:colId xmlns:a16="http://schemas.microsoft.com/office/drawing/2014/main" val="3337621820"/>
                    </a:ext>
                  </a:extLst>
                </a:gridCol>
                <a:gridCol w="774000">
                  <a:extLst>
                    <a:ext uri="{9D8B030D-6E8A-4147-A177-3AD203B41FA5}">
                      <a16:colId xmlns:a16="http://schemas.microsoft.com/office/drawing/2014/main" val="642986269"/>
                    </a:ext>
                  </a:extLst>
                </a:gridCol>
              </a:tblGrid>
              <a:tr h="33317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TASK</a:t>
                      </a:r>
                    </a:p>
                  </a:txBody>
                  <a:tcPr marL="42195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Description </a:t>
                      </a:r>
                    </a:p>
                  </a:txBody>
                  <a:tcPr marL="42195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Assigned to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Progress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End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691949"/>
                  </a:ext>
                </a:extLst>
              </a:tr>
              <a:tr h="50457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WP4.6-T1 </a:t>
                      </a:r>
                    </a:p>
                  </a:txBody>
                  <a:tcPr marL="504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Innovative large scale cryogenic infrastructure options towards reduced accelerator &amp; magnets’ helium-content cooling-modes and minimal total energy consumption</a:t>
                      </a:r>
                    </a:p>
                  </a:txBody>
                  <a:tcPr marL="42195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5381155"/>
                  </a:ext>
                </a:extLst>
              </a:tr>
              <a:tr h="3636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WP4.6-T1-D1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 on main accelerator at 1.9 K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1800406"/>
                  </a:ext>
                </a:extLst>
              </a:tr>
              <a:tr h="36261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WP4.6-T1-D2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 on main accelerator at 4.5 K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3125883"/>
                  </a:ext>
                </a:extLst>
              </a:tr>
              <a:tr h="36261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WP4.6-T1-D3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 on main accelerator at 5.0 K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167334"/>
                  </a:ext>
                </a:extLst>
              </a:tr>
              <a:tr h="36261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WP4.6-T1-D4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Review report for superfluid, saturated to supercritical scenarios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237328"/>
                  </a:ext>
                </a:extLst>
              </a:tr>
              <a:tr h="36261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WP4.6-T1-D5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 on main accelerator at  &gt;10 K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919975"/>
                  </a:ext>
                </a:extLst>
              </a:tr>
              <a:tr h="37162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WP4.6-T1-D6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 on main accelerator with hybrid coils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1505296"/>
                  </a:ext>
                </a:extLst>
              </a:tr>
              <a:tr h="36261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WP4.6-T1-D7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Summary review report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6523328"/>
                  </a:ext>
                </a:extLst>
              </a:tr>
              <a:tr h="36261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WP4.6-T2</a:t>
                      </a:r>
                    </a:p>
                  </a:txBody>
                  <a:tcPr marL="504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properties of magnet components at cryogenic temperatures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8963049"/>
                  </a:ext>
                </a:extLst>
              </a:tr>
              <a:tr h="36261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WP4.6-T2-D1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conductivity, thermal diffusivity and specific heat of pure epoxy resins (WP4.4)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260348"/>
                  </a:ext>
                </a:extLst>
              </a:tr>
              <a:tr h="36261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WP4.6-T2-D2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expansion/contraction of pure epoxy resins (WP4.4)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8707207"/>
                  </a:ext>
                </a:extLst>
              </a:tr>
              <a:tr h="36261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WP4.6-T2-D3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Superfluid He permeability of pure epoxy resins (WP4.4)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6873355"/>
                  </a:ext>
                </a:extLst>
              </a:tr>
              <a:tr h="36261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WP4.6-T2-D4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conductivity, thermal diffusivity and specific heat of magnet and cold-mass materials (WP4.3)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9396761"/>
                  </a:ext>
                </a:extLst>
              </a:tr>
              <a:tr h="36261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WP4.6-T2-D5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conductivity, thermal diffusivity and specific heat of coil mock-ups  (RD2 &amp; RD3)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7858140"/>
                  </a:ext>
                </a:extLst>
              </a:tr>
              <a:tr h="36261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WP4.6-T2-D6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Yellow Report on low temperature thermal properties of magnet components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7891505"/>
                  </a:ext>
                </a:extLst>
              </a:tr>
            </a:tbl>
          </a:graphicData>
        </a:graphic>
      </p:graphicFrame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A9DBBE4-58A5-4766-D3D8-9BE5405C2AAB}"/>
              </a:ext>
            </a:extLst>
          </p:cNvPr>
          <p:cNvSpPr/>
          <p:nvPr/>
        </p:nvSpPr>
        <p:spPr>
          <a:xfrm>
            <a:off x="160866" y="973394"/>
            <a:ext cx="5399276" cy="2529348"/>
          </a:xfrm>
          <a:custGeom>
            <a:avLst/>
            <a:gdLst>
              <a:gd name="connsiteX0" fmla="*/ 0 w 5399276"/>
              <a:gd name="connsiteY0" fmla="*/ 104487 h 2529348"/>
              <a:gd name="connsiteX1" fmla="*/ 104487 w 5399276"/>
              <a:gd name="connsiteY1" fmla="*/ 0 h 2529348"/>
              <a:gd name="connsiteX2" fmla="*/ 597566 w 5399276"/>
              <a:gd name="connsiteY2" fmla="*/ 0 h 2529348"/>
              <a:gd name="connsiteX3" fmla="*/ 1090644 w 5399276"/>
              <a:gd name="connsiteY3" fmla="*/ 0 h 2529348"/>
              <a:gd name="connsiteX4" fmla="*/ 1687529 w 5399276"/>
              <a:gd name="connsiteY4" fmla="*/ 0 h 2529348"/>
              <a:gd name="connsiteX5" fmla="*/ 2388220 w 5399276"/>
              <a:gd name="connsiteY5" fmla="*/ 0 h 2529348"/>
              <a:gd name="connsiteX6" fmla="*/ 2881299 w 5399276"/>
              <a:gd name="connsiteY6" fmla="*/ 0 h 2529348"/>
              <a:gd name="connsiteX7" fmla="*/ 3530086 w 5399276"/>
              <a:gd name="connsiteY7" fmla="*/ 0 h 2529348"/>
              <a:gd name="connsiteX8" fmla="*/ 4126971 w 5399276"/>
              <a:gd name="connsiteY8" fmla="*/ 0 h 2529348"/>
              <a:gd name="connsiteX9" fmla="*/ 4723856 w 5399276"/>
              <a:gd name="connsiteY9" fmla="*/ 0 h 2529348"/>
              <a:gd name="connsiteX10" fmla="*/ 5294789 w 5399276"/>
              <a:gd name="connsiteY10" fmla="*/ 0 h 2529348"/>
              <a:gd name="connsiteX11" fmla="*/ 5399276 w 5399276"/>
              <a:gd name="connsiteY11" fmla="*/ 104487 h 2529348"/>
              <a:gd name="connsiteX12" fmla="*/ 5399276 w 5399276"/>
              <a:gd name="connsiteY12" fmla="*/ 661377 h 2529348"/>
              <a:gd name="connsiteX13" fmla="*/ 5399276 w 5399276"/>
              <a:gd name="connsiteY13" fmla="*/ 1218267 h 2529348"/>
              <a:gd name="connsiteX14" fmla="*/ 5399276 w 5399276"/>
              <a:gd name="connsiteY14" fmla="*/ 1728749 h 2529348"/>
              <a:gd name="connsiteX15" fmla="*/ 5399276 w 5399276"/>
              <a:gd name="connsiteY15" fmla="*/ 2424861 h 2529348"/>
              <a:gd name="connsiteX16" fmla="*/ 5294789 w 5399276"/>
              <a:gd name="connsiteY16" fmla="*/ 2529348 h 2529348"/>
              <a:gd name="connsiteX17" fmla="*/ 4697904 w 5399276"/>
              <a:gd name="connsiteY17" fmla="*/ 2529348 h 2529348"/>
              <a:gd name="connsiteX18" fmla="*/ 4101020 w 5399276"/>
              <a:gd name="connsiteY18" fmla="*/ 2529348 h 2529348"/>
              <a:gd name="connsiteX19" fmla="*/ 3452232 w 5399276"/>
              <a:gd name="connsiteY19" fmla="*/ 2529348 h 2529348"/>
              <a:gd name="connsiteX20" fmla="*/ 2699638 w 5399276"/>
              <a:gd name="connsiteY20" fmla="*/ 2529348 h 2529348"/>
              <a:gd name="connsiteX21" fmla="*/ 2206559 w 5399276"/>
              <a:gd name="connsiteY21" fmla="*/ 2529348 h 2529348"/>
              <a:gd name="connsiteX22" fmla="*/ 1609675 w 5399276"/>
              <a:gd name="connsiteY22" fmla="*/ 2529348 h 2529348"/>
              <a:gd name="connsiteX23" fmla="*/ 1116596 w 5399276"/>
              <a:gd name="connsiteY23" fmla="*/ 2529348 h 2529348"/>
              <a:gd name="connsiteX24" fmla="*/ 104487 w 5399276"/>
              <a:gd name="connsiteY24" fmla="*/ 2529348 h 2529348"/>
              <a:gd name="connsiteX25" fmla="*/ 0 w 5399276"/>
              <a:gd name="connsiteY25" fmla="*/ 2424861 h 2529348"/>
              <a:gd name="connsiteX26" fmla="*/ 0 w 5399276"/>
              <a:gd name="connsiteY26" fmla="*/ 1821564 h 2529348"/>
              <a:gd name="connsiteX27" fmla="*/ 0 w 5399276"/>
              <a:gd name="connsiteY27" fmla="*/ 1287878 h 2529348"/>
              <a:gd name="connsiteX28" fmla="*/ 0 w 5399276"/>
              <a:gd name="connsiteY28" fmla="*/ 684581 h 2529348"/>
              <a:gd name="connsiteX29" fmla="*/ 0 w 5399276"/>
              <a:gd name="connsiteY29" fmla="*/ 104487 h 2529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399276" h="2529348" extrusionOk="0">
                <a:moveTo>
                  <a:pt x="0" y="104487"/>
                </a:moveTo>
                <a:cubicBezTo>
                  <a:pt x="8131" y="39664"/>
                  <a:pt x="37222" y="-2416"/>
                  <a:pt x="104487" y="0"/>
                </a:cubicBezTo>
                <a:cubicBezTo>
                  <a:pt x="210385" y="-16971"/>
                  <a:pt x="432931" y="-21296"/>
                  <a:pt x="597566" y="0"/>
                </a:cubicBezTo>
                <a:cubicBezTo>
                  <a:pt x="762201" y="21296"/>
                  <a:pt x="844536" y="15295"/>
                  <a:pt x="1090644" y="0"/>
                </a:cubicBezTo>
                <a:cubicBezTo>
                  <a:pt x="1336752" y="-15295"/>
                  <a:pt x="1548962" y="-19865"/>
                  <a:pt x="1687529" y="0"/>
                </a:cubicBezTo>
                <a:cubicBezTo>
                  <a:pt x="1826097" y="19865"/>
                  <a:pt x="2138106" y="23985"/>
                  <a:pt x="2388220" y="0"/>
                </a:cubicBezTo>
                <a:cubicBezTo>
                  <a:pt x="2638334" y="-23985"/>
                  <a:pt x="2773056" y="-7853"/>
                  <a:pt x="2881299" y="0"/>
                </a:cubicBezTo>
                <a:cubicBezTo>
                  <a:pt x="2989542" y="7853"/>
                  <a:pt x="3369314" y="21504"/>
                  <a:pt x="3530086" y="0"/>
                </a:cubicBezTo>
                <a:cubicBezTo>
                  <a:pt x="3690858" y="-21504"/>
                  <a:pt x="3863215" y="-28845"/>
                  <a:pt x="4126971" y="0"/>
                </a:cubicBezTo>
                <a:cubicBezTo>
                  <a:pt x="4390727" y="28845"/>
                  <a:pt x="4584742" y="-9997"/>
                  <a:pt x="4723856" y="0"/>
                </a:cubicBezTo>
                <a:cubicBezTo>
                  <a:pt x="4862970" y="9997"/>
                  <a:pt x="5022441" y="14275"/>
                  <a:pt x="5294789" y="0"/>
                </a:cubicBezTo>
                <a:cubicBezTo>
                  <a:pt x="5355562" y="-9136"/>
                  <a:pt x="5397659" y="48739"/>
                  <a:pt x="5399276" y="104487"/>
                </a:cubicBezTo>
                <a:cubicBezTo>
                  <a:pt x="5404244" y="297805"/>
                  <a:pt x="5395725" y="492882"/>
                  <a:pt x="5399276" y="661377"/>
                </a:cubicBezTo>
                <a:cubicBezTo>
                  <a:pt x="5402828" y="829872"/>
                  <a:pt x="5387496" y="1029727"/>
                  <a:pt x="5399276" y="1218267"/>
                </a:cubicBezTo>
                <a:cubicBezTo>
                  <a:pt x="5411057" y="1406807"/>
                  <a:pt x="5409988" y="1599892"/>
                  <a:pt x="5399276" y="1728749"/>
                </a:cubicBezTo>
                <a:cubicBezTo>
                  <a:pt x="5388564" y="1857606"/>
                  <a:pt x="5376149" y="2268769"/>
                  <a:pt x="5399276" y="2424861"/>
                </a:cubicBezTo>
                <a:cubicBezTo>
                  <a:pt x="5403433" y="2481449"/>
                  <a:pt x="5342259" y="2523121"/>
                  <a:pt x="5294789" y="2529348"/>
                </a:cubicBezTo>
                <a:cubicBezTo>
                  <a:pt x="5154944" y="2554386"/>
                  <a:pt x="4994521" y="2535724"/>
                  <a:pt x="4697904" y="2529348"/>
                </a:cubicBezTo>
                <a:cubicBezTo>
                  <a:pt x="4401287" y="2522972"/>
                  <a:pt x="4260950" y="2558620"/>
                  <a:pt x="4101020" y="2529348"/>
                </a:cubicBezTo>
                <a:cubicBezTo>
                  <a:pt x="3941090" y="2500076"/>
                  <a:pt x="3768762" y="2541254"/>
                  <a:pt x="3452232" y="2529348"/>
                </a:cubicBezTo>
                <a:cubicBezTo>
                  <a:pt x="3135702" y="2517442"/>
                  <a:pt x="2952673" y="2543931"/>
                  <a:pt x="2699638" y="2529348"/>
                </a:cubicBezTo>
                <a:cubicBezTo>
                  <a:pt x="2446603" y="2514765"/>
                  <a:pt x="2336212" y="2538420"/>
                  <a:pt x="2206559" y="2529348"/>
                </a:cubicBezTo>
                <a:cubicBezTo>
                  <a:pt x="2076906" y="2520276"/>
                  <a:pt x="1891995" y="2527935"/>
                  <a:pt x="1609675" y="2529348"/>
                </a:cubicBezTo>
                <a:cubicBezTo>
                  <a:pt x="1327355" y="2530761"/>
                  <a:pt x="1298765" y="2537463"/>
                  <a:pt x="1116596" y="2529348"/>
                </a:cubicBezTo>
                <a:cubicBezTo>
                  <a:pt x="934427" y="2521233"/>
                  <a:pt x="404824" y="2573603"/>
                  <a:pt x="104487" y="2529348"/>
                </a:cubicBezTo>
                <a:cubicBezTo>
                  <a:pt x="35600" y="2526761"/>
                  <a:pt x="-16" y="2477500"/>
                  <a:pt x="0" y="2424861"/>
                </a:cubicBezTo>
                <a:cubicBezTo>
                  <a:pt x="-7002" y="2279425"/>
                  <a:pt x="20965" y="1988352"/>
                  <a:pt x="0" y="1821564"/>
                </a:cubicBezTo>
                <a:cubicBezTo>
                  <a:pt x="-20965" y="1654776"/>
                  <a:pt x="-19276" y="1434415"/>
                  <a:pt x="0" y="1287878"/>
                </a:cubicBezTo>
                <a:cubicBezTo>
                  <a:pt x="19276" y="1141341"/>
                  <a:pt x="2026" y="940426"/>
                  <a:pt x="0" y="684581"/>
                </a:cubicBezTo>
                <a:cubicBezTo>
                  <a:pt x="-2026" y="428736"/>
                  <a:pt x="3681" y="362207"/>
                  <a:pt x="0" y="104487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825056982">
                  <a:prstGeom prst="roundRect">
                    <a:avLst>
                      <a:gd name="adj" fmla="val 4131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445EBE-D499-EFF7-461A-E10239D90A17}"/>
              </a:ext>
            </a:extLst>
          </p:cNvPr>
          <p:cNvSpPr txBox="1"/>
          <p:nvPr/>
        </p:nvSpPr>
        <p:spPr>
          <a:xfrm>
            <a:off x="4910497" y="1669513"/>
            <a:ext cx="2264593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Work triggered by Muon Coll. studies highlighted the need to regroup the deliverables differently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828930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DB6F09-1087-FEED-35EB-7F757A7C7C8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E51580-08BE-4444-A59F-81A75C8F1FD2}" type="datetime1">
              <a:rPr lang="en-US" smtClean="0"/>
              <a:t>4/18/2023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311187-A4F5-079A-6597-D414D4D57B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FB3CAC-C8F2-9782-A8A7-CC18A456CC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81F2B5E-86EF-3652-F9C1-D5F14FD807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15618"/>
              </p:ext>
            </p:extLst>
          </p:nvPr>
        </p:nvGraphicFramePr>
        <p:xfrm>
          <a:off x="160866" y="130497"/>
          <a:ext cx="8733127" cy="5103473"/>
        </p:xfrm>
        <a:graphic>
          <a:graphicData uri="http://schemas.openxmlformats.org/drawingml/2006/table">
            <a:tbl>
              <a:tblPr/>
              <a:tblGrid>
                <a:gridCol w="1026379">
                  <a:extLst>
                    <a:ext uri="{9D8B030D-6E8A-4147-A177-3AD203B41FA5}">
                      <a16:colId xmlns:a16="http://schemas.microsoft.com/office/drawing/2014/main" val="1214393105"/>
                    </a:ext>
                  </a:extLst>
                </a:gridCol>
                <a:gridCol w="4387645">
                  <a:extLst>
                    <a:ext uri="{9D8B030D-6E8A-4147-A177-3AD203B41FA5}">
                      <a16:colId xmlns:a16="http://schemas.microsoft.com/office/drawing/2014/main" val="3141932873"/>
                    </a:ext>
                  </a:extLst>
                </a:gridCol>
                <a:gridCol w="966020">
                  <a:extLst>
                    <a:ext uri="{9D8B030D-6E8A-4147-A177-3AD203B41FA5}">
                      <a16:colId xmlns:a16="http://schemas.microsoft.com/office/drawing/2014/main" val="1108551330"/>
                    </a:ext>
                  </a:extLst>
                </a:gridCol>
                <a:gridCol w="805083">
                  <a:extLst>
                    <a:ext uri="{9D8B030D-6E8A-4147-A177-3AD203B41FA5}">
                      <a16:colId xmlns:a16="http://schemas.microsoft.com/office/drawing/2014/main" val="1024672348"/>
                    </a:ext>
                  </a:extLst>
                </a:gridCol>
                <a:gridCol w="774000">
                  <a:extLst>
                    <a:ext uri="{9D8B030D-6E8A-4147-A177-3AD203B41FA5}">
                      <a16:colId xmlns:a16="http://schemas.microsoft.com/office/drawing/2014/main" val="3337621820"/>
                    </a:ext>
                  </a:extLst>
                </a:gridCol>
                <a:gridCol w="774000">
                  <a:extLst>
                    <a:ext uri="{9D8B030D-6E8A-4147-A177-3AD203B41FA5}">
                      <a16:colId xmlns:a16="http://schemas.microsoft.com/office/drawing/2014/main" val="642986269"/>
                    </a:ext>
                  </a:extLst>
                </a:gridCol>
              </a:tblGrid>
              <a:tr h="3362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TASK</a:t>
                      </a:r>
                    </a:p>
                  </a:txBody>
                  <a:tcPr marL="42195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Description </a:t>
                      </a:r>
                    </a:p>
                  </a:txBody>
                  <a:tcPr marL="42195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Assigned to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Progress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End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691949"/>
                  </a:ext>
                </a:extLst>
              </a:tr>
              <a:tr h="36476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WP4.6-T3</a:t>
                      </a:r>
                    </a:p>
                  </a:txBody>
                  <a:tcPr marL="504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design, modelling and validation of coils towards reduced magnets’ helium-content including conduction-cooling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5381155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WP4.6-T3-D1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Study on Nb</a:t>
                      </a:r>
                      <a:r>
                        <a:rPr lang="en-GB" sz="11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Sn-coils at 1.9 K (RD3)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1800406"/>
                  </a:ext>
                </a:extLst>
              </a:tr>
              <a:tr h="3660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WP4.6-T3-D2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Study on Nb</a:t>
                      </a:r>
                      <a:r>
                        <a:rPr lang="en-GB" sz="11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Sn-coils at 4.5 K (RD3)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3125883"/>
                  </a:ext>
                </a:extLst>
              </a:tr>
              <a:tr h="3660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WP4.6-T3-D3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Study on Nb</a:t>
                      </a:r>
                      <a:r>
                        <a:rPr lang="en-GB" sz="11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Sn-coils at 5.0 K (RD3)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167334"/>
                  </a:ext>
                </a:extLst>
              </a:tr>
              <a:tr h="3660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WP4.6-T3-D4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Summary review report on thermal design options for Nb</a:t>
                      </a:r>
                      <a:r>
                        <a:rPr lang="en-GB" sz="11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Sn-coils (RD2)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237328"/>
                  </a:ext>
                </a:extLst>
              </a:tr>
              <a:tr h="3660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WP4.6-T3-D5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Study on Alternative wires (HTS, iron-based…)-coils at 1.9 K (RD2)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919975"/>
                  </a:ext>
                </a:extLst>
              </a:tr>
              <a:tr h="3750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WP4.6-T3-D6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Study on Alternative wires (HTS, iron-based…)-coils at 4.5 K (RD2)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1505296"/>
                  </a:ext>
                </a:extLst>
              </a:tr>
              <a:tr h="3660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WP4.6-T3-D7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Study on Alternative wires (HTS, iron-based…)-coils at &gt; 5.0 K (RD2)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6523328"/>
                  </a:ext>
                </a:extLst>
              </a:tr>
              <a:tr h="3660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WP4.6-T3-D8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Study on Hybrid coils (RD2 &amp; RD3)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8963049"/>
                  </a:ext>
                </a:extLst>
              </a:tr>
              <a:tr h="3660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WP4.6-T3-D9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Summary review report on thermal design options for Alternative  (HTS, iron-based…)-coils (RD2)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260348"/>
                  </a:ext>
                </a:extLst>
              </a:tr>
              <a:tr h="3660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WP4.6-T3-D10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Demonstrator of reduced helium content cooling variants for Nb</a:t>
                      </a:r>
                      <a:r>
                        <a:rPr lang="en-GB" sz="11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8707207"/>
                  </a:ext>
                </a:extLst>
              </a:tr>
              <a:tr h="3660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WP4.6-T3-D11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Demonstrator of reduced helium content cooling variants for HTS, iron-based, MgB</a:t>
                      </a:r>
                      <a:r>
                        <a:rPr lang="en-GB" sz="11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,… (non-Nb</a:t>
                      </a:r>
                      <a:r>
                        <a:rPr lang="en-GB" sz="11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6873355"/>
                  </a:ext>
                </a:extLst>
              </a:tr>
              <a:tr h="3660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WP4.6-T3-D12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Heat extraction measurement of coil-packs (RD2 &amp; RD3)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9396761"/>
                  </a:ext>
                </a:extLst>
              </a:tr>
            </a:tbl>
          </a:graphicData>
        </a:graphic>
      </p:graphicFrame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9758CD0-B5AD-89DB-2922-85DE5A074D4B}"/>
              </a:ext>
            </a:extLst>
          </p:cNvPr>
          <p:cNvSpPr/>
          <p:nvPr/>
        </p:nvSpPr>
        <p:spPr>
          <a:xfrm>
            <a:off x="160866" y="818533"/>
            <a:ext cx="5414025" cy="1467467"/>
          </a:xfrm>
          <a:custGeom>
            <a:avLst/>
            <a:gdLst>
              <a:gd name="connsiteX0" fmla="*/ 0 w 5414025"/>
              <a:gd name="connsiteY0" fmla="*/ 60621 h 1467467"/>
              <a:gd name="connsiteX1" fmla="*/ 60621 w 5414025"/>
              <a:gd name="connsiteY1" fmla="*/ 0 h 1467467"/>
              <a:gd name="connsiteX2" fmla="*/ 563435 w 5414025"/>
              <a:gd name="connsiteY2" fmla="*/ 0 h 1467467"/>
              <a:gd name="connsiteX3" fmla="*/ 1066250 w 5414025"/>
              <a:gd name="connsiteY3" fmla="*/ 0 h 1467467"/>
              <a:gd name="connsiteX4" fmla="*/ 1674920 w 5414025"/>
              <a:gd name="connsiteY4" fmla="*/ 0 h 1467467"/>
              <a:gd name="connsiteX5" fmla="*/ 2389446 w 5414025"/>
              <a:gd name="connsiteY5" fmla="*/ 0 h 1467467"/>
              <a:gd name="connsiteX6" fmla="*/ 2892260 w 5414025"/>
              <a:gd name="connsiteY6" fmla="*/ 0 h 1467467"/>
              <a:gd name="connsiteX7" fmla="*/ 3553858 w 5414025"/>
              <a:gd name="connsiteY7" fmla="*/ 0 h 1467467"/>
              <a:gd name="connsiteX8" fmla="*/ 4162528 w 5414025"/>
              <a:gd name="connsiteY8" fmla="*/ 0 h 1467467"/>
              <a:gd name="connsiteX9" fmla="*/ 4771198 w 5414025"/>
              <a:gd name="connsiteY9" fmla="*/ 0 h 1467467"/>
              <a:gd name="connsiteX10" fmla="*/ 5353404 w 5414025"/>
              <a:gd name="connsiteY10" fmla="*/ 0 h 1467467"/>
              <a:gd name="connsiteX11" fmla="*/ 5414025 w 5414025"/>
              <a:gd name="connsiteY11" fmla="*/ 60621 h 1467467"/>
              <a:gd name="connsiteX12" fmla="*/ 5414025 w 5414025"/>
              <a:gd name="connsiteY12" fmla="*/ 720271 h 1467467"/>
              <a:gd name="connsiteX13" fmla="*/ 5414025 w 5414025"/>
              <a:gd name="connsiteY13" fmla="*/ 1406846 h 1467467"/>
              <a:gd name="connsiteX14" fmla="*/ 5353404 w 5414025"/>
              <a:gd name="connsiteY14" fmla="*/ 1467467 h 1467467"/>
              <a:gd name="connsiteX15" fmla="*/ 4850590 w 5414025"/>
              <a:gd name="connsiteY15" fmla="*/ 1467467 h 1467467"/>
              <a:gd name="connsiteX16" fmla="*/ 4136064 w 5414025"/>
              <a:gd name="connsiteY16" fmla="*/ 1467467 h 1467467"/>
              <a:gd name="connsiteX17" fmla="*/ 3580322 w 5414025"/>
              <a:gd name="connsiteY17" fmla="*/ 1467467 h 1467467"/>
              <a:gd name="connsiteX18" fmla="*/ 2971652 w 5414025"/>
              <a:gd name="connsiteY18" fmla="*/ 1467467 h 1467467"/>
              <a:gd name="connsiteX19" fmla="*/ 2310054 w 5414025"/>
              <a:gd name="connsiteY19" fmla="*/ 1467467 h 1467467"/>
              <a:gd name="connsiteX20" fmla="*/ 1542600 w 5414025"/>
              <a:gd name="connsiteY20" fmla="*/ 1467467 h 1467467"/>
              <a:gd name="connsiteX21" fmla="*/ 1039786 w 5414025"/>
              <a:gd name="connsiteY21" fmla="*/ 1467467 h 1467467"/>
              <a:gd name="connsiteX22" fmla="*/ 60621 w 5414025"/>
              <a:gd name="connsiteY22" fmla="*/ 1467467 h 1467467"/>
              <a:gd name="connsiteX23" fmla="*/ 0 w 5414025"/>
              <a:gd name="connsiteY23" fmla="*/ 1406846 h 1467467"/>
              <a:gd name="connsiteX24" fmla="*/ 0 w 5414025"/>
              <a:gd name="connsiteY24" fmla="*/ 774120 h 1467467"/>
              <a:gd name="connsiteX25" fmla="*/ 0 w 5414025"/>
              <a:gd name="connsiteY25" fmla="*/ 60621 h 1467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414025" h="1467467" extrusionOk="0">
                <a:moveTo>
                  <a:pt x="0" y="60621"/>
                </a:moveTo>
                <a:cubicBezTo>
                  <a:pt x="6212" y="21704"/>
                  <a:pt x="20692" y="-1630"/>
                  <a:pt x="60621" y="0"/>
                </a:cubicBezTo>
                <a:cubicBezTo>
                  <a:pt x="297160" y="-4425"/>
                  <a:pt x="406828" y="1971"/>
                  <a:pt x="563435" y="0"/>
                </a:cubicBezTo>
                <a:cubicBezTo>
                  <a:pt x="720042" y="-1971"/>
                  <a:pt x="869833" y="14711"/>
                  <a:pt x="1066250" y="0"/>
                </a:cubicBezTo>
                <a:cubicBezTo>
                  <a:pt x="1262667" y="-14711"/>
                  <a:pt x="1411234" y="-20943"/>
                  <a:pt x="1674920" y="0"/>
                </a:cubicBezTo>
                <a:cubicBezTo>
                  <a:pt x="1938606" y="20943"/>
                  <a:pt x="2110077" y="31331"/>
                  <a:pt x="2389446" y="0"/>
                </a:cubicBezTo>
                <a:cubicBezTo>
                  <a:pt x="2668815" y="-31331"/>
                  <a:pt x="2758437" y="-24468"/>
                  <a:pt x="2892260" y="0"/>
                </a:cubicBezTo>
                <a:cubicBezTo>
                  <a:pt x="3026083" y="24468"/>
                  <a:pt x="3248479" y="21053"/>
                  <a:pt x="3553858" y="0"/>
                </a:cubicBezTo>
                <a:cubicBezTo>
                  <a:pt x="3859237" y="-21053"/>
                  <a:pt x="4031940" y="-22406"/>
                  <a:pt x="4162528" y="0"/>
                </a:cubicBezTo>
                <a:cubicBezTo>
                  <a:pt x="4293116" y="22406"/>
                  <a:pt x="4538318" y="3863"/>
                  <a:pt x="4771198" y="0"/>
                </a:cubicBezTo>
                <a:cubicBezTo>
                  <a:pt x="5004078" y="-3863"/>
                  <a:pt x="5169260" y="25888"/>
                  <a:pt x="5353404" y="0"/>
                </a:cubicBezTo>
                <a:cubicBezTo>
                  <a:pt x="5387215" y="-987"/>
                  <a:pt x="5409801" y="32260"/>
                  <a:pt x="5414025" y="60621"/>
                </a:cubicBezTo>
                <a:cubicBezTo>
                  <a:pt x="5400494" y="316715"/>
                  <a:pt x="5430810" y="550440"/>
                  <a:pt x="5414025" y="720271"/>
                </a:cubicBezTo>
                <a:cubicBezTo>
                  <a:pt x="5397241" y="890102"/>
                  <a:pt x="5379818" y="1189720"/>
                  <a:pt x="5414025" y="1406846"/>
                </a:cubicBezTo>
                <a:cubicBezTo>
                  <a:pt x="5408158" y="1441923"/>
                  <a:pt x="5389979" y="1462797"/>
                  <a:pt x="5353404" y="1467467"/>
                </a:cubicBezTo>
                <a:cubicBezTo>
                  <a:pt x="5196746" y="1446801"/>
                  <a:pt x="4981398" y="1459943"/>
                  <a:pt x="4850590" y="1467467"/>
                </a:cubicBezTo>
                <a:cubicBezTo>
                  <a:pt x="4719782" y="1474991"/>
                  <a:pt x="4479929" y="1454353"/>
                  <a:pt x="4136064" y="1467467"/>
                </a:cubicBezTo>
                <a:cubicBezTo>
                  <a:pt x="3792199" y="1480581"/>
                  <a:pt x="3771824" y="1488749"/>
                  <a:pt x="3580322" y="1467467"/>
                </a:cubicBezTo>
                <a:cubicBezTo>
                  <a:pt x="3388820" y="1446185"/>
                  <a:pt x="3111420" y="1469936"/>
                  <a:pt x="2971652" y="1467467"/>
                </a:cubicBezTo>
                <a:cubicBezTo>
                  <a:pt x="2831884" y="1464999"/>
                  <a:pt x="2529772" y="1493450"/>
                  <a:pt x="2310054" y="1467467"/>
                </a:cubicBezTo>
                <a:cubicBezTo>
                  <a:pt x="2090336" y="1441484"/>
                  <a:pt x="1715085" y="1439446"/>
                  <a:pt x="1542600" y="1467467"/>
                </a:cubicBezTo>
                <a:cubicBezTo>
                  <a:pt x="1370115" y="1495488"/>
                  <a:pt x="1147184" y="1452079"/>
                  <a:pt x="1039786" y="1467467"/>
                </a:cubicBezTo>
                <a:cubicBezTo>
                  <a:pt x="932388" y="1482855"/>
                  <a:pt x="499792" y="1453478"/>
                  <a:pt x="60621" y="1467467"/>
                </a:cubicBezTo>
                <a:cubicBezTo>
                  <a:pt x="31138" y="1466380"/>
                  <a:pt x="-86" y="1441118"/>
                  <a:pt x="0" y="1406846"/>
                </a:cubicBezTo>
                <a:cubicBezTo>
                  <a:pt x="-13739" y="1272670"/>
                  <a:pt x="22382" y="977803"/>
                  <a:pt x="0" y="774120"/>
                </a:cubicBezTo>
                <a:cubicBezTo>
                  <a:pt x="-22382" y="570437"/>
                  <a:pt x="30542" y="344525"/>
                  <a:pt x="0" y="60621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825056982">
                  <a:prstGeom prst="roundRect">
                    <a:avLst>
                      <a:gd name="adj" fmla="val 4131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EBDBE7-C9D8-D70A-50FA-94C1F58EA547}"/>
              </a:ext>
            </a:extLst>
          </p:cNvPr>
          <p:cNvSpPr txBox="1"/>
          <p:nvPr/>
        </p:nvSpPr>
        <p:spPr>
          <a:xfrm>
            <a:off x="4224110" y="912980"/>
            <a:ext cx="2895600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Nb</a:t>
            </a:r>
            <a:r>
              <a:rPr kumimoji="0" lang="en-GB" sz="14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3</a:t>
            </a:r>
            <a:r>
              <a:rPr kumimoji="0" lang="en-GB" sz="1400" b="0" i="0" u="none" strike="noStrike" kern="1200" cap="none" spc="0" normalizeH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Sn-related studies must be strongly connected to RD3 needs, in combination with overall cryo-infrastructure energy optimisation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553990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DB6F09-1087-FEED-35EB-7F757A7C7C8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E51580-08BE-4444-A59F-81A75C8F1FD2}" type="datetime1">
              <a:rPr lang="en-US" smtClean="0"/>
              <a:t>4/18/2023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311187-A4F5-079A-6597-D414D4D57B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FB3CAC-C8F2-9782-A8A7-CC18A456CC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81F2B5E-86EF-3652-F9C1-D5F14FD807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268316"/>
              </p:ext>
            </p:extLst>
          </p:nvPr>
        </p:nvGraphicFramePr>
        <p:xfrm>
          <a:off x="160866" y="130497"/>
          <a:ext cx="8733127" cy="5996274"/>
        </p:xfrm>
        <a:graphic>
          <a:graphicData uri="http://schemas.openxmlformats.org/drawingml/2006/table">
            <a:tbl>
              <a:tblPr/>
              <a:tblGrid>
                <a:gridCol w="1026379">
                  <a:extLst>
                    <a:ext uri="{9D8B030D-6E8A-4147-A177-3AD203B41FA5}">
                      <a16:colId xmlns:a16="http://schemas.microsoft.com/office/drawing/2014/main" val="1214393105"/>
                    </a:ext>
                  </a:extLst>
                </a:gridCol>
                <a:gridCol w="4387645">
                  <a:extLst>
                    <a:ext uri="{9D8B030D-6E8A-4147-A177-3AD203B41FA5}">
                      <a16:colId xmlns:a16="http://schemas.microsoft.com/office/drawing/2014/main" val="3141932873"/>
                    </a:ext>
                  </a:extLst>
                </a:gridCol>
                <a:gridCol w="966020">
                  <a:extLst>
                    <a:ext uri="{9D8B030D-6E8A-4147-A177-3AD203B41FA5}">
                      <a16:colId xmlns:a16="http://schemas.microsoft.com/office/drawing/2014/main" val="1108551330"/>
                    </a:ext>
                  </a:extLst>
                </a:gridCol>
                <a:gridCol w="805083">
                  <a:extLst>
                    <a:ext uri="{9D8B030D-6E8A-4147-A177-3AD203B41FA5}">
                      <a16:colId xmlns:a16="http://schemas.microsoft.com/office/drawing/2014/main" val="1024672348"/>
                    </a:ext>
                  </a:extLst>
                </a:gridCol>
                <a:gridCol w="774000">
                  <a:extLst>
                    <a:ext uri="{9D8B030D-6E8A-4147-A177-3AD203B41FA5}">
                      <a16:colId xmlns:a16="http://schemas.microsoft.com/office/drawing/2014/main" val="3337621820"/>
                    </a:ext>
                  </a:extLst>
                </a:gridCol>
                <a:gridCol w="774000">
                  <a:extLst>
                    <a:ext uri="{9D8B030D-6E8A-4147-A177-3AD203B41FA5}">
                      <a16:colId xmlns:a16="http://schemas.microsoft.com/office/drawing/2014/main" val="642986269"/>
                    </a:ext>
                  </a:extLst>
                </a:gridCol>
              </a:tblGrid>
              <a:tr h="3252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TASK</a:t>
                      </a:r>
                    </a:p>
                  </a:txBody>
                  <a:tcPr marL="42195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Description </a:t>
                      </a:r>
                    </a:p>
                  </a:txBody>
                  <a:tcPr marL="42195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Assigned to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Progress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End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691949"/>
                  </a:ext>
                </a:extLst>
              </a:tr>
              <a:tr h="35283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WP4.6-T4</a:t>
                      </a:r>
                    </a:p>
                  </a:txBody>
                  <a:tcPr marL="504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Modelling of full cold mass designs' thermal performance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5381155"/>
                  </a:ext>
                </a:extLst>
              </a:tr>
              <a:tr h="3528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WP4.6-T4-D1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Robust performance Nb</a:t>
                      </a:r>
                      <a:r>
                        <a:rPr lang="en-GB" sz="11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 12T-dipole (WP3.3)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1800406"/>
                  </a:ext>
                </a:extLst>
              </a:tr>
              <a:tr h="3540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WP4.6-T4-D2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Utlimate performance Nb</a:t>
                      </a:r>
                      <a:r>
                        <a:rPr lang="it-IT" sz="11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 dipole (WP3.5)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3125883"/>
                  </a:ext>
                </a:extLst>
              </a:tr>
              <a:tr h="3540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WP4.6-T4-D3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HTS, iron-based, MgB</a:t>
                      </a:r>
                      <a:r>
                        <a:rPr lang="en-GB" sz="11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,… (non-Nb</a:t>
                      </a:r>
                      <a:r>
                        <a:rPr lang="en-GB" sz="11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Sn) magnets (RD2)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167334"/>
                  </a:ext>
                </a:extLst>
              </a:tr>
              <a:tr h="3540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WP4.6-T5</a:t>
                      </a:r>
                    </a:p>
                  </a:txBody>
                  <a:tcPr marL="504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Small scale, variable temperature-range HTS-coils and splice characterisation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237328"/>
                  </a:ext>
                </a:extLst>
              </a:tr>
              <a:tr h="3540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WP4.6-T5-D1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HTS splice tests in 5T background field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919975"/>
                  </a:ext>
                </a:extLst>
              </a:tr>
              <a:tr h="36282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WP4.6-T5-D2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Small HTS coils tests 4 K - 70 K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1505296"/>
                  </a:ext>
                </a:extLst>
              </a:tr>
              <a:tr h="3540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WP4.6-T6</a:t>
                      </a:r>
                    </a:p>
                  </a:txBody>
                  <a:tcPr marL="504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aspects of quench protection with WP4.5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6523328"/>
                  </a:ext>
                </a:extLst>
              </a:tr>
              <a:tr h="3540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WP4.6-T6-D1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 be discussed with M. Wozniak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8963049"/>
                  </a:ext>
                </a:extLst>
              </a:tr>
              <a:tr h="3540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WP4.6-T7</a:t>
                      </a:r>
                    </a:p>
                  </a:txBody>
                  <a:tcPr marL="504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stands for HFM measurements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260348"/>
                  </a:ext>
                </a:extLst>
              </a:tr>
              <a:tr h="3540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WP4.6-T7-D1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Dedicated thermal conductivity, diffusivity and specific heat test stand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8707207"/>
                  </a:ext>
                </a:extLst>
              </a:tr>
              <a:tr h="3540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WP4.6-T7-D2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Upgrade of thermal expansion/contraction test stand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6873355"/>
                  </a:ext>
                </a:extLst>
              </a:tr>
              <a:tr h="3540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WP4.6-T7-D3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Upgrade of Superfluid He permeability test stand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9396761"/>
                  </a:ext>
                </a:extLst>
              </a:tr>
              <a:tr h="3540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WP4.6-T7-D4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Upgrade of test stand for heat extraction measurement of coil packs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7858140"/>
                  </a:ext>
                </a:extLst>
              </a:tr>
              <a:tr h="3540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WP4.6-T7-D5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Upgrade of variable temperature range test stand for HTS coils and splices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7891505"/>
                  </a:ext>
                </a:extLst>
              </a:tr>
              <a:tr h="3540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WP4.6-T7-D6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stand for demonstrator of reduced helium content cooling variants including conduction-cooling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90141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6297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F497F-D131-E89E-97E8-D00E47144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839" y="249936"/>
            <a:ext cx="8547466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Summary of planned activities for 2023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5BB00-FB6F-7412-37A3-038AF15FA10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9747E9B-9DBE-4B40-866F-1420062DBA01}" type="datetime1">
              <a:rPr lang="en-US" smtClean="0"/>
              <a:t>4/18/2023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E6A45-2A48-57ED-7D97-0F7A348F8A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91808-EA84-EBAF-B876-9E191CECCA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470063-77B5-D87D-9CFB-9095BBA3A8A7}"/>
              </a:ext>
            </a:extLst>
          </p:cNvPr>
          <p:cNvSpPr txBox="1"/>
          <p:nvPr/>
        </p:nvSpPr>
        <p:spPr>
          <a:xfrm>
            <a:off x="160421" y="1296566"/>
            <a:ext cx="8718884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WP4.6-T1:  Cryogenic options towards reduced He content cooling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Report on studies for reduced He cooling options for collider-type magnets for different temperature configurations, definition of possible cryogenic layouts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WP4.6-T2: Thermal properties of magnet components at cryogenic temperatures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Measurements of thermal contraction of pure epoxy resins – test stand ready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Measurements of thermal conductivity and specific heat of pure epoxy resins</a:t>
            </a:r>
            <a:endParaRPr lang="en-GB" sz="1600" b="0" i="0" u="none" strike="noStrike" dirty="0">
              <a:solidFill>
                <a:srgbClr val="FFC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b="0" i="0" u="none" strike="noStrike" dirty="0">
              <a:solidFill>
                <a:schemeClr val="accent6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WP4.6-T3: Thermal design, modelling and validation of coils with </a:t>
            </a:r>
            <a:r>
              <a:rPr lang="en-GB" sz="18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reduced He content </a:t>
            </a:r>
            <a:endParaRPr lang="en-GB" b="0" i="0" u="none" strike="noStrike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Cooling scheme design of conduction-cooled magnet demonstrator at 4.5 K</a:t>
            </a:r>
            <a:endParaRPr lang="en-GB" sz="1600" b="0" i="0" u="none" strike="noStrike" dirty="0">
              <a:solidFill>
                <a:srgbClr val="FFC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0" i="0" u="none" strike="noStrike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WP4.6-T5: Small-scale, variable temperature range HTS-coils and splice characterisation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Splice characterisation in background  5 T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0" i="0" u="none" strike="noStrike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WP4.6-T7: Test stands for HFM measurements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Completion and commissioning of thermal conductivity test stand (&lt; 2 K 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Commissioning of test stand for heat extraction measurements of coil packs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Start of construction of test stand for demonstrator magnet (conduction-cooled/reduced He content) – activity ahead of scheduled start date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389301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89F0E30D083A4AB955022337D3B6BD" ma:contentTypeVersion="0" ma:contentTypeDescription="Create a new document." ma:contentTypeScope="" ma:versionID="483d1c13589ab83bb89458917d75226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C740A48-C731-484B-97BA-4B1A00B8F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49F46D0-D22B-4A79-B6E1-793E4DA2581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67810</TotalTime>
  <Words>1714</Words>
  <Application>Microsoft Office PowerPoint</Application>
  <PresentationFormat>On-screen Show (4:3)</PresentationFormat>
  <Paragraphs>340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inherit</vt:lpstr>
      <vt:lpstr>Symbol</vt:lpstr>
      <vt:lpstr>HFM(4-3)</vt:lpstr>
      <vt:lpstr>PowerPoint Presentation</vt:lpstr>
      <vt:lpstr>Introduction to the activities of WP4.6 at CERN Cryogenic and thermal management studies for HFM magnets</vt:lpstr>
      <vt:lpstr>Table of contents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of planned activities for 2023</vt:lpstr>
      <vt:lpstr>Activities in 2022/2023 (1/4)</vt:lpstr>
      <vt:lpstr>Activities in 2022/2023 (2/4)</vt:lpstr>
      <vt:lpstr>Activities in 2022/2023 (3/4)</vt:lpstr>
      <vt:lpstr>Activities in 2022/2023 (4/4)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Patricia Tavares Coutinho Borges De Sousa</cp:lastModifiedBy>
  <cp:revision>931</cp:revision>
  <cp:lastPrinted>2022-04-29T08:24:36Z</cp:lastPrinted>
  <dcterms:created xsi:type="dcterms:W3CDTF">2012-11-30T11:04:26Z</dcterms:created>
  <dcterms:modified xsi:type="dcterms:W3CDTF">2023-04-18T07:22:28Z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0x0101006389F0E30D083A4AB955022337D3B6BD</vt:lpwstr>
  </property>
</Properties>
</file>